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handoutMasterIdLst>
    <p:handoutMasterId r:id="rId25"/>
  </p:handoutMasterIdLst>
  <p:sldIdLst>
    <p:sldId id="319" r:id="rId5"/>
    <p:sldId id="335" r:id="rId6"/>
    <p:sldId id="340" r:id="rId7"/>
    <p:sldId id="341" r:id="rId8"/>
    <p:sldId id="343" r:id="rId9"/>
    <p:sldId id="322" r:id="rId10"/>
    <p:sldId id="323" r:id="rId11"/>
    <p:sldId id="324" r:id="rId12"/>
    <p:sldId id="325" r:id="rId13"/>
    <p:sldId id="326" r:id="rId14"/>
    <p:sldId id="336" r:id="rId15"/>
    <p:sldId id="327" r:id="rId16"/>
    <p:sldId id="328" r:id="rId17"/>
    <p:sldId id="342" r:id="rId18"/>
    <p:sldId id="329" r:id="rId19"/>
    <p:sldId id="330" r:id="rId20"/>
    <p:sldId id="338" r:id="rId21"/>
    <p:sldId id="339" r:id="rId22"/>
    <p:sldId id="333"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7D4A"/>
    <a:srgbClr val="1F6B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953" autoAdjust="0"/>
    <p:restoredTop sz="79048"/>
  </p:normalViewPr>
  <p:slideViewPr>
    <p:cSldViewPr snapToGrid="0" snapToObjects="1">
      <p:cViewPr varScale="1">
        <p:scale>
          <a:sx n="104" d="100"/>
          <a:sy n="104" d="100"/>
        </p:scale>
        <p:origin x="224" y="448"/>
      </p:cViewPr>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97" d="100"/>
          <a:sy n="97" d="100"/>
        </p:scale>
        <p:origin x="1800"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AD1CA6B-F26F-1B43-AF77-C4F0A3ED7A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276F68A1-C323-B647-940D-18B257F373A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0628EA5-3B57-EB45-AB9E-A048054F959C}" type="datetimeFigureOut">
              <a:rPr lang="en-GB" smtClean="0"/>
              <a:t>22/09/2026</a:t>
            </a:fld>
            <a:endParaRPr lang="en-GB"/>
          </a:p>
        </p:txBody>
      </p:sp>
      <p:sp>
        <p:nvSpPr>
          <p:cNvPr id="4" name="Footer Placeholder 3">
            <a:extLst>
              <a:ext uri="{FF2B5EF4-FFF2-40B4-BE49-F238E27FC236}">
                <a16:creationId xmlns:a16="http://schemas.microsoft.com/office/drawing/2014/main" id="{01D1A8AC-4164-0C43-926E-505BC0BDC35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11FF39F-F0D0-014E-AAE5-B4774C48F5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CF93CC9-238D-3A4D-96C0-6A460E557E64}" type="slidenum">
              <a:rPr lang="en-GB" smtClean="0"/>
              <a:t>‹#›</a:t>
            </a:fld>
            <a:endParaRPr lang="en-GB"/>
          </a:p>
        </p:txBody>
      </p:sp>
    </p:spTree>
    <p:extLst>
      <p:ext uri="{BB962C8B-B14F-4D97-AF65-F5344CB8AC3E}">
        <p14:creationId xmlns:p14="http://schemas.microsoft.com/office/powerpoint/2010/main" val="13427586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2DA37D-2FDE-F047-A814-B89AF3CAA999}" type="datetimeFigureOut">
              <a:rPr lang="en-GB" smtClean="0"/>
              <a:t>22/09/2026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7819B1-5A62-8942-A1A9-7C81B8FCFFD7}" type="slidenum">
              <a:rPr lang="en-GB" smtClean="0"/>
              <a:t>‹#›</a:t>
            </a:fld>
            <a:endParaRPr lang="en-GB"/>
          </a:p>
        </p:txBody>
      </p:sp>
    </p:spTree>
    <p:extLst>
      <p:ext uri="{BB962C8B-B14F-4D97-AF65-F5344CB8AC3E}">
        <p14:creationId xmlns:p14="http://schemas.microsoft.com/office/powerpoint/2010/main" val="796809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r>
              <a:rPr lang="en-US" dirty="0"/>
              <a:t>It is a long slide show, so we’ll go quickly over background </a:t>
            </a:r>
            <a:r>
              <a:rPr lang="en-US" dirty="0" err="1"/>
              <a:t>etc</a:t>
            </a:r>
            <a:r>
              <a:rPr lang="en-US" dirty="0"/>
              <a:t> to have time to focus on the core issues!</a:t>
            </a:r>
          </a:p>
        </p:txBody>
      </p:sp>
      <p:sp>
        <p:nvSpPr>
          <p:cNvPr id="4" name="Slide Number Placeholder 3"/>
          <p:cNvSpPr>
            <a:spLocks noGrp="1"/>
          </p:cNvSpPr>
          <p:nvPr>
            <p:ph type="sldNum" sz="quarter" idx="5"/>
          </p:nvPr>
        </p:nvSpPr>
        <p:spPr/>
        <p:txBody>
          <a:bodyPr/>
          <a:lstStyle/>
          <a:p>
            <a:fld id="{167819B1-5A62-8942-A1A9-7C81B8FCFFD7}" type="slidenum">
              <a:rPr lang="en-GB" smtClean="0"/>
              <a:t>1</a:t>
            </a:fld>
            <a:endParaRPr lang="en-GB"/>
          </a:p>
        </p:txBody>
      </p:sp>
    </p:spTree>
    <p:extLst>
      <p:ext uri="{BB962C8B-B14F-4D97-AF65-F5344CB8AC3E}">
        <p14:creationId xmlns:p14="http://schemas.microsoft.com/office/powerpoint/2010/main" val="801044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167819B1-5A62-8942-A1A9-7C81B8FCFFD7}" type="slidenum">
              <a:rPr lang="en-GB" smtClean="0"/>
              <a:t>9</a:t>
            </a:fld>
            <a:endParaRPr lang="en-GB"/>
          </a:p>
        </p:txBody>
      </p:sp>
    </p:spTree>
    <p:extLst>
      <p:ext uri="{BB962C8B-B14F-4D97-AF65-F5344CB8AC3E}">
        <p14:creationId xmlns:p14="http://schemas.microsoft.com/office/powerpoint/2010/main" val="29207580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First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432" y="4310142"/>
            <a:ext cx="10515600" cy="468103"/>
          </a:xfrm>
          <a:prstGeom prst="rect">
            <a:avLst/>
          </a:prstGeom>
        </p:spPr>
        <p:txBody>
          <a:bodyPr/>
          <a:lstStyle>
            <a:lvl1pPr>
              <a:defRPr lang="en-GB" sz="1800" b="1" kern="1200" dirty="0">
                <a:solidFill>
                  <a:srgbClr val="2C7D4A"/>
                </a:solidFill>
                <a:latin typeface="Times New Roman" panose="02020603050405020304" pitchFamily="18" charset="0"/>
                <a:ea typeface="Open Sans" panose="020B0606030504020204" pitchFamily="34" charset="0"/>
                <a:cs typeface="Times New Roman" panose="02020603050405020304" pitchFamily="18" charset="0"/>
              </a:defRPr>
            </a:lvl1pPr>
          </a:lstStyle>
          <a:p>
            <a:r>
              <a:rPr lang="en-US" dirty="0"/>
              <a:t>Name(s) of presenters</a:t>
            </a:r>
            <a:r>
              <a:rPr lang="en-US" b="0" dirty="0"/>
              <a:t>, affiliation</a:t>
            </a:r>
            <a:endParaRPr lang="en-GB" dirty="0"/>
          </a:p>
        </p:txBody>
      </p:sp>
      <p:sp>
        <p:nvSpPr>
          <p:cNvPr id="3" name="Content Placeholder 2"/>
          <p:cNvSpPr>
            <a:spLocks noGrp="1"/>
          </p:cNvSpPr>
          <p:nvPr>
            <p:ph sz="half" idx="1" hasCustomPrompt="1"/>
          </p:nvPr>
        </p:nvSpPr>
        <p:spPr>
          <a:xfrm>
            <a:off x="442432" y="3132712"/>
            <a:ext cx="10911367" cy="380399"/>
          </a:xfrm>
          <a:prstGeom prst="rect">
            <a:avLst/>
          </a:prstGeom>
        </p:spPr>
        <p:txBody>
          <a:bodyPr>
            <a:normAutofit/>
          </a:bodyPr>
          <a:lstStyle>
            <a:lvl1pPr marL="0" indent="0">
              <a:buNone/>
              <a:defRPr lang="en-US" sz="2000" b="0" i="0" kern="1200" dirty="0" smtClean="0">
                <a:solidFill>
                  <a:srgbClr val="2C7D4A"/>
                </a:solidFill>
                <a:latin typeface="Times New Roman" panose="02020603050405020304" pitchFamily="18" charset="0"/>
                <a:ea typeface="+mn-ea"/>
                <a:cs typeface="Times New Roman" panose="02020603050405020304" pitchFamily="18" charset="0"/>
              </a:defRPr>
            </a:lvl1pPr>
          </a:lstStyle>
          <a:p>
            <a:pPr lvl="0"/>
            <a:r>
              <a:rPr lang="en-US" dirty="0"/>
              <a:t>Subtitle – location, date</a:t>
            </a:r>
          </a:p>
        </p:txBody>
      </p:sp>
      <p:sp>
        <p:nvSpPr>
          <p:cNvPr id="4" name="Content Placeholder 3"/>
          <p:cNvSpPr>
            <a:spLocks noGrp="1"/>
          </p:cNvSpPr>
          <p:nvPr>
            <p:ph sz="half" idx="2" hasCustomPrompt="1"/>
          </p:nvPr>
        </p:nvSpPr>
        <p:spPr>
          <a:xfrm>
            <a:off x="442432" y="2323677"/>
            <a:ext cx="10911367" cy="714466"/>
          </a:xfrm>
          <a:prstGeom prst="rect">
            <a:avLst/>
          </a:prstGeom>
        </p:spPr>
        <p:txBody>
          <a:bodyPr>
            <a:normAutofit/>
          </a:bodyPr>
          <a:lstStyle>
            <a:lvl1pPr marL="0" indent="0">
              <a:buNone/>
              <a:defRPr lang="en-US" sz="3600" b="1" kern="1200" dirty="0" smtClean="0">
                <a:solidFill>
                  <a:srgbClr val="2C7D4A"/>
                </a:solidFill>
                <a:latin typeface="Times New Roman" panose="02020603050405020304" pitchFamily="18" charset="0"/>
                <a:ea typeface="Cambria" panose="02040503050406030204" pitchFamily="18" charset="0"/>
                <a:cs typeface="Times New Roman" panose="02020603050405020304" pitchFamily="18" charset="0"/>
              </a:defRPr>
            </a:lvl1pPr>
            <a:lvl2pPr>
              <a:defRPr lang="en-US" sz="2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a:defRPr lang="en-US" sz="2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a:defRPr lang="en-US" sz="2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a:defRPr lang="en-GB" sz="24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Main title</a:t>
            </a:r>
          </a:p>
        </p:txBody>
      </p:sp>
      <p:cxnSp>
        <p:nvCxnSpPr>
          <p:cNvPr id="12" name="Connettore 1 15"/>
          <p:cNvCxnSpPr>
            <a:cxnSpLocks/>
          </p:cNvCxnSpPr>
          <p:nvPr userDrawn="1"/>
        </p:nvCxnSpPr>
        <p:spPr>
          <a:xfrm>
            <a:off x="442432" y="5900690"/>
            <a:ext cx="9153513" cy="0"/>
          </a:xfrm>
          <a:prstGeom prst="line">
            <a:avLst/>
          </a:prstGeom>
          <a:ln w="6350" cmpd="sng">
            <a:solidFill>
              <a:srgbClr val="2C7D4A"/>
            </a:solidFill>
          </a:ln>
          <a:effectLst>
            <a:outerShdw dist="12700" dir="5400000" sx="0" sy="0" rotWithShape="0">
              <a:srgbClr val="000000"/>
            </a:outerShdw>
          </a:effectLst>
        </p:spPr>
        <p:style>
          <a:lnRef idx="2">
            <a:schemeClr val="accent1"/>
          </a:lnRef>
          <a:fillRef idx="0">
            <a:schemeClr val="accent1"/>
          </a:fillRef>
          <a:effectRef idx="1">
            <a:schemeClr val="accent1"/>
          </a:effectRef>
          <a:fontRef idx="minor">
            <a:schemeClr val="tx1"/>
          </a:fontRef>
        </p:style>
      </p:cxnSp>
      <p:sp>
        <p:nvSpPr>
          <p:cNvPr id="17" name="Text Placeholder 16"/>
          <p:cNvSpPr>
            <a:spLocks noGrp="1"/>
          </p:cNvSpPr>
          <p:nvPr>
            <p:ph type="body" sz="quarter" idx="10"/>
          </p:nvPr>
        </p:nvSpPr>
        <p:spPr>
          <a:xfrm>
            <a:off x="359217" y="655227"/>
            <a:ext cx="3188315" cy="271462"/>
          </a:xfrm>
          <a:prstGeom prst="rect">
            <a:avLst/>
          </a:prstGeom>
        </p:spPr>
        <p:txBody>
          <a:bodyPr/>
          <a:lstStyle>
            <a:lvl1pPr>
              <a:defRPr lang="en-US" sz="1600" b="1" kern="1200" dirty="0" smtClean="0">
                <a:solidFill>
                  <a:prstClr val="white"/>
                </a:solidFill>
                <a:latin typeface="Times New Roman" panose="02020603050405020304" pitchFamily="18" charset="0"/>
                <a:ea typeface="+mn-ea"/>
                <a:cs typeface="Times New Roman" panose="02020603050405020304" pitchFamily="18" charset="0"/>
              </a:defRPr>
            </a:lvl1pPr>
          </a:lstStyle>
          <a:p>
            <a:pPr lvl="0"/>
            <a:r>
              <a:rPr lang="en-GB"/>
              <a:t>Click to edit Master text styles</a:t>
            </a:r>
          </a:p>
        </p:txBody>
      </p:sp>
      <p:pic>
        <p:nvPicPr>
          <p:cNvPr id="13" name="Immagine 5"/>
          <p:cNvPicPr>
            <a:picLocks noChangeAspect="1"/>
          </p:cNvPicPr>
          <p:nvPr userDrawn="1"/>
        </p:nvPicPr>
        <p:blipFill>
          <a:blip r:embed="rId2">
            <a:duotone>
              <a:prstClr val="black"/>
              <a:srgbClr val="2C7D4A">
                <a:tint val="45000"/>
                <a:satMod val="400000"/>
              </a:srgbClr>
            </a:duotone>
            <a:lum contrast="40000"/>
          </a:blip>
          <a:stretch>
            <a:fillRect/>
          </a:stretch>
        </p:blipFill>
        <p:spPr>
          <a:xfrm>
            <a:off x="-661119" y="386816"/>
            <a:ext cx="4606591" cy="714466"/>
          </a:xfrm>
          <a:prstGeom prst="rect">
            <a:avLst/>
          </a:prstGeom>
          <a:ln>
            <a:noFill/>
          </a:ln>
        </p:spPr>
      </p:pic>
      <p:pic>
        <p:nvPicPr>
          <p:cNvPr id="7" name="Picture 6" descr="A black background with green text&#10;&#10;Description automatically generated">
            <a:extLst>
              <a:ext uri="{FF2B5EF4-FFF2-40B4-BE49-F238E27FC236}">
                <a16:creationId xmlns:a16="http://schemas.microsoft.com/office/drawing/2014/main" id="{E3CC9B9F-1F0E-0AA5-1E5D-7EB357A85D3F}"/>
              </a:ext>
            </a:extLst>
          </p:cNvPr>
          <p:cNvPicPr>
            <a:picLocks noChangeAspect="1"/>
          </p:cNvPicPr>
          <p:nvPr userDrawn="1"/>
        </p:nvPicPr>
        <p:blipFill>
          <a:blip r:embed="rId3"/>
          <a:stretch>
            <a:fillRect/>
          </a:stretch>
        </p:blipFill>
        <p:spPr>
          <a:xfrm>
            <a:off x="10089931" y="5808911"/>
            <a:ext cx="1918454" cy="964023"/>
          </a:xfrm>
          <a:prstGeom prst="rect">
            <a:avLst/>
          </a:prstGeom>
        </p:spPr>
      </p:pic>
    </p:spTree>
    <p:extLst>
      <p:ext uri="{BB962C8B-B14F-4D97-AF65-F5344CB8AC3E}">
        <p14:creationId xmlns:p14="http://schemas.microsoft.com/office/powerpoint/2010/main" val="50665698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8" name="Text Placeholder 14">
            <a:extLst>
              <a:ext uri="{FF2B5EF4-FFF2-40B4-BE49-F238E27FC236}">
                <a16:creationId xmlns:a16="http://schemas.microsoft.com/office/drawing/2014/main" id="{BCE93E7D-A312-AFEC-351E-DA12BF45EA15}"/>
              </a:ext>
            </a:extLst>
          </p:cNvPr>
          <p:cNvSpPr>
            <a:spLocks noGrp="1" noRot="1" noMove="1" noResize="1" noEditPoints="1" noAdjustHandles="1" noChangeArrowheads="1" noChangeShapeType="1"/>
          </p:cNvSpPr>
          <p:nvPr>
            <p:ph type="body" sz="quarter" idx="14" hasCustomPrompt="1"/>
          </p:nvPr>
        </p:nvSpPr>
        <p:spPr>
          <a:xfrm>
            <a:off x="263609" y="420625"/>
            <a:ext cx="10935855" cy="530352"/>
          </a:xfrm>
          <a:prstGeom prst="rect">
            <a:avLst/>
          </a:prstGeom>
        </p:spPr>
        <p:txBody>
          <a:bodyPr/>
          <a:lstStyle>
            <a:lvl1pPr marL="0" indent="0">
              <a:buNone/>
              <a:defRPr lang="en-US" sz="3200" b="1" kern="1200" dirty="0" smtClean="0">
                <a:solidFill>
                  <a:srgbClr val="2C7D4A"/>
                </a:solidFill>
                <a:latin typeface="Times New Roman" panose="02020603050405020304" pitchFamily="18" charset="0"/>
                <a:ea typeface="+mn-ea"/>
                <a:cs typeface="Times New Roman" panose="02020603050405020304" pitchFamily="18" charset="0"/>
              </a:defRPr>
            </a:lvl1pPr>
            <a:lvl2pPr>
              <a:defRPr lang="en-US" sz="1050" kern="1200" dirty="0" smtClean="0">
                <a:solidFill>
                  <a:srgbClr val="1F6BA7"/>
                </a:solidFill>
                <a:latin typeface="Open Sans"/>
                <a:ea typeface="+mn-ea"/>
                <a:cs typeface="Open Sans"/>
              </a:defRPr>
            </a:lvl2pPr>
            <a:lvl3pPr>
              <a:defRPr lang="en-US" sz="1050" kern="1200" dirty="0" smtClean="0">
                <a:solidFill>
                  <a:srgbClr val="1F6BA7"/>
                </a:solidFill>
                <a:latin typeface="Open Sans"/>
                <a:ea typeface="+mn-ea"/>
                <a:cs typeface="Open Sans"/>
              </a:defRPr>
            </a:lvl3pPr>
            <a:lvl4pPr>
              <a:defRPr lang="en-US" sz="1050" kern="1200" dirty="0" smtClean="0">
                <a:solidFill>
                  <a:srgbClr val="1F6BA7"/>
                </a:solidFill>
                <a:latin typeface="Open Sans"/>
                <a:ea typeface="+mn-ea"/>
                <a:cs typeface="Open Sans"/>
              </a:defRPr>
            </a:lvl4pPr>
            <a:lvl5pPr>
              <a:defRPr lang="en-GB" sz="1050" kern="1200" dirty="0">
                <a:solidFill>
                  <a:srgbClr val="1F6BA7"/>
                </a:solidFill>
                <a:latin typeface="Open Sans"/>
                <a:ea typeface="+mn-ea"/>
                <a:cs typeface="Open Sans"/>
              </a:defRPr>
            </a:lvl5pPr>
          </a:lstStyle>
          <a:p>
            <a:pPr lvl="0"/>
            <a:r>
              <a:rPr lang="en-US" dirty="0"/>
              <a:t>Slide title</a:t>
            </a:r>
          </a:p>
        </p:txBody>
      </p:sp>
      <p:sp>
        <p:nvSpPr>
          <p:cNvPr id="9" name="Slide Number Placeholder 5">
            <a:extLst>
              <a:ext uri="{FF2B5EF4-FFF2-40B4-BE49-F238E27FC236}">
                <a16:creationId xmlns:a16="http://schemas.microsoft.com/office/drawing/2014/main" id="{047B4010-3FE4-9FD5-B36E-5934D4DEF2C7}"/>
              </a:ext>
            </a:extLst>
          </p:cNvPr>
          <p:cNvSpPr>
            <a:spLocks noGrp="1"/>
          </p:cNvSpPr>
          <p:nvPr>
            <p:ph type="sldNum" sz="quarter" idx="12"/>
          </p:nvPr>
        </p:nvSpPr>
        <p:spPr>
          <a:xfrm>
            <a:off x="9177867" y="6411586"/>
            <a:ext cx="2743200" cy="365125"/>
          </a:xfrm>
        </p:spPr>
        <p:txBody>
          <a:bodyPr/>
          <a:lstStyle>
            <a:lvl1pPr>
              <a:defRPr sz="1600">
                <a:solidFill>
                  <a:srgbClr val="2C7D4A"/>
                </a:solidFill>
              </a:defRPr>
            </a:lvl1pPr>
          </a:lstStyle>
          <a:p>
            <a:fld id="{F26FC048-DF4E-0746-B313-543F0DD72FCB}" type="slidenum">
              <a:rPr lang="en-GB" smtClean="0"/>
              <a:pPr/>
              <a:t>‹#›</a:t>
            </a:fld>
            <a:endParaRPr lang="en-GB" dirty="0"/>
          </a:p>
        </p:txBody>
      </p:sp>
      <p:pic>
        <p:nvPicPr>
          <p:cNvPr id="10" name="Picture 9" descr="A black background with green text&#10;&#10;Description automatically generated">
            <a:extLst>
              <a:ext uri="{FF2B5EF4-FFF2-40B4-BE49-F238E27FC236}">
                <a16:creationId xmlns:a16="http://schemas.microsoft.com/office/drawing/2014/main" id="{E85EB9C8-1671-AD83-7B6C-507C5979B562}"/>
              </a:ext>
            </a:extLst>
          </p:cNvPr>
          <p:cNvPicPr>
            <a:picLocks noChangeAspect="1"/>
          </p:cNvPicPr>
          <p:nvPr userDrawn="1"/>
        </p:nvPicPr>
        <p:blipFill>
          <a:blip r:embed="rId2"/>
          <a:stretch>
            <a:fillRect/>
          </a:stretch>
        </p:blipFill>
        <p:spPr>
          <a:xfrm>
            <a:off x="10009937" y="132585"/>
            <a:ext cx="1918454" cy="964023"/>
          </a:xfrm>
          <a:prstGeom prst="rect">
            <a:avLst/>
          </a:prstGeom>
        </p:spPr>
      </p:pic>
      <p:sp>
        <p:nvSpPr>
          <p:cNvPr id="2" name="Segnaposto contenuto 2">
            <a:extLst>
              <a:ext uri="{FF2B5EF4-FFF2-40B4-BE49-F238E27FC236}">
                <a16:creationId xmlns:a16="http://schemas.microsoft.com/office/drawing/2014/main" id="{55D31A5A-8AAB-1044-A8E4-4347524BD364}"/>
              </a:ext>
            </a:extLst>
          </p:cNvPr>
          <p:cNvSpPr>
            <a:spLocks noGrp="1"/>
          </p:cNvSpPr>
          <p:nvPr>
            <p:ph idx="13" hasCustomPrompt="1"/>
          </p:nvPr>
        </p:nvSpPr>
        <p:spPr>
          <a:xfrm>
            <a:off x="304722" y="1246798"/>
            <a:ext cx="11616345" cy="5234092"/>
          </a:xfrm>
          <a:prstGeom prst="rect">
            <a:avLst/>
          </a:prstGeom>
        </p:spPr>
        <p:txBody>
          <a:bodyPr/>
          <a:lstStyle>
            <a:lvl1pPr marL="285750" indent="-285750">
              <a:lnSpc>
                <a:spcPct val="120000"/>
              </a:lnSpc>
              <a:buFont typeface="Arial" panose="020B0604020202020204" pitchFamily="34" charset="0"/>
              <a:buChar char="•"/>
              <a:defRPr/>
            </a:lvl1pPr>
          </a:lstStyle>
          <a:p>
            <a:pPr marL="0" indent="0">
              <a:buNone/>
            </a:pPr>
            <a:r>
              <a:rPr lang="it-IT" b="1" dirty="0">
                <a:latin typeface="Open Sans"/>
                <a:cs typeface="Open Sans"/>
              </a:rPr>
              <a:t>Text (</a:t>
            </a:r>
            <a:r>
              <a:rPr lang="it-IT" b="1" dirty="0" err="1">
                <a:latin typeface="Open Sans"/>
                <a:cs typeface="Open Sans"/>
              </a:rPr>
              <a:t>title</a:t>
            </a:r>
            <a:r>
              <a:rPr lang="it-IT" b="1" dirty="0">
                <a:latin typeface="Open Sans"/>
                <a:cs typeface="Open Sans"/>
              </a:rPr>
              <a:t>)</a:t>
            </a:r>
          </a:p>
          <a:p>
            <a:pPr marL="0" indent="0">
              <a:lnSpc>
                <a:spcPct val="120000"/>
              </a:lnSpc>
              <a:buNone/>
            </a:pPr>
            <a:r>
              <a:rPr lang="it-IT" sz="1800" dirty="0">
                <a:latin typeface="Open Sans"/>
                <a:cs typeface="Open Sans"/>
              </a:rPr>
              <a:t>Text </a:t>
            </a:r>
            <a:r>
              <a:rPr lang="it-IT" sz="1800" dirty="0" err="1">
                <a:latin typeface="Open Sans"/>
                <a:cs typeface="Open Sans"/>
              </a:rPr>
              <a:t>Lorem</a:t>
            </a:r>
            <a:r>
              <a:rPr lang="it-IT" sz="1800" dirty="0">
                <a:latin typeface="Open Sans"/>
                <a:cs typeface="Open Sans"/>
              </a:rPr>
              <a:t> </a:t>
            </a:r>
            <a:r>
              <a:rPr lang="it-IT" sz="1800" dirty="0" err="1">
                <a:latin typeface="Open Sans"/>
                <a:cs typeface="Open Sans"/>
              </a:rPr>
              <a:t>ipsum</a:t>
            </a:r>
            <a:r>
              <a:rPr lang="it-IT" sz="1800" dirty="0">
                <a:latin typeface="Open Sans"/>
                <a:cs typeface="Open Sans"/>
              </a:rPr>
              <a:t> </a:t>
            </a:r>
            <a:r>
              <a:rPr lang="it-IT" sz="1800" dirty="0" err="1">
                <a:latin typeface="Open Sans"/>
                <a:cs typeface="Open Sans"/>
              </a:rPr>
              <a:t>dolor</a:t>
            </a:r>
            <a:r>
              <a:rPr lang="it-IT" sz="1800" dirty="0">
                <a:latin typeface="Open Sans"/>
                <a:cs typeface="Open Sans"/>
              </a:rPr>
              <a:t> </a:t>
            </a:r>
            <a:r>
              <a:rPr lang="it-IT" sz="1800" dirty="0" err="1">
                <a:latin typeface="Open Sans"/>
                <a:cs typeface="Open Sans"/>
              </a:rPr>
              <a:t>sitmkn</a:t>
            </a:r>
            <a:r>
              <a:rPr lang="it-IT" sz="1800" dirty="0">
                <a:latin typeface="Open Sans"/>
                <a:cs typeface="Open Sans"/>
              </a:rPr>
              <a:t> </a:t>
            </a:r>
            <a:r>
              <a:rPr lang="it-IT" sz="1800" dirty="0" err="1">
                <a:latin typeface="Open Sans"/>
                <a:cs typeface="Open Sans"/>
              </a:rPr>
              <a:t>djsoinsc-msdece</a:t>
            </a:r>
            <a:r>
              <a:rPr lang="it-IT" sz="1800" dirty="0">
                <a:latin typeface="Open Sans"/>
                <a:cs typeface="Open Sans"/>
              </a:rPr>
              <a:t>. </a:t>
            </a:r>
            <a:r>
              <a:rPr lang="it-IT" sz="1800" dirty="0" err="1">
                <a:latin typeface="Open Sans"/>
                <a:cs typeface="Open Sans"/>
              </a:rPr>
              <a:t>Lorem</a:t>
            </a:r>
            <a:r>
              <a:rPr lang="it-IT" sz="1800" dirty="0">
                <a:latin typeface="Open Sans"/>
                <a:cs typeface="Open Sans"/>
              </a:rPr>
              <a:t> </a:t>
            </a:r>
            <a:r>
              <a:rPr lang="it-IT" sz="1800" dirty="0" err="1">
                <a:latin typeface="Open Sans"/>
                <a:cs typeface="Open Sans"/>
              </a:rPr>
              <a:t>ipsum</a:t>
            </a:r>
            <a:r>
              <a:rPr lang="it-IT" sz="1800" dirty="0">
                <a:latin typeface="Open Sans"/>
                <a:cs typeface="Open Sans"/>
              </a:rPr>
              <a:t> </a:t>
            </a:r>
            <a:r>
              <a:rPr lang="it-IT" sz="1800" dirty="0" err="1">
                <a:latin typeface="Open Sans"/>
                <a:cs typeface="Open Sans"/>
              </a:rPr>
              <a:t>dolor</a:t>
            </a:r>
            <a:r>
              <a:rPr lang="it-IT" sz="1800" dirty="0">
                <a:latin typeface="Open Sans"/>
                <a:cs typeface="Open Sans"/>
              </a:rPr>
              <a:t> </a:t>
            </a:r>
            <a:r>
              <a:rPr lang="it-IT" sz="1800" dirty="0" err="1">
                <a:latin typeface="Open Sans"/>
                <a:cs typeface="Open Sans"/>
              </a:rPr>
              <a:t>sitmkn</a:t>
            </a:r>
            <a:r>
              <a:rPr lang="it-IT" sz="1800" dirty="0">
                <a:latin typeface="Open Sans"/>
                <a:cs typeface="Open Sans"/>
              </a:rPr>
              <a:t> </a:t>
            </a:r>
            <a:r>
              <a:rPr lang="it-IT" sz="1800" dirty="0" err="1">
                <a:latin typeface="Open Sans"/>
                <a:cs typeface="Open Sans"/>
              </a:rPr>
              <a:t>djsoinsc-msdece</a:t>
            </a:r>
            <a:r>
              <a:rPr lang="it-IT" sz="1800" dirty="0">
                <a:latin typeface="Open Sans"/>
                <a:cs typeface="Open Sans"/>
              </a:rPr>
              <a:t>.</a:t>
            </a:r>
          </a:p>
          <a:p>
            <a:pPr marL="0" indent="0">
              <a:buNone/>
            </a:pPr>
            <a:endParaRPr lang="it-IT" sz="1800" dirty="0">
              <a:latin typeface="Open Sans"/>
              <a:cs typeface="Open Sans"/>
            </a:endParaRPr>
          </a:p>
          <a:p>
            <a:pPr marL="0" indent="0">
              <a:buNone/>
            </a:pPr>
            <a:endParaRPr lang="it-IT" sz="1800" dirty="0">
              <a:latin typeface="Open Sans"/>
              <a:cs typeface="Open Sans"/>
            </a:endParaRPr>
          </a:p>
          <a:p>
            <a:pPr marL="0" indent="0">
              <a:buNone/>
            </a:pPr>
            <a:endParaRPr lang="it-IT" sz="1800" dirty="0">
              <a:latin typeface="Open Sans"/>
              <a:cs typeface="Open Sans"/>
            </a:endParaRPr>
          </a:p>
        </p:txBody>
      </p:sp>
    </p:spTree>
    <p:extLst>
      <p:ext uri="{BB962C8B-B14F-4D97-AF65-F5344CB8AC3E}">
        <p14:creationId xmlns:p14="http://schemas.microsoft.com/office/powerpoint/2010/main" val="320198517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8DBD6C-32A7-3F44-A2EB-469D7D3CE9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E5B8AB5F-426D-FC43-A1CE-4A8228FF08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a:extLst>
              <a:ext uri="{FF2B5EF4-FFF2-40B4-BE49-F238E27FC236}">
                <a16:creationId xmlns:a16="http://schemas.microsoft.com/office/drawing/2014/main" id="{474AE1AC-505D-D244-BF59-1FF84006F7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p>
        </p:txBody>
      </p:sp>
      <p:sp>
        <p:nvSpPr>
          <p:cNvPr id="5" name="Footer Placeholder 4">
            <a:extLst>
              <a:ext uri="{FF2B5EF4-FFF2-40B4-BE49-F238E27FC236}">
                <a16:creationId xmlns:a16="http://schemas.microsoft.com/office/drawing/2014/main" id="{7B1556B6-3911-514A-A2D3-508B453B6D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BEFC081-57EB-A143-A1A7-1FC603BAE0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6FC048-DF4E-0746-B313-543F0DD72FCB}" type="slidenum">
              <a:rPr lang="en-GB" smtClean="0"/>
              <a:t>‹#›</a:t>
            </a:fld>
            <a:endParaRPr lang="en-GB"/>
          </a:p>
        </p:txBody>
      </p:sp>
    </p:spTree>
    <p:extLst>
      <p:ext uri="{BB962C8B-B14F-4D97-AF65-F5344CB8AC3E}">
        <p14:creationId xmlns:p14="http://schemas.microsoft.com/office/powerpoint/2010/main" val="3339834278"/>
      </p:ext>
    </p:extLst>
  </p:cSld>
  <p:clrMap bg1="lt1" tx1="dk1" bg2="lt2" tx2="dk2" accent1="accent1" accent2="accent2" accent3="accent3" accent4="accent4" accent5="accent5" accent6="accent6" hlink="hlink" folHlink="folHlink"/>
  <p:sldLayoutIdLst>
    <p:sldLayoutId id="2147483660" r:id="rId1"/>
    <p:sldLayoutId id="2147483661"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package" Target="../embeddings/Microsoft_Word_Document.docx"/><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2C9BC-2C6A-4244-998F-180C3DF2BEA0}"/>
              </a:ext>
            </a:extLst>
          </p:cNvPr>
          <p:cNvSpPr>
            <a:spLocks noGrp="1"/>
          </p:cNvSpPr>
          <p:nvPr>
            <p:ph type="title"/>
          </p:nvPr>
        </p:nvSpPr>
        <p:spPr>
          <a:xfrm>
            <a:off x="442432" y="4222438"/>
            <a:ext cx="10515600" cy="963337"/>
          </a:xfrm>
        </p:spPr>
        <p:txBody>
          <a:bodyPr>
            <a:normAutofit fontScale="90000"/>
          </a:bodyPr>
          <a:lstStyle/>
          <a:p>
            <a:r>
              <a:rPr lang="en-US" b="0" dirty="0">
                <a:latin typeface="Times New Roman" panose="02020603050405020304" pitchFamily="18" charset="0"/>
              </a:rPr>
              <a:t>Andrei Marcu, ERCST</a:t>
            </a:r>
            <a:br>
              <a:rPr lang="en-US" b="0" dirty="0">
                <a:latin typeface="Times New Roman" panose="02020603050405020304" pitchFamily="18" charset="0"/>
              </a:rPr>
            </a:br>
            <a:r>
              <a:rPr lang="en-US" b="0" dirty="0">
                <a:latin typeface="Times New Roman" panose="02020603050405020304" pitchFamily="18" charset="0"/>
              </a:rPr>
              <a:t>Philippe Chauveau</a:t>
            </a:r>
            <a:r>
              <a:rPr lang="en-US" b="0" dirty="0"/>
              <a:t>, ERCST</a:t>
            </a:r>
            <a:br>
              <a:rPr lang="en-US" b="0" dirty="0"/>
            </a:br>
            <a:r>
              <a:rPr lang="en-US" b="0" dirty="0"/>
              <a:t>Alexandra Maratou, ERCST</a:t>
            </a:r>
            <a:br>
              <a:rPr lang="en-US" b="0" dirty="0"/>
            </a:br>
            <a:r>
              <a:rPr lang="en-US" b="0" dirty="0"/>
              <a:t>Elizabeth </a:t>
            </a:r>
            <a:r>
              <a:rPr lang="en-US" b="0" dirty="0">
                <a:latin typeface="Times New Roman" panose="02020603050405020304" pitchFamily="18" charset="0"/>
              </a:rPr>
              <a:t>Lesaulnier</a:t>
            </a:r>
            <a:r>
              <a:rPr lang="en-US" b="0" dirty="0"/>
              <a:t>, ERCST</a:t>
            </a:r>
            <a:endParaRPr lang="en-US" b="0" dirty="0">
              <a:latin typeface="Times New Roman" panose="02020603050405020304" pitchFamily="18" charset="0"/>
            </a:endParaRPr>
          </a:p>
        </p:txBody>
      </p:sp>
      <p:sp>
        <p:nvSpPr>
          <p:cNvPr id="3" name="Content Placeholder 2">
            <a:extLst>
              <a:ext uri="{FF2B5EF4-FFF2-40B4-BE49-F238E27FC236}">
                <a16:creationId xmlns:a16="http://schemas.microsoft.com/office/drawing/2014/main" id="{42DCA48D-17FA-3841-95FC-E9FFE39557ED}"/>
              </a:ext>
            </a:extLst>
          </p:cNvPr>
          <p:cNvSpPr>
            <a:spLocks noGrp="1"/>
          </p:cNvSpPr>
          <p:nvPr>
            <p:ph sz="half" idx="1"/>
          </p:nvPr>
        </p:nvSpPr>
        <p:spPr/>
        <p:txBody>
          <a:bodyPr/>
          <a:lstStyle/>
          <a:p>
            <a:r>
              <a:rPr lang="en-US" dirty="0">
                <a:latin typeface="Times New Roman" panose="02020603050405020304" pitchFamily="18" charset="0"/>
              </a:rPr>
              <a:t>Launch event– Brussels, September 22</a:t>
            </a:r>
            <a:r>
              <a:rPr lang="en-US" baseline="30000" dirty="0">
                <a:latin typeface="Times New Roman" panose="02020603050405020304" pitchFamily="18" charset="0"/>
              </a:rPr>
              <a:t>nd</a:t>
            </a:r>
            <a:r>
              <a:rPr lang="en-US" dirty="0">
                <a:latin typeface="Times New Roman" panose="02020603050405020304" pitchFamily="18" charset="0"/>
              </a:rPr>
              <a:t> 2026</a:t>
            </a:r>
          </a:p>
        </p:txBody>
      </p:sp>
      <p:sp>
        <p:nvSpPr>
          <p:cNvPr id="4" name="Content Placeholder 3">
            <a:extLst>
              <a:ext uri="{FF2B5EF4-FFF2-40B4-BE49-F238E27FC236}">
                <a16:creationId xmlns:a16="http://schemas.microsoft.com/office/drawing/2014/main" id="{BB594FA6-4096-AD4C-A6CA-70A4B56BB12E}"/>
              </a:ext>
            </a:extLst>
          </p:cNvPr>
          <p:cNvSpPr>
            <a:spLocks noGrp="1"/>
          </p:cNvSpPr>
          <p:nvPr>
            <p:ph sz="half" idx="2"/>
          </p:nvPr>
        </p:nvSpPr>
        <p:spPr/>
        <p:txBody>
          <a:bodyPr>
            <a:normAutofit fontScale="85000" lnSpcReduction="10000"/>
          </a:bodyPr>
          <a:lstStyle/>
          <a:p>
            <a:r>
              <a:rPr lang="en-GB" dirty="0">
                <a:latin typeface="Times New Roman" panose="02020603050405020304" pitchFamily="18" charset="0"/>
                <a:ea typeface="Cambria Math" charset="0"/>
                <a:cs typeface="Times New Roman" panose="02020603050405020304" pitchFamily="18" charset="0"/>
              </a:rPr>
              <a:t>EU ETS Review: Managing the EU ETS for decarbonization</a:t>
            </a:r>
          </a:p>
        </p:txBody>
      </p:sp>
    </p:spTree>
    <p:extLst>
      <p:ext uri="{BB962C8B-B14F-4D97-AF65-F5344CB8AC3E}">
        <p14:creationId xmlns:p14="http://schemas.microsoft.com/office/powerpoint/2010/main" val="42327927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08D61E2-69D3-10BB-49C6-E271495BC96A}"/>
              </a:ext>
            </a:extLst>
          </p:cNvPr>
          <p:cNvSpPr>
            <a:spLocks noGrp="1"/>
          </p:cNvSpPr>
          <p:nvPr>
            <p:ph type="body" sz="quarter" idx="14"/>
          </p:nvPr>
        </p:nvSpPr>
        <p:spPr/>
        <p:txBody>
          <a:bodyPr/>
          <a:lstStyle/>
          <a:p>
            <a:r>
              <a:rPr lang="en-BE" dirty="0"/>
              <a:t>Meeting Agenda</a:t>
            </a:r>
          </a:p>
        </p:txBody>
      </p:sp>
      <p:sp>
        <p:nvSpPr>
          <p:cNvPr id="3" name="Slide Number Placeholder 2">
            <a:extLst>
              <a:ext uri="{FF2B5EF4-FFF2-40B4-BE49-F238E27FC236}">
                <a16:creationId xmlns:a16="http://schemas.microsoft.com/office/drawing/2014/main" id="{37638A41-AEDB-9A67-D868-F7D967AEBE6C}"/>
              </a:ext>
            </a:extLst>
          </p:cNvPr>
          <p:cNvSpPr>
            <a:spLocks noGrp="1"/>
          </p:cNvSpPr>
          <p:nvPr>
            <p:ph type="sldNum" sz="quarter" idx="12"/>
          </p:nvPr>
        </p:nvSpPr>
        <p:spPr/>
        <p:txBody>
          <a:bodyPr/>
          <a:lstStyle/>
          <a:p>
            <a:fld id="{F26FC048-DF4E-0746-B313-543F0DD72FCB}" type="slidenum">
              <a:rPr lang="en-GB" smtClean="0"/>
              <a:pPr/>
              <a:t>2</a:t>
            </a:fld>
            <a:endParaRPr lang="en-GB" dirty="0"/>
          </a:p>
        </p:txBody>
      </p:sp>
      <p:sp>
        <p:nvSpPr>
          <p:cNvPr id="4" name="Content Placeholder 3">
            <a:extLst>
              <a:ext uri="{FF2B5EF4-FFF2-40B4-BE49-F238E27FC236}">
                <a16:creationId xmlns:a16="http://schemas.microsoft.com/office/drawing/2014/main" id="{BD7C3C51-412A-102B-0F86-4102290654B0}"/>
              </a:ext>
            </a:extLst>
          </p:cNvPr>
          <p:cNvSpPr>
            <a:spLocks noGrp="1"/>
          </p:cNvSpPr>
          <p:nvPr>
            <p:ph idx="13"/>
          </p:nvPr>
        </p:nvSpPr>
        <p:spPr/>
        <p:txBody>
          <a:bodyPr>
            <a:normAutofit fontScale="70000" lnSpcReduction="20000"/>
          </a:bodyPr>
          <a:lstStyle/>
          <a:p>
            <a:r>
              <a:rPr lang="en-GB" dirty="0"/>
              <a:t>15:00 – 15:10	</a:t>
            </a:r>
            <a:r>
              <a:rPr lang="en-GB" b="1" dirty="0"/>
              <a:t>Opening remarks </a:t>
            </a:r>
          </a:p>
          <a:p>
            <a:pPr lvl="4"/>
            <a:r>
              <a:rPr lang="en-GB" sz="2000" dirty="0"/>
              <a:t>Andrei Marcu – ERCST (Executive Director)</a:t>
            </a:r>
            <a:endParaRPr lang="en-BE" sz="2000" dirty="0"/>
          </a:p>
          <a:p>
            <a:r>
              <a:rPr lang="en-GB" dirty="0"/>
              <a:t>15:10 – 16:00	</a:t>
            </a:r>
            <a:r>
              <a:rPr lang="en-GB" b="1" dirty="0"/>
              <a:t>Presentation and discussion</a:t>
            </a:r>
          </a:p>
          <a:p>
            <a:pPr lvl="4">
              <a:lnSpc>
                <a:spcPct val="120000"/>
              </a:lnSpc>
              <a:defRPr/>
            </a:pPr>
            <a:r>
              <a:rPr kumimoji="0" lang="en-GB" sz="2000" b="0" i="0" u="none" strike="noStrike" kern="1200" cap="none" spc="0" normalizeH="0" baseline="0" noProof="0" dirty="0">
                <a:ln>
                  <a:noFill/>
                </a:ln>
                <a:solidFill>
                  <a:srgbClr val="000000"/>
                </a:solidFill>
                <a:effectLst/>
                <a:uLnTx/>
                <a:uFillTx/>
                <a:ea typeface="+mn-ea"/>
                <a:cs typeface="+mn-cs"/>
              </a:rPr>
              <a:t>Andrei Marcu – ERCST </a:t>
            </a:r>
            <a:r>
              <a:rPr lang="en-GB" sz="2000" dirty="0"/>
              <a:t> (Executive Director)</a:t>
            </a:r>
            <a:endParaRPr kumimoji="0" lang="en-GB" sz="2000" b="0" i="0" u="none" strike="noStrike" kern="1200" cap="none" spc="0" normalizeH="0" baseline="0" noProof="0" dirty="0">
              <a:ln>
                <a:noFill/>
              </a:ln>
              <a:solidFill>
                <a:srgbClr val="000000"/>
              </a:solidFill>
              <a:effectLst/>
              <a:uLnTx/>
              <a:uFillTx/>
              <a:ea typeface="+mn-ea"/>
              <a:cs typeface="+mn-cs"/>
            </a:endParaRPr>
          </a:p>
          <a:p>
            <a:pPr lvl="4">
              <a:lnSpc>
                <a:spcPct val="120000"/>
              </a:lnSpc>
              <a:defRPr/>
            </a:pPr>
            <a:r>
              <a:rPr lang="en-GB" sz="2000" dirty="0"/>
              <a:t>Philippe Chauveau – ERCST (Senior Fellow)</a:t>
            </a:r>
            <a:endParaRPr lang="en-GB" sz="2000" b="1" dirty="0"/>
          </a:p>
          <a:p>
            <a:r>
              <a:rPr lang="en-GB" dirty="0"/>
              <a:t>16:00 – 16:30	</a:t>
            </a:r>
            <a:r>
              <a:rPr lang="en-GB" b="1" dirty="0"/>
              <a:t>Icebreaker discussion</a:t>
            </a:r>
          </a:p>
          <a:p>
            <a:pPr lvl="4">
              <a:lnSpc>
                <a:spcPct val="120000"/>
              </a:lnSpc>
              <a:tabLst>
                <a:tab pos="1471930" algn="l"/>
              </a:tabLst>
              <a:defRPr/>
            </a:pPr>
            <a:r>
              <a:rPr lang="en-GB" sz="2100" dirty="0">
                <a:solidFill>
                  <a:srgbClr val="000000"/>
                </a:solidFill>
              </a:rPr>
              <a:t>Ruben Vermeeren – DG CLIMA</a:t>
            </a:r>
            <a:endParaRPr lang="en-US" sz="2100" dirty="0">
              <a:solidFill>
                <a:srgbClr val="000000"/>
              </a:solidFill>
            </a:endParaRPr>
          </a:p>
          <a:p>
            <a:pPr lvl="4">
              <a:lnSpc>
                <a:spcPct val="120000"/>
              </a:lnSpc>
              <a:tabLst>
                <a:tab pos="1471930" algn="l"/>
              </a:tabLst>
              <a:defRPr/>
            </a:pPr>
            <a:r>
              <a:rPr lang="en-GB" sz="2100" dirty="0">
                <a:solidFill>
                  <a:srgbClr val="000000"/>
                </a:solidFill>
              </a:rPr>
              <a:t>Nicola Rega – CEFIC</a:t>
            </a:r>
            <a:endParaRPr lang="en-US" sz="2100" dirty="0">
              <a:solidFill>
                <a:srgbClr val="000000"/>
              </a:solidFill>
            </a:endParaRPr>
          </a:p>
          <a:p>
            <a:pPr lvl="4">
              <a:lnSpc>
                <a:spcPct val="120000"/>
              </a:lnSpc>
              <a:tabLst>
                <a:tab pos="1471930" algn="l"/>
              </a:tabLst>
              <a:defRPr/>
            </a:pPr>
            <a:r>
              <a:rPr lang="en-GB" sz="2100" dirty="0">
                <a:solidFill>
                  <a:srgbClr val="000000"/>
                </a:solidFill>
              </a:rPr>
              <a:t>Jostein Røynesdal – Norsk Hydro</a:t>
            </a:r>
            <a:endParaRPr lang="en-US" sz="2100" dirty="0">
              <a:solidFill>
                <a:srgbClr val="000000"/>
              </a:solidFill>
            </a:endParaRPr>
          </a:p>
          <a:p>
            <a:pPr lvl="4">
              <a:lnSpc>
                <a:spcPct val="120000"/>
              </a:lnSpc>
              <a:tabLst>
                <a:tab pos="1471930" algn="l"/>
              </a:tabLst>
              <a:defRPr/>
            </a:pPr>
            <a:r>
              <a:rPr lang="fr-BE" sz="2100" dirty="0">
                <a:solidFill>
                  <a:srgbClr val="000000"/>
                </a:solidFill>
              </a:rPr>
              <a:t>Kavita Ahluwalia </a:t>
            </a:r>
            <a:r>
              <a:rPr lang="en-GB" sz="2100" dirty="0">
                <a:solidFill>
                  <a:srgbClr val="000000"/>
                </a:solidFill>
              </a:rPr>
              <a:t>– </a:t>
            </a:r>
            <a:r>
              <a:rPr lang="fr-BE" sz="2100" dirty="0">
                <a:solidFill>
                  <a:srgbClr val="000000"/>
                </a:solidFill>
              </a:rPr>
              <a:t>Uniper</a:t>
            </a:r>
            <a:endParaRPr lang="en-US" sz="2100" dirty="0">
              <a:solidFill>
                <a:srgbClr val="000000"/>
              </a:solidFill>
            </a:endParaRPr>
          </a:p>
          <a:p>
            <a:pPr lvl="4">
              <a:lnSpc>
                <a:spcPct val="120000"/>
              </a:lnSpc>
              <a:tabLst>
                <a:tab pos="1471930" algn="l"/>
              </a:tabLst>
              <a:defRPr/>
            </a:pPr>
            <a:r>
              <a:rPr lang="fr-BE" sz="2100" dirty="0">
                <a:solidFill>
                  <a:srgbClr val="000000"/>
                </a:solidFill>
              </a:rPr>
              <a:t>Marcus Ferdinand – Veyt</a:t>
            </a:r>
            <a:endParaRPr lang="en-US" sz="2100" dirty="0">
              <a:solidFill>
                <a:srgbClr val="000000"/>
              </a:solidFill>
            </a:endParaRPr>
          </a:p>
          <a:p>
            <a:pPr lvl="4">
              <a:lnSpc>
                <a:spcPct val="120000"/>
              </a:lnSpc>
              <a:tabLst>
                <a:tab pos="1471930" algn="l"/>
              </a:tabLst>
              <a:defRPr/>
            </a:pPr>
            <a:r>
              <a:rPr lang="en-US" sz="2100" dirty="0">
                <a:solidFill>
                  <a:srgbClr val="000000"/>
                </a:solidFill>
              </a:rPr>
              <a:t>Domien Vangenechten – E3G </a:t>
            </a:r>
          </a:p>
          <a:p>
            <a:pPr lvl="4">
              <a:lnSpc>
                <a:spcPct val="120000"/>
              </a:lnSpc>
              <a:tabLst>
                <a:tab pos="1471930" algn="l"/>
              </a:tabLst>
              <a:defRPr/>
            </a:pPr>
            <a:r>
              <a:rPr lang="en-US" sz="2100" dirty="0">
                <a:solidFill>
                  <a:srgbClr val="000000"/>
                </a:solidFill>
              </a:rPr>
              <a:t>Flora Marchioro – Bruegel</a:t>
            </a:r>
            <a:endParaRPr lang="en-BE" sz="2100" dirty="0">
              <a:solidFill>
                <a:srgbClr val="000000"/>
              </a:solidFill>
            </a:endParaRPr>
          </a:p>
          <a:p>
            <a:r>
              <a:rPr lang="en-GB" dirty="0"/>
              <a:t>16:30 – 17:00	</a:t>
            </a:r>
            <a:r>
              <a:rPr lang="en-GB" b="1" dirty="0"/>
              <a:t>Q&amp;A</a:t>
            </a:r>
            <a:endParaRPr lang="en-BE" sz="2400" dirty="0"/>
          </a:p>
          <a:p>
            <a:r>
              <a:rPr lang="en-GB" dirty="0"/>
              <a:t>17:00		</a:t>
            </a:r>
            <a:r>
              <a:rPr lang="en-GB" b="1" dirty="0"/>
              <a:t>End of meeting </a:t>
            </a:r>
            <a:endParaRPr lang="en-BE" sz="2400" dirty="0"/>
          </a:p>
        </p:txBody>
      </p:sp>
    </p:spTree>
    <p:extLst>
      <p:ext uri="{BB962C8B-B14F-4D97-AF65-F5344CB8AC3E}">
        <p14:creationId xmlns:p14="http://schemas.microsoft.com/office/powerpoint/2010/main" val="1533177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DB6E64D-27E3-6F6F-B3F4-AAC89429AF2C}"/>
              </a:ext>
            </a:extLst>
          </p:cNvPr>
          <p:cNvSpPr>
            <a:spLocks noGrp="1"/>
          </p:cNvSpPr>
          <p:nvPr>
            <p:ph type="body" sz="quarter" idx="14"/>
          </p:nvPr>
        </p:nvSpPr>
        <p:spPr/>
        <p:txBody>
          <a:bodyPr/>
          <a:lstStyle/>
          <a:p>
            <a:r>
              <a:rPr lang="en-US" dirty="0"/>
              <a:t>Structure of the paper</a:t>
            </a:r>
          </a:p>
        </p:txBody>
      </p:sp>
      <p:sp>
        <p:nvSpPr>
          <p:cNvPr id="3" name="Slide Number Placeholder 2">
            <a:extLst>
              <a:ext uri="{FF2B5EF4-FFF2-40B4-BE49-F238E27FC236}">
                <a16:creationId xmlns:a16="http://schemas.microsoft.com/office/drawing/2014/main" id="{F8A6C834-7024-B1AD-B6DE-5C65581E09A8}"/>
              </a:ext>
            </a:extLst>
          </p:cNvPr>
          <p:cNvSpPr>
            <a:spLocks noGrp="1"/>
          </p:cNvSpPr>
          <p:nvPr>
            <p:ph type="sldNum" sz="quarter" idx="12"/>
          </p:nvPr>
        </p:nvSpPr>
        <p:spPr/>
        <p:txBody>
          <a:bodyPr/>
          <a:lstStyle/>
          <a:p>
            <a:fld id="{F26FC048-DF4E-0746-B313-543F0DD72FCB}" type="slidenum">
              <a:rPr lang="en-GB" smtClean="0"/>
              <a:pPr/>
              <a:t>3</a:t>
            </a:fld>
            <a:endParaRPr lang="en-GB" dirty="0"/>
          </a:p>
        </p:txBody>
      </p:sp>
      <p:sp>
        <p:nvSpPr>
          <p:cNvPr id="4" name="Content Placeholder 3">
            <a:extLst>
              <a:ext uri="{FF2B5EF4-FFF2-40B4-BE49-F238E27FC236}">
                <a16:creationId xmlns:a16="http://schemas.microsoft.com/office/drawing/2014/main" id="{FAEDC4AB-8A53-2417-D3CC-E8DFAF8D4530}"/>
              </a:ext>
            </a:extLst>
          </p:cNvPr>
          <p:cNvSpPr>
            <a:spLocks noGrp="1"/>
          </p:cNvSpPr>
          <p:nvPr>
            <p:ph idx="13"/>
          </p:nvPr>
        </p:nvSpPr>
        <p:spPr/>
        <p:txBody>
          <a:bodyPr>
            <a:normAutofit/>
          </a:bodyPr>
          <a:lstStyle/>
          <a:p>
            <a:r>
              <a:rPr lang="en-GB" sz="2400" b="1" dirty="0"/>
              <a:t>Chapter 1 </a:t>
            </a:r>
            <a:r>
              <a:rPr lang="en-GB" sz="2400" dirty="0"/>
              <a:t>– </a:t>
            </a:r>
            <a:r>
              <a:rPr lang="en-US" sz="2400" dirty="0"/>
              <a:t>What must be managed so the EU ETS can continue driving decarbonization amidst evolving circumstances</a:t>
            </a:r>
            <a:endParaRPr lang="en-GB" sz="2400" dirty="0"/>
          </a:p>
          <a:p>
            <a:r>
              <a:rPr lang="en-GB" sz="2400" b="1" dirty="0"/>
              <a:t>Chapter 2 </a:t>
            </a:r>
            <a:r>
              <a:rPr lang="en-GB" sz="2400" dirty="0"/>
              <a:t>– </a:t>
            </a:r>
            <a:r>
              <a:rPr lang="en-US" sz="2400" dirty="0"/>
              <a:t>ERCST’s initial reactions to the Commission proposal </a:t>
            </a:r>
            <a:endParaRPr lang="en-GB" sz="2400" dirty="0"/>
          </a:p>
          <a:p>
            <a:r>
              <a:rPr lang="en-GB" sz="2400" b="1" dirty="0"/>
              <a:t>Chapter 3 </a:t>
            </a:r>
            <a:r>
              <a:rPr lang="en-GB" sz="2400" dirty="0"/>
              <a:t>– </a:t>
            </a:r>
            <a:r>
              <a:rPr lang="en-US" sz="2400" dirty="0"/>
              <a:t>ERCST’s EU ETS Strawman (focus of today’s presentation)</a:t>
            </a:r>
            <a:endParaRPr lang="en-GB" sz="2400" b="1" dirty="0"/>
          </a:p>
          <a:p>
            <a:r>
              <a:rPr lang="en-GB" sz="2400" b="1" dirty="0"/>
              <a:t>Annex </a:t>
            </a:r>
            <a:r>
              <a:rPr lang="en-GB" sz="2400" dirty="0"/>
              <a:t>– Elements that need to be part of EU ETS Review</a:t>
            </a:r>
            <a:endParaRPr lang="en-BE" sz="2400" dirty="0"/>
          </a:p>
          <a:p>
            <a:pPr marL="0" indent="0">
              <a:buNone/>
            </a:pPr>
            <a:endParaRPr lang="en-US" dirty="0"/>
          </a:p>
        </p:txBody>
      </p:sp>
    </p:spTree>
    <p:extLst>
      <p:ext uri="{BB962C8B-B14F-4D97-AF65-F5344CB8AC3E}">
        <p14:creationId xmlns:p14="http://schemas.microsoft.com/office/powerpoint/2010/main" val="1530742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08370-BA45-B975-0DF2-8AC569E3C0B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D489181-700E-A756-783B-FFEB7F892B3D}"/>
              </a:ext>
            </a:extLst>
          </p:cNvPr>
          <p:cNvSpPr>
            <a:spLocks noGrp="1"/>
          </p:cNvSpPr>
          <p:nvPr>
            <p:ph type="body" sz="quarter" idx="14"/>
          </p:nvPr>
        </p:nvSpPr>
        <p:spPr/>
        <p:txBody>
          <a:bodyPr/>
          <a:lstStyle/>
          <a:p>
            <a:r>
              <a:rPr lang="en-US" dirty="0"/>
              <a:t>Why we need a serious review</a:t>
            </a:r>
          </a:p>
        </p:txBody>
      </p:sp>
      <p:sp>
        <p:nvSpPr>
          <p:cNvPr id="3" name="Slide Number Placeholder 2">
            <a:extLst>
              <a:ext uri="{FF2B5EF4-FFF2-40B4-BE49-F238E27FC236}">
                <a16:creationId xmlns:a16="http://schemas.microsoft.com/office/drawing/2014/main" id="{2D042950-7101-D821-156E-094F95A21A85}"/>
              </a:ext>
            </a:extLst>
          </p:cNvPr>
          <p:cNvSpPr>
            <a:spLocks noGrp="1"/>
          </p:cNvSpPr>
          <p:nvPr>
            <p:ph type="sldNum" sz="quarter" idx="12"/>
          </p:nvPr>
        </p:nvSpPr>
        <p:spPr/>
        <p:txBody>
          <a:bodyPr/>
          <a:lstStyle/>
          <a:p>
            <a:fld id="{F26FC048-DF4E-0746-B313-543F0DD72FCB}" type="slidenum">
              <a:rPr lang="en-GB" smtClean="0"/>
              <a:pPr/>
              <a:t>4</a:t>
            </a:fld>
            <a:endParaRPr lang="en-GB" dirty="0"/>
          </a:p>
        </p:txBody>
      </p:sp>
      <p:sp>
        <p:nvSpPr>
          <p:cNvPr id="4" name="Content Placeholder 3">
            <a:extLst>
              <a:ext uri="{FF2B5EF4-FFF2-40B4-BE49-F238E27FC236}">
                <a16:creationId xmlns:a16="http://schemas.microsoft.com/office/drawing/2014/main" id="{C6F3DC8A-87FF-C150-89CF-47848D1CF0B6}"/>
              </a:ext>
            </a:extLst>
          </p:cNvPr>
          <p:cNvSpPr>
            <a:spLocks noGrp="1"/>
          </p:cNvSpPr>
          <p:nvPr>
            <p:ph idx="13"/>
          </p:nvPr>
        </p:nvSpPr>
        <p:spPr/>
        <p:txBody>
          <a:bodyPr>
            <a:normAutofit lnSpcReduction="10000"/>
          </a:bodyPr>
          <a:lstStyle/>
          <a:p>
            <a:pPr lvl="0">
              <a:lnSpc>
                <a:spcPct val="100000"/>
              </a:lnSpc>
            </a:pPr>
            <a:r>
              <a:rPr lang="en-GB" sz="2200" dirty="0"/>
              <a:t>Changes in the circumstances under which the EU ETS functions and the transition takes place make it necessary to manage more than prices, which what EU ETS has managed so far:</a:t>
            </a:r>
          </a:p>
          <a:p>
            <a:pPr lvl="0">
              <a:lnSpc>
                <a:spcPct val="100000"/>
              </a:lnSpc>
            </a:pPr>
            <a:r>
              <a:rPr lang="en-GB" sz="2200" dirty="0"/>
              <a:t>Generalized EU ETS annual shortage in the second half of the 2020s.</a:t>
            </a:r>
            <a:endParaRPr lang="en-US" sz="2200" dirty="0"/>
          </a:p>
          <a:p>
            <a:pPr lvl="0">
              <a:lnSpc>
                <a:spcPct val="100000"/>
              </a:lnSpc>
            </a:pPr>
            <a:r>
              <a:rPr lang="en-GB" sz="2200" dirty="0"/>
              <a:t>As a result of the phase-out of free allocation, due to the introduction of CBAM, the hedging needs of industry are structurally transformed and rising.</a:t>
            </a:r>
            <a:endParaRPr lang="en-US" sz="2200" dirty="0"/>
          </a:p>
          <a:p>
            <a:pPr lvl="0">
              <a:lnSpc>
                <a:spcPct val="100000"/>
              </a:lnSpc>
            </a:pPr>
            <a:r>
              <a:rPr lang="en-GB" sz="2200" dirty="0"/>
              <a:t>We are moving from the decarbonization of the power sector to decarbonization of heavy industry.</a:t>
            </a:r>
          </a:p>
          <a:p>
            <a:pPr lvl="0">
              <a:lnSpc>
                <a:spcPct val="100000"/>
              </a:lnSpc>
            </a:pPr>
            <a:r>
              <a:rPr lang="en-GB" sz="2200" dirty="0"/>
              <a:t>Available public financial resources are more limited.</a:t>
            </a:r>
            <a:endParaRPr lang="en-US" sz="2200" dirty="0"/>
          </a:p>
          <a:p>
            <a:pPr lvl="0">
              <a:lnSpc>
                <a:spcPct val="100000"/>
              </a:lnSpc>
            </a:pPr>
            <a:r>
              <a:rPr lang="en-GB" sz="2200" dirty="0"/>
              <a:t>Upcoming concerns about liquidity in the EU ETS in the mid-to-late 2030s. </a:t>
            </a:r>
          </a:p>
          <a:p>
            <a:r>
              <a:rPr lang="en-GB" sz="2200" b="1" dirty="0"/>
              <a:t>Four areas </a:t>
            </a:r>
            <a:r>
              <a:rPr lang="en-GB" sz="2200" dirty="0"/>
              <a:t>in which the EU ETS needs to be managed:</a:t>
            </a:r>
            <a:endParaRPr lang="en-BE" sz="2200"/>
          </a:p>
          <a:p>
            <a:pPr lvl="1"/>
            <a:r>
              <a:rPr lang="en-GB" sz="2000" dirty="0"/>
              <a:t>Price and market functioning</a:t>
            </a:r>
          </a:p>
          <a:p>
            <a:pPr lvl="1"/>
            <a:r>
              <a:rPr lang="en-GB" sz="2000" dirty="0"/>
              <a:t>Cost of compliance, including competitiveness</a:t>
            </a:r>
          </a:p>
          <a:p>
            <a:pPr lvl="1"/>
            <a:r>
              <a:rPr lang="en-GB" sz="2000" dirty="0"/>
              <a:t>Managing flexibility for the introduction of CDR and international credits</a:t>
            </a:r>
          </a:p>
          <a:p>
            <a:pPr lvl="1"/>
            <a:r>
              <a:rPr lang="en-GB" sz="2000" dirty="0"/>
              <a:t>Governance to enable the transition / Relationship with external conditions</a:t>
            </a:r>
          </a:p>
          <a:p>
            <a:pPr lvl="0">
              <a:lnSpc>
                <a:spcPct val="100000"/>
              </a:lnSpc>
            </a:pPr>
            <a:endParaRPr lang="en-BE" sz="2200" dirty="0"/>
          </a:p>
        </p:txBody>
      </p:sp>
    </p:spTree>
    <p:extLst>
      <p:ext uri="{BB962C8B-B14F-4D97-AF65-F5344CB8AC3E}">
        <p14:creationId xmlns:p14="http://schemas.microsoft.com/office/powerpoint/2010/main" val="2927400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4171E-69D4-2A03-482A-F4065E92AA6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8DBE8D0-EFE1-992A-E855-31F1A8E9970C}"/>
              </a:ext>
            </a:extLst>
          </p:cNvPr>
          <p:cNvSpPr>
            <a:spLocks noGrp="1"/>
          </p:cNvSpPr>
          <p:nvPr>
            <p:ph type="body" sz="quarter" idx="14"/>
          </p:nvPr>
        </p:nvSpPr>
        <p:spPr/>
        <p:txBody>
          <a:bodyPr/>
          <a:lstStyle/>
          <a:p>
            <a:r>
              <a:rPr lang="en-US" dirty="0"/>
              <a:t>Two types of changes envisaged</a:t>
            </a:r>
          </a:p>
        </p:txBody>
      </p:sp>
      <p:sp>
        <p:nvSpPr>
          <p:cNvPr id="3" name="Slide Number Placeholder 2">
            <a:extLst>
              <a:ext uri="{FF2B5EF4-FFF2-40B4-BE49-F238E27FC236}">
                <a16:creationId xmlns:a16="http://schemas.microsoft.com/office/drawing/2014/main" id="{3313B9DB-9697-E4DB-35C6-A1A3B770AD20}"/>
              </a:ext>
            </a:extLst>
          </p:cNvPr>
          <p:cNvSpPr>
            <a:spLocks noGrp="1"/>
          </p:cNvSpPr>
          <p:nvPr>
            <p:ph type="sldNum" sz="quarter" idx="12"/>
          </p:nvPr>
        </p:nvSpPr>
        <p:spPr/>
        <p:txBody>
          <a:bodyPr/>
          <a:lstStyle/>
          <a:p>
            <a:fld id="{F26FC048-DF4E-0746-B313-543F0DD72FCB}" type="slidenum">
              <a:rPr lang="en-GB" smtClean="0"/>
              <a:pPr/>
              <a:t>5</a:t>
            </a:fld>
            <a:endParaRPr lang="en-GB" dirty="0"/>
          </a:p>
        </p:txBody>
      </p:sp>
      <p:sp>
        <p:nvSpPr>
          <p:cNvPr id="4" name="Content Placeholder 3">
            <a:extLst>
              <a:ext uri="{FF2B5EF4-FFF2-40B4-BE49-F238E27FC236}">
                <a16:creationId xmlns:a16="http://schemas.microsoft.com/office/drawing/2014/main" id="{4D56575A-8C71-58B6-79DF-0A997B6BDCF3}"/>
              </a:ext>
            </a:extLst>
          </p:cNvPr>
          <p:cNvSpPr>
            <a:spLocks noGrp="1"/>
          </p:cNvSpPr>
          <p:nvPr>
            <p:ph idx="13"/>
          </p:nvPr>
        </p:nvSpPr>
        <p:spPr/>
        <p:txBody>
          <a:bodyPr>
            <a:normAutofit/>
          </a:bodyPr>
          <a:lstStyle/>
          <a:p>
            <a:pPr marL="457200" lvl="1" indent="0" algn="ctr">
              <a:buNone/>
            </a:pPr>
            <a:r>
              <a:rPr lang="en-GB" sz="3200" b="1" u="sng"/>
              <a:t>Changes</a:t>
            </a:r>
            <a:endParaRPr lang="en-GB" sz="3200" b="1" u="sng" dirty="0"/>
          </a:p>
          <a:p>
            <a:pPr marL="457200" lvl="1" indent="0">
              <a:buNone/>
            </a:pPr>
            <a:r>
              <a:rPr lang="en-GB" sz="3200" b="1" u="sng" dirty="0"/>
              <a:t> </a:t>
            </a:r>
          </a:p>
          <a:p>
            <a:pPr lvl="1">
              <a:buFontTx/>
              <a:buChar char="-"/>
            </a:pPr>
            <a:r>
              <a:rPr lang="en-GB" sz="2800" b="1" dirty="0"/>
              <a:t>Short-term</a:t>
            </a:r>
            <a:r>
              <a:rPr lang="en-GB" sz="2800" dirty="0"/>
              <a:t>: changes internal to the EU ETS. These are changes that are necessary, but not sufficient, and which can and need to be introduced in the short-term to keep the EU ETS operational. </a:t>
            </a:r>
          </a:p>
          <a:p>
            <a:pPr lvl="1">
              <a:buFontTx/>
              <a:buChar char="-"/>
            </a:pPr>
            <a:endParaRPr lang="en-GB" sz="2800" b="1" dirty="0"/>
          </a:p>
          <a:p>
            <a:pPr lvl="1">
              <a:buFontTx/>
              <a:buChar char="-"/>
            </a:pPr>
            <a:r>
              <a:rPr lang="en-GB" sz="2800" b="1" dirty="0"/>
              <a:t>Medium to long-term</a:t>
            </a:r>
            <a:r>
              <a:rPr lang="en-GB" sz="2800" dirty="0"/>
              <a:t>: Changes to the Framework for decarbonization. These are changes that are necessary to ensure that the EU ETS can take us to the 2040 and 2050 target. They are changes that will articulate the EU ETS price signal with external conditions necessary for decarbonization, conditions that are not under the control of the installations. </a:t>
            </a:r>
          </a:p>
        </p:txBody>
      </p:sp>
    </p:spTree>
    <p:extLst>
      <p:ext uri="{BB962C8B-B14F-4D97-AF65-F5344CB8AC3E}">
        <p14:creationId xmlns:p14="http://schemas.microsoft.com/office/powerpoint/2010/main" val="501517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C4F3820-DDFE-450F-894B-C032EB59915B}"/>
              </a:ext>
            </a:extLst>
          </p:cNvPr>
          <p:cNvSpPr>
            <a:spLocks noGrp="1"/>
          </p:cNvSpPr>
          <p:nvPr>
            <p:ph type="body" sz="quarter" idx="14"/>
          </p:nvPr>
        </p:nvSpPr>
        <p:spPr/>
        <p:txBody>
          <a:bodyPr/>
          <a:lstStyle/>
          <a:p>
            <a:r>
              <a:rPr lang="en-GB" dirty="0"/>
              <a:t>EU ETS Strawman (chapter 3)</a:t>
            </a:r>
            <a:endParaRPr lang="en-BE" dirty="0"/>
          </a:p>
        </p:txBody>
      </p:sp>
      <p:sp>
        <p:nvSpPr>
          <p:cNvPr id="3" name="Slide Number Placeholder 2">
            <a:extLst>
              <a:ext uri="{FF2B5EF4-FFF2-40B4-BE49-F238E27FC236}">
                <a16:creationId xmlns:a16="http://schemas.microsoft.com/office/drawing/2014/main" id="{3003DA32-2EA7-204C-F9A4-01635EC86E1D}"/>
              </a:ext>
            </a:extLst>
          </p:cNvPr>
          <p:cNvSpPr>
            <a:spLocks noGrp="1"/>
          </p:cNvSpPr>
          <p:nvPr>
            <p:ph type="sldNum" sz="quarter" idx="12"/>
          </p:nvPr>
        </p:nvSpPr>
        <p:spPr/>
        <p:txBody>
          <a:bodyPr/>
          <a:lstStyle/>
          <a:p>
            <a:fld id="{F26FC048-DF4E-0746-B313-543F0DD72FCB}" type="slidenum">
              <a:rPr lang="en-GB" smtClean="0"/>
              <a:pPr/>
              <a:t>6</a:t>
            </a:fld>
            <a:endParaRPr lang="en-GB" dirty="0"/>
          </a:p>
        </p:txBody>
      </p:sp>
      <p:sp>
        <p:nvSpPr>
          <p:cNvPr id="4" name="Content Placeholder 3">
            <a:extLst>
              <a:ext uri="{FF2B5EF4-FFF2-40B4-BE49-F238E27FC236}">
                <a16:creationId xmlns:a16="http://schemas.microsoft.com/office/drawing/2014/main" id="{14E4346E-4C80-3793-4938-8DCC7B9E24D5}"/>
              </a:ext>
            </a:extLst>
          </p:cNvPr>
          <p:cNvSpPr>
            <a:spLocks noGrp="1"/>
          </p:cNvSpPr>
          <p:nvPr>
            <p:ph idx="13"/>
          </p:nvPr>
        </p:nvSpPr>
        <p:spPr/>
        <p:txBody>
          <a:bodyPr>
            <a:normAutofit fontScale="92500" lnSpcReduction="10000"/>
          </a:bodyPr>
          <a:lstStyle/>
          <a:p>
            <a:pPr marL="0" indent="0">
              <a:buNone/>
            </a:pPr>
            <a:r>
              <a:rPr lang="en-GB" b="1" dirty="0">
                <a:solidFill>
                  <a:srgbClr val="2C7D4A"/>
                </a:solidFill>
              </a:rPr>
              <a:t>3.1. Well-functioning market and price</a:t>
            </a:r>
            <a:endParaRPr lang="en-BE" b="1" dirty="0">
              <a:solidFill>
                <a:srgbClr val="2C7D4A"/>
              </a:solidFill>
            </a:endParaRPr>
          </a:p>
          <a:p>
            <a:pPr lvl="0"/>
            <a:r>
              <a:rPr lang="en-GB" b="1" dirty="0"/>
              <a:t>Adapt MSR </a:t>
            </a:r>
            <a:r>
              <a:rPr lang="en-GB" dirty="0"/>
              <a:t>to the new conditions of the EU ETS:</a:t>
            </a:r>
            <a:endParaRPr lang="en-BE" dirty="0"/>
          </a:p>
          <a:p>
            <a:pPr lvl="1"/>
            <a:r>
              <a:rPr lang="en-GB" dirty="0"/>
              <a:t>Short term:</a:t>
            </a:r>
            <a:endParaRPr lang="en-BE" dirty="0"/>
          </a:p>
          <a:p>
            <a:pPr lvl="2"/>
            <a:r>
              <a:rPr lang="en-GB" dirty="0"/>
              <a:t>Adapt thresholds to allow for the new hedging needs (separate ERCST study to come)</a:t>
            </a:r>
          </a:p>
          <a:p>
            <a:pPr lvl="2"/>
            <a:r>
              <a:rPr lang="en-GB" dirty="0"/>
              <a:t>Adapt absorption rate (down to 12%) </a:t>
            </a:r>
          </a:p>
          <a:p>
            <a:pPr lvl="2"/>
            <a:r>
              <a:rPr lang="en-GB" dirty="0"/>
              <a:t>Introduce buffer for release (currently there is only a buffer for intake in the Decision)</a:t>
            </a:r>
            <a:endParaRPr lang="en-BE" dirty="0"/>
          </a:p>
          <a:p>
            <a:pPr lvl="1"/>
            <a:r>
              <a:rPr lang="en-GB" dirty="0"/>
              <a:t>Medium to long term: </a:t>
            </a:r>
            <a:endParaRPr lang="en-BE" dirty="0"/>
          </a:p>
          <a:p>
            <a:pPr lvl="2"/>
            <a:r>
              <a:rPr lang="en-GB" dirty="0"/>
              <a:t>Move to dynamic release and absorption based on more KPIs than TNAC </a:t>
            </a:r>
            <a:endParaRPr lang="en-BE" dirty="0"/>
          </a:p>
          <a:p>
            <a:pPr lvl="2"/>
            <a:r>
              <a:rPr lang="en-GB" dirty="0"/>
              <a:t>With a flexible governance</a:t>
            </a:r>
            <a:endParaRPr lang="en-BE" dirty="0"/>
          </a:p>
          <a:p>
            <a:pPr lvl="0"/>
            <a:r>
              <a:rPr lang="en-GB" dirty="0"/>
              <a:t>Removal of </a:t>
            </a:r>
            <a:r>
              <a:rPr lang="en-GB" b="1" dirty="0"/>
              <a:t>invalidation mechanism</a:t>
            </a:r>
          </a:p>
          <a:p>
            <a:pPr lvl="0"/>
            <a:r>
              <a:rPr lang="en-US" dirty="0"/>
              <a:t>Ensure full and timely delivery of </a:t>
            </a:r>
            <a:r>
              <a:rPr lang="en-US" b="1" dirty="0"/>
              <a:t>additional liquidity </a:t>
            </a:r>
            <a:r>
              <a:rPr lang="en-US" dirty="0"/>
              <a:t>:</a:t>
            </a:r>
          </a:p>
          <a:p>
            <a:pPr lvl="2"/>
            <a:r>
              <a:rPr lang="en-US" sz="2100" dirty="0"/>
              <a:t>International credits </a:t>
            </a:r>
            <a:r>
              <a:rPr lang="en-GB" sz="2100" dirty="0"/>
              <a:t>(see more under section 3.3.2)</a:t>
            </a:r>
            <a:endParaRPr lang="en-US" sz="2100" dirty="0"/>
          </a:p>
          <a:p>
            <a:pPr lvl="2"/>
            <a:r>
              <a:rPr lang="en-US" sz="2100" dirty="0"/>
              <a:t>CDRs </a:t>
            </a:r>
            <a:r>
              <a:rPr lang="en-GB" sz="2100" dirty="0"/>
              <a:t>(see more under </a:t>
            </a:r>
            <a:r>
              <a:rPr lang="en-GB" sz="2100"/>
              <a:t>section 3.3.1)</a:t>
            </a:r>
            <a:endParaRPr lang="en-US" sz="2100" dirty="0"/>
          </a:p>
        </p:txBody>
      </p:sp>
    </p:spTree>
    <p:extLst>
      <p:ext uri="{BB962C8B-B14F-4D97-AF65-F5344CB8AC3E}">
        <p14:creationId xmlns:p14="http://schemas.microsoft.com/office/powerpoint/2010/main" val="355273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7C7652-85AA-695C-C24A-1AFDDC396BA5}"/>
              </a:ext>
            </a:extLst>
          </p:cNvPr>
          <p:cNvSpPr>
            <a:spLocks noGrp="1"/>
          </p:cNvSpPr>
          <p:nvPr>
            <p:ph type="body" sz="quarter" idx="14"/>
          </p:nvPr>
        </p:nvSpPr>
        <p:spPr/>
        <p:txBody>
          <a:bodyPr/>
          <a:lstStyle/>
          <a:p>
            <a:r>
              <a:rPr lang="en-GB" dirty="0"/>
              <a:t>EU ETS Strawman</a:t>
            </a:r>
            <a:endParaRPr lang="en-BE" dirty="0"/>
          </a:p>
        </p:txBody>
      </p:sp>
      <p:sp>
        <p:nvSpPr>
          <p:cNvPr id="3" name="Slide Number Placeholder 2">
            <a:extLst>
              <a:ext uri="{FF2B5EF4-FFF2-40B4-BE49-F238E27FC236}">
                <a16:creationId xmlns:a16="http://schemas.microsoft.com/office/drawing/2014/main" id="{A551CDC1-18A9-FCFA-F978-946B23AA6F2C}"/>
              </a:ext>
            </a:extLst>
          </p:cNvPr>
          <p:cNvSpPr>
            <a:spLocks noGrp="1"/>
          </p:cNvSpPr>
          <p:nvPr>
            <p:ph type="sldNum" sz="quarter" idx="12"/>
          </p:nvPr>
        </p:nvSpPr>
        <p:spPr/>
        <p:txBody>
          <a:bodyPr/>
          <a:lstStyle/>
          <a:p>
            <a:fld id="{F26FC048-DF4E-0746-B313-543F0DD72FCB}" type="slidenum">
              <a:rPr lang="en-GB" smtClean="0"/>
              <a:pPr/>
              <a:t>7</a:t>
            </a:fld>
            <a:endParaRPr lang="en-GB" dirty="0"/>
          </a:p>
        </p:txBody>
      </p:sp>
      <p:sp>
        <p:nvSpPr>
          <p:cNvPr id="4" name="Content Placeholder 3">
            <a:extLst>
              <a:ext uri="{FF2B5EF4-FFF2-40B4-BE49-F238E27FC236}">
                <a16:creationId xmlns:a16="http://schemas.microsoft.com/office/drawing/2014/main" id="{6E485E53-AE92-EC68-07D9-B4CC47A303A4}"/>
              </a:ext>
            </a:extLst>
          </p:cNvPr>
          <p:cNvSpPr>
            <a:spLocks noGrp="1"/>
          </p:cNvSpPr>
          <p:nvPr>
            <p:ph idx="13"/>
          </p:nvPr>
        </p:nvSpPr>
        <p:spPr/>
        <p:txBody>
          <a:bodyPr>
            <a:normAutofit/>
          </a:bodyPr>
          <a:lstStyle/>
          <a:p>
            <a:pPr lvl="0"/>
            <a:r>
              <a:rPr lang="en-GB" b="1" dirty="0"/>
              <a:t>Adjust Article 29a</a:t>
            </a:r>
            <a:endParaRPr lang="en-GB" dirty="0"/>
          </a:p>
          <a:p>
            <a:pPr lvl="1"/>
            <a:r>
              <a:rPr lang="en-GB" sz="2200" dirty="0"/>
              <a:t>This mechanism is about price volatility and as such it should be a two-way mechanism. However, it has become obvious that the intent and support seems to be primarily to address the upside volatility as a priority.</a:t>
            </a:r>
          </a:p>
          <a:p>
            <a:pPr marL="457200" lvl="1" indent="0">
              <a:buNone/>
            </a:pPr>
            <a:endParaRPr lang="en-BE" sz="2200" b="1" dirty="0"/>
          </a:p>
          <a:p>
            <a:pPr lvl="1"/>
            <a:r>
              <a:rPr lang="en-GB" dirty="0"/>
              <a:t>Short term: </a:t>
            </a:r>
            <a:endParaRPr lang="en-BE" dirty="0"/>
          </a:p>
          <a:p>
            <a:pPr lvl="2"/>
            <a:r>
              <a:rPr lang="en-GB" dirty="0"/>
              <a:t>Set trigger factor of Article 29a to a factor around 1.5 and </a:t>
            </a:r>
            <a:endParaRPr lang="en-BE" dirty="0"/>
          </a:p>
          <a:p>
            <a:pPr lvl="2"/>
            <a:r>
              <a:rPr lang="en-GB" dirty="0"/>
              <a:t>Introduce a two-step release system to address excess price volatility in different time horizons, e.g.: </a:t>
            </a:r>
            <a:endParaRPr lang="en-BE" dirty="0"/>
          </a:p>
          <a:p>
            <a:pPr lvl="3"/>
            <a:r>
              <a:rPr lang="en-GB" dirty="0"/>
              <a:t>Release one-third (25 million) of the 75 million EUAs if the average carbon price over the preceding 2 months exceeds 1.5 times the average price of the preceding 1 year. </a:t>
            </a:r>
            <a:endParaRPr lang="en-BE" dirty="0"/>
          </a:p>
          <a:p>
            <a:pPr lvl="3"/>
            <a:r>
              <a:rPr lang="en-GB" dirty="0"/>
              <a:t>Release the two-thirds (50 million) of the 75 million EUAs if the average price over the preceding 6 months exceeds 1.5 times the average price of the preceding 2 years. </a:t>
            </a:r>
          </a:p>
          <a:p>
            <a:pPr marL="1371600" lvl="3" indent="0">
              <a:buNone/>
            </a:pPr>
            <a:r>
              <a:rPr lang="en-US" sz="2000" i="1" dirty="0"/>
              <a:t>The mechanism can be activated twice within one year rolling period. </a:t>
            </a:r>
            <a:endParaRPr lang="en-BE" sz="2000" i="1" dirty="0"/>
          </a:p>
          <a:p>
            <a:pPr lvl="1"/>
            <a:r>
              <a:rPr lang="en-GB" dirty="0"/>
              <a:t>Medium to long term: shift to align with flexible governance </a:t>
            </a:r>
            <a:endParaRPr lang="en-BE" dirty="0"/>
          </a:p>
        </p:txBody>
      </p:sp>
    </p:spTree>
    <p:extLst>
      <p:ext uri="{BB962C8B-B14F-4D97-AF65-F5344CB8AC3E}">
        <p14:creationId xmlns:p14="http://schemas.microsoft.com/office/powerpoint/2010/main" val="33466235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E6B4A0D-FE1F-21F0-3CF0-2864173541B9}"/>
              </a:ext>
            </a:extLst>
          </p:cNvPr>
          <p:cNvSpPr>
            <a:spLocks noGrp="1"/>
          </p:cNvSpPr>
          <p:nvPr>
            <p:ph type="body" sz="quarter" idx="14"/>
          </p:nvPr>
        </p:nvSpPr>
        <p:spPr/>
        <p:txBody>
          <a:bodyPr/>
          <a:lstStyle/>
          <a:p>
            <a:r>
              <a:rPr lang="en-GB" dirty="0"/>
              <a:t>EU ETS Strawman</a:t>
            </a:r>
            <a:endParaRPr lang="en-BE" dirty="0"/>
          </a:p>
        </p:txBody>
      </p:sp>
      <p:sp>
        <p:nvSpPr>
          <p:cNvPr id="3" name="Slide Number Placeholder 2">
            <a:extLst>
              <a:ext uri="{FF2B5EF4-FFF2-40B4-BE49-F238E27FC236}">
                <a16:creationId xmlns:a16="http://schemas.microsoft.com/office/drawing/2014/main" id="{5CA45310-B3E5-D4F6-5DB6-561B878B90B6}"/>
              </a:ext>
            </a:extLst>
          </p:cNvPr>
          <p:cNvSpPr>
            <a:spLocks noGrp="1"/>
          </p:cNvSpPr>
          <p:nvPr>
            <p:ph type="sldNum" sz="quarter" idx="12"/>
          </p:nvPr>
        </p:nvSpPr>
        <p:spPr/>
        <p:txBody>
          <a:bodyPr/>
          <a:lstStyle/>
          <a:p>
            <a:fld id="{F26FC048-DF4E-0746-B313-543F0DD72FCB}" type="slidenum">
              <a:rPr lang="en-GB" smtClean="0"/>
              <a:pPr/>
              <a:t>8</a:t>
            </a:fld>
            <a:endParaRPr lang="en-GB" dirty="0"/>
          </a:p>
        </p:txBody>
      </p:sp>
      <p:sp>
        <p:nvSpPr>
          <p:cNvPr id="4" name="Content Placeholder 3">
            <a:extLst>
              <a:ext uri="{FF2B5EF4-FFF2-40B4-BE49-F238E27FC236}">
                <a16:creationId xmlns:a16="http://schemas.microsoft.com/office/drawing/2014/main" id="{F6863BC2-4F52-5555-DDE5-DD461BB5E72C}"/>
              </a:ext>
            </a:extLst>
          </p:cNvPr>
          <p:cNvSpPr>
            <a:spLocks noGrp="1"/>
          </p:cNvSpPr>
          <p:nvPr>
            <p:ph idx="13"/>
          </p:nvPr>
        </p:nvSpPr>
        <p:spPr>
          <a:xfrm>
            <a:off x="304722" y="1246798"/>
            <a:ext cx="7534585" cy="5234092"/>
          </a:xfrm>
        </p:spPr>
        <p:txBody>
          <a:bodyPr>
            <a:normAutofit lnSpcReduction="10000"/>
          </a:bodyPr>
          <a:lstStyle/>
          <a:p>
            <a:pPr marL="0" indent="0">
              <a:buNone/>
            </a:pPr>
            <a:r>
              <a:rPr lang="en-GB" b="1" dirty="0">
                <a:solidFill>
                  <a:srgbClr val="2C7D4A"/>
                </a:solidFill>
              </a:rPr>
              <a:t>3.2. Managing costs/competitiveness</a:t>
            </a:r>
          </a:p>
          <a:p>
            <a:pPr marL="0" indent="0">
              <a:buNone/>
            </a:pPr>
            <a:r>
              <a:rPr lang="en-GB" b="1" dirty="0">
                <a:solidFill>
                  <a:srgbClr val="2C7D4A"/>
                </a:solidFill>
              </a:rPr>
              <a:t>3.2.1 Addressing costs from direct emissions</a:t>
            </a:r>
            <a:endParaRPr lang="en-BE" b="1" dirty="0">
              <a:solidFill>
                <a:srgbClr val="2C7D4A"/>
              </a:solidFill>
            </a:endParaRPr>
          </a:p>
          <a:p>
            <a:pPr lvl="0"/>
            <a:r>
              <a:rPr lang="en-GB" dirty="0"/>
              <a:t> </a:t>
            </a:r>
            <a:r>
              <a:rPr lang="en-GB" b="1" dirty="0"/>
              <a:t>Free allocation </a:t>
            </a:r>
            <a:endParaRPr lang="en-BE" b="1" dirty="0"/>
          </a:p>
          <a:p>
            <a:pPr lvl="1"/>
            <a:r>
              <a:rPr lang="en-GB" dirty="0"/>
              <a:t>For CBAM sectors</a:t>
            </a:r>
            <a:endParaRPr lang="en-BE" dirty="0"/>
          </a:p>
          <a:p>
            <a:pPr lvl="2"/>
            <a:r>
              <a:rPr lang="en-GB" dirty="0"/>
              <a:t>Phase down rather than a phase-out of FA: this would entail a partial adjustment of FA to non-zero, i.e. adjusting FA for CBAM covered sectors during a transitional period, but keeping in a non-zero Free Allocation level in the long run. This would aim to provide mitigation against remaining carbon leakage risk not covered by the CBAM, until its full effectiveness is proven.</a:t>
            </a:r>
          </a:p>
          <a:p>
            <a:pPr lvl="2"/>
            <a:r>
              <a:rPr lang="en-GB" dirty="0"/>
              <a:t>Backload FA phase out schedule (slower in the beginning) </a:t>
            </a:r>
          </a:p>
          <a:p>
            <a:pPr marL="914400" lvl="2" indent="0">
              <a:buNone/>
            </a:pPr>
            <a:endParaRPr lang="en-BE" dirty="0"/>
          </a:p>
          <a:p>
            <a:pPr lvl="1"/>
            <a:r>
              <a:rPr lang="en-GB" dirty="0"/>
              <a:t>Non-CBAM sectors at risk of CL: continue as is</a:t>
            </a:r>
            <a:endParaRPr lang="en-BE" dirty="0"/>
          </a:p>
          <a:p>
            <a:endParaRPr lang="en-BE" dirty="0"/>
          </a:p>
        </p:txBody>
      </p:sp>
      <p:graphicFrame>
        <p:nvGraphicFramePr>
          <p:cNvPr id="7" name="Object 6">
            <a:extLst>
              <a:ext uri="{FF2B5EF4-FFF2-40B4-BE49-F238E27FC236}">
                <a16:creationId xmlns:a16="http://schemas.microsoft.com/office/drawing/2014/main" id="{99DFBE74-74CC-7E87-FA76-F3401E2357C0}"/>
              </a:ext>
            </a:extLst>
          </p:cNvPr>
          <p:cNvGraphicFramePr>
            <a:graphicFrameLocks noChangeAspect="1"/>
          </p:cNvGraphicFramePr>
          <p:nvPr>
            <p:extLst>
              <p:ext uri="{D42A27DB-BD31-4B8C-83A1-F6EECF244321}">
                <p14:modId xmlns:p14="http://schemas.microsoft.com/office/powerpoint/2010/main" val="2464291196"/>
              </p:ext>
            </p:extLst>
          </p:nvPr>
        </p:nvGraphicFramePr>
        <p:xfrm>
          <a:off x="6501470" y="2308094"/>
          <a:ext cx="5969000" cy="3111500"/>
        </p:xfrm>
        <a:graphic>
          <a:graphicData uri="http://schemas.openxmlformats.org/presentationml/2006/ole">
            <mc:AlternateContent xmlns:mc="http://schemas.openxmlformats.org/markup-compatibility/2006">
              <mc:Choice xmlns:v="urn:schemas-microsoft-com:vml" Requires="v">
                <p:oleObj name="Document" r:id="rId2" imgW="5969000" imgH="3111500" progId="Word.Document.12">
                  <p:embed/>
                </p:oleObj>
              </mc:Choice>
              <mc:Fallback>
                <p:oleObj name="Document" r:id="rId2" imgW="5969000" imgH="3111500" progId="Word.Document.12">
                  <p:embed/>
                  <p:pic>
                    <p:nvPicPr>
                      <p:cNvPr id="0" name=""/>
                      <p:cNvPicPr/>
                      <p:nvPr/>
                    </p:nvPicPr>
                    <p:blipFill>
                      <a:blip r:embed="rId3"/>
                      <a:stretch>
                        <a:fillRect/>
                      </a:stretch>
                    </p:blipFill>
                    <p:spPr>
                      <a:xfrm>
                        <a:off x="6501470" y="2308094"/>
                        <a:ext cx="5969000" cy="3111500"/>
                      </a:xfrm>
                      <a:prstGeom prst="rect">
                        <a:avLst/>
                      </a:prstGeom>
                    </p:spPr>
                  </p:pic>
                </p:oleObj>
              </mc:Fallback>
            </mc:AlternateContent>
          </a:graphicData>
        </a:graphic>
      </p:graphicFrame>
    </p:spTree>
    <p:extLst>
      <p:ext uri="{BB962C8B-B14F-4D97-AF65-F5344CB8AC3E}">
        <p14:creationId xmlns:p14="http://schemas.microsoft.com/office/powerpoint/2010/main" val="3049457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E1CB6C-01F9-4DFC-C856-5ACA7ECF769F}"/>
              </a:ext>
            </a:extLst>
          </p:cNvPr>
          <p:cNvSpPr>
            <a:spLocks noGrp="1"/>
          </p:cNvSpPr>
          <p:nvPr>
            <p:ph type="body" sz="quarter" idx="14"/>
          </p:nvPr>
        </p:nvSpPr>
        <p:spPr/>
        <p:txBody>
          <a:bodyPr/>
          <a:lstStyle/>
          <a:p>
            <a:r>
              <a:rPr lang="en-GB" dirty="0"/>
              <a:t>EU ETS Strawman</a:t>
            </a:r>
            <a:endParaRPr lang="en-BE" dirty="0"/>
          </a:p>
        </p:txBody>
      </p:sp>
      <p:sp>
        <p:nvSpPr>
          <p:cNvPr id="3" name="Slide Number Placeholder 2">
            <a:extLst>
              <a:ext uri="{FF2B5EF4-FFF2-40B4-BE49-F238E27FC236}">
                <a16:creationId xmlns:a16="http://schemas.microsoft.com/office/drawing/2014/main" id="{E7AFBFAC-BFD3-225A-631D-9733B6300764}"/>
              </a:ext>
            </a:extLst>
          </p:cNvPr>
          <p:cNvSpPr>
            <a:spLocks noGrp="1"/>
          </p:cNvSpPr>
          <p:nvPr>
            <p:ph type="sldNum" sz="quarter" idx="12"/>
          </p:nvPr>
        </p:nvSpPr>
        <p:spPr/>
        <p:txBody>
          <a:bodyPr/>
          <a:lstStyle/>
          <a:p>
            <a:fld id="{F26FC048-DF4E-0746-B313-543F0DD72FCB}" type="slidenum">
              <a:rPr lang="en-GB" smtClean="0"/>
              <a:pPr/>
              <a:t>9</a:t>
            </a:fld>
            <a:endParaRPr lang="en-GB" dirty="0"/>
          </a:p>
        </p:txBody>
      </p:sp>
      <p:graphicFrame>
        <p:nvGraphicFramePr>
          <p:cNvPr id="5" name="Table 4">
            <a:extLst>
              <a:ext uri="{FF2B5EF4-FFF2-40B4-BE49-F238E27FC236}">
                <a16:creationId xmlns:a16="http://schemas.microsoft.com/office/drawing/2014/main" id="{4E974C71-CCD1-EA43-CE80-D9A249108304}"/>
              </a:ext>
            </a:extLst>
          </p:cNvPr>
          <p:cNvGraphicFramePr>
            <a:graphicFrameLocks noGrp="1"/>
          </p:cNvGraphicFramePr>
          <p:nvPr>
            <p:extLst>
              <p:ext uri="{D42A27DB-BD31-4B8C-83A1-F6EECF244321}">
                <p14:modId xmlns:p14="http://schemas.microsoft.com/office/powerpoint/2010/main" val="4252432143"/>
              </p:ext>
            </p:extLst>
          </p:nvPr>
        </p:nvGraphicFramePr>
        <p:xfrm>
          <a:off x="606251" y="1686868"/>
          <a:ext cx="11219165" cy="4907280"/>
        </p:xfrm>
        <a:graphic>
          <a:graphicData uri="http://schemas.openxmlformats.org/drawingml/2006/table">
            <a:tbl>
              <a:tblPr firstRow="1" bandRow="1">
                <a:tableStyleId>{68D230F3-CF80-4859-8CE7-A43EE81993B5}</a:tableStyleId>
              </a:tblPr>
              <a:tblGrid>
                <a:gridCol w="4775908">
                  <a:extLst>
                    <a:ext uri="{9D8B030D-6E8A-4147-A177-3AD203B41FA5}">
                      <a16:colId xmlns:a16="http://schemas.microsoft.com/office/drawing/2014/main" val="1795521871"/>
                    </a:ext>
                  </a:extLst>
                </a:gridCol>
                <a:gridCol w="6443257">
                  <a:extLst>
                    <a:ext uri="{9D8B030D-6E8A-4147-A177-3AD203B41FA5}">
                      <a16:colId xmlns:a16="http://schemas.microsoft.com/office/drawing/2014/main" val="122053679"/>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u="none" dirty="0">
                          <a:solidFill>
                            <a:schemeClr val="tx1"/>
                          </a:solidFill>
                        </a:rPr>
                        <a:t>First best: remove conditionality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u="none" dirty="0">
                          <a:solidFill>
                            <a:schemeClr val="tx1"/>
                          </a:solidFill>
                        </a:rPr>
                        <a:t>Second best: change current proposal</a:t>
                      </a:r>
                      <a:endParaRPr lang="en-BE" sz="2400" b="1" u="none" dirty="0">
                        <a:solidFill>
                          <a:schemeClr val="tx1"/>
                        </a:solidFill>
                      </a:endParaRPr>
                    </a:p>
                  </a:txBody>
                  <a:tcPr/>
                </a:tc>
                <a:extLst>
                  <a:ext uri="{0D108BD9-81ED-4DB2-BD59-A6C34878D82A}">
                    <a16:rowId xmlns:a16="http://schemas.microsoft.com/office/drawing/2014/main" val="80837855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i="0" u="none" kern="1200" dirty="0">
                          <a:solidFill>
                            <a:schemeClr val="tx1"/>
                          </a:solidFill>
                          <a:effectLst/>
                          <a:latin typeface="+mn-lt"/>
                          <a:ea typeface="+mn-ea"/>
                          <a:cs typeface="+mn-cs"/>
                        </a:rPr>
                        <a:t>Rationale for removing conditionality: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0" i="0" u="none" kern="1200" dirty="0">
                          <a:solidFill>
                            <a:schemeClr val="tx1"/>
                          </a:solidFill>
                          <a:effectLst/>
                          <a:latin typeface="+mn-lt"/>
                          <a:ea typeface="+mn-ea"/>
                          <a:cs typeface="+mn-cs"/>
                        </a:rPr>
                        <a:t>Forces uneconomical investment decisions</a:t>
                      </a:r>
                      <a:endParaRPr lang="en-US" sz="2000" b="0" i="0" kern="1200" dirty="0">
                        <a:solidFill>
                          <a:schemeClr val="tx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0" i="0" kern="1200" dirty="0">
                          <a:solidFill>
                            <a:schemeClr val="tx1"/>
                          </a:solidFill>
                          <a:effectLst/>
                          <a:latin typeface="+mn-lt"/>
                          <a:ea typeface="+mn-ea"/>
                          <a:cs typeface="+mn-cs"/>
                        </a:rPr>
                        <a:t>Strips away carbon-leakage protection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0" i="0" kern="1200" dirty="0">
                          <a:solidFill>
                            <a:schemeClr val="tx1"/>
                          </a:solidFill>
                          <a:effectLst/>
                          <a:latin typeface="+mn-lt"/>
                          <a:ea typeface="+mn-ea"/>
                          <a:cs typeface="+mn-cs"/>
                        </a:rPr>
                        <a:t>Drains corporate treasury - the delayed 20% FA forces market purchases for annual compliance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0" i="0" kern="1200" dirty="0">
                          <a:solidFill>
                            <a:schemeClr val="tx1"/>
                          </a:solidFill>
                          <a:effectLst/>
                          <a:latin typeface="+mn-lt"/>
                          <a:ea typeface="+mn-ea"/>
                          <a:cs typeface="+mn-cs"/>
                        </a:rPr>
                        <a:t>Adds regulatory uncertainty that chills investment and disrupts capital planning</a:t>
                      </a:r>
                      <a:endParaRPr lang="en-GB" sz="2000" u="none" dirty="0"/>
                    </a:p>
                    <a:p>
                      <a:endParaRPr lang="en-US" sz="2000" dirty="0"/>
                    </a:p>
                  </a:txBody>
                  <a:tcPr/>
                </a:tc>
                <a:tc>
                  <a:txBody>
                    <a:bodyPr/>
                    <a:lstStyle/>
                    <a:p>
                      <a:pPr marL="342900" marR="0" indent="-342900" algn="l" defTabSz="914400" rtl="0" eaLnBrk="1" fontAlgn="auto" latinLnBrk="0" hangingPunct="1">
                        <a:lnSpc>
                          <a:spcPct val="100000"/>
                        </a:lnSpc>
                        <a:spcBef>
                          <a:spcPts val="0"/>
                        </a:spcBef>
                        <a:spcAft>
                          <a:spcPts val="0"/>
                        </a:spcAft>
                        <a:buClrTx/>
                        <a:buSzTx/>
                        <a:buFontTx/>
                        <a:buAutoNum type="arabicPeriod"/>
                        <a:tabLst/>
                        <a:defRPr/>
                      </a:pPr>
                      <a:r>
                        <a:rPr lang="en-GB" sz="2000" b="1" kern="1200" dirty="0">
                          <a:solidFill>
                            <a:schemeClr val="tx1"/>
                          </a:solidFill>
                          <a:effectLst/>
                          <a:latin typeface="+mn-lt"/>
                          <a:ea typeface="+mn-ea"/>
                          <a:cs typeface="+mn-cs"/>
                        </a:rPr>
                        <a:t>Change the conditionality clause </a:t>
                      </a:r>
                      <a:r>
                        <a:rPr lang="en-GB" sz="2000" b="0" u="none" dirty="0">
                          <a:solidFill>
                            <a:schemeClr val="tx1"/>
                          </a:solidFill>
                        </a:rPr>
                        <a:t>(by order of priority):</a:t>
                      </a:r>
                      <a:r>
                        <a:rPr lang="en-BE" sz="2000" dirty="0">
                          <a:effectLst/>
                        </a:rPr>
                        <a:t> </a:t>
                      </a:r>
                      <a:endParaRPr lang="en-GB" sz="2000" dirty="0"/>
                    </a:p>
                    <a:p>
                      <a:pPr marL="914400" marR="0" lvl="1" indent="-457200" algn="l" defTabSz="914400" rtl="0" eaLnBrk="1" fontAlgn="auto" latinLnBrk="0" hangingPunct="1">
                        <a:lnSpc>
                          <a:spcPct val="100000"/>
                        </a:lnSpc>
                        <a:spcBef>
                          <a:spcPts val="0"/>
                        </a:spcBef>
                        <a:spcAft>
                          <a:spcPts val="0"/>
                        </a:spcAft>
                        <a:buClrTx/>
                        <a:buSzTx/>
                        <a:buFont typeface="+mj-lt"/>
                        <a:buAutoNum type="alphaLcParenR"/>
                        <a:tabLst/>
                        <a:defRPr/>
                      </a:pPr>
                      <a:r>
                        <a:rPr lang="en-GB" sz="2000" dirty="0"/>
                        <a:t>Move to a positive conditionality, i.e. 100% FA conditional on a plan + additional FA for delivering on plan</a:t>
                      </a:r>
                    </a:p>
                    <a:p>
                      <a:pPr marL="914400" marR="0" lvl="1" indent="-457200" algn="l" defTabSz="914400" rtl="0" eaLnBrk="1" fontAlgn="auto" latinLnBrk="0" hangingPunct="1">
                        <a:lnSpc>
                          <a:spcPct val="100000"/>
                        </a:lnSpc>
                        <a:spcBef>
                          <a:spcPts val="0"/>
                        </a:spcBef>
                        <a:spcAft>
                          <a:spcPts val="0"/>
                        </a:spcAft>
                        <a:buClrTx/>
                        <a:buSzTx/>
                        <a:buFont typeface="+mj-lt"/>
                        <a:buAutoNum type="alphaLcParenR"/>
                        <a:tabLst/>
                        <a:defRPr/>
                      </a:pPr>
                      <a:r>
                        <a:rPr lang="en-GB" sz="2000" dirty="0"/>
                        <a:t>100% FA up front, then 20% clawback if conditionality not met. Clawback amount to IDB</a:t>
                      </a:r>
                    </a:p>
                    <a:p>
                      <a:pPr marL="914400" marR="0" lvl="1" indent="-457200" algn="l" defTabSz="914400" rtl="0" eaLnBrk="1" fontAlgn="auto" latinLnBrk="0" hangingPunct="1">
                        <a:lnSpc>
                          <a:spcPct val="100000"/>
                        </a:lnSpc>
                        <a:spcBef>
                          <a:spcPts val="0"/>
                        </a:spcBef>
                        <a:spcAft>
                          <a:spcPts val="0"/>
                        </a:spcAft>
                        <a:buClrTx/>
                        <a:buSzTx/>
                        <a:buFont typeface="+mj-lt"/>
                        <a:buAutoNum type="alphaLcParenR"/>
                        <a:tabLst/>
                        <a:defRPr/>
                      </a:pPr>
                      <a:r>
                        <a:rPr lang="en-GB" sz="2000" dirty="0"/>
                        <a:t>Apply conditionality to part of free allocation</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lang="en-GB" sz="2000" b="1" dirty="0"/>
                        <a:t>Clearly define the expenditure types that count towards meeting conditionality</a:t>
                      </a:r>
                      <a:r>
                        <a:rPr lang="en-GB" sz="2000" dirty="0"/>
                        <a:t>, in line with Recital (46) of EC proposal that stipulates that investments include both CAPEX and OPEX </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lang="en-GB" sz="2000" b="1" kern="1200" dirty="0">
                          <a:solidFill>
                            <a:schemeClr val="tx1"/>
                          </a:solidFill>
                          <a:latin typeface="+mn-lt"/>
                          <a:ea typeface="+mn-ea"/>
                          <a:cs typeface="+mn-cs"/>
                        </a:rPr>
                        <a:t>Couple free allocation conditionality with conditionality in meeting externa</a:t>
                      </a:r>
                      <a:r>
                        <a:rPr lang="en-US" sz="2000" b="1" kern="1200" dirty="0">
                          <a:solidFill>
                            <a:schemeClr val="tx1"/>
                          </a:solidFill>
                          <a:latin typeface="+mn-lt"/>
                          <a:ea typeface="+mn-ea"/>
                          <a:cs typeface="+mn-cs"/>
                        </a:rPr>
                        <a:t>l</a:t>
                      </a:r>
                      <a:r>
                        <a:rPr lang="en-GB" sz="2000" b="1" kern="1200" dirty="0">
                          <a:solidFill>
                            <a:schemeClr val="tx1"/>
                          </a:solidFill>
                          <a:latin typeface="+mn-lt"/>
                          <a:ea typeface="+mn-ea"/>
                          <a:cs typeface="+mn-cs"/>
                        </a:rPr>
                        <a:t> KPIs</a:t>
                      </a:r>
                      <a:r>
                        <a:rPr lang="en-BE" sz="2000" b="1" kern="1200" dirty="0">
                          <a:solidFill>
                            <a:schemeClr val="tx1"/>
                          </a:solidFill>
                          <a:latin typeface="+mn-lt"/>
                          <a:ea typeface="+mn-ea"/>
                          <a:cs typeface="+mn-cs"/>
                        </a:rPr>
                        <a:t> </a:t>
                      </a:r>
                      <a:r>
                        <a:rPr lang="en-BE" sz="2000" dirty="0">
                          <a:effectLst/>
                        </a:rPr>
                        <a:t>(see 3.4)</a:t>
                      </a:r>
                      <a:endParaRPr lang="en-GB" sz="2000" dirty="0"/>
                    </a:p>
                  </a:txBody>
                  <a:tcPr/>
                </a:tc>
                <a:extLst>
                  <a:ext uri="{0D108BD9-81ED-4DB2-BD59-A6C34878D82A}">
                    <a16:rowId xmlns:a16="http://schemas.microsoft.com/office/drawing/2014/main" val="3210379413"/>
                  </a:ext>
                </a:extLst>
              </a:tr>
              <a:tr h="370840">
                <a:tc>
                  <a:txBody>
                    <a:bodyPr/>
                    <a:lstStyle/>
                    <a:p>
                      <a:endParaRPr lang="en-US" sz="2000" dirty="0"/>
                    </a:p>
                  </a:txBody>
                  <a:tcPr/>
                </a:tc>
                <a:tc>
                  <a:txBody>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lang="en-GB" sz="2000" dirty="0"/>
                    </a:p>
                  </a:txBody>
                  <a:tcPr/>
                </a:tc>
                <a:extLst>
                  <a:ext uri="{0D108BD9-81ED-4DB2-BD59-A6C34878D82A}">
                    <a16:rowId xmlns:a16="http://schemas.microsoft.com/office/drawing/2014/main" val="3571232272"/>
                  </a:ext>
                </a:extLst>
              </a:tr>
            </a:tbl>
          </a:graphicData>
        </a:graphic>
      </p:graphicFrame>
      <p:sp>
        <p:nvSpPr>
          <p:cNvPr id="13" name="TextBox 12">
            <a:extLst>
              <a:ext uri="{FF2B5EF4-FFF2-40B4-BE49-F238E27FC236}">
                <a16:creationId xmlns:a16="http://schemas.microsoft.com/office/drawing/2014/main" id="{5E7DC526-8CE3-3192-3878-86DD4058C73D}"/>
              </a:ext>
            </a:extLst>
          </p:cNvPr>
          <p:cNvSpPr txBox="1"/>
          <p:nvPr/>
        </p:nvSpPr>
        <p:spPr>
          <a:xfrm>
            <a:off x="548464" y="950977"/>
            <a:ext cx="6519552" cy="523220"/>
          </a:xfrm>
          <a:prstGeom prst="rect">
            <a:avLst/>
          </a:prstGeom>
          <a:noFill/>
        </p:spPr>
        <p:txBody>
          <a:bodyPr wrap="square">
            <a:spAutoFit/>
          </a:bodyPr>
          <a:lstStyle/>
          <a:p>
            <a:pPr marL="457200" lvl="0" indent="-457200">
              <a:buFont typeface="Arial" panose="020B0604020202020204" pitchFamily="34" charset="0"/>
              <a:buChar char="•"/>
            </a:pPr>
            <a:r>
              <a:rPr lang="en-GB" sz="2800" dirty="0"/>
              <a:t> </a:t>
            </a:r>
            <a:r>
              <a:rPr lang="en-GB" sz="2800" b="1" dirty="0"/>
              <a:t>Free allocation conditionality</a:t>
            </a:r>
          </a:p>
        </p:txBody>
      </p:sp>
    </p:spTree>
    <p:extLst>
      <p:ext uri="{BB962C8B-B14F-4D97-AF65-F5344CB8AC3E}">
        <p14:creationId xmlns:p14="http://schemas.microsoft.com/office/powerpoint/2010/main" val="1235446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38244B9-E9DD-5AB0-C037-2830C6B0502F}"/>
              </a:ext>
            </a:extLst>
          </p:cNvPr>
          <p:cNvSpPr>
            <a:spLocks noGrp="1"/>
          </p:cNvSpPr>
          <p:nvPr>
            <p:ph type="body" sz="quarter" idx="14"/>
          </p:nvPr>
        </p:nvSpPr>
        <p:spPr/>
        <p:txBody>
          <a:bodyPr/>
          <a:lstStyle/>
          <a:p>
            <a:r>
              <a:rPr lang="en-GB" dirty="0"/>
              <a:t>EU ETS Strawman</a:t>
            </a:r>
            <a:endParaRPr lang="en-BE" dirty="0"/>
          </a:p>
        </p:txBody>
      </p:sp>
      <p:sp>
        <p:nvSpPr>
          <p:cNvPr id="3" name="Slide Number Placeholder 2">
            <a:extLst>
              <a:ext uri="{FF2B5EF4-FFF2-40B4-BE49-F238E27FC236}">
                <a16:creationId xmlns:a16="http://schemas.microsoft.com/office/drawing/2014/main" id="{D8EB2E9C-8998-6002-823C-9C96AD155D1F}"/>
              </a:ext>
            </a:extLst>
          </p:cNvPr>
          <p:cNvSpPr>
            <a:spLocks noGrp="1"/>
          </p:cNvSpPr>
          <p:nvPr>
            <p:ph type="sldNum" sz="quarter" idx="12"/>
          </p:nvPr>
        </p:nvSpPr>
        <p:spPr/>
        <p:txBody>
          <a:bodyPr/>
          <a:lstStyle/>
          <a:p>
            <a:fld id="{F26FC048-DF4E-0746-B313-543F0DD72FCB}" type="slidenum">
              <a:rPr lang="en-GB" smtClean="0"/>
              <a:pPr/>
              <a:t>10</a:t>
            </a:fld>
            <a:endParaRPr lang="en-GB" dirty="0"/>
          </a:p>
        </p:txBody>
      </p:sp>
      <p:sp>
        <p:nvSpPr>
          <p:cNvPr id="4" name="Content Placeholder 3">
            <a:extLst>
              <a:ext uri="{FF2B5EF4-FFF2-40B4-BE49-F238E27FC236}">
                <a16:creationId xmlns:a16="http://schemas.microsoft.com/office/drawing/2014/main" id="{A5722B1B-711A-16BE-F022-B04D8D676359}"/>
              </a:ext>
            </a:extLst>
          </p:cNvPr>
          <p:cNvSpPr>
            <a:spLocks noGrp="1"/>
          </p:cNvSpPr>
          <p:nvPr>
            <p:ph idx="13"/>
          </p:nvPr>
        </p:nvSpPr>
        <p:spPr>
          <a:xfrm>
            <a:off x="312046" y="950977"/>
            <a:ext cx="11616345" cy="5825734"/>
          </a:xfrm>
        </p:spPr>
        <p:txBody>
          <a:bodyPr>
            <a:normAutofit fontScale="92500" lnSpcReduction="20000"/>
          </a:bodyPr>
          <a:lstStyle/>
          <a:p>
            <a:r>
              <a:rPr lang="en-GB" b="1" dirty="0"/>
              <a:t>Create additional headroom for FA, </a:t>
            </a:r>
            <a:r>
              <a:rPr lang="en-GB" dirty="0"/>
              <a:t>to eliminate the risk of triggering the CSCF, which </a:t>
            </a:r>
            <a:r>
              <a:rPr lang="en-US" dirty="0"/>
              <a:t>according to the EC IA would be triggered as of 2031 and apply in most years of Phase V.</a:t>
            </a:r>
            <a:endParaRPr lang="en-BE" b="1" dirty="0"/>
          </a:p>
          <a:p>
            <a:pPr lvl="2" algn="just"/>
            <a:r>
              <a:rPr lang="en-GB" dirty="0"/>
              <a:t>Decrease LRF (preferred option)</a:t>
            </a:r>
            <a:endParaRPr lang="en-BE" dirty="0"/>
          </a:p>
          <a:p>
            <a:pPr lvl="2" algn="just"/>
            <a:r>
              <a:rPr lang="en-GB" dirty="0"/>
              <a:t>Reinstate invalidated EUAs (FA Strategic Reserve)</a:t>
            </a:r>
            <a:endParaRPr lang="en-BE" dirty="0"/>
          </a:p>
          <a:p>
            <a:pPr lvl="2" algn="just"/>
            <a:r>
              <a:rPr lang="en-GB" dirty="0"/>
              <a:t>Dynamic ratio between FA and auctioning (reference to the governance)</a:t>
            </a:r>
            <a:endParaRPr lang="en-BE" dirty="0"/>
          </a:p>
          <a:p>
            <a:pPr algn="just">
              <a:lnSpc>
                <a:spcPct val="100000"/>
              </a:lnSpc>
            </a:pPr>
            <a:r>
              <a:rPr lang="en-GB" b="1" dirty="0"/>
              <a:t>Adapt benchmark methodology</a:t>
            </a:r>
          </a:p>
          <a:p>
            <a:pPr lvl="2" algn="just">
              <a:lnSpc>
                <a:spcPct val="100000"/>
              </a:lnSpc>
            </a:pPr>
            <a:r>
              <a:rPr lang="en-US" dirty="0"/>
              <a:t>Art. 10a(2): benchmark = top 10% most efficient installations, by plant count - regardless of volume. Risk: unrepresentative benchmark</a:t>
            </a:r>
          </a:p>
          <a:p>
            <a:pPr lvl="2" algn="just"/>
            <a:r>
              <a:rPr lang="en-US" dirty="0"/>
              <a:t>Solutions: </a:t>
            </a:r>
          </a:p>
          <a:p>
            <a:pPr lvl="3" algn="just">
              <a:buFont typeface="Wingdings" panose="05000000000000000000" pitchFamily="2" charset="2"/>
              <a:buChar char="§"/>
            </a:pPr>
            <a:r>
              <a:rPr lang="en-GB" sz="2000" dirty="0"/>
              <a:t>Temporarily exclude</a:t>
            </a:r>
            <a:r>
              <a:rPr lang="en-US" sz="2000" dirty="0"/>
              <a:t> first-of-a-kind installations from the pool of installations determining the benchmarks, until the breakthrough technologies they rely on have reached a specific TRL or market penetration threshold </a:t>
            </a:r>
          </a:p>
          <a:p>
            <a:pPr lvl="3" algn="just">
              <a:buFont typeface="Wingdings" panose="05000000000000000000" pitchFamily="2" charset="2"/>
              <a:buChar char="§"/>
            </a:pPr>
            <a:r>
              <a:rPr lang="en-GB" sz="2000" dirty="0"/>
              <a:t>Shift to a multiple criteria approach (volume, plant count, and geography) to ensure representativeness</a:t>
            </a:r>
          </a:p>
          <a:p>
            <a:pPr lvl="0" algn="just"/>
            <a:r>
              <a:rPr lang="en-GB" b="1" dirty="0"/>
              <a:t>Exports solution for CBAM sectors</a:t>
            </a:r>
          </a:p>
          <a:p>
            <a:pPr lvl="2" algn="just"/>
            <a:r>
              <a:rPr lang="en-GB" dirty="0"/>
              <a:t>Short term: R</a:t>
            </a:r>
            <a:r>
              <a:rPr lang="en-GB" dirty="0">
                <a:effectLst/>
                <a:ea typeface="Times New Roman" panose="02020603050405020304" pitchFamily="18" charset="0"/>
              </a:rPr>
              <a:t>eshape the transitional instrument already available around the logic of providing more targeted support for exports (Decarbonization Fund, Industrial decarbonization Bank)</a:t>
            </a:r>
          </a:p>
          <a:p>
            <a:pPr lvl="2" algn="just"/>
            <a:r>
              <a:rPr lang="en-GB" dirty="0"/>
              <a:t>Long term: provide a targeted exports solution in the form of non-tradable export adjustment certificates </a:t>
            </a:r>
          </a:p>
          <a:p>
            <a:pPr marL="0" lvl="0" indent="0">
              <a:buNone/>
            </a:pPr>
            <a:endParaRPr lang="en-GB" dirty="0"/>
          </a:p>
          <a:p>
            <a:pPr marL="0" lvl="0" indent="0">
              <a:buNone/>
            </a:pPr>
            <a:endParaRPr lang="en-BE" dirty="0"/>
          </a:p>
          <a:p>
            <a:pPr marL="0" lvl="0" indent="0">
              <a:buNone/>
            </a:pPr>
            <a:endParaRPr lang="en-BE" dirty="0"/>
          </a:p>
          <a:p>
            <a:endParaRPr lang="en-BE" dirty="0"/>
          </a:p>
        </p:txBody>
      </p:sp>
    </p:spTree>
    <p:extLst>
      <p:ext uri="{BB962C8B-B14F-4D97-AF65-F5344CB8AC3E}">
        <p14:creationId xmlns:p14="http://schemas.microsoft.com/office/powerpoint/2010/main" val="3088671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36D86F-7557-7230-6369-9985F061B056}"/>
              </a:ext>
            </a:extLst>
          </p:cNvPr>
          <p:cNvSpPr>
            <a:spLocks noGrp="1"/>
          </p:cNvSpPr>
          <p:nvPr>
            <p:ph type="body" sz="quarter" idx="14"/>
          </p:nvPr>
        </p:nvSpPr>
        <p:spPr/>
        <p:txBody>
          <a:bodyPr/>
          <a:lstStyle/>
          <a:p>
            <a:r>
              <a:rPr lang="en-GB" dirty="0"/>
              <a:t>EU ETS Strawman</a:t>
            </a:r>
            <a:endParaRPr lang="en-BE" dirty="0"/>
          </a:p>
          <a:p>
            <a:endParaRPr lang="en-US" dirty="0"/>
          </a:p>
        </p:txBody>
      </p:sp>
      <p:sp>
        <p:nvSpPr>
          <p:cNvPr id="3" name="Slide Number Placeholder 2">
            <a:extLst>
              <a:ext uri="{FF2B5EF4-FFF2-40B4-BE49-F238E27FC236}">
                <a16:creationId xmlns:a16="http://schemas.microsoft.com/office/drawing/2014/main" id="{71377F18-9D91-110B-FE05-5DD2F0E602BE}"/>
              </a:ext>
            </a:extLst>
          </p:cNvPr>
          <p:cNvSpPr>
            <a:spLocks noGrp="1"/>
          </p:cNvSpPr>
          <p:nvPr>
            <p:ph type="sldNum" sz="quarter" idx="12"/>
          </p:nvPr>
        </p:nvSpPr>
        <p:spPr/>
        <p:txBody>
          <a:bodyPr/>
          <a:lstStyle/>
          <a:p>
            <a:fld id="{F26FC048-DF4E-0746-B313-543F0DD72FCB}" type="slidenum">
              <a:rPr lang="en-GB" smtClean="0"/>
              <a:pPr/>
              <a:t>11</a:t>
            </a:fld>
            <a:endParaRPr lang="en-GB" dirty="0"/>
          </a:p>
        </p:txBody>
      </p:sp>
      <p:sp>
        <p:nvSpPr>
          <p:cNvPr id="4" name="Content Placeholder 3">
            <a:extLst>
              <a:ext uri="{FF2B5EF4-FFF2-40B4-BE49-F238E27FC236}">
                <a16:creationId xmlns:a16="http://schemas.microsoft.com/office/drawing/2014/main" id="{2A51C6EC-EF6A-60D1-BEC6-837E4DB6D815}"/>
              </a:ext>
            </a:extLst>
          </p:cNvPr>
          <p:cNvSpPr>
            <a:spLocks noGrp="1"/>
          </p:cNvSpPr>
          <p:nvPr>
            <p:ph idx="13"/>
          </p:nvPr>
        </p:nvSpPr>
        <p:spPr/>
        <p:txBody>
          <a:bodyPr>
            <a:normAutofit fontScale="92500" lnSpcReduction="10000"/>
          </a:bodyPr>
          <a:lstStyle/>
          <a:p>
            <a:r>
              <a:rPr lang="en-GB" b="1" dirty="0"/>
              <a:t>Introduce flexibility for addressing costs</a:t>
            </a:r>
          </a:p>
          <a:p>
            <a:pPr lvl="1">
              <a:lnSpc>
                <a:spcPct val="110000"/>
              </a:lnSpc>
            </a:pPr>
            <a:r>
              <a:rPr lang="en-GB" sz="2000" dirty="0"/>
              <a:t>Couple free allocation conditionality with conditionality in meeting externa</a:t>
            </a:r>
            <a:r>
              <a:rPr lang="en-US" sz="2000" dirty="0"/>
              <a:t>l</a:t>
            </a:r>
            <a:r>
              <a:rPr lang="en-GB" sz="2000" dirty="0"/>
              <a:t> KPIs (see section 3.4)</a:t>
            </a:r>
          </a:p>
          <a:p>
            <a:pPr lvl="1">
              <a:lnSpc>
                <a:spcPct val="110000"/>
              </a:lnSpc>
            </a:pPr>
            <a:r>
              <a:rPr lang="en-GB" sz="2000" dirty="0"/>
              <a:t>When KPIs are not met, the targeted interventions could be deployed:</a:t>
            </a:r>
            <a:endParaRPr lang="en-US" sz="2000" dirty="0"/>
          </a:p>
          <a:p>
            <a:pPr lvl="2">
              <a:buFont typeface="Wingdings" panose="05000000000000000000" pitchFamily="2" charset="2"/>
              <a:buChar char="§"/>
            </a:pPr>
            <a:r>
              <a:rPr lang="en-GB" dirty="0"/>
              <a:t>Increase in FA volumes</a:t>
            </a:r>
            <a:endParaRPr lang="en-BE" dirty="0"/>
          </a:p>
          <a:p>
            <a:pPr lvl="2">
              <a:buFont typeface="Wingdings" panose="05000000000000000000" pitchFamily="2" charset="2"/>
              <a:buChar char="§"/>
            </a:pPr>
            <a:r>
              <a:rPr lang="en-GB" dirty="0"/>
              <a:t>Funding/direct cost compensation</a:t>
            </a:r>
            <a:endParaRPr lang="en-US" dirty="0"/>
          </a:p>
          <a:p>
            <a:pPr lvl="2">
              <a:buFont typeface="Wingdings" panose="05000000000000000000" pitchFamily="2" charset="2"/>
              <a:buChar char="§"/>
            </a:pPr>
            <a:r>
              <a:rPr lang="en-GB" dirty="0"/>
              <a:t>Contemplate changes in compliance obligations</a:t>
            </a:r>
            <a:endParaRPr lang="en-GB" b="1" dirty="0"/>
          </a:p>
          <a:p>
            <a:pPr marL="171450" marR="0" indent="-457200" algn="just">
              <a:lnSpc>
                <a:spcPct val="100000"/>
              </a:lnSpc>
              <a:spcAft>
                <a:spcPts val="800"/>
              </a:spcAft>
            </a:pPr>
            <a:r>
              <a:rPr lang="en-GB" sz="2800" b="1" dirty="0">
                <a:effectLst/>
                <a:latin typeface="Times New Roman" panose="02020603050405020304" pitchFamily="18" charset="0"/>
                <a:ea typeface="Times New Roman" panose="02020603050405020304" pitchFamily="18" charset="0"/>
              </a:rPr>
              <a:t>Auction revenue recycling and IDB</a:t>
            </a:r>
          </a:p>
          <a:p>
            <a:pPr lvl="1" algn="just">
              <a:lnSpc>
                <a:spcPct val="110000"/>
              </a:lnSpc>
              <a:spcAft>
                <a:spcPts val="800"/>
              </a:spcAft>
            </a:pPr>
            <a:r>
              <a:rPr lang="en-GB" sz="2000" dirty="0">
                <a:effectLst/>
                <a:latin typeface="Times New Roman" panose="02020603050405020304" pitchFamily="18" charset="0"/>
                <a:ea typeface="Times New Roman" panose="02020603050405020304" pitchFamily="18" charset="0"/>
              </a:rPr>
              <a:t>Maximise revenue recycling: MS should use 100% of revenues for the decarbonization of EU ETS </a:t>
            </a:r>
            <a:r>
              <a:rPr lang="en-GB" sz="2000" dirty="0">
                <a:effectLst/>
                <a:ea typeface="Times New Roman" panose="02020603050405020304" pitchFamily="18" charset="0"/>
              </a:rPr>
              <a:t>sectors</a:t>
            </a:r>
          </a:p>
          <a:p>
            <a:pPr lvl="1" algn="just">
              <a:lnSpc>
                <a:spcPct val="110000"/>
              </a:lnSpc>
              <a:spcAft>
                <a:spcPts val="800"/>
              </a:spcAft>
            </a:pPr>
            <a:r>
              <a:rPr lang="en-GB" sz="2000" dirty="0"/>
              <a:t>Provide early clarity on Investment Booster &amp; IDB: </a:t>
            </a:r>
          </a:p>
          <a:p>
            <a:pPr lvl="2" algn="just">
              <a:spcAft>
                <a:spcPts val="800"/>
              </a:spcAft>
              <a:buFont typeface="Wingdings" panose="05000000000000000000" pitchFamily="2" charset="2"/>
              <a:buChar char="§"/>
            </a:pPr>
            <a:r>
              <a:rPr lang="en-GB" dirty="0"/>
              <a:t>The Commission must promptly finalize the bank’s operational terms and conditions and work programme, and provide clarity on design features and scale of </a:t>
            </a:r>
            <a:r>
              <a:rPr lang="en-GB" dirty="0" err="1"/>
              <a:t>CCfDs</a:t>
            </a:r>
            <a:endParaRPr lang="en-GB" dirty="0"/>
          </a:p>
          <a:p>
            <a:pPr lvl="2" algn="just">
              <a:spcAft>
                <a:spcPts val="800"/>
              </a:spcAft>
              <a:buFont typeface="Wingdings" panose="05000000000000000000" pitchFamily="2" charset="2"/>
              <a:buChar char="§"/>
            </a:pPr>
            <a:r>
              <a:rPr lang="en-GB" dirty="0"/>
              <a:t>Ensure both CAPEX and OPEX support is provided, as the needs vary by sector and technology maturity, as well as whether decarbonisation investments concern existing or new installations.</a:t>
            </a:r>
            <a:endParaRPr lang="en-US" dirty="0"/>
          </a:p>
          <a:p>
            <a:pPr lvl="1" algn="just">
              <a:lnSpc>
                <a:spcPct val="100000"/>
              </a:lnSpc>
              <a:spcAft>
                <a:spcPts val="800"/>
              </a:spcAft>
            </a:pPr>
            <a:endParaRPr lang="en-US" sz="2000" dirty="0">
              <a:latin typeface="Times New Roman" panose="02020603050405020304" pitchFamily="18" charset="0"/>
              <a:ea typeface="Times New Roman" panose="02020603050405020304" pitchFamily="18" charset="0"/>
            </a:endParaRPr>
          </a:p>
          <a:p>
            <a:pPr marL="0" marR="0" indent="0" algn="just">
              <a:lnSpc>
                <a:spcPct val="107000"/>
              </a:lnSpc>
              <a:spcAft>
                <a:spcPts val="800"/>
              </a:spcAft>
              <a:buNone/>
            </a:pPr>
            <a:endParaRPr lang="en-US" dirty="0"/>
          </a:p>
          <a:p>
            <a:pPr marL="0" indent="0">
              <a:buNone/>
            </a:pPr>
            <a:endParaRPr lang="en-US" dirty="0"/>
          </a:p>
        </p:txBody>
      </p:sp>
    </p:spTree>
    <p:extLst>
      <p:ext uri="{BB962C8B-B14F-4D97-AF65-F5344CB8AC3E}">
        <p14:creationId xmlns:p14="http://schemas.microsoft.com/office/powerpoint/2010/main" val="1983823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CA500F-9EB5-C6C7-CFF5-69CFDD1C737E}"/>
              </a:ext>
            </a:extLst>
          </p:cNvPr>
          <p:cNvSpPr>
            <a:spLocks noGrp="1"/>
          </p:cNvSpPr>
          <p:nvPr>
            <p:ph type="body" sz="quarter" idx="14"/>
          </p:nvPr>
        </p:nvSpPr>
        <p:spPr/>
        <p:txBody>
          <a:bodyPr/>
          <a:lstStyle/>
          <a:p>
            <a:r>
              <a:rPr lang="en-GB" dirty="0"/>
              <a:t>EU ETS Strawman</a:t>
            </a:r>
            <a:endParaRPr lang="en-BE" dirty="0"/>
          </a:p>
        </p:txBody>
      </p:sp>
      <p:sp>
        <p:nvSpPr>
          <p:cNvPr id="3" name="Slide Number Placeholder 2">
            <a:extLst>
              <a:ext uri="{FF2B5EF4-FFF2-40B4-BE49-F238E27FC236}">
                <a16:creationId xmlns:a16="http://schemas.microsoft.com/office/drawing/2014/main" id="{731F43EC-4EC9-4092-EA87-A5C110C11309}"/>
              </a:ext>
            </a:extLst>
          </p:cNvPr>
          <p:cNvSpPr>
            <a:spLocks noGrp="1"/>
          </p:cNvSpPr>
          <p:nvPr>
            <p:ph type="sldNum" sz="quarter" idx="12"/>
          </p:nvPr>
        </p:nvSpPr>
        <p:spPr/>
        <p:txBody>
          <a:bodyPr/>
          <a:lstStyle/>
          <a:p>
            <a:fld id="{F26FC048-DF4E-0746-B313-543F0DD72FCB}" type="slidenum">
              <a:rPr lang="en-GB" smtClean="0"/>
              <a:pPr/>
              <a:t>12</a:t>
            </a:fld>
            <a:endParaRPr lang="en-GB" dirty="0"/>
          </a:p>
        </p:txBody>
      </p:sp>
      <p:sp>
        <p:nvSpPr>
          <p:cNvPr id="4" name="Content Placeholder 3">
            <a:extLst>
              <a:ext uri="{FF2B5EF4-FFF2-40B4-BE49-F238E27FC236}">
                <a16:creationId xmlns:a16="http://schemas.microsoft.com/office/drawing/2014/main" id="{3904210B-BD8C-528A-C119-D67F08F94B49}"/>
              </a:ext>
            </a:extLst>
          </p:cNvPr>
          <p:cNvSpPr>
            <a:spLocks noGrp="1"/>
          </p:cNvSpPr>
          <p:nvPr>
            <p:ph idx="13"/>
          </p:nvPr>
        </p:nvSpPr>
        <p:spPr/>
        <p:txBody>
          <a:bodyPr/>
          <a:lstStyle/>
          <a:p>
            <a:r>
              <a:rPr lang="en-GB" b="1" dirty="0">
                <a:solidFill>
                  <a:srgbClr val="2C7D4A"/>
                </a:solidFill>
              </a:rPr>
              <a:t>3.2.2 Addressing indirect costs</a:t>
            </a:r>
            <a:endParaRPr lang="en-BE" dirty="0">
              <a:solidFill>
                <a:srgbClr val="2C7D4A"/>
              </a:solidFill>
            </a:endParaRPr>
          </a:p>
          <a:p>
            <a:pPr lvl="0" algn="just"/>
            <a:r>
              <a:rPr lang="en-GB" b="1" dirty="0"/>
              <a:t>Maintain</a:t>
            </a:r>
            <a:r>
              <a:rPr lang="en-GB" dirty="0"/>
              <a:t> </a:t>
            </a:r>
            <a:r>
              <a:rPr lang="en-GB" b="1" dirty="0"/>
              <a:t>Indirect Cost Compensation </a:t>
            </a:r>
            <a:endParaRPr lang="en-BE" b="1" dirty="0"/>
          </a:p>
          <a:p>
            <a:pPr lvl="1" algn="just"/>
            <a:r>
              <a:rPr lang="en-GB" dirty="0"/>
              <a:t>Short term: Maintain but harmonize indirect cost compensation across MSs, e.g. by amending EU State Aid Guidelines to enforce mandatory minimum thresholds by </a:t>
            </a:r>
          </a:p>
          <a:p>
            <a:pPr lvl="2" algn="just">
              <a:buFont typeface="Wingdings" panose="05000000000000000000" pitchFamily="2" charset="2"/>
              <a:buChar char="§"/>
            </a:pPr>
            <a:r>
              <a:rPr lang="en-GB" sz="2400" dirty="0"/>
              <a:t>Dictating a minimum percentage of national ETS revenues dedicated to ICC, OR</a:t>
            </a:r>
          </a:p>
          <a:p>
            <a:pPr lvl="2" algn="just">
              <a:buFont typeface="Wingdings" panose="05000000000000000000" pitchFamily="2" charset="2"/>
              <a:buChar char="§"/>
            </a:pPr>
            <a:r>
              <a:rPr lang="en-GB" sz="2400" dirty="0"/>
              <a:t>Establishing an absolute floor for effective aid intensity.</a:t>
            </a:r>
          </a:p>
          <a:p>
            <a:pPr marL="457200" lvl="1" indent="0" algn="just">
              <a:buNone/>
            </a:pPr>
            <a:endParaRPr lang="en-BE" dirty="0"/>
          </a:p>
          <a:p>
            <a:pPr lvl="1" algn="just"/>
            <a:r>
              <a:rPr lang="en-GB" dirty="0"/>
              <a:t>Long term: Consider the creation of an EU-wide system for indirect cost compensation, conditional on safeguards against the risk that the shift to an EU-wide setup threatens to lower aid intensity and diminish predictability due to fragmented views among EU policymakers on revenue usage.</a:t>
            </a:r>
            <a:endParaRPr lang="en-US" dirty="0"/>
          </a:p>
          <a:p>
            <a:pPr marL="457200" lvl="1" indent="0">
              <a:buNone/>
            </a:pPr>
            <a:endParaRPr lang="en-BE" dirty="0"/>
          </a:p>
        </p:txBody>
      </p:sp>
    </p:spTree>
    <p:extLst>
      <p:ext uri="{BB962C8B-B14F-4D97-AF65-F5344CB8AC3E}">
        <p14:creationId xmlns:p14="http://schemas.microsoft.com/office/powerpoint/2010/main" val="3575842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BC3E5EE-7CDF-7DFC-F344-5FDC64F2267F}"/>
              </a:ext>
            </a:extLst>
          </p:cNvPr>
          <p:cNvSpPr>
            <a:spLocks noGrp="1"/>
          </p:cNvSpPr>
          <p:nvPr>
            <p:ph type="body" sz="quarter" idx="14"/>
          </p:nvPr>
        </p:nvSpPr>
        <p:spPr/>
        <p:txBody>
          <a:bodyPr/>
          <a:lstStyle/>
          <a:p>
            <a:r>
              <a:rPr lang="en-GB" dirty="0"/>
              <a:t>EU ETS Strawman</a:t>
            </a:r>
            <a:endParaRPr lang="en-BE" dirty="0"/>
          </a:p>
        </p:txBody>
      </p:sp>
      <p:sp>
        <p:nvSpPr>
          <p:cNvPr id="3" name="Slide Number Placeholder 2">
            <a:extLst>
              <a:ext uri="{FF2B5EF4-FFF2-40B4-BE49-F238E27FC236}">
                <a16:creationId xmlns:a16="http://schemas.microsoft.com/office/drawing/2014/main" id="{5439102F-6B9C-C8EA-47F0-F5FED61A8C59}"/>
              </a:ext>
            </a:extLst>
          </p:cNvPr>
          <p:cNvSpPr>
            <a:spLocks noGrp="1"/>
          </p:cNvSpPr>
          <p:nvPr>
            <p:ph type="sldNum" sz="quarter" idx="12"/>
          </p:nvPr>
        </p:nvSpPr>
        <p:spPr/>
        <p:txBody>
          <a:bodyPr/>
          <a:lstStyle/>
          <a:p>
            <a:fld id="{F26FC048-DF4E-0746-B313-543F0DD72FCB}" type="slidenum">
              <a:rPr lang="en-GB" smtClean="0"/>
              <a:pPr/>
              <a:t>13</a:t>
            </a:fld>
            <a:endParaRPr lang="en-GB" dirty="0"/>
          </a:p>
        </p:txBody>
      </p:sp>
      <p:sp>
        <p:nvSpPr>
          <p:cNvPr id="4" name="Content Placeholder 3">
            <a:extLst>
              <a:ext uri="{FF2B5EF4-FFF2-40B4-BE49-F238E27FC236}">
                <a16:creationId xmlns:a16="http://schemas.microsoft.com/office/drawing/2014/main" id="{BB5D32A0-681B-674C-92F8-30A231E85AEA}"/>
              </a:ext>
            </a:extLst>
          </p:cNvPr>
          <p:cNvSpPr>
            <a:spLocks noGrp="1"/>
          </p:cNvSpPr>
          <p:nvPr>
            <p:ph idx="13"/>
          </p:nvPr>
        </p:nvSpPr>
        <p:spPr>
          <a:xfrm>
            <a:off x="304722" y="1246797"/>
            <a:ext cx="11616345" cy="5529913"/>
          </a:xfrm>
        </p:spPr>
        <p:txBody>
          <a:bodyPr>
            <a:normAutofit fontScale="55000" lnSpcReduction="20000"/>
          </a:bodyPr>
          <a:lstStyle/>
          <a:p>
            <a:pPr marL="0" indent="0">
              <a:buNone/>
            </a:pPr>
            <a:r>
              <a:rPr lang="en-GB" sz="4700" b="1" dirty="0">
                <a:solidFill>
                  <a:srgbClr val="2C7D4A"/>
                </a:solidFill>
              </a:rPr>
              <a:t>3.3. Managing flexibility for the introduction of CDR and international credits</a:t>
            </a:r>
            <a:endParaRPr lang="en-BE" sz="4700" b="1" dirty="0">
              <a:solidFill>
                <a:srgbClr val="2C7D4A"/>
              </a:solidFill>
            </a:endParaRPr>
          </a:p>
          <a:p>
            <a:pPr marL="0" indent="0">
              <a:buNone/>
            </a:pPr>
            <a:r>
              <a:rPr lang="en-GB" sz="4000" b="1" i="1" dirty="0"/>
              <a:t>3.3.1 CDRs</a:t>
            </a:r>
            <a:endParaRPr lang="en-BE" sz="4000" b="1" dirty="0"/>
          </a:p>
          <a:p>
            <a:pPr lvl="0"/>
            <a:r>
              <a:rPr lang="en-GB" sz="4000" dirty="0"/>
              <a:t>250 million allowances auctioned won’t automatically translate into 250 Mt of CDR purchases: on top of the 10 million additional EUAs, other sources of funding must be arranged </a:t>
            </a:r>
          </a:p>
          <a:p>
            <a:pPr lvl="0"/>
            <a:r>
              <a:rPr lang="en-US" sz="4000" dirty="0"/>
              <a:t>Restricting eligible technology to </a:t>
            </a:r>
            <a:r>
              <a:rPr lang="en-US" sz="4000" dirty="0" err="1"/>
              <a:t>BioCCS</a:t>
            </a:r>
            <a:r>
              <a:rPr lang="en-US" sz="4000" dirty="0"/>
              <a:t>/DACCS is contested: it excludes biochar (BCR) </a:t>
            </a:r>
            <a:r>
              <a:rPr lang="en-GB" sz="4000" dirty="0"/>
              <a:t>which is not in line with Carbon Removal Certification Framework (CRCF) (see forthcoming paper on this topic)</a:t>
            </a:r>
            <a:endParaRPr lang="en-BE" sz="4000" dirty="0"/>
          </a:p>
          <a:p>
            <a:pPr lvl="0"/>
            <a:r>
              <a:rPr lang="en-US" sz="4000" dirty="0"/>
              <a:t>Delivering the full ETS CDR volume requires dedicated governance coordinating the ETS purchasing program, other funding, and certification </a:t>
            </a:r>
          </a:p>
          <a:p>
            <a:pPr lvl="1"/>
            <a:r>
              <a:rPr lang="en-GB" sz="2900" dirty="0"/>
              <a:t>Creation of three new institutions (Edenhofer proposition), each with specific tasks related to CDR: </a:t>
            </a:r>
            <a:endParaRPr lang="en-BE" sz="2900" dirty="0"/>
          </a:p>
          <a:p>
            <a:pPr lvl="2"/>
            <a:r>
              <a:rPr lang="en-GB" sz="2900" dirty="0"/>
              <a:t>a European Carbon Central Bank (ECCB) to manage the cap and liability (through reverse auctions)</a:t>
            </a:r>
            <a:endParaRPr lang="en-BE" sz="2900" dirty="0"/>
          </a:p>
          <a:p>
            <a:pPr lvl="2"/>
            <a:r>
              <a:rPr lang="en-GB" sz="2900" dirty="0"/>
              <a:t>a Green Leap Innovation Authority (GLIA) to promote CDR technologies (ensure appropriate funding through auction and subsidies)</a:t>
            </a:r>
            <a:endParaRPr lang="en-BE" sz="2900" dirty="0"/>
          </a:p>
          <a:p>
            <a:pPr lvl="2"/>
            <a:r>
              <a:rPr lang="en-GB" sz="2900" dirty="0"/>
              <a:t>a Carbon Removal Certification Authority (CRCA) to certify CDRs (through a scientific assessment)</a:t>
            </a:r>
          </a:p>
          <a:p>
            <a:r>
              <a:rPr lang="en-GB" sz="4000" dirty="0"/>
              <a:t>Integration in 2031, as proposed by EC, is too late. We could imagine earlier introduction in 2029</a:t>
            </a:r>
            <a:endParaRPr lang="en-BE" sz="4000" dirty="0"/>
          </a:p>
        </p:txBody>
      </p:sp>
    </p:spTree>
    <p:extLst>
      <p:ext uri="{BB962C8B-B14F-4D97-AF65-F5344CB8AC3E}">
        <p14:creationId xmlns:p14="http://schemas.microsoft.com/office/powerpoint/2010/main" val="19065962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F2C4F-DAD9-302C-386A-6D9209A5F7C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432E39F-793C-0D9D-D6C9-990643EA72C4}"/>
              </a:ext>
            </a:extLst>
          </p:cNvPr>
          <p:cNvSpPr>
            <a:spLocks noGrp="1"/>
          </p:cNvSpPr>
          <p:nvPr>
            <p:ph type="body" sz="quarter" idx="14"/>
          </p:nvPr>
        </p:nvSpPr>
        <p:spPr/>
        <p:txBody>
          <a:bodyPr/>
          <a:lstStyle/>
          <a:p>
            <a:r>
              <a:rPr lang="en-GB" dirty="0"/>
              <a:t>EU ETS Strawman</a:t>
            </a:r>
            <a:endParaRPr lang="en-BE" dirty="0"/>
          </a:p>
        </p:txBody>
      </p:sp>
      <p:sp>
        <p:nvSpPr>
          <p:cNvPr id="3" name="Slide Number Placeholder 2">
            <a:extLst>
              <a:ext uri="{FF2B5EF4-FFF2-40B4-BE49-F238E27FC236}">
                <a16:creationId xmlns:a16="http://schemas.microsoft.com/office/drawing/2014/main" id="{24E96FCC-8E4E-7D23-967E-5564941B0404}"/>
              </a:ext>
            </a:extLst>
          </p:cNvPr>
          <p:cNvSpPr>
            <a:spLocks noGrp="1"/>
          </p:cNvSpPr>
          <p:nvPr>
            <p:ph type="sldNum" sz="quarter" idx="12"/>
          </p:nvPr>
        </p:nvSpPr>
        <p:spPr/>
        <p:txBody>
          <a:bodyPr/>
          <a:lstStyle/>
          <a:p>
            <a:fld id="{F26FC048-DF4E-0746-B313-543F0DD72FCB}" type="slidenum">
              <a:rPr lang="en-GB" smtClean="0"/>
              <a:pPr/>
              <a:t>14</a:t>
            </a:fld>
            <a:endParaRPr lang="en-GB" dirty="0"/>
          </a:p>
        </p:txBody>
      </p:sp>
      <p:sp>
        <p:nvSpPr>
          <p:cNvPr id="4" name="Content Placeholder 3">
            <a:extLst>
              <a:ext uri="{FF2B5EF4-FFF2-40B4-BE49-F238E27FC236}">
                <a16:creationId xmlns:a16="http://schemas.microsoft.com/office/drawing/2014/main" id="{C91EB513-996A-E652-F600-A0248523D4DF}"/>
              </a:ext>
            </a:extLst>
          </p:cNvPr>
          <p:cNvSpPr>
            <a:spLocks noGrp="1"/>
          </p:cNvSpPr>
          <p:nvPr>
            <p:ph idx="13"/>
          </p:nvPr>
        </p:nvSpPr>
        <p:spPr>
          <a:xfrm>
            <a:off x="287827" y="1078766"/>
            <a:ext cx="11616345" cy="5234092"/>
          </a:xfrm>
        </p:spPr>
        <p:txBody>
          <a:bodyPr>
            <a:normAutofit/>
          </a:bodyPr>
          <a:lstStyle/>
          <a:p>
            <a:pPr lvl="0"/>
            <a:r>
              <a:rPr lang="en-US" sz="2000" b="1" dirty="0"/>
              <a:t>Proposal provisions: </a:t>
            </a:r>
          </a:p>
          <a:p>
            <a:pPr lvl="1">
              <a:buFont typeface="Wingdings" panose="05000000000000000000" pitchFamily="2" charset="2"/>
              <a:buChar char="§"/>
            </a:pPr>
            <a:r>
              <a:rPr lang="en-US" sz="2000" dirty="0"/>
              <a:t>250M additional EUAs auctioned → revenue funds purchase of 250M CDRs → new EUAs neutralized (no net ETS budget increase)</a:t>
            </a:r>
          </a:p>
          <a:p>
            <a:pPr lvl="1">
              <a:buFont typeface="Wingdings" panose="05000000000000000000" pitchFamily="2" charset="2"/>
              <a:buChar char="§"/>
            </a:pPr>
            <a:r>
              <a:rPr lang="en-US" sz="2000" dirty="0"/>
              <a:t>If revenue insufficient: 10M EUAs (from Member State auctions) to top up CDR purchase funding</a:t>
            </a:r>
          </a:p>
          <a:p>
            <a:pPr lvl="0"/>
            <a:r>
              <a:rPr lang="en-US" sz="2000" b="1" dirty="0"/>
              <a:t>Core rule:</a:t>
            </a:r>
            <a:r>
              <a:rPr lang="en-US" sz="2000" dirty="0"/>
              <a:t> CDRs purchased must be ≥ EUAs created to fund them</a:t>
            </a:r>
          </a:p>
          <a:p>
            <a:pPr lvl="0"/>
            <a:r>
              <a:rPr lang="en-US" sz="2000" b="1" dirty="0"/>
              <a:t>Gap in proposal:</a:t>
            </a:r>
            <a:r>
              <a:rPr lang="en-US" sz="2000" dirty="0"/>
              <a:t> no fallback if 250+10M EUA revenue still can't buy 250M CDRs - timing of auctioning vs. purchasing is the key open issue</a:t>
            </a:r>
            <a:endParaRPr lang="en-US" sz="1800" dirty="0"/>
          </a:p>
        </p:txBody>
      </p:sp>
      <p:graphicFrame>
        <p:nvGraphicFramePr>
          <p:cNvPr id="5" name="Table 4">
            <a:extLst>
              <a:ext uri="{FF2B5EF4-FFF2-40B4-BE49-F238E27FC236}">
                <a16:creationId xmlns:a16="http://schemas.microsoft.com/office/drawing/2014/main" id="{34B1D3B7-2BAC-F161-993D-6035661DA4D0}"/>
              </a:ext>
            </a:extLst>
          </p:cNvPr>
          <p:cNvGraphicFramePr>
            <a:graphicFrameLocks noGrp="1"/>
          </p:cNvGraphicFramePr>
          <p:nvPr>
            <p:extLst>
              <p:ext uri="{D42A27DB-BD31-4B8C-83A1-F6EECF244321}">
                <p14:modId xmlns:p14="http://schemas.microsoft.com/office/powerpoint/2010/main" val="2566949425"/>
              </p:ext>
            </p:extLst>
          </p:nvPr>
        </p:nvGraphicFramePr>
        <p:xfrm>
          <a:off x="568960" y="3830261"/>
          <a:ext cx="10952479" cy="2651760"/>
        </p:xfrm>
        <a:graphic>
          <a:graphicData uri="http://schemas.openxmlformats.org/drawingml/2006/table">
            <a:tbl>
              <a:tblPr firstRow="1" bandRow="1">
                <a:tableStyleId>{68D230F3-CF80-4859-8CE7-A43EE81993B5}</a:tableStyleId>
              </a:tblPr>
              <a:tblGrid>
                <a:gridCol w="3025601">
                  <a:extLst>
                    <a:ext uri="{9D8B030D-6E8A-4147-A177-3AD203B41FA5}">
                      <a16:colId xmlns:a16="http://schemas.microsoft.com/office/drawing/2014/main" val="2373395385"/>
                    </a:ext>
                  </a:extLst>
                </a:gridCol>
                <a:gridCol w="4901277">
                  <a:extLst>
                    <a:ext uri="{9D8B030D-6E8A-4147-A177-3AD203B41FA5}">
                      <a16:colId xmlns:a16="http://schemas.microsoft.com/office/drawing/2014/main" val="2042400527"/>
                    </a:ext>
                  </a:extLst>
                </a:gridCol>
                <a:gridCol w="3025601">
                  <a:extLst>
                    <a:ext uri="{9D8B030D-6E8A-4147-A177-3AD203B41FA5}">
                      <a16:colId xmlns:a16="http://schemas.microsoft.com/office/drawing/2014/main" val="3237226580"/>
                    </a:ext>
                  </a:extLst>
                </a:gridCol>
              </a:tblGrid>
              <a:tr h="370840">
                <a:tc>
                  <a:txBody>
                    <a:bodyPr/>
                    <a:lstStyle/>
                    <a:p>
                      <a:r>
                        <a:rPr lang="en-US" dirty="0"/>
                        <a:t>Scenario 1 : CDR are cheaper than EUAs. </a:t>
                      </a:r>
                    </a:p>
                  </a:txBody>
                  <a:tcPr/>
                </a:tc>
                <a:tc>
                  <a:txBody>
                    <a:bodyPr/>
                    <a:lstStyle/>
                    <a:p>
                      <a:r>
                        <a:rPr lang="en-US" dirty="0"/>
                        <a:t>Scenario 2: Insufficient CDR supply </a:t>
                      </a:r>
                    </a:p>
                  </a:txBody>
                  <a:tcPr/>
                </a:tc>
                <a:tc>
                  <a:txBody>
                    <a:bodyPr/>
                    <a:lstStyle/>
                    <a:p>
                      <a:r>
                        <a:rPr lang="en-US" dirty="0"/>
                        <a:t>Scenario 3 : Allowances partially auctioned </a:t>
                      </a:r>
                    </a:p>
                  </a:txBody>
                  <a:tcPr/>
                </a:tc>
                <a:extLst>
                  <a:ext uri="{0D108BD9-81ED-4DB2-BD59-A6C34878D82A}">
                    <a16:rowId xmlns:a16="http://schemas.microsoft.com/office/drawing/2014/main" val="1478873962"/>
                  </a:ext>
                </a:extLst>
              </a:tr>
              <a:tr h="370840">
                <a:tc>
                  <a:txBody>
                    <a:bodyPr/>
                    <a:lstStyle/>
                    <a:p>
                      <a:pPr marL="285750" indent="-285750">
                        <a:buFont typeface="Arial" panose="020B0604020202020204" pitchFamily="34" charset="0"/>
                        <a:buChar char="•"/>
                      </a:pPr>
                      <a:r>
                        <a:rPr lang="en-US" dirty="0"/>
                        <a:t>250M CDRs bought</a:t>
                      </a:r>
                    </a:p>
                    <a:p>
                      <a:pPr marL="285750" indent="-285750">
                        <a:buFont typeface="Arial" panose="020B0604020202020204" pitchFamily="34" charset="0"/>
                        <a:buChar char="•"/>
                      </a:pPr>
                      <a:r>
                        <a:rPr lang="en-US" dirty="0"/>
                        <a:t>Surplus revenue left over</a:t>
                      </a:r>
                    </a:p>
                    <a:p>
                      <a:pPr marL="285750" indent="-285750">
                        <a:buFont typeface="Arial" panose="020B0604020202020204" pitchFamily="34" charset="0"/>
                        <a:buChar char="•"/>
                      </a:pPr>
                      <a:r>
                        <a:rPr lang="en-US" dirty="0"/>
                        <a:t>Cap integrity preserved</a:t>
                      </a:r>
                    </a:p>
                    <a:p>
                      <a:pPr marL="285750" indent="-285750">
                        <a:buFont typeface="Arial" panose="020B0604020202020204" pitchFamily="34" charset="0"/>
                        <a:buChar char="•"/>
                      </a:pPr>
                      <a:r>
                        <a:rPr lang="en-US" dirty="0"/>
                        <a:t>Policy question: What to do with the excess funds? One options is to channel them into the IDB.</a:t>
                      </a:r>
                    </a:p>
                  </a:txBody>
                  <a:tcPr/>
                </a:tc>
                <a:tc>
                  <a:txBody>
                    <a:bodyPr/>
                    <a:lstStyle/>
                    <a:p>
                      <a:pPr marL="285750" indent="-285750">
                        <a:buFont typeface="Arial" panose="020B0604020202020204" pitchFamily="34" charset="0"/>
                        <a:buChar char="•"/>
                      </a:pPr>
                      <a:r>
                        <a:rPr lang="en-US" dirty="0"/>
                        <a:t>Revenue collected, but not enough CDRs available on the market </a:t>
                      </a:r>
                    </a:p>
                    <a:p>
                      <a:pPr marL="285750" indent="-285750">
                        <a:buFont typeface="Arial" panose="020B0604020202020204" pitchFamily="34" charset="0"/>
                        <a:buChar char="•"/>
                      </a:pPr>
                      <a:r>
                        <a:rPr lang="en-US" dirty="0"/>
                        <a:t>Core rule breached (unmatched EUAs) </a:t>
                      </a:r>
                    </a:p>
                    <a:p>
                      <a:pPr marL="285750" indent="-285750">
                        <a:buFont typeface="Arial" panose="020B0604020202020204" pitchFamily="34" charset="0"/>
                        <a:buChar char="•"/>
                      </a:pPr>
                      <a:r>
                        <a:rPr lang="en-US" dirty="0"/>
                        <a:t>No remedy in the proposal</a:t>
                      </a:r>
                    </a:p>
                    <a:p>
                      <a:pPr marL="285750" indent="-285750">
                        <a:buFont typeface="Arial" panose="020B0604020202020204" pitchFamily="34" charset="0"/>
                        <a:buChar char="•"/>
                      </a:pPr>
                      <a:r>
                        <a:rPr lang="en-GB" sz="1800" kern="1200" dirty="0">
                          <a:solidFill>
                            <a:schemeClr val="tx1"/>
                          </a:solidFill>
                          <a:effectLst/>
                          <a:latin typeface="+mn-lt"/>
                          <a:ea typeface="+mn-ea"/>
                          <a:cs typeface="+mn-cs"/>
                        </a:rPr>
                        <a:t>Restoring integrity would require buying back, and cancelling, the unmatched EUAs.</a:t>
                      </a:r>
                      <a:r>
                        <a:rPr lang="en-BE" dirty="0">
                          <a:effectLst/>
                        </a:rPr>
                        <a:t> </a:t>
                      </a:r>
                      <a:endParaRPr lang="en-US" dirty="0"/>
                    </a:p>
                  </a:txBody>
                  <a:tcPr/>
                </a:tc>
                <a:tc>
                  <a:txBody>
                    <a:bodyPr/>
                    <a:lstStyle/>
                    <a:p>
                      <a:pPr marL="285750" indent="-285750">
                        <a:buFont typeface="Arial" panose="020B0604020202020204" pitchFamily="34" charset="0"/>
                        <a:buChar char="•"/>
                      </a:pPr>
                      <a:r>
                        <a:rPr lang="en-US" dirty="0"/>
                        <a:t>Only 200M of the 250M EUAs are auctioned and matched with CDRs</a:t>
                      </a:r>
                    </a:p>
                    <a:p>
                      <a:pPr marL="285750" indent="-285750">
                        <a:buFont typeface="Arial" panose="020B0604020202020204" pitchFamily="34" charset="0"/>
                        <a:buChar char="•"/>
                      </a:pPr>
                      <a:r>
                        <a:rPr lang="en-US" dirty="0"/>
                        <a:t>The unauctioned 50M EUAs would have to be cancelled</a:t>
                      </a:r>
                    </a:p>
                  </a:txBody>
                  <a:tcPr/>
                </a:tc>
                <a:extLst>
                  <a:ext uri="{0D108BD9-81ED-4DB2-BD59-A6C34878D82A}">
                    <a16:rowId xmlns:a16="http://schemas.microsoft.com/office/drawing/2014/main" val="92243646"/>
                  </a:ext>
                </a:extLst>
              </a:tr>
            </a:tbl>
          </a:graphicData>
        </a:graphic>
      </p:graphicFrame>
      <p:sp>
        <p:nvSpPr>
          <p:cNvPr id="6" name="Rectangle 5">
            <a:extLst>
              <a:ext uri="{FF2B5EF4-FFF2-40B4-BE49-F238E27FC236}">
                <a16:creationId xmlns:a16="http://schemas.microsoft.com/office/drawing/2014/main" id="{2CA6A516-9005-4239-38ED-FAB01C7ED282}"/>
              </a:ext>
            </a:extLst>
          </p:cNvPr>
          <p:cNvSpPr/>
          <p:nvPr/>
        </p:nvSpPr>
        <p:spPr>
          <a:xfrm>
            <a:off x="1840230" y="2526030"/>
            <a:ext cx="5715000" cy="501709"/>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5727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29010-33BC-C28F-33F0-5CF22B3A0AC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975E065-07D3-D1D3-0297-C12EE83B56D1}"/>
              </a:ext>
            </a:extLst>
          </p:cNvPr>
          <p:cNvSpPr>
            <a:spLocks noGrp="1"/>
          </p:cNvSpPr>
          <p:nvPr>
            <p:ph type="body" sz="quarter" idx="14"/>
          </p:nvPr>
        </p:nvSpPr>
        <p:spPr/>
        <p:txBody>
          <a:bodyPr/>
          <a:lstStyle/>
          <a:p>
            <a:r>
              <a:rPr lang="en-GB" dirty="0"/>
              <a:t>EU ETS Strawman</a:t>
            </a:r>
            <a:endParaRPr lang="en-BE" dirty="0"/>
          </a:p>
        </p:txBody>
      </p:sp>
      <p:sp>
        <p:nvSpPr>
          <p:cNvPr id="3" name="Slide Number Placeholder 2">
            <a:extLst>
              <a:ext uri="{FF2B5EF4-FFF2-40B4-BE49-F238E27FC236}">
                <a16:creationId xmlns:a16="http://schemas.microsoft.com/office/drawing/2014/main" id="{3960A840-DA14-2904-8FEA-90E3B72C1906}"/>
              </a:ext>
            </a:extLst>
          </p:cNvPr>
          <p:cNvSpPr>
            <a:spLocks noGrp="1"/>
          </p:cNvSpPr>
          <p:nvPr>
            <p:ph type="sldNum" sz="quarter" idx="12"/>
          </p:nvPr>
        </p:nvSpPr>
        <p:spPr/>
        <p:txBody>
          <a:bodyPr/>
          <a:lstStyle/>
          <a:p>
            <a:fld id="{F26FC048-DF4E-0746-B313-543F0DD72FCB}" type="slidenum">
              <a:rPr lang="en-GB" smtClean="0"/>
              <a:pPr/>
              <a:t>15</a:t>
            </a:fld>
            <a:endParaRPr lang="en-GB" dirty="0"/>
          </a:p>
        </p:txBody>
      </p:sp>
      <p:sp>
        <p:nvSpPr>
          <p:cNvPr id="4" name="Content Placeholder 3">
            <a:extLst>
              <a:ext uri="{FF2B5EF4-FFF2-40B4-BE49-F238E27FC236}">
                <a16:creationId xmlns:a16="http://schemas.microsoft.com/office/drawing/2014/main" id="{FF64C391-043E-B410-DBEA-2C2902209C93}"/>
              </a:ext>
            </a:extLst>
          </p:cNvPr>
          <p:cNvSpPr>
            <a:spLocks noGrp="1"/>
          </p:cNvSpPr>
          <p:nvPr>
            <p:ph idx="13"/>
          </p:nvPr>
        </p:nvSpPr>
        <p:spPr>
          <a:xfrm>
            <a:off x="304722" y="1246797"/>
            <a:ext cx="11616345" cy="5529913"/>
          </a:xfrm>
        </p:spPr>
        <p:txBody>
          <a:bodyPr>
            <a:normAutofit fontScale="25000" lnSpcReduction="20000"/>
          </a:bodyPr>
          <a:lstStyle/>
          <a:p>
            <a:pPr marL="0" indent="0">
              <a:buNone/>
            </a:pPr>
            <a:r>
              <a:rPr lang="en-GB" sz="9600" b="1" i="1" dirty="0"/>
              <a:t>3.3.2. International credits</a:t>
            </a:r>
            <a:endParaRPr lang="en-BE" sz="9600" b="1" dirty="0"/>
          </a:p>
          <a:p>
            <a:pPr lvl="0"/>
            <a:r>
              <a:rPr lang="en-GB" sz="9600" dirty="0"/>
              <a:t>No additional EU filters in addition to Art 6.4 (no additional qualitative/methodological requirements)</a:t>
            </a:r>
            <a:endParaRPr lang="en-BE" sz="9600" dirty="0"/>
          </a:p>
          <a:p>
            <a:r>
              <a:rPr lang="en-GB" sz="9600" dirty="0"/>
              <a:t>Install the pilot phase from 2031 to </a:t>
            </a:r>
          </a:p>
          <a:p>
            <a:pPr lvl="1">
              <a:buFont typeface="Wingdings" panose="05000000000000000000" pitchFamily="2" charset="2"/>
              <a:buChar char="§"/>
            </a:pPr>
            <a:r>
              <a:rPr lang="en-GB" sz="8000" dirty="0"/>
              <a:t>De-risk the subsequent scale-up </a:t>
            </a:r>
          </a:p>
          <a:p>
            <a:pPr lvl="1">
              <a:buFont typeface="Wingdings" panose="05000000000000000000" pitchFamily="2" charset="2"/>
              <a:buChar char="§"/>
            </a:pPr>
            <a:r>
              <a:rPr lang="en-GB" sz="8000" dirty="0"/>
              <a:t>Mitigate the risk of failing to fulfil purchasing obligations or fully utilise the volumes permitted under the ETS from 2036</a:t>
            </a:r>
          </a:p>
          <a:p>
            <a:pPr lvl="0"/>
            <a:r>
              <a:rPr lang="en-GB" sz="9600" dirty="0"/>
              <a:t>Create a governance : in a centralised model, the function could be housed institutionally in several ways:</a:t>
            </a:r>
            <a:endParaRPr lang="en-BE" sz="9600" dirty="0"/>
          </a:p>
          <a:p>
            <a:pPr lvl="1"/>
            <a:r>
              <a:rPr lang="en-GB" sz="8000" dirty="0"/>
              <a:t>Expand the mandate of the MSR to encompass the acquisition and management of international credits alongside allowances, approximating a carbon central bank with a broader and more discretionary remit than the present rule-based reserve. </a:t>
            </a:r>
            <a:endParaRPr lang="en-BE" sz="8000" dirty="0"/>
          </a:p>
          <a:p>
            <a:pPr lvl="1"/>
            <a:r>
              <a:rPr lang="en-GB" sz="8000" dirty="0"/>
              <a:t>Establish a dedicated procurement facility, organised as a joint undertaking or trust fund administered by the Commission in partnership with multilateral development banks. </a:t>
            </a:r>
          </a:p>
          <a:p>
            <a:r>
              <a:rPr lang="en-GB" sz="9600" dirty="0"/>
              <a:t>Consider a transition, from 2036 onwards, towards a model whereby compliance entities purchase international credits directly and exchange them for allowances</a:t>
            </a:r>
          </a:p>
        </p:txBody>
      </p:sp>
    </p:spTree>
    <p:extLst>
      <p:ext uri="{BB962C8B-B14F-4D97-AF65-F5344CB8AC3E}">
        <p14:creationId xmlns:p14="http://schemas.microsoft.com/office/powerpoint/2010/main" val="349502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432FF-1B2A-A575-A201-C143F3D2A54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84BADD5-311E-13B5-B5B4-2DBF10F9CE9E}"/>
              </a:ext>
            </a:extLst>
          </p:cNvPr>
          <p:cNvSpPr>
            <a:spLocks noGrp="1"/>
          </p:cNvSpPr>
          <p:nvPr>
            <p:ph type="body" sz="quarter" idx="14"/>
          </p:nvPr>
        </p:nvSpPr>
        <p:spPr/>
        <p:txBody>
          <a:bodyPr/>
          <a:lstStyle/>
          <a:p>
            <a:r>
              <a:rPr lang="en-GB" dirty="0"/>
              <a:t>EU ETS Strawman</a:t>
            </a:r>
            <a:endParaRPr lang="en-BE" dirty="0"/>
          </a:p>
        </p:txBody>
      </p:sp>
      <p:sp>
        <p:nvSpPr>
          <p:cNvPr id="3" name="Slide Number Placeholder 2">
            <a:extLst>
              <a:ext uri="{FF2B5EF4-FFF2-40B4-BE49-F238E27FC236}">
                <a16:creationId xmlns:a16="http://schemas.microsoft.com/office/drawing/2014/main" id="{FA655420-9E0C-F783-758B-FFAF3F8D834E}"/>
              </a:ext>
            </a:extLst>
          </p:cNvPr>
          <p:cNvSpPr>
            <a:spLocks noGrp="1"/>
          </p:cNvSpPr>
          <p:nvPr>
            <p:ph type="sldNum" sz="quarter" idx="12"/>
          </p:nvPr>
        </p:nvSpPr>
        <p:spPr/>
        <p:txBody>
          <a:bodyPr/>
          <a:lstStyle/>
          <a:p>
            <a:fld id="{F26FC048-DF4E-0746-B313-543F0DD72FCB}" type="slidenum">
              <a:rPr lang="en-GB" smtClean="0"/>
              <a:pPr/>
              <a:t>16</a:t>
            </a:fld>
            <a:endParaRPr lang="en-GB" dirty="0"/>
          </a:p>
        </p:txBody>
      </p:sp>
      <p:sp>
        <p:nvSpPr>
          <p:cNvPr id="4" name="Content Placeholder 3">
            <a:extLst>
              <a:ext uri="{FF2B5EF4-FFF2-40B4-BE49-F238E27FC236}">
                <a16:creationId xmlns:a16="http://schemas.microsoft.com/office/drawing/2014/main" id="{537CE80E-59E2-7803-1EFC-B2FC0E630D5B}"/>
              </a:ext>
            </a:extLst>
          </p:cNvPr>
          <p:cNvSpPr>
            <a:spLocks noGrp="1"/>
          </p:cNvSpPr>
          <p:nvPr>
            <p:ph idx="13"/>
          </p:nvPr>
        </p:nvSpPr>
        <p:spPr/>
        <p:txBody>
          <a:bodyPr>
            <a:normAutofit fontScale="85000" lnSpcReduction="20000"/>
          </a:bodyPr>
          <a:lstStyle/>
          <a:p>
            <a:pPr marL="0" indent="0">
              <a:buNone/>
            </a:pPr>
            <a:r>
              <a:rPr lang="en-GB" b="1" dirty="0">
                <a:solidFill>
                  <a:srgbClr val="2C7D4A"/>
                </a:solidFill>
              </a:rPr>
              <a:t>3.4 A governance framework for enabling the transition</a:t>
            </a:r>
          </a:p>
          <a:p>
            <a:pPr>
              <a:lnSpc>
                <a:spcPct val="100000"/>
              </a:lnSpc>
            </a:pPr>
            <a:r>
              <a:rPr lang="en-GB" sz="2200" dirty="0"/>
              <a:t>The governance, the glue which holds all elements together, is missing from the proposal</a:t>
            </a:r>
          </a:p>
          <a:p>
            <a:pPr>
              <a:lnSpc>
                <a:spcPct val="100000"/>
              </a:lnSpc>
            </a:pPr>
            <a:r>
              <a:rPr lang="en-US" sz="2200" dirty="0"/>
              <a:t>The availability of such governance would eliminate the need for periodic reviews that result in step changes of EU ETS regulations. </a:t>
            </a:r>
            <a:endParaRPr lang="en-GB" sz="2200" dirty="0"/>
          </a:p>
          <a:p>
            <a:pPr>
              <a:lnSpc>
                <a:spcPct val="100000"/>
              </a:lnSpc>
            </a:pPr>
            <a:r>
              <a:rPr lang="en-GB" sz="2200" dirty="0"/>
              <a:t>This governance function should operate across two dimensions: managing external conditionality and managing the system's main tools.</a:t>
            </a:r>
          </a:p>
          <a:p>
            <a:pPr marL="0" indent="0">
              <a:buNone/>
            </a:pPr>
            <a:r>
              <a:rPr lang="en-GB" sz="2200" b="1" i="1" dirty="0"/>
              <a:t>Managing external conditions</a:t>
            </a:r>
          </a:p>
          <a:p>
            <a:pPr marL="0" indent="0">
              <a:buNone/>
            </a:pPr>
            <a:r>
              <a:rPr lang="en-US" sz="2200" dirty="0"/>
              <a:t>The governance function should track </a:t>
            </a:r>
            <a:r>
              <a:rPr lang="en-GB" sz="2200" dirty="0"/>
              <a:t>deviations or changes from KPIs linked to the external conditions which are not under the control of the installation but necessary for decarbonization :</a:t>
            </a:r>
            <a:endParaRPr lang="en-US" sz="2200" dirty="0"/>
          </a:p>
          <a:p>
            <a:pPr marL="0" indent="0">
              <a:buNone/>
            </a:pPr>
            <a:r>
              <a:rPr lang="en-GB" sz="2200" dirty="0"/>
              <a:t> 1. The existence of a market for low-carbon products</a:t>
            </a:r>
          </a:p>
          <a:p>
            <a:pPr marL="0" indent="0">
              <a:buNone/>
            </a:pPr>
            <a:r>
              <a:rPr lang="en-GB" sz="2200" dirty="0"/>
              <a:t> 2. An increasing rate of electrification</a:t>
            </a:r>
          </a:p>
          <a:p>
            <a:pPr marL="0" indent="0">
              <a:buNone/>
            </a:pPr>
            <a:r>
              <a:rPr lang="en-CA" sz="2200" dirty="0"/>
              <a:t> 3. The availability of low carbon electricity, hydrogen, and other sustainable fuels at competitive prices </a:t>
            </a:r>
          </a:p>
          <a:p>
            <a:pPr marL="0" indent="0">
              <a:lnSpc>
                <a:spcPct val="100000"/>
              </a:lnSpc>
              <a:buNone/>
            </a:pPr>
            <a:r>
              <a:rPr lang="en-GB" sz="2200" dirty="0"/>
              <a:t> 4. The availability of infrastructures enabling alternative low carbon production and use </a:t>
            </a:r>
          </a:p>
          <a:p>
            <a:pPr marL="0" indent="0">
              <a:lnSpc>
                <a:spcPct val="100000"/>
              </a:lnSpc>
              <a:buNone/>
            </a:pPr>
            <a:r>
              <a:rPr lang="en-CA" sz="2200" dirty="0"/>
              <a:t>(</a:t>
            </a:r>
            <a:r>
              <a:rPr lang="en-CA" sz="2200" dirty="0" err="1"/>
              <a:t>e.g</a:t>
            </a:r>
            <a:r>
              <a:rPr lang="en-CA" sz="2200" dirty="0"/>
              <a:t> electricity grid distribution, hydrogen production and transportation, CO2 transport and storage capacity)</a:t>
            </a:r>
            <a:endParaRPr lang="en-US" sz="2200" dirty="0"/>
          </a:p>
          <a:p>
            <a:pPr marL="0" indent="0">
              <a:buNone/>
            </a:pPr>
            <a:endParaRPr lang="en-GB" sz="2200" dirty="0"/>
          </a:p>
          <a:p>
            <a:pPr marL="0" indent="0">
              <a:buNone/>
            </a:pPr>
            <a:endParaRPr lang="en-GB" sz="2200" dirty="0"/>
          </a:p>
          <a:p>
            <a:pPr marL="0" indent="0">
              <a:buNone/>
            </a:pPr>
            <a:endParaRPr lang="en-US" sz="2200" dirty="0"/>
          </a:p>
          <a:p>
            <a:pPr marL="0" indent="0">
              <a:buNone/>
            </a:pPr>
            <a:endParaRPr lang="en-BE" dirty="0"/>
          </a:p>
        </p:txBody>
      </p:sp>
      <p:sp>
        <p:nvSpPr>
          <p:cNvPr id="5" name="Rectangle 4">
            <a:extLst>
              <a:ext uri="{FF2B5EF4-FFF2-40B4-BE49-F238E27FC236}">
                <a16:creationId xmlns:a16="http://schemas.microsoft.com/office/drawing/2014/main" id="{4BBEBC47-7706-0E9B-54E1-DF4656B92449}"/>
              </a:ext>
            </a:extLst>
          </p:cNvPr>
          <p:cNvSpPr/>
          <p:nvPr/>
        </p:nvSpPr>
        <p:spPr>
          <a:xfrm>
            <a:off x="304722" y="4448196"/>
            <a:ext cx="11150039" cy="198917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11673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E8692-0410-AB24-A4EF-1F01E09F781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A8EC9EA-BD93-B8A4-3D53-B26401B8AEFD}"/>
              </a:ext>
            </a:extLst>
          </p:cNvPr>
          <p:cNvSpPr>
            <a:spLocks noGrp="1"/>
          </p:cNvSpPr>
          <p:nvPr>
            <p:ph type="body" sz="quarter" idx="14"/>
          </p:nvPr>
        </p:nvSpPr>
        <p:spPr/>
        <p:txBody>
          <a:bodyPr/>
          <a:lstStyle/>
          <a:p>
            <a:r>
              <a:rPr lang="en-GB" dirty="0"/>
              <a:t>EU ETS Strawman</a:t>
            </a:r>
            <a:endParaRPr lang="en-BE" dirty="0"/>
          </a:p>
        </p:txBody>
      </p:sp>
      <p:sp>
        <p:nvSpPr>
          <p:cNvPr id="3" name="Slide Number Placeholder 2">
            <a:extLst>
              <a:ext uri="{FF2B5EF4-FFF2-40B4-BE49-F238E27FC236}">
                <a16:creationId xmlns:a16="http://schemas.microsoft.com/office/drawing/2014/main" id="{CE6E7D07-3E22-4C10-17BE-125236104743}"/>
              </a:ext>
            </a:extLst>
          </p:cNvPr>
          <p:cNvSpPr>
            <a:spLocks noGrp="1"/>
          </p:cNvSpPr>
          <p:nvPr>
            <p:ph type="sldNum" sz="quarter" idx="12"/>
          </p:nvPr>
        </p:nvSpPr>
        <p:spPr/>
        <p:txBody>
          <a:bodyPr/>
          <a:lstStyle/>
          <a:p>
            <a:fld id="{F26FC048-DF4E-0746-B313-543F0DD72FCB}" type="slidenum">
              <a:rPr lang="en-GB" smtClean="0"/>
              <a:pPr/>
              <a:t>17</a:t>
            </a:fld>
            <a:endParaRPr lang="en-GB" dirty="0"/>
          </a:p>
        </p:txBody>
      </p:sp>
      <p:sp>
        <p:nvSpPr>
          <p:cNvPr id="4" name="Content Placeholder 3">
            <a:extLst>
              <a:ext uri="{FF2B5EF4-FFF2-40B4-BE49-F238E27FC236}">
                <a16:creationId xmlns:a16="http://schemas.microsoft.com/office/drawing/2014/main" id="{928E7B3E-72F8-511F-DF53-E606B755D87B}"/>
              </a:ext>
            </a:extLst>
          </p:cNvPr>
          <p:cNvSpPr>
            <a:spLocks noGrp="1"/>
          </p:cNvSpPr>
          <p:nvPr>
            <p:ph idx="13"/>
          </p:nvPr>
        </p:nvSpPr>
        <p:spPr/>
        <p:txBody>
          <a:bodyPr>
            <a:normAutofit lnSpcReduction="10000"/>
          </a:bodyPr>
          <a:lstStyle/>
          <a:p>
            <a:pPr marL="0" indent="0">
              <a:buNone/>
            </a:pPr>
            <a:r>
              <a:rPr lang="en-GB" sz="2200" b="1" i="1" dirty="0"/>
              <a:t>Managing the ETS tools</a:t>
            </a:r>
          </a:p>
          <a:p>
            <a:pPr marL="0" indent="0">
              <a:buNone/>
            </a:pPr>
            <a:r>
              <a:rPr lang="en-GB" sz="2000" dirty="0"/>
              <a:t>The governance body would manage the following aspects and tools:</a:t>
            </a:r>
          </a:p>
          <a:p>
            <a:pPr marL="457200" indent="-457200">
              <a:buAutoNum type="arabicPeriod"/>
            </a:pPr>
            <a:r>
              <a:rPr lang="en-GB" sz="2000" b="1" dirty="0"/>
              <a:t>The carbon price</a:t>
            </a:r>
            <a:r>
              <a:rPr lang="en-GB" sz="2000" dirty="0"/>
              <a:t>. The governance body will need to perform a market oversight function, ensuring sufficient liquidity in the system on the one hand, and controlling volatility on the other. </a:t>
            </a:r>
          </a:p>
          <a:p>
            <a:pPr marL="457200" indent="-457200">
              <a:buAutoNum type="arabicPeriod" startAt="2"/>
            </a:pPr>
            <a:r>
              <a:rPr lang="en-GB" sz="2000" b="1" dirty="0"/>
              <a:t>The carbon costs. </a:t>
            </a:r>
          </a:p>
          <a:p>
            <a:pPr lvl="1">
              <a:buFont typeface="Wingdings" panose="05000000000000000000" pitchFamily="2" charset="2"/>
              <a:buChar char="§"/>
            </a:pPr>
            <a:r>
              <a:rPr lang="en-GB" sz="1800" dirty="0"/>
              <a:t>When the KPIs are met: FA allocation and funding would follow normal protocol</a:t>
            </a:r>
          </a:p>
          <a:p>
            <a:pPr lvl="1">
              <a:buFont typeface="Wingdings" panose="05000000000000000000" pitchFamily="2" charset="2"/>
              <a:buChar char="§"/>
            </a:pPr>
            <a:r>
              <a:rPr lang="en-GB" sz="1800" dirty="0"/>
              <a:t>When the KPIs are not met: flexibility is needed on FA, the funding or the changes in compliance obligations. </a:t>
            </a:r>
          </a:p>
          <a:p>
            <a:pPr marL="457200" indent="-457200">
              <a:buAutoNum type="arabicPeriod" startAt="2"/>
            </a:pPr>
            <a:r>
              <a:rPr lang="en-GB" sz="2000" b="1" dirty="0" err="1"/>
              <a:t>CDRs.</a:t>
            </a:r>
            <a:r>
              <a:rPr lang="en-GB" sz="2000" b="1" dirty="0"/>
              <a:t> </a:t>
            </a:r>
            <a:r>
              <a:rPr lang="en-GB" sz="2000" dirty="0"/>
              <a:t>The governance body should manage both removal procurement and liability</a:t>
            </a:r>
          </a:p>
          <a:p>
            <a:pPr marL="457200" indent="-457200">
              <a:buAutoNum type="arabicPeriod" startAt="2"/>
            </a:pPr>
            <a:r>
              <a:rPr lang="en-GB" sz="2000" b="1" dirty="0"/>
              <a:t>Ensure rigorous oversight of financing architecture.</a:t>
            </a:r>
          </a:p>
          <a:p>
            <a:pPr lvl="1">
              <a:buFont typeface="Wingdings" panose="05000000000000000000" pitchFamily="2" charset="2"/>
              <a:buChar char="§"/>
            </a:pPr>
            <a:r>
              <a:rPr lang="en-GB" sz="1800" dirty="0"/>
              <a:t>Establish a transparent, robust governance framework to oversee the newly Industrial Decarbonization Bank (IDB) and its initial Investment Booster phase</a:t>
            </a:r>
          </a:p>
          <a:p>
            <a:pPr lvl="1">
              <a:buFont typeface="Wingdings" panose="05000000000000000000" pitchFamily="2" charset="2"/>
              <a:buChar char="§"/>
            </a:pPr>
            <a:r>
              <a:rPr lang="en-GB" sz="1800" dirty="0"/>
              <a:t>Regulatory oversight must ensure that the recycling of EU ETS auction revenues is directly returned to the exposed industries bearing the carbon costs</a:t>
            </a:r>
          </a:p>
          <a:p>
            <a:pPr lvl="1">
              <a:buFont typeface="Wingdings" panose="05000000000000000000" pitchFamily="2" charset="2"/>
              <a:buChar char="§"/>
            </a:pPr>
            <a:r>
              <a:rPr lang="en-GB" sz="1800" dirty="0"/>
              <a:t>Supervise other EU-level instruments such as an ICC scheme at the EU level.</a:t>
            </a:r>
          </a:p>
          <a:p>
            <a:pPr lvl="1">
              <a:buFont typeface="Wingdings" panose="05000000000000000000" pitchFamily="2" charset="2"/>
              <a:buChar char="§"/>
            </a:pPr>
            <a:endParaRPr lang="en-GB" sz="1600" dirty="0"/>
          </a:p>
          <a:p>
            <a:pPr marL="0" indent="0">
              <a:buNone/>
            </a:pPr>
            <a:endParaRPr lang="en-GB" sz="2000" dirty="0"/>
          </a:p>
          <a:p>
            <a:pPr marL="0" indent="0">
              <a:buNone/>
            </a:pPr>
            <a:endParaRPr lang="en-GB" sz="2000" dirty="0"/>
          </a:p>
          <a:p>
            <a:pPr marL="0" indent="0">
              <a:buNone/>
            </a:pPr>
            <a:endParaRPr lang="en-GB" sz="2200" dirty="0"/>
          </a:p>
          <a:p>
            <a:pPr marL="0" indent="0">
              <a:buNone/>
            </a:pPr>
            <a:endParaRPr lang="en-US" sz="2200" dirty="0"/>
          </a:p>
          <a:p>
            <a:pPr marL="0" indent="0">
              <a:buNone/>
            </a:pPr>
            <a:endParaRPr lang="en-BE" dirty="0"/>
          </a:p>
        </p:txBody>
      </p:sp>
    </p:spTree>
    <p:extLst>
      <p:ext uri="{BB962C8B-B14F-4D97-AF65-F5344CB8AC3E}">
        <p14:creationId xmlns:p14="http://schemas.microsoft.com/office/powerpoint/2010/main" val="1253798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9B06E-0C12-EF07-9394-D366EC56CB5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A99A5F2-0313-BACD-620E-AC205229CC40}"/>
              </a:ext>
            </a:extLst>
          </p:cNvPr>
          <p:cNvSpPr>
            <a:spLocks noGrp="1"/>
          </p:cNvSpPr>
          <p:nvPr>
            <p:ph type="body" sz="quarter" idx="14"/>
          </p:nvPr>
        </p:nvSpPr>
        <p:spPr/>
        <p:txBody>
          <a:bodyPr/>
          <a:lstStyle/>
          <a:p>
            <a:r>
              <a:rPr lang="en-GB" dirty="0"/>
              <a:t>EU ETS Strawman</a:t>
            </a:r>
            <a:endParaRPr lang="en-BE" dirty="0"/>
          </a:p>
        </p:txBody>
      </p:sp>
      <p:sp>
        <p:nvSpPr>
          <p:cNvPr id="3" name="Slide Number Placeholder 2">
            <a:extLst>
              <a:ext uri="{FF2B5EF4-FFF2-40B4-BE49-F238E27FC236}">
                <a16:creationId xmlns:a16="http://schemas.microsoft.com/office/drawing/2014/main" id="{6B8D99A3-FD54-493B-00F2-912A0541961D}"/>
              </a:ext>
            </a:extLst>
          </p:cNvPr>
          <p:cNvSpPr>
            <a:spLocks noGrp="1"/>
          </p:cNvSpPr>
          <p:nvPr>
            <p:ph type="sldNum" sz="quarter" idx="12"/>
          </p:nvPr>
        </p:nvSpPr>
        <p:spPr/>
        <p:txBody>
          <a:bodyPr/>
          <a:lstStyle/>
          <a:p>
            <a:fld id="{F26FC048-DF4E-0746-B313-543F0DD72FCB}" type="slidenum">
              <a:rPr lang="en-GB" smtClean="0"/>
              <a:pPr/>
              <a:t>18</a:t>
            </a:fld>
            <a:endParaRPr lang="en-GB" dirty="0"/>
          </a:p>
        </p:txBody>
      </p:sp>
      <p:sp>
        <p:nvSpPr>
          <p:cNvPr id="4" name="Content Placeholder 3">
            <a:extLst>
              <a:ext uri="{FF2B5EF4-FFF2-40B4-BE49-F238E27FC236}">
                <a16:creationId xmlns:a16="http://schemas.microsoft.com/office/drawing/2014/main" id="{C8D250ED-0648-EB73-88BC-A1B1F2707BD7}"/>
              </a:ext>
            </a:extLst>
          </p:cNvPr>
          <p:cNvSpPr>
            <a:spLocks noGrp="1"/>
          </p:cNvSpPr>
          <p:nvPr>
            <p:ph idx="13"/>
          </p:nvPr>
        </p:nvSpPr>
        <p:spPr>
          <a:xfrm>
            <a:off x="304722" y="1216870"/>
            <a:ext cx="11616345" cy="5421288"/>
          </a:xfrm>
        </p:spPr>
        <p:txBody>
          <a:bodyPr>
            <a:normAutofit lnSpcReduction="10000"/>
          </a:bodyPr>
          <a:lstStyle/>
          <a:p>
            <a:r>
              <a:rPr lang="en-GB" sz="2000" b="1" dirty="0"/>
              <a:t>What should be the scope of the governance ?  </a:t>
            </a:r>
          </a:p>
          <a:p>
            <a:pPr lvl="1">
              <a:buFont typeface="Wingdings" panose="05000000000000000000" pitchFamily="2" charset="2"/>
              <a:buChar char="§"/>
            </a:pPr>
            <a:r>
              <a:rPr lang="en-GB" sz="2000" dirty="0"/>
              <a:t>International credits are not directly used by entities for compliance under the EU ETS, thus it is not strictly necessary to manage their introduction under the same governance umbrella - though it could still prove useful.</a:t>
            </a:r>
            <a:r>
              <a:rPr lang="en-US" sz="2000" dirty="0"/>
              <a:t> </a:t>
            </a:r>
          </a:p>
          <a:p>
            <a:pPr lvl="1">
              <a:buFont typeface="Wingdings" panose="05000000000000000000" pitchFamily="2" charset="2"/>
              <a:buChar char="§"/>
            </a:pPr>
            <a:r>
              <a:rPr lang="en-GB" sz="2000" dirty="0"/>
              <a:t>Governance over emissions from international aviation and maritime should remain under ICAO and IMO respectively, as per the UNFCCC mandate</a:t>
            </a:r>
          </a:p>
          <a:p>
            <a:r>
              <a:rPr lang="en-GB" sz="2000" b="1" dirty="0"/>
              <a:t>What form should this governance function take?</a:t>
            </a:r>
          </a:p>
          <a:p>
            <a:pPr marL="0" indent="0">
              <a:buNone/>
            </a:pPr>
            <a:endParaRPr lang="en-GB" sz="2000" dirty="0"/>
          </a:p>
          <a:p>
            <a:pPr marL="0" indent="0">
              <a:buNone/>
            </a:pPr>
            <a:endParaRPr lang="en-GB" sz="2000" dirty="0"/>
          </a:p>
          <a:p>
            <a:pPr marL="0" indent="0">
              <a:buNone/>
            </a:pPr>
            <a:endParaRPr lang="en-US" sz="2000" dirty="0"/>
          </a:p>
          <a:p>
            <a:pPr marL="0" indent="0">
              <a:buNone/>
            </a:pPr>
            <a:endParaRPr lang="en-US" sz="2000" dirty="0"/>
          </a:p>
          <a:p>
            <a:r>
              <a:rPr lang="en-US" sz="2000" b="1" dirty="0"/>
              <a:t>What should be the timeline?</a:t>
            </a:r>
          </a:p>
          <a:p>
            <a:pPr marL="400050" lvl="1" indent="0">
              <a:buNone/>
            </a:pPr>
            <a:r>
              <a:rPr lang="en-GB" sz="2000" dirty="0"/>
              <a:t>The European Commission should be mandated to bring forward a proposal on a governance framework for the EU ETS 12 months after consensus is reached (this is particularly important as there is a political desire to move quickly on reforming the ETS)</a:t>
            </a:r>
            <a:endParaRPr lang="en-US" sz="2000" dirty="0"/>
          </a:p>
          <a:p>
            <a:pPr marL="0" indent="0">
              <a:buNone/>
            </a:pPr>
            <a:endParaRPr lang="en-BE" sz="2000" dirty="0"/>
          </a:p>
        </p:txBody>
      </p:sp>
      <p:graphicFrame>
        <p:nvGraphicFramePr>
          <p:cNvPr id="5" name="Table 4">
            <a:extLst>
              <a:ext uri="{FF2B5EF4-FFF2-40B4-BE49-F238E27FC236}">
                <a16:creationId xmlns:a16="http://schemas.microsoft.com/office/drawing/2014/main" id="{8719D665-A44C-D75E-0EA1-36F03DFBB531}"/>
              </a:ext>
            </a:extLst>
          </p:cNvPr>
          <p:cNvGraphicFramePr>
            <a:graphicFrameLocks noGrp="1"/>
          </p:cNvGraphicFramePr>
          <p:nvPr>
            <p:extLst>
              <p:ext uri="{D42A27DB-BD31-4B8C-83A1-F6EECF244321}">
                <p14:modId xmlns:p14="http://schemas.microsoft.com/office/powerpoint/2010/main" val="2312408857"/>
              </p:ext>
            </p:extLst>
          </p:nvPr>
        </p:nvGraphicFramePr>
        <p:xfrm>
          <a:off x="638386" y="3449239"/>
          <a:ext cx="10678162" cy="1833880"/>
        </p:xfrm>
        <a:graphic>
          <a:graphicData uri="http://schemas.openxmlformats.org/drawingml/2006/table">
            <a:tbl>
              <a:tblPr firstRow="1" bandRow="1">
                <a:tableStyleId>{68D230F3-CF80-4859-8CE7-A43EE81993B5}</a:tableStyleId>
              </a:tblPr>
              <a:tblGrid>
                <a:gridCol w="5339081">
                  <a:extLst>
                    <a:ext uri="{9D8B030D-6E8A-4147-A177-3AD203B41FA5}">
                      <a16:colId xmlns:a16="http://schemas.microsoft.com/office/drawing/2014/main" val="2277048931"/>
                    </a:ext>
                  </a:extLst>
                </a:gridCol>
                <a:gridCol w="5339081">
                  <a:extLst>
                    <a:ext uri="{9D8B030D-6E8A-4147-A177-3AD203B41FA5}">
                      <a16:colId xmlns:a16="http://schemas.microsoft.com/office/drawing/2014/main" val="391314724"/>
                    </a:ext>
                  </a:extLst>
                </a:gridCol>
              </a:tblGrid>
              <a:tr h="370840">
                <a:tc>
                  <a:txBody>
                    <a:bodyPr/>
                    <a:lstStyle/>
                    <a:p>
                      <a:r>
                        <a:rPr lang="en-US" dirty="0"/>
                        <a:t>Option 1 : Enhanced MSR</a:t>
                      </a:r>
                    </a:p>
                  </a:txBody>
                  <a:tcPr/>
                </a:tc>
                <a:tc>
                  <a:txBody>
                    <a:bodyPr/>
                    <a:lstStyle/>
                    <a:p>
                      <a:r>
                        <a:rPr lang="en-US" dirty="0"/>
                        <a:t>Option 2 : European Carbon Central Bank (ECCB)</a:t>
                      </a:r>
                    </a:p>
                  </a:txBody>
                  <a:tcPr/>
                </a:tc>
                <a:extLst>
                  <a:ext uri="{0D108BD9-81ED-4DB2-BD59-A6C34878D82A}">
                    <a16:rowId xmlns:a16="http://schemas.microsoft.com/office/drawing/2014/main" val="191607346"/>
                  </a:ext>
                </a:extLst>
              </a:tr>
              <a:tr h="370840">
                <a:tc>
                  <a:txBody>
                    <a:bodyPr/>
                    <a:lstStyle/>
                    <a:p>
                      <a:pPr marL="285750" indent="-285750">
                        <a:buFont typeface="Arial" panose="020B0604020202020204" pitchFamily="34" charset="0"/>
                        <a:buChar char="•"/>
                      </a:pPr>
                      <a:r>
                        <a:rPr lang="en-US" dirty="0"/>
                        <a:t>Make the existing MSR more flexible</a:t>
                      </a:r>
                    </a:p>
                    <a:p>
                      <a:pPr marL="285750" indent="-285750">
                        <a:buFont typeface="Arial" panose="020B0604020202020204" pitchFamily="34" charset="0"/>
                        <a:buChar char="•"/>
                      </a:pPr>
                      <a:r>
                        <a:rPr lang="en-US" dirty="0"/>
                        <a:t>Make release and intake rate dynamics</a:t>
                      </a:r>
                    </a:p>
                    <a:p>
                      <a:pPr marL="285750" indent="-285750">
                        <a:buFont typeface="Arial" panose="020B0604020202020204" pitchFamily="34" charset="0"/>
                        <a:buChar char="•"/>
                      </a:pPr>
                      <a:r>
                        <a:rPr lang="en-US" dirty="0"/>
                        <a:t>Adjust Article 29a</a:t>
                      </a:r>
                    </a:p>
                  </a:txBody>
                  <a:tcPr/>
                </a:tc>
                <a:tc>
                  <a:txBody>
                    <a:bodyPr/>
                    <a:lstStyle/>
                    <a:p>
                      <a:pPr marL="285750" indent="-285750">
                        <a:buFont typeface="Arial" panose="020B0604020202020204" pitchFamily="34" charset="0"/>
                        <a:buChar char="•"/>
                      </a:pPr>
                      <a:r>
                        <a:rPr lang="en-US" dirty="0"/>
                        <a:t>A new entity independent from the EU institutions, performing a market oversight function</a:t>
                      </a:r>
                    </a:p>
                    <a:p>
                      <a:pPr marL="285750" indent="-285750">
                        <a:buFont typeface="Arial" panose="020B0604020202020204" pitchFamily="34" charset="0"/>
                        <a:buChar char="•"/>
                      </a:pPr>
                      <a:r>
                        <a:rPr lang="en-US" dirty="0"/>
                        <a:t>Rationale: currencies and carbon allowances have very similar features, thus they should be managed in a similar way</a:t>
                      </a:r>
                    </a:p>
                  </a:txBody>
                  <a:tcPr/>
                </a:tc>
                <a:extLst>
                  <a:ext uri="{0D108BD9-81ED-4DB2-BD59-A6C34878D82A}">
                    <a16:rowId xmlns:a16="http://schemas.microsoft.com/office/drawing/2014/main" val="1865510578"/>
                  </a:ext>
                </a:extLst>
              </a:tr>
            </a:tbl>
          </a:graphicData>
        </a:graphic>
      </p:graphicFrame>
    </p:spTree>
    <p:extLst>
      <p:ext uri="{BB962C8B-B14F-4D97-AF65-F5344CB8AC3E}">
        <p14:creationId xmlns:p14="http://schemas.microsoft.com/office/powerpoint/2010/main" val="8119236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B1CCB-B4C2-16B8-CAE8-C2995A89D0C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68B3A66-4D23-E604-606D-DB9B08CE38B3}"/>
              </a:ext>
            </a:extLst>
          </p:cNvPr>
          <p:cNvSpPr>
            <a:spLocks noGrp="1"/>
          </p:cNvSpPr>
          <p:nvPr>
            <p:ph type="body" sz="quarter" idx="14"/>
          </p:nvPr>
        </p:nvSpPr>
        <p:spPr>
          <a:xfrm>
            <a:off x="628072" y="3531815"/>
            <a:ext cx="10935855" cy="530352"/>
          </a:xfrm>
        </p:spPr>
        <p:txBody>
          <a:bodyPr/>
          <a:lstStyle/>
          <a:p>
            <a:r>
              <a:rPr lang="en-GB" dirty="0"/>
              <a:t>Thank you</a:t>
            </a:r>
            <a:endParaRPr lang="en-BE" dirty="0"/>
          </a:p>
        </p:txBody>
      </p:sp>
      <p:sp>
        <p:nvSpPr>
          <p:cNvPr id="3" name="Slide Number Placeholder 2">
            <a:extLst>
              <a:ext uri="{FF2B5EF4-FFF2-40B4-BE49-F238E27FC236}">
                <a16:creationId xmlns:a16="http://schemas.microsoft.com/office/drawing/2014/main" id="{8A1C08A6-7A42-B298-C362-43415C85D1BC}"/>
              </a:ext>
            </a:extLst>
          </p:cNvPr>
          <p:cNvSpPr>
            <a:spLocks noGrp="1"/>
          </p:cNvSpPr>
          <p:nvPr>
            <p:ph type="sldNum" sz="quarter" idx="12"/>
          </p:nvPr>
        </p:nvSpPr>
        <p:spPr/>
        <p:txBody>
          <a:bodyPr/>
          <a:lstStyle/>
          <a:p>
            <a:fld id="{F26FC048-DF4E-0746-B313-543F0DD72FCB}" type="slidenum">
              <a:rPr lang="en-GB" smtClean="0"/>
              <a:pPr/>
              <a:t>19</a:t>
            </a:fld>
            <a:endParaRPr lang="en-GB" dirty="0"/>
          </a:p>
        </p:txBody>
      </p:sp>
    </p:spTree>
    <p:extLst>
      <p:ext uri="{BB962C8B-B14F-4D97-AF65-F5344CB8AC3E}">
        <p14:creationId xmlns:p14="http://schemas.microsoft.com/office/powerpoint/2010/main" val="377643391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1F6BA7"/>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3">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RCST presentation template.potx" id="{3DE26408-4659-4E1A-A4AD-6B2FABBF3CE1}" vid="{D4BBB485-61EC-4EF5-9ED8-041D0EA3774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5fc937bc-d9d4-411f-bc41-d27a17f4184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5BB70DFC1CB164BA2F071008697AA7A" ma:contentTypeVersion="12" ma:contentTypeDescription="Create a new document." ma:contentTypeScope="" ma:versionID="6c44751bc2c5a5a06e794df9729d3452">
  <xsd:schema xmlns:xsd="http://www.w3.org/2001/XMLSchema" xmlns:xs="http://www.w3.org/2001/XMLSchema" xmlns:p="http://schemas.microsoft.com/office/2006/metadata/properties" xmlns:ns3="5fc937bc-d9d4-411f-bc41-d27a17f41844" xmlns:ns4="94b0ae86-2e8c-4394-92bb-6e309eca8412" targetNamespace="http://schemas.microsoft.com/office/2006/metadata/properties" ma:root="true" ma:fieldsID="c02cf743a037e6734ab54de8a6f4d44c" ns3:_="" ns4:_="">
    <xsd:import namespace="5fc937bc-d9d4-411f-bc41-d27a17f41844"/>
    <xsd:import namespace="94b0ae86-2e8c-4394-92bb-6e309eca8412"/>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_activity" minOccurs="0"/>
                <xsd:element ref="ns4:SharedWithUsers" minOccurs="0"/>
                <xsd:element ref="ns4:SharedWithDetails" minOccurs="0"/>
                <xsd:element ref="ns4:SharingHintHash" minOccurs="0"/>
                <xsd:element ref="ns3:MediaServiceDateTaken" minOccurs="0"/>
                <xsd:element ref="ns3:MediaServiceSystemTags"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fc937bc-d9d4-411f-bc41-d27a17f418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_activity" ma:index="11" nillable="true" ma:displayName="_activity" ma:hidden="true" ma:internalName="_activity">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SystemTags" ma:index="16" nillable="true" ma:displayName="MediaServiceSystemTags" ma:hidden="true" ma:internalName="MediaServiceSystemTags" ma:readOnly="true">
      <xsd:simpleType>
        <xsd:restriction base="dms:Note"/>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4b0ae86-2e8c-4394-92bb-6e309eca841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FC282A8-BD16-4948-989B-C19F28A78992}">
  <ds:schemaRefs>
    <ds:schemaRef ds:uri="94b0ae86-2e8c-4394-92bb-6e309eca8412"/>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5fc937bc-d9d4-411f-bc41-d27a17f41844"/>
    <ds:schemaRef ds:uri="http://www.w3.org/XML/1998/namespace"/>
  </ds:schemaRefs>
</ds:datastoreItem>
</file>

<file path=customXml/itemProps2.xml><?xml version="1.0" encoding="utf-8"?>
<ds:datastoreItem xmlns:ds="http://schemas.openxmlformats.org/officeDocument/2006/customXml" ds:itemID="{2DD94888-FD47-4EC2-9C50-E5B379030C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fc937bc-d9d4-411f-bc41-d27a17f41844"/>
    <ds:schemaRef ds:uri="94b0ae86-2e8c-4394-92bb-6e309eca84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D2A8C83-F465-4CB3-A15E-97BDDF6437F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572</TotalTime>
  <Words>2583</Words>
  <Application>Microsoft Macintosh PowerPoint</Application>
  <PresentationFormat>Widescreen</PresentationFormat>
  <Paragraphs>237</Paragraphs>
  <Slides>19</Slides>
  <Notes>2</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6" baseType="lpstr">
      <vt:lpstr>Arial</vt:lpstr>
      <vt:lpstr>Calibri</vt:lpstr>
      <vt:lpstr>Open Sans</vt:lpstr>
      <vt:lpstr>Times New Roman</vt:lpstr>
      <vt:lpstr>Wingdings</vt:lpstr>
      <vt:lpstr>Office Theme</vt:lpstr>
      <vt:lpstr>Document</vt:lpstr>
      <vt:lpstr>Andrei Marcu, ERCST Philippe Chauveau, ERCST Alexandra Maratou, ERCST Elizabeth Lesaulnier, ERCST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Alexandra Maratou | ERCST</dc:creator>
  <cp:lastModifiedBy>Alexandra Maratou | ERCST</cp:lastModifiedBy>
  <cp:revision>58</cp:revision>
  <cp:lastPrinted>2019-09-26T09:57:55Z</cp:lastPrinted>
  <dcterms:created xsi:type="dcterms:W3CDTF">2026-09-04T07:54:49Z</dcterms:created>
  <dcterms:modified xsi:type="dcterms:W3CDTF">2026-09-22T11:43:10Z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0x010100E5BB70DFC1CB164BA2F071008697AA7A</vt:lpwstr>
  </property>
</Properties>
</file>