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2"/>
  </p:notesMasterIdLst>
  <p:sldIdLst>
    <p:sldId id="2561" r:id="rId3"/>
    <p:sldId id="2580" r:id="rId4"/>
    <p:sldId id="278" r:id="rId5"/>
    <p:sldId id="257" r:id="rId6"/>
    <p:sldId id="258" r:id="rId7"/>
    <p:sldId id="2579" r:id="rId8"/>
    <p:sldId id="259" r:id="rId9"/>
    <p:sldId id="2572" r:id="rId10"/>
    <p:sldId id="257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pdate on Trade and Env Work at the WTO" id="{E01B2AB6-EAA4-40F4-AEA0-C8F6F43EC441}">
          <p14:sldIdLst>
            <p14:sldId id="2561"/>
          </p14:sldIdLst>
        </p14:section>
        <p14:section name="What is the WTO and what does it do?" id="{0101B21E-D8BD-4B95-9125-7037095A0876}">
          <p14:sldIdLst>
            <p14:sldId id="2580"/>
            <p14:sldId id="278"/>
            <p14:sldId id="257"/>
            <p14:sldId id="258"/>
            <p14:sldId id="2579"/>
            <p14:sldId id="259"/>
            <p14:sldId id="2572"/>
            <p14:sldId id="25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–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05" autoAdjust="0"/>
  </p:normalViewPr>
  <p:slideViewPr>
    <p:cSldViewPr snapToGrid="0">
      <p:cViewPr varScale="1">
        <p:scale>
          <a:sx n="104" d="100"/>
          <a:sy n="104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46C65E-03E5-4C2F-BACE-511602564141}" type="datetimeFigureOut">
              <a:t>15/09/2026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A4DED-CBC3-493C-9EAA-876DE812D93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79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98FBEF-5A04-40C9-BAEE-E8344E02D6ED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143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8" name="Google Shape;968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9" name="Google Shape;969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Since 2023, WTO Members have used CTE thematic sessions as an innovative "reform by doing" approach to deepen dialogue, improve transparency, and facilitate experience-sharing on emerging trade and environment issues. The sessions complement the Committee's regular work and bring together Members, experts, international organizations, business, and academia.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036FF3-5115-4BDE-A8E7-61C0DFAE437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183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GB" b="1" dirty="0"/>
              <a:t>Emerging priorities for future work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Transparency:</a:t>
            </a:r>
            <a:r>
              <a:rPr lang="en-GB" dirty="0"/>
              <a:t> Improve visibility of </a:t>
            </a:r>
            <a:r>
              <a:rPr lang="en-GB" dirty="0" err="1"/>
              <a:t>TrCMs</a:t>
            </a:r>
            <a:r>
              <a:rPr lang="en-GB" dirty="0"/>
              <a:t> through notifications, the EDB, Trade Policy Reviews and information-sharing.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Policy Design:</a:t>
            </a:r>
            <a:r>
              <a:rPr lang="en-GB" dirty="0"/>
              <a:t> Share experiences on the development and implementation of </a:t>
            </a:r>
            <a:r>
              <a:rPr lang="en-GB" dirty="0" err="1"/>
              <a:t>TrCMs</a:t>
            </a:r>
            <a:r>
              <a:rPr lang="en-GB" dirty="0"/>
              <a:t>, promote good regulatory practices, and explore voluntary guidance to reduce unnecessary complexity and compliance costs.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Interoperability &amp; Coherence:</a:t>
            </a:r>
            <a:r>
              <a:rPr lang="en-GB" dirty="0"/>
              <a:t> Advance dialogue on carbon accounting, emissions measurement methodologies, MRV frameworks, standards, equivalence and recognition approaches.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Development Support:</a:t>
            </a:r>
            <a:r>
              <a:rPr lang="en-GB" dirty="0"/>
              <a:t> Strengthen technical assistance, capacity building and research to help developing countries, LDCs and MSMEs engage with and comply with </a:t>
            </a:r>
            <a:r>
              <a:rPr lang="en-GB" dirty="0" err="1"/>
              <a:t>TrCMs</a:t>
            </a:r>
            <a:r>
              <a:rPr lang="en-GB" dirty="0"/>
              <a:t>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b="1" dirty="0"/>
              <a:t>Cooperation:</a:t>
            </a:r>
            <a:r>
              <a:rPr lang="en-GB" dirty="0"/>
              <a:t> Enhance coordination with other WTO bodies and relevant international organizations to leverage expertise and avoid duplication.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036FF3-5115-4BDE-A8E7-61C0DFAE437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43251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A4DED-CBC3-493C-9EAA-876DE812D93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8227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40410"/>
            <a:ext cx="10813067" cy="78383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dirty="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998185"/>
            <a:ext cx="10813067" cy="54150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69E8996-63F9-282F-EB89-823A9E405F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2974" y="1606318"/>
            <a:ext cx="11268845" cy="479145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EC995A3-E0A5-4676-A9AF-F0C909981ECB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FC4771-5A22-2E68-AB04-0949D0A15B66}"/>
              </a:ext>
            </a:extLst>
          </p:cNvPr>
          <p:cNvCxnSpPr>
            <a:cxnSpLocks/>
          </p:cNvCxnSpPr>
          <p:nvPr/>
        </p:nvCxnSpPr>
        <p:spPr>
          <a:xfrm flipH="1">
            <a:off x="0" y="159971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AA95C5A-6D75-9E1D-C459-7F2022E84F55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0ED5AC1-9F96-A868-7F45-523BF1A45E7C}"/>
              </a:ext>
            </a:extLst>
          </p:cNvPr>
          <p:cNvCxnSpPr>
            <a:cxnSpLocks/>
          </p:cNvCxnSpPr>
          <p:nvPr/>
        </p:nvCxnSpPr>
        <p:spPr>
          <a:xfrm>
            <a:off x="117348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0E1F764-5B01-7711-9CF1-7EA13A629701}"/>
              </a:ext>
            </a:extLst>
          </p:cNvPr>
          <p:cNvCxnSpPr>
            <a:cxnSpLocks/>
          </p:cNvCxnSpPr>
          <p:nvPr/>
        </p:nvCxnSpPr>
        <p:spPr>
          <a:xfrm flipH="1">
            <a:off x="0" y="6396171"/>
            <a:ext cx="12192000" cy="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hrSlideMaster.Title with PictureHeader" descr=" ">
            <a:extLst>
              <a:ext uri="{FF2B5EF4-FFF2-40B4-BE49-F238E27FC236}">
                <a16:creationId xmlns:a16="http://schemas.microsoft.com/office/drawing/2014/main" id="{FDCCCC08-C38A-5293-F72B-794C80F6F933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8306682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60221"/>
            <a:ext cx="10515600" cy="133046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04291"/>
            <a:ext cx="10515600" cy="41726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6445997"/>
            <a:ext cx="3949302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7465A-0D42-4CE1-AFF3-B073304A15C1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76D044F-5574-D6D7-2A47-5069E411C22F}"/>
              </a:ext>
            </a:extLst>
          </p:cNvPr>
          <p:cNvCxnSpPr>
            <a:cxnSpLocks/>
          </p:cNvCxnSpPr>
          <p:nvPr/>
        </p:nvCxnSpPr>
        <p:spPr>
          <a:xfrm flipH="1">
            <a:off x="0" y="1825625"/>
            <a:ext cx="12210293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hrSlideMaster.ContentHeader" descr=" ">
            <a:extLst>
              <a:ext uri="{FF2B5EF4-FFF2-40B4-BE49-F238E27FC236}">
                <a16:creationId xmlns:a16="http://schemas.microsoft.com/office/drawing/2014/main" id="{028AA8F9-A4B6-2AD7-6D9E-CFC0DAD73CB5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442398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2724" y="1480212"/>
            <a:ext cx="3918954" cy="2273637"/>
          </a:xfrm>
        </p:spPr>
        <p:txBody>
          <a:bodyPr vert="horz" lIns="91440" tIns="45720" rIns="91440" bIns="45720" rtlCol="0" anchor="b">
            <a:normAutofit/>
          </a:bodyPr>
          <a:lstStyle>
            <a:lvl1pPr algn="ctr">
              <a:defRPr lang="en-US" sz="3600" dirty="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pPr lvl="0" algn="ctr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0272" y="4232388"/>
            <a:ext cx="3703859" cy="154277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69E8996-63F9-282F-EB89-823A9E405F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58748" y="465265"/>
            <a:ext cx="7240587" cy="5927467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1835B1-6951-4309-9053-BE4E81FB8E03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0C7E87E-EC44-47F9-6172-5EEA03DE5D87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071CA13-2095-558D-E0DC-1576A14BBE72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59F346-B80F-F5BC-5D76-9443FA0031B4}"/>
              </a:ext>
            </a:extLst>
          </p:cNvPr>
          <p:cNvCxnSpPr>
            <a:cxnSpLocks/>
          </p:cNvCxnSpPr>
          <p:nvPr/>
        </p:nvCxnSpPr>
        <p:spPr>
          <a:xfrm>
            <a:off x="4951575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hrSlideMaster.Title with Picture 2Header" descr=" ">
            <a:extLst>
              <a:ext uri="{FF2B5EF4-FFF2-40B4-BE49-F238E27FC236}">
                <a16:creationId xmlns:a16="http://schemas.microsoft.com/office/drawing/2014/main" id="{AA0F3A81-50E8-00BE-4F26-9ED098F92615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532210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72445" y="1480212"/>
            <a:ext cx="3849131" cy="287135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2446" y="5410440"/>
            <a:ext cx="3849128" cy="106820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69E8996-63F9-282F-EB89-823A9E405F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204414" cy="6859634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29501" y="6445997"/>
            <a:ext cx="295546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6650" y="6445997"/>
            <a:ext cx="1353059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9967DC5-E470-48CC-82D8-CEDE62F29D19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8BE003B-9AA9-5AAB-16A3-CC8CD5997AAA}"/>
              </a:ext>
            </a:extLst>
          </p:cNvPr>
          <p:cNvCxnSpPr>
            <a:cxnSpLocks/>
          </p:cNvCxnSpPr>
          <p:nvPr/>
        </p:nvCxnSpPr>
        <p:spPr>
          <a:xfrm flipH="1">
            <a:off x="7206802" y="5031087"/>
            <a:ext cx="4985198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0CBC2A1-BC50-27CD-C764-435FA7A59ABD}"/>
              </a:ext>
            </a:extLst>
          </p:cNvPr>
          <p:cNvCxnSpPr>
            <a:cxnSpLocks/>
          </p:cNvCxnSpPr>
          <p:nvPr/>
        </p:nvCxnSpPr>
        <p:spPr>
          <a:xfrm>
            <a:off x="7206802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hrSlideMaster.Title with Picture 3Header" descr=" ">
            <a:extLst>
              <a:ext uri="{FF2B5EF4-FFF2-40B4-BE49-F238E27FC236}">
                <a16:creationId xmlns:a16="http://schemas.microsoft.com/office/drawing/2014/main" id="{0B19567A-D6DC-5627-E5EC-B5DC9E6A3E4B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2661559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5160261"/>
            <a:ext cx="10813067" cy="78383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dirty="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5931483"/>
            <a:ext cx="10813067" cy="611557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69E8996-63F9-282F-EB89-823A9E405F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2974" y="0"/>
            <a:ext cx="11268845" cy="5019190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BE4F4F9-573B-47D0-A4A5-817CADD2D474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FC4771-5A22-2E68-AB04-0949D0A15B66}"/>
              </a:ext>
            </a:extLst>
          </p:cNvPr>
          <p:cNvCxnSpPr>
            <a:cxnSpLocks/>
          </p:cNvCxnSpPr>
          <p:nvPr/>
        </p:nvCxnSpPr>
        <p:spPr>
          <a:xfrm flipH="1">
            <a:off x="0" y="5019261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AA95C5A-6D75-9E1D-C459-7F2022E84F55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0ED5AC1-9F96-A868-7F45-523BF1A45E7C}"/>
              </a:ext>
            </a:extLst>
          </p:cNvPr>
          <p:cNvCxnSpPr>
            <a:cxnSpLocks/>
          </p:cNvCxnSpPr>
          <p:nvPr/>
        </p:nvCxnSpPr>
        <p:spPr>
          <a:xfrm>
            <a:off x="117348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hrSlideMaster.Title with Picture 4Header" descr=" ">
            <a:extLst>
              <a:ext uri="{FF2B5EF4-FFF2-40B4-BE49-F238E27FC236}">
                <a16:creationId xmlns:a16="http://schemas.microsoft.com/office/drawing/2014/main" id="{BF2AFB14-0CEC-11BF-8A4C-A1E9B215773C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483866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6430" y="1226087"/>
            <a:ext cx="7961965" cy="3290611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6941" y="5812260"/>
            <a:ext cx="6838118" cy="70294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445997"/>
            <a:ext cx="3777327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56CA5CC-FBE5-4E14-8A41-8D7D52E31B58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7C4A186-7A3C-2849-F4A7-5B5565EB29E6}"/>
              </a:ext>
            </a:extLst>
          </p:cNvPr>
          <p:cNvCxnSpPr>
            <a:cxnSpLocks/>
          </p:cNvCxnSpPr>
          <p:nvPr/>
        </p:nvCxnSpPr>
        <p:spPr>
          <a:xfrm flipH="1">
            <a:off x="0" y="5469467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92B7528-295D-CD0F-0521-B5C01EAC12DD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26261A6-5928-598A-5A46-6855CE4DF282}"/>
              </a:ext>
            </a:extLst>
          </p:cNvPr>
          <p:cNvCxnSpPr>
            <a:cxnSpLocks/>
          </p:cNvCxnSpPr>
          <p:nvPr/>
        </p:nvCxnSpPr>
        <p:spPr>
          <a:xfrm>
            <a:off x="117348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hrSlideMaster.TitleHeader" descr=" ">
            <a:extLst>
              <a:ext uri="{FF2B5EF4-FFF2-40B4-BE49-F238E27FC236}">
                <a16:creationId xmlns:a16="http://schemas.microsoft.com/office/drawing/2014/main" id="{41DEA826-BB8B-DEA2-E1BE-6D26E82A7C9E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3341296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6222" y="1246912"/>
            <a:ext cx="8919556" cy="3050766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1378" y="5345199"/>
            <a:ext cx="7289245" cy="118403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9AA3B70-D00B-4980-A015-1C0E626DF50E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7C4A186-7A3C-2849-F4A7-5B5565EB29E6}"/>
              </a:ext>
            </a:extLst>
          </p:cNvPr>
          <p:cNvCxnSpPr>
            <a:cxnSpLocks/>
          </p:cNvCxnSpPr>
          <p:nvPr/>
        </p:nvCxnSpPr>
        <p:spPr>
          <a:xfrm flipH="1">
            <a:off x="0" y="5016433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0C7E87E-EC44-47F9-6172-5EEA03DE5D87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hrSlideMaster.Title 2Header" descr=" ">
            <a:extLst>
              <a:ext uri="{FF2B5EF4-FFF2-40B4-BE49-F238E27FC236}">
                <a16:creationId xmlns:a16="http://schemas.microsoft.com/office/drawing/2014/main" id="{E0973C1E-A83E-A34F-B5B7-85E62E0CE78B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953070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0265" y="1400657"/>
            <a:ext cx="6291470" cy="3290611"/>
          </a:xfrm>
        </p:spPr>
        <p:txBody>
          <a:bodyPr anchor="ctr">
            <a:normAutofit/>
          </a:bodyPr>
          <a:lstStyle>
            <a:lvl1pPr algn="ctr">
              <a:defRPr sz="4800">
                <a:solidFill>
                  <a:schemeClr val="tx2">
                    <a:lumMod val="90000"/>
                    <a:alpha val="8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76941" y="5812260"/>
            <a:ext cx="6838118" cy="70294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alpha val="80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alpha val="80000"/>
                  </a:schemeClr>
                </a:solidFill>
              </a:defRPr>
            </a:lvl1pPr>
          </a:lstStyle>
          <a:p>
            <a:fld id="{312F3BB1-914E-438E-BD74-6A311287D919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alpha val="80000"/>
                  </a:schemeClr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7C4A186-7A3C-2849-F4A7-5B5565EB29E6}"/>
              </a:ext>
            </a:extLst>
          </p:cNvPr>
          <p:cNvCxnSpPr>
            <a:cxnSpLocks/>
          </p:cNvCxnSpPr>
          <p:nvPr/>
        </p:nvCxnSpPr>
        <p:spPr>
          <a:xfrm flipH="1">
            <a:off x="0" y="5469467"/>
            <a:ext cx="12192000" cy="0"/>
          </a:xfrm>
          <a:prstGeom prst="line">
            <a:avLst/>
          </a:prstGeom>
          <a:ln w="9525">
            <a:solidFill>
              <a:schemeClr val="tx2">
                <a:lumMod val="90000"/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5860F39-D33B-13B7-DD5E-58C8CE6DCE69}"/>
              </a:ext>
            </a:extLst>
          </p:cNvPr>
          <p:cNvCxnSpPr>
            <a:cxnSpLocks/>
          </p:cNvCxnSpPr>
          <p:nvPr/>
        </p:nvCxnSpPr>
        <p:spPr>
          <a:xfrm>
            <a:off x="2317750" y="0"/>
            <a:ext cx="0" cy="6858000"/>
          </a:xfrm>
          <a:prstGeom prst="line">
            <a:avLst/>
          </a:prstGeom>
          <a:ln w="9525">
            <a:solidFill>
              <a:schemeClr val="tx2">
                <a:lumMod val="90000"/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417974A-33A9-A10C-D982-114045377C2E}"/>
              </a:ext>
            </a:extLst>
          </p:cNvPr>
          <p:cNvCxnSpPr>
            <a:cxnSpLocks/>
          </p:cNvCxnSpPr>
          <p:nvPr/>
        </p:nvCxnSpPr>
        <p:spPr>
          <a:xfrm>
            <a:off x="9874250" y="0"/>
            <a:ext cx="0" cy="6858000"/>
          </a:xfrm>
          <a:prstGeom prst="line">
            <a:avLst/>
          </a:prstGeom>
          <a:ln w="9525">
            <a:solidFill>
              <a:schemeClr val="tx2">
                <a:lumMod val="90000"/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0C7E87E-EC44-47F9-6172-5EEA03DE5D87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lumMod val="90000"/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hrSlideMaster.Title 3Header" descr=" ">
            <a:extLst>
              <a:ext uri="{FF2B5EF4-FFF2-40B4-BE49-F238E27FC236}">
                <a16:creationId xmlns:a16="http://schemas.microsoft.com/office/drawing/2014/main" id="{4E9BCA58-B7C4-180C-E610-0A2FC6E37682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2075741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2D6AD5-6168-B411-89A9-90C82303B25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EC6DA0-2CB8-AFC5-DB06-AB9235983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38087"/>
            <a:ext cx="8932653" cy="3312544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 cap="all" baseline="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E16A9F-28B9-2207-66D3-D952EB7EC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-789870"/>
            <a:ext cx="10515600" cy="63835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3F77F-C41D-1011-B9F4-A5DE814F4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751081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CD507-925C-84B3-8F49-9F3B91209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5F5966-244A-4C45-A322-E0358B5F232D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3B4AE-32E8-CAFF-4A3C-6CBE4FFFA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BFA0DE8-9E4B-D747-CB64-14B8DEDC02EA}"/>
              </a:ext>
            </a:extLst>
          </p:cNvPr>
          <p:cNvCxnSpPr>
            <a:cxnSpLocks/>
          </p:cNvCxnSpPr>
          <p:nvPr/>
        </p:nvCxnSpPr>
        <p:spPr>
          <a:xfrm flipH="1">
            <a:off x="0" y="1367580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EB75EB-F27E-271A-C843-4096E1F19057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hrSlideMaster.Section HeaderHeader" descr=" ">
            <a:extLst>
              <a:ext uri="{FF2B5EF4-FFF2-40B4-BE49-F238E27FC236}">
                <a16:creationId xmlns:a16="http://schemas.microsoft.com/office/drawing/2014/main" id="{693DEE3E-FDF9-3A42-C1D9-9093ADBAF097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466527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4BE01F4-F5E6-FB52-8FEA-5927DFC8AA7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EC6DA0-2CB8-AFC5-DB06-AB9235983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968607"/>
            <a:ext cx="8932653" cy="345056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 cap="all" baseline="0">
                <a:solidFill>
                  <a:schemeClr val="tx2">
                    <a:lumMod val="90000"/>
                    <a:alpha val="6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E16A9F-28B9-2207-66D3-D952EB7EC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-789870"/>
            <a:ext cx="10515600" cy="63835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3F77F-C41D-1011-B9F4-A5DE814F4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751081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CD507-925C-84B3-8F49-9F3B91209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120C13C-E5BA-4C6F-97EC-7ED9FED9F00F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3B4AE-32E8-CAFF-4A3C-6CBE4FFFA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BFA0DE8-9E4B-D747-CB64-14B8DEDC02EA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95FFB35-3AE5-1BED-838E-1C6BC98721BC}"/>
              </a:ext>
            </a:extLst>
          </p:cNvPr>
          <p:cNvCxnSpPr>
            <a:cxnSpLocks/>
          </p:cNvCxnSpPr>
          <p:nvPr/>
        </p:nvCxnSpPr>
        <p:spPr>
          <a:xfrm>
            <a:off x="117348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hrSlideMaster.Section Header 2Header" descr=" ">
            <a:extLst>
              <a:ext uri="{FF2B5EF4-FFF2-40B4-BE49-F238E27FC236}">
                <a16:creationId xmlns:a16="http://schemas.microsoft.com/office/drawing/2014/main" id="{599C34DD-F1EF-5BA2-9439-621FC8ACEFDA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1702832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02D18C4-A1A8-6CA4-B4A2-0E9791DC7F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63362"/>
            <a:ext cx="11122507" cy="1162632"/>
          </a:xfrm>
        </p:spPr>
        <p:txBody>
          <a:bodyPr anchor="ctr">
            <a:normAutofit/>
          </a:bodyPr>
          <a:lstStyle>
            <a:lvl1pPr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79085" y="2249592"/>
            <a:ext cx="6100623" cy="3787062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>
                <a:solidFill>
                  <a:schemeClr val="tx2"/>
                </a:solidFill>
              </a:defRPr>
            </a:lvl1pPr>
            <a:lvl2pPr marL="571500" indent="-342900">
              <a:buFont typeface="+mj-lt"/>
              <a:buAutoNum type="arabicPeriod"/>
              <a:defRPr lang="en-US" sz="1800" dirty="0">
                <a:solidFill>
                  <a:schemeClr val="tx2"/>
                </a:solidFill>
              </a:defRPr>
            </a:lvl2pPr>
            <a:lvl3pPr marL="800100" indent="-342900">
              <a:buFont typeface="+mj-lt"/>
              <a:buAutoNum type="arabicPeriod"/>
              <a:defRPr lang="en-US" sz="1600" dirty="0">
                <a:solidFill>
                  <a:schemeClr val="tx2"/>
                </a:solidFill>
              </a:defRPr>
            </a:lvl3pPr>
            <a:lvl4pPr marL="10287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4pPr>
            <a:lvl5pPr marL="12573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822EE7-D1D9-49E1-ACB4-B26137BA6046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6406B2-3637-5849-867E-A0ADC9D9DDA5}"/>
              </a:ext>
            </a:extLst>
          </p:cNvPr>
          <p:cNvCxnSpPr>
            <a:cxnSpLocks/>
          </p:cNvCxnSpPr>
          <p:nvPr/>
        </p:nvCxnSpPr>
        <p:spPr>
          <a:xfrm flipH="1">
            <a:off x="0" y="1822345"/>
            <a:ext cx="1219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E47964-42E3-09B6-4B3F-96D1060D072B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hrSlideMaster.AgendaHeader" descr=" ">
            <a:extLst>
              <a:ext uri="{FF2B5EF4-FFF2-40B4-BE49-F238E27FC236}">
                <a16:creationId xmlns:a16="http://schemas.microsoft.com/office/drawing/2014/main" id="{D76E87C3-FB67-9F6C-B5EC-11AF04E0E3DD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2247540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58E6B6D-2F30-4BA9-2B55-62940E3BFCA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1118941"/>
            <a:ext cx="6565392" cy="5200516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57689" y="532759"/>
            <a:ext cx="3877110" cy="5463437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sz="1800" dirty="0">
                <a:solidFill>
                  <a:schemeClr val="tx2"/>
                </a:solidFill>
              </a:defRPr>
            </a:lvl1pPr>
            <a:lvl2pPr marL="571500" indent="-342900">
              <a:buFont typeface="+mj-lt"/>
              <a:buAutoNum type="arabicPeriod"/>
              <a:defRPr lang="en-US" sz="1600" dirty="0">
                <a:solidFill>
                  <a:schemeClr val="tx2"/>
                </a:solidFill>
              </a:defRPr>
            </a:lvl2pPr>
            <a:lvl3pPr marL="800100" indent="-342900">
              <a:buFont typeface="+mj-lt"/>
              <a:buAutoNum type="arabicPeriod"/>
              <a:defRPr lang="en-US" sz="1600" dirty="0">
                <a:solidFill>
                  <a:schemeClr val="tx2"/>
                </a:solidFill>
              </a:defRPr>
            </a:lvl3pPr>
            <a:lvl4pPr marL="10287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4pPr>
            <a:lvl5pPr marL="12573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8605A7A-4E58-4262-A4C8-0CEBAB0BD7D7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E47964-42E3-09B6-4B3F-96D1060D072B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5DD64E6-257D-65B2-D2A7-6A1002E1E580}"/>
              </a:ext>
            </a:extLst>
          </p:cNvPr>
          <p:cNvCxnSpPr>
            <a:cxnSpLocks/>
          </p:cNvCxnSpPr>
          <p:nvPr/>
        </p:nvCxnSpPr>
        <p:spPr>
          <a:xfrm>
            <a:off x="740049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hrSlideMaster.Agenda 2Header" descr=" ">
            <a:extLst>
              <a:ext uri="{FF2B5EF4-FFF2-40B4-BE49-F238E27FC236}">
                <a16:creationId xmlns:a16="http://schemas.microsoft.com/office/drawing/2014/main" id="{D6D06B06-D9B4-040E-C94E-42397CDA7D6E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79276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D0A563-F018-FFF1-B911-D69E42CEEAA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63362"/>
            <a:ext cx="11130279" cy="1162632"/>
          </a:xfrm>
        </p:spPr>
        <p:txBody>
          <a:bodyPr anchor="ctr">
            <a:normAutofit/>
          </a:bodyPr>
          <a:lstStyle>
            <a:lvl1pPr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DA2B1BE-7DDF-C8B4-6A46-21B5A0257D0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8364" y="1830708"/>
            <a:ext cx="5321063" cy="4563927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46552" y="2191025"/>
            <a:ext cx="5733156" cy="3894807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>
                <a:solidFill>
                  <a:schemeClr val="tx2"/>
                </a:solidFill>
              </a:defRPr>
            </a:lvl1pPr>
            <a:lvl2pPr marL="571500" indent="-342900">
              <a:buFont typeface="+mj-lt"/>
              <a:buAutoNum type="arabicPeriod"/>
              <a:defRPr lang="en-US" sz="1800" dirty="0">
                <a:solidFill>
                  <a:schemeClr val="tx2"/>
                </a:solidFill>
              </a:defRPr>
            </a:lvl2pPr>
            <a:lvl3pPr marL="800100" indent="-342900">
              <a:buFont typeface="+mj-lt"/>
              <a:buAutoNum type="arabicPeriod"/>
              <a:defRPr lang="en-US" sz="1600" dirty="0">
                <a:solidFill>
                  <a:schemeClr val="tx2"/>
                </a:solidFill>
              </a:defRPr>
            </a:lvl3pPr>
            <a:lvl4pPr marL="10287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4pPr>
            <a:lvl5pPr marL="12573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9F74D3B-08F1-4128-A0DD-D98948091814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6406B2-3637-5849-867E-A0ADC9D9DDA5}"/>
              </a:ext>
            </a:extLst>
          </p:cNvPr>
          <p:cNvCxnSpPr>
            <a:cxnSpLocks/>
          </p:cNvCxnSpPr>
          <p:nvPr/>
        </p:nvCxnSpPr>
        <p:spPr>
          <a:xfrm flipH="1">
            <a:off x="0" y="1822345"/>
            <a:ext cx="12192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E47964-42E3-09B6-4B3F-96D1060D072B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5DD64E6-257D-65B2-D2A7-6A1002E1E580}"/>
              </a:ext>
            </a:extLst>
          </p:cNvPr>
          <p:cNvCxnSpPr>
            <a:cxnSpLocks/>
          </p:cNvCxnSpPr>
          <p:nvPr/>
        </p:nvCxnSpPr>
        <p:spPr>
          <a:xfrm>
            <a:off x="5321065" y="1822345"/>
            <a:ext cx="0" cy="5035655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hrSlideMaster.Agenda with PictureHeader" descr=" ">
            <a:extLst>
              <a:ext uri="{FF2B5EF4-FFF2-40B4-BE49-F238E27FC236}">
                <a16:creationId xmlns:a16="http://schemas.microsoft.com/office/drawing/2014/main" id="{15A20B30-6CBA-FED1-0F06-381E6DA8DCD4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910584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9167" y="860128"/>
            <a:ext cx="6353666" cy="1711083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6618" y="3155112"/>
            <a:ext cx="5578764" cy="2442120"/>
          </a:xfrm>
        </p:spPr>
        <p:txBody>
          <a:bodyPr anchor="t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9F03E-8F3D-45C8-83CD-FE5FFA1D3D3D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682F24D-05C9-B6C7-3A94-C06130BFE9B2}"/>
              </a:ext>
            </a:extLst>
          </p:cNvPr>
          <p:cNvCxnSpPr>
            <a:cxnSpLocks/>
          </p:cNvCxnSpPr>
          <p:nvPr/>
        </p:nvCxnSpPr>
        <p:spPr>
          <a:xfrm flipH="1">
            <a:off x="0" y="2783179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hrSlideMaster.Content 2Header" descr=" ">
            <a:extLst>
              <a:ext uri="{FF2B5EF4-FFF2-40B4-BE49-F238E27FC236}">
                <a16:creationId xmlns:a16="http://schemas.microsoft.com/office/drawing/2014/main" id="{FBEC6FBA-FB75-EC2F-22DB-0DEA939EA2FB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772313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4711" y="845617"/>
            <a:ext cx="5897862" cy="1436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4711" y="2910484"/>
            <a:ext cx="5897862" cy="30663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3127A-22C7-468D-93CC-12C3481D646F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1AB0C69-C415-7A7B-376B-69AA51CE6A5E}"/>
              </a:ext>
            </a:extLst>
          </p:cNvPr>
          <p:cNvCxnSpPr>
            <a:cxnSpLocks/>
          </p:cNvCxnSpPr>
          <p:nvPr/>
        </p:nvCxnSpPr>
        <p:spPr>
          <a:xfrm flipH="1">
            <a:off x="0" y="2536524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CFDABE4-7855-701A-F892-8CE2C6CE02A5}"/>
              </a:ext>
            </a:extLst>
          </p:cNvPr>
          <p:cNvCxnSpPr>
            <a:cxnSpLocks/>
          </p:cNvCxnSpPr>
          <p:nvPr/>
        </p:nvCxnSpPr>
        <p:spPr>
          <a:xfrm>
            <a:off x="3019559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hrSlideMaster.Content 3Header" descr=" ">
            <a:extLst>
              <a:ext uri="{FF2B5EF4-FFF2-40B4-BE49-F238E27FC236}">
                <a16:creationId xmlns:a16="http://schemas.microsoft.com/office/drawing/2014/main" id="{4FE5B070-117A-511E-8EC9-334985DE602F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8681002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1299"/>
            <a:ext cx="3689927" cy="1486906"/>
          </a:xfrm>
        </p:spPr>
        <p:txBody>
          <a:bodyPr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4515" y="2780147"/>
            <a:ext cx="6567049" cy="33598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3289B-2847-4243-8AC2-16B80421B246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BF5C1EC-3A2D-2E51-65A6-6155B3776C4A}"/>
              </a:ext>
            </a:extLst>
          </p:cNvPr>
          <p:cNvCxnSpPr>
            <a:cxnSpLocks/>
          </p:cNvCxnSpPr>
          <p:nvPr/>
        </p:nvCxnSpPr>
        <p:spPr>
          <a:xfrm flipH="1">
            <a:off x="0" y="2397979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797FEE4-9B7E-CE58-4AA3-EC6E3E1861F3}"/>
              </a:ext>
            </a:extLst>
          </p:cNvPr>
          <p:cNvCxnSpPr>
            <a:cxnSpLocks/>
          </p:cNvCxnSpPr>
          <p:nvPr/>
        </p:nvCxnSpPr>
        <p:spPr>
          <a:xfrm>
            <a:off x="4469245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hrSlideMaster.Content 4Header" descr=" ">
            <a:extLst>
              <a:ext uri="{FF2B5EF4-FFF2-40B4-BE49-F238E27FC236}">
                <a16:creationId xmlns:a16="http://schemas.microsoft.com/office/drawing/2014/main" id="{F705264E-32C0-54F8-3CA8-3741B92D4B96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2904710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360">
          <p15:clr>
            <a:srgbClr val="FBAE40"/>
          </p15:clr>
        </p15:guide>
        <p15:guide id="4" pos="2928">
          <p15:clr>
            <a:srgbClr val="FBAE40"/>
          </p15:clr>
        </p15:guide>
        <p15:guide id="5" pos="475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63119"/>
            <a:ext cx="4152377" cy="3434657"/>
          </a:xfrm>
        </p:spPr>
        <p:txBody>
          <a:bodyPr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4602" y="1153691"/>
            <a:ext cx="5496988" cy="45683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B06BC-4130-43D9-8C70-3F4149BEA124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51E503-5C8D-3CDA-5CC2-A56B4F2A6193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EA2129-EA91-4982-7EB1-1F590E56CA3B}"/>
              </a:ext>
            </a:extLst>
          </p:cNvPr>
          <p:cNvCxnSpPr>
            <a:cxnSpLocks/>
          </p:cNvCxnSpPr>
          <p:nvPr/>
        </p:nvCxnSpPr>
        <p:spPr>
          <a:xfrm>
            <a:off x="5323105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hrSlideMaster.Content 5Header" descr=" ">
            <a:extLst>
              <a:ext uri="{FF2B5EF4-FFF2-40B4-BE49-F238E27FC236}">
                <a16:creationId xmlns:a16="http://schemas.microsoft.com/office/drawing/2014/main" id="{539DD90F-10A2-2107-4BEA-E9E390C4915E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0755130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0473"/>
            <a:ext cx="3664107" cy="3864052"/>
          </a:xfrm>
        </p:spPr>
        <p:txBody>
          <a:bodyPr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349" y="720473"/>
            <a:ext cx="6309360" cy="5303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58FB9-5B5A-40D6-B700-5844DFBC6D9D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AC6891-86BE-FF41-E94E-AB97BFFB2322}"/>
              </a:ext>
            </a:extLst>
          </p:cNvPr>
          <p:cNvCxnSpPr>
            <a:cxnSpLocks/>
          </p:cNvCxnSpPr>
          <p:nvPr/>
        </p:nvCxnSpPr>
        <p:spPr>
          <a:xfrm>
            <a:off x="4643464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51E503-5C8D-3CDA-5CC2-A56B4F2A6193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hrSlideMaster.Content 6Header" descr=" ">
            <a:extLst>
              <a:ext uri="{FF2B5EF4-FFF2-40B4-BE49-F238E27FC236}">
                <a16:creationId xmlns:a16="http://schemas.microsoft.com/office/drawing/2014/main" id="{7240918C-0E52-1601-9B8E-48186F13CF26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840749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0473"/>
            <a:ext cx="3280573" cy="3864052"/>
          </a:xfrm>
        </p:spPr>
        <p:txBody>
          <a:bodyPr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2388" y="720473"/>
            <a:ext cx="7072408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280570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A2446-1DA6-4646-A7C8-A97E4FEED4A5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AC6891-86BE-FF41-E94E-AB97BFFB2322}"/>
              </a:ext>
            </a:extLst>
          </p:cNvPr>
          <p:cNvCxnSpPr>
            <a:cxnSpLocks/>
          </p:cNvCxnSpPr>
          <p:nvPr/>
        </p:nvCxnSpPr>
        <p:spPr>
          <a:xfrm>
            <a:off x="4140231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51E503-5C8D-3CDA-5CC2-A56B4F2A6193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hrSlideMaster.Content 7Header" descr=" ">
            <a:extLst>
              <a:ext uri="{FF2B5EF4-FFF2-40B4-BE49-F238E27FC236}">
                <a16:creationId xmlns:a16="http://schemas.microsoft.com/office/drawing/2014/main" id="{8A742174-E2CC-37A7-AB9D-324CF582FFF2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85960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557784"/>
            <a:ext cx="6781799" cy="100965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84832"/>
            <a:ext cx="6781800" cy="4032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758244" y="1"/>
            <a:ext cx="4441796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1DED5-D880-408E-9B87-244378097D23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7750205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0" y="1810512"/>
            <a:ext cx="7750205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hrSlideMaster.Content with Picture 2Header" descr=" ">
            <a:extLst>
              <a:ext uri="{FF2B5EF4-FFF2-40B4-BE49-F238E27FC236}">
                <a16:creationId xmlns:a16="http://schemas.microsoft.com/office/drawing/2014/main" id="{0EB7BC64-8CF8-EB0B-0C59-01D3BBCDE99C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2274928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644" y="669386"/>
            <a:ext cx="7231413" cy="1005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8994" y="-5468"/>
            <a:ext cx="4011836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2644" y="1812385"/>
            <a:ext cx="7231407" cy="4423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408011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660C-CAF5-4FC9-86B5-B26A7E4A8EC1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4009212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hrSlideMaster.Content with Picture 3Header" descr=" ">
            <a:extLst>
              <a:ext uri="{FF2B5EF4-FFF2-40B4-BE49-F238E27FC236}">
                <a16:creationId xmlns:a16="http://schemas.microsoft.com/office/drawing/2014/main" id="{9BBDD404-22AB-3A61-609B-CC9444905FED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781616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0728"/>
            <a:ext cx="7281067" cy="1005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3728"/>
            <a:ext cx="7281061" cy="4423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95489" y="-6369"/>
            <a:ext cx="3996512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D6142-072F-48E5-B67D-3EF3F812C6FE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8188287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hrSlideMaster.Content with Picture 4Header" descr=" ">
            <a:extLst>
              <a:ext uri="{FF2B5EF4-FFF2-40B4-BE49-F238E27FC236}">
                <a16:creationId xmlns:a16="http://schemas.microsoft.com/office/drawing/2014/main" id="{39ED4A9E-73B6-5F95-DAE4-04517F864395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450988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5423" y="678485"/>
            <a:ext cx="6369370" cy="1005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8466"/>
            <a:ext cx="4886539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3890" y="1821484"/>
            <a:ext cx="6360897" cy="42921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7296F-18E7-4078-BB93-29D93663E6A0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4890812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hrSlideMaster.Content with Picture 5Header" descr=" ">
            <a:extLst>
              <a:ext uri="{FF2B5EF4-FFF2-40B4-BE49-F238E27FC236}">
                <a16:creationId xmlns:a16="http://schemas.microsoft.com/office/drawing/2014/main" id="{D616BC32-4123-C6C9-5DAC-1849D73DAC99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4047769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78485"/>
            <a:ext cx="6369370" cy="1005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1484"/>
            <a:ext cx="6360897" cy="42921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77100" y="-8466"/>
            <a:ext cx="4914895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9172E-8915-4EB5-A370-10EC0AFCA12E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7270008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hrSlideMaster.Content with Picture 6Header" descr=" ">
            <a:extLst>
              <a:ext uri="{FF2B5EF4-FFF2-40B4-BE49-F238E27FC236}">
                <a16:creationId xmlns:a16="http://schemas.microsoft.com/office/drawing/2014/main" id="{FC0A3FF2-9478-16B8-80FC-C8EB302324D0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032694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500" y="458144"/>
            <a:ext cx="3433926" cy="16815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722292" cy="6396281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1500" y="2276856"/>
            <a:ext cx="3433926" cy="37856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63082-E6A0-4066-A0B6-20A068686B3D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9854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A67EAFE-BA64-2156-9780-AA400F6F3026}"/>
              </a:ext>
            </a:extLst>
          </p:cNvPr>
          <p:cNvCxnSpPr>
            <a:cxnSpLocks/>
          </p:cNvCxnSpPr>
          <p:nvPr/>
        </p:nvCxnSpPr>
        <p:spPr>
          <a:xfrm>
            <a:off x="7727358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hrSlideMaster.Content with Picture 7Header" descr=" ">
            <a:extLst>
              <a:ext uri="{FF2B5EF4-FFF2-40B4-BE49-F238E27FC236}">
                <a16:creationId xmlns:a16="http://schemas.microsoft.com/office/drawing/2014/main" id="{E85D3B58-071D-83B8-6A7B-C019BDE757A2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005693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8145"/>
            <a:ext cx="4000497" cy="16797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72880"/>
            <a:ext cx="4000497" cy="37894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53323" y="0"/>
            <a:ext cx="7338676" cy="6396281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4000500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58D0F-C182-4C92-ACB9-F964CC184FE5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9854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4849331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hrSlideMaster.Content with Picture 8Header" descr=" ">
            <a:extLst>
              <a:ext uri="{FF2B5EF4-FFF2-40B4-BE49-F238E27FC236}">
                <a16:creationId xmlns:a16="http://schemas.microsoft.com/office/drawing/2014/main" id="{2B9B87FA-ABE6-2152-DC1A-B3A3CE3C1080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5499888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922" y="458144"/>
            <a:ext cx="3909536" cy="148587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268396" cy="6396281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9922" y="2463789"/>
            <a:ext cx="3909534" cy="35610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2D4831-0D6F-486E-80BE-7F39D2F5ED34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9854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A67EAFE-BA64-2156-9780-AA400F6F3026}"/>
              </a:ext>
            </a:extLst>
          </p:cNvPr>
          <p:cNvCxnSpPr>
            <a:cxnSpLocks/>
          </p:cNvCxnSpPr>
          <p:nvPr/>
        </p:nvCxnSpPr>
        <p:spPr>
          <a:xfrm>
            <a:off x="7271347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F2342-86AA-3EA4-EB3B-2DB8D68315E6}"/>
              </a:ext>
            </a:extLst>
          </p:cNvPr>
          <p:cNvCxnSpPr>
            <a:cxnSpLocks/>
          </p:cNvCxnSpPr>
          <p:nvPr/>
        </p:nvCxnSpPr>
        <p:spPr>
          <a:xfrm flipH="1">
            <a:off x="7227420" y="2212509"/>
            <a:ext cx="493532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hrSlideMaster.Content with Picture 9Header" descr=" ">
            <a:extLst>
              <a:ext uri="{FF2B5EF4-FFF2-40B4-BE49-F238E27FC236}">
                <a16:creationId xmlns:a16="http://schemas.microsoft.com/office/drawing/2014/main" id="{042EEFDD-E678-3114-2C55-84FEC9831432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492372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4673" y="586591"/>
            <a:ext cx="2915036" cy="160027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186508" cy="6396281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64673" y="2714536"/>
            <a:ext cx="2915038" cy="32271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C01F2-786A-4547-AA46-CD2877B354BD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9854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0E6711F-CD71-AB46-003C-BE1DB3B8E841}"/>
              </a:ext>
            </a:extLst>
          </p:cNvPr>
          <p:cNvCxnSpPr>
            <a:cxnSpLocks/>
          </p:cNvCxnSpPr>
          <p:nvPr/>
        </p:nvCxnSpPr>
        <p:spPr>
          <a:xfrm>
            <a:off x="8187768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D5807C1-3535-030D-D48C-9F2B70401B10}"/>
              </a:ext>
            </a:extLst>
          </p:cNvPr>
          <p:cNvCxnSpPr>
            <a:cxnSpLocks/>
          </p:cNvCxnSpPr>
          <p:nvPr/>
        </p:nvCxnSpPr>
        <p:spPr>
          <a:xfrm flipH="1">
            <a:off x="8186508" y="2443138"/>
            <a:ext cx="4005492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hrSlideMaster.Content with Picture 10Header" descr=" ">
            <a:extLst>
              <a:ext uri="{FF2B5EF4-FFF2-40B4-BE49-F238E27FC236}">
                <a16:creationId xmlns:a16="http://schemas.microsoft.com/office/drawing/2014/main" id="{D6C57712-0B6D-485B-3280-AD0819D96CEA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018114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036986"/>
            <a:ext cx="3985579" cy="1397477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8965"/>
            <a:ext cx="12191999" cy="4767811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3180" y="5054245"/>
            <a:ext cx="6376529" cy="1319832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99ABE-5F93-4088-8566-BB529608048F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493C13E-01BF-7326-0714-59845741BBF3}"/>
              </a:ext>
            </a:extLst>
          </p:cNvPr>
          <p:cNvCxnSpPr>
            <a:cxnSpLocks/>
          </p:cNvCxnSpPr>
          <p:nvPr/>
        </p:nvCxnSpPr>
        <p:spPr>
          <a:xfrm flipH="1">
            <a:off x="0" y="4759186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B245A6F-9312-AEBD-1066-A68010EEF5A3}"/>
              </a:ext>
            </a:extLst>
          </p:cNvPr>
          <p:cNvCxnSpPr>
            <a:cxnSpLocks/>
          </p:cNvCxnSpPr>
          <p:nvPr/>
        </p:nvCxnSpPr>
        <p:spPr>
          <a:xfrm>
            <a:off x="4724925" y="4758846"/>
            <a:ext cx="0" cy="2099154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hrSlideMaster.Content with Picture 11Header" descr=" ">
            <a:extLst>
              <a:ext uri="{FF2B5EF4-FFF2-40B4-BE49-F238E27FC236}">
                <a16:creationId xmlns:a16="http://schemas.microsoft.com/office/drawing/2014/main" id="{02CE53F5-E745-23DC-A148-FF42230A2EFF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460625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959530"/>
            <a:ext cx="3512409" cy="2199864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B441162-7125-E1E0-1B82-FCC1AB8422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857" y="-1"/>
            <a:ext cx="12192000" cy="3648977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3613" y="3959529"/>
            <a:ext cx="7011183" cy="236954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1" y="6445997"/>
            <a:ext cx="3543299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3A249-75EB-4C76-9409-A32D8B181240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FF81FBD-8D67-B5E4-E22E-74E98EF89F80}"/>
              </a:ext>
            </a:extLst>
          </p:cNvPr>
          <p:cNvCxnSpPr>
            <a:cxnSpLocks/>
          </p:cNvCxnSpPr>
          <p:nvPr/>
        </p:nvCxnSpPr>
        <p:spPr>
          <a:xfrm>
            <a:off x="4290210" y="3648976"/>
            <a:ext cx="0" cy="3209024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892870-1B48-2935-21E8-3BC6F474C661}"/>
              </a:ext>
            </a:extLst>
          </p:cNvPr>
          <p:cNvCxnSpPr>
            <a:cxnSpLocks/>
          </p:cNvCxnSpPr>
          <p:nvPr/>
        </p:nvCxnSpPr>
        <p:spPr>
          <a:xfrm flipH="1">
            <a:off x="-857" y="3654706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hrSlideMaster.Content with Picture 12Header" descr=" ">
            <a:extLst>
              <a:ext uri="{FF2B5EF4-FFF2-40B4-BE49-F238E27FC236}">
                <a16:creationId xmlns:a16="http://schemas.microsoft.com/office/drawing/2014/main" id="{EFEF743E-98CA-2C47-DA4D-1E8B1413DD08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5703223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1413"/>
            <a:ext cx="3511296" cy="1645744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7448" y="451414"/>
            <a:ext cx="7013448" cy="22151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1" y="2746159"/>
            <a:ext cx="3543299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37594" y="2746159"/>
            <a:ext cx="1842115" cy="365125"/>
          </a:xfrm>
        </p:spPr>
        <p:txBody>
          <a:bodyPr/>
          <a:lstStyle/>
          <a:p>
            <a:fld id="{63E7A831-F734-410E-9779-E79021D23E13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34800" y="2746159"/>
            <a:ext cx="457200" cy="365125"/>
          </a:xfrm>
        </p:spPr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B441162-7125-E1E0-1B82-FCC1AB8422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182112"/>
            <a:ext cx="12191143" cy="3675888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892870-1B48-2935-21E8-3BC6F474C661}"/>
              </a:ext>
            </a:extLst>
          </p:cNvPr>
          <p:cNvCxnSpPr>
            <a:cxnSpLocks/>
          </p:cNvCxnSpPr>
          <p:nvPr/>
        </p:nvCxnSpPr>
        <p:spPr>
          <a:xfrm flipH="1">
            <a:off x="-857" y="3174990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2E0C665-CD78-E346-994A-0AC535ACCC98}"/>
              </a:ext>
            </a:extLst>
          </p:cNvPr>
          <p:cNvCxnSpPr>
            <a:cxnSpLocks/>
          </p:cNvCxnSpPr>
          <p:nvPr/>
        </p:nvCxnSpPr>
        <p:spPr>
          <a:xfrm>
            <a:off x="4288536" y="0"/>
            <a:ext cx="0" cy="3182112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hrSlideMaster.Content with Picture 13Header" descr=" ">
            <a:extLst>
              <a:ext uri="{FF2B5EF4-FFF2-40B4-BE49-F238E27FC236}">
                <a16:creationId xmlns:a16="http://schemas.microsoft.com/office/drawing/2014/main" id="{F6F7CCB3-D417-1B50-D129-313942F49874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8113516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681037"/>
            <a:ext cx="11277596" cy="1009652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2098467"/>
            <a:ext cx="4415882" cy="40784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32581" y="1829880"/>
            <a:ext cx="6863265" cy="4566088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6634F-DA76-40B0-97CF-85DC9063AB6E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5326714" y="1825625"/>
            <a:ext cx="0" cy="5032375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0" y="1825625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39AB141-EFC4-A843-71E7-C52C8709BA26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hrSlideMaster.Content with Picture 14Header" descr=" ">
            <a:extLst>
              <a:ext uri="{FF2B5EF4-FFF2-40B4-BE49-F238E27FC236}">
                <a16:creationId xmlns:a16="http://schemas.microsoft.com/office/drawing/2014/main" id="{DDD3BA55-0292-FC26-0C56-D90FC592174C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241309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681037"/>
            <a:ext cx="11277595" cy="1009652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098467"/>
            <a:ext cx="6802582" cy="4032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756147" y="1829880"/>
            <a:ext cx="4441796" cy="4566088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66734-9A2A-4446-A520-0882E1F375C6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7750205" y="1825625"/>
            <a:ext cx="0" cy="5032375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0" y="1825625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39AB141-EFC4-A843-71E7-C52C8709BA26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hrSlideMaster.Content with Picture 15Header" descr=" ">
            <a:extLst>
              <a:ext uri="{FF2B5EF4-FFF2-40B4-BE49-F238E27FC236}">
                <a16:creationId xmlns:a16="http://schemas.microsoft.com/office/drawing/2014/main" id="{29E78243-A0F7-3702-33AC-573A1A7F1390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36801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77072"/>
            <a:ext cx="4958078" cy="1225485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842182"/>
            <a:ext cx="5758172" cy="4546457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6142" y="377072"/>
            <a:ext cx="5558655" cy="57974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B4D471-E280-448C-B853-A053C5314683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7362BC-3CD1-D6F5-CB9B-B2AAD7EAD176}"/>
              </a:ext>
            </a:extLst>
          </p:cNvPr>
          <p:cNvCxnSpPr>
            <a:cxnSpLocks/>
          </p:cNvCxnSpPr>
          <p:nvPr/>
        </p:nvCxnSpPr>
        <p:spPr>
          <a:xfrm>
            <a:off x="5758174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0" y="1842182"/>
            <a:ext cx="5758174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hrSlideMaster.Content with Picture 16Header" descr=" ">
            <a:extLst>
              <a:ext uri="{FF2B5EF4-FFF2-40B4-BE49-F238E27FC236}">
                <a16:creationId xmlns:a16="http://schemas.microsoft.com/office/drawing/2014/main" id="{0178AA3A-1D02-9DA2-B876-1B8E040C10EC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428973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77072"/>
            <a:ext cx="4000500" cy="1225485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847087"/>
            <a:ext cx="4922517" cy="4544568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8534" y="377072"/>
            <a:ext cx="6141175" cy="57974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F2A1-EC7F-4AB7-95CC-1A5D4960DDDC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0" y="1849497"/>
            <a:ext cx="4648195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7362BC-3CD1-D6F5-CB9B-B2AAD7EAD176}"/>
              </a:ext>
            </a:extLst>
          </p:cNvPr>
          <p:cNvCxnSpPr>
            <a:cxnSpLocks/>
          </p:cNvCxnSpPr>
          <p:nvPr/>
        </p:nvCxnSpPr>
        <p:spPr>
          <a:xfrm>
            <a:off x="4922519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hrSlideMaster.Content with Picture 17Header" descr=" ">
            <a:extLst>
              <a:ext uri="{FF2B5EF4-FFF2-40B4-BE49-F238E27FC236}">
                <a16:creationId xmlns:a16="http://schemas.microsoft.com/office/drawing/2014/main" id="{A620E743-85A6-EC8F-9406-EB1313C4D2E4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4638480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407360"/>
            <a:ext cx="3543299" cy="173282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466598"/>
            <a:ext cx="4460008" cy="3601433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2635" y="788704"/>
            <a:ext cx="6730614" cy="53858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543300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C997E-D623-46F9-983F-02EE2A50E962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0" y="4068031"/>
            <a:ext cx="4460008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7362BC-3CD1-D6F5-CB9B-B2AAD7EAD176}"/>
              </a:ext>
            </a:extLst>
          </p:cNvPr>
          <p:cNvCxnSpPr>
            <a:cxnSpLocks/>
          </p:cNvCxnSpPr>
          <p:nvPr/>
        </p:nvCxnSpPr>
        <p:spPr>
          <a:xfrm>
            <a:off x="4460008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D58D1-F636-9620-582E-41FBB707092B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hrSlideMaster.Content with Picture 18Header" descr=" ">
            <a:extLst>
              <a:ext uri="{FF2B5EF4-FFF2-40B4-BE49-F238E27FC236}">
                <a16:creationId xmlns:a16="http://schemas.microsoft.com/office/drawing/2014/main" id="{B7D2A277-342F-9E72-0720-0A8623B3D1A3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494861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91F6A87-CC7B-D4BD-1F6A-C3948971C39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8720" y="5264780"/>
            <a:ext cx="9811512" cy="109728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10000"/>
              </a:lnSpc>
              <a:defRPr lang="en-US" sz="2800" cap="all" spc="100" baseline="0" dirty="0">
                <a:solidFill>
                  <a:schemeClr val="tx2">
                    <a:lumMod val="9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676656"/>
            <a:ext cx="11201400" cy="420624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sz="27800" dirty="0">
                <a:solidFill>
                  <a:schemeClr val="tx2">
                    <a:lumMod val="9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9562A37-9792-4A3D-AC02-6A4B23C1446C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5ADE133-B5D6-A1C0-6BC9-C723D008EC0E}"/>
              </a:ext>
            </a:extLst>
          </p:cNvPr>
          <p:cNvCxnSpPr>
            <a:cxnSpLocks/>
          </p:cNvCxnSpPr>
          <p:nvPr/>
        </p:nvCxnSpPr>
        <p:spPr>
          <a:xfrm flipH="1">
            <a:off x="0" y="5018669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hrSlideMaster.Number LargeHeader" descr=" ">
            <a:extLst>
              <a:ext uri="{FF2B5EF4-FFF2-40B4-BE49-F238E27FC236}">
                <a16:creationId xmlns:a16="http://schemas.microsoft.com/office/drawing/2014/main" id="{3BA7AAA6-1E1A-7AEA-24AE-08235053735A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209076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EF9816A-24DB-A6D2-3F39-E78DC5E1C26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6196" y="5248656"/>
            <a:ext cx="10579608" cy="896112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10000"/>
              </a:lnSpc>
              <a:defRPr lang="en-US" sz="2400" cap="all" spc="200" baseline="0" dirty="0">
                <a:solidFill>
                  <a:schemeClr val="accent4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5300" y="603504"/>
            <a:ext cx="11201400" cy="420624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sz="27800" dirty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F117CE1-1F0B-4FFC-8B82-41B7D828BC9C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C657CA-BC15-CFB3-68A2-CD405FBC42E3}"/>
              </a:ext>
            </a:extLst>
          </p:cNvPr>
          <p:cNvCxnSpPr>
            <a:cxnSpLocks/>
          </p:cNvCxnSpPr>
          <p:nvPr/>
        </p:nvCxnSpPr>
        <p:spPr>
          <a:xfrm flipH="1">
            <a:off x="0" y="5018669"/>
            <a:ext cx="12192000" cy="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2258A7C-B0B2-E98B-CC50-E513F3F96778}"/>
              </a:ext>
            </a:extLst>
          </p:cNvPr>
          <p:cNvCxnSpPr>
            <a:cxnSpLocks/>
          </p:cNvCxnSpPr>
          <p:nvPr/>
        </p:nvCxnSpPr>
        <p:spPr>
          <a:xfrm flipH="1">
            <a:off x="0" y="6396171"/>
            <a:ext cx="12192000" cy="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hrSlideMaster.Number Large 2Header" descr=" ">
            <a:extLst>
              <a:ext uri="{FF2B5EF4-FFF2-40B4-BE49-F238E27FC236}">
                <a16:creationId xmlns:a16="http://schemas.microsoft.com/office/drawing/2014/main" id="{7B5524BC-3594-7C05-882A-2239989E5BE2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48830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FDE1DC1-9689-2EE3-E7BA-1B5865E6992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60000"/>
              <a:lumOff val="40000"/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18209" y="5095152"/>
            <a:ext cx="8755582" cy="1397088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20000"/>
              </a:lnSpc>
              <a:defRPr lang="en-US" sz="2600" cap="all" spc="100" baseline="0" dirty="0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15924" y="604476"/>
            <a:ext cx="10360152" cy="388620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sz="26000" dirty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971A27B-A749-472F-81B6-1B05B1178D9A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4E840B4-4A86-E59D-DE37-6D68E8998743}"/>
              </a:ext>
            </a:extLst>
          </p:cNvPr>
          <p:cNvCxnSpPr>
            <a:cxnSpLocks/>
          </p:cNvCxnSpPr>
          <p:nvPr/>
        </p:nvCxnSpPr>
        <p:spPr>
          <a:xfrm flipH="1">
            <a:off x="0" y="4800185"/>
            <a:ext cx="12192000" cy="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74C1874-713F-9C70-0910-15468C71D94B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FE3C4BC-AB49-4B2D-6D76-2DB06F19B146}"/>
              </a:ext>
            </a:extLst>
          </p:cNvPr>
          <p:cNvCxnSpPr>
            <a:cxnSpLocks/>
          </p:cNvCxnSpPr>
          <p:nvPr/>
        </p:nvCxnSpPr>
        <p:spPr>
          <a:xfrm>
            <a:off x="11734800" y="0"/>
            <a:ext cx="0" cy="685800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hrSlideMaster.Number Large 3Header" descr=" ">
            <a:extLst>
              <a:ext uri="{FF2B5EF4-FFF2-40B4-BE49-F238E27FC236}">
                <a16:creationId xmlns:a16="http://schemas.microsoft.com/office/drawing/2014/main" id="{1E3115BD-787D-1985-0F0A-C64A8739286D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8257130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F5F8892-F2ED-BFCA-E7AB-85D6D27E499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60000"/>
              <a:lumOff val="40000"/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4809744"/>
            <a:ext cx="10817352" cy="132588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120000"/>
              </a:lnSpc>
              <a:defRPr lang="en-US" sz="2400" cap="all" spc="200" baseline="0" dirty="0">
                <a:solidFill>
                  <a:schemeClr val="tx2">
                    <a:alpha val="9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title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7200" y="603504"/>
            <a:ext cx="10817352" cy="388620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90000"/>
              </a:lnSpc>
              <a:buNone/>
              <a:defRPr lang="en-US" sz="26000" dirty="0">
                <a:solidFill>
                  <a:schemeClr val="accent4"/>
                </a:soli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C256155-0B73-4143-9F64-E379DA5158D3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BC03FAC-E732-2A29-931B-DF10E16576A9}"/>
              </a:ext>
            </a:extLst>
          </p:cNvPr>
          <p:cNvCxnSpPr>
            <a:cxnSpLocks/>
          </p:cNvCxnSpPr>
          <p:nvPr/>
        </p:nvCxnSpPr>
        <p:spPr>
          <a:xfrm flipH="1">
            <a:off x="0" y="4567063"/>
            <a:ext cx="12192000" cy="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2EAA9EA-F053-9082-1866-9E27466BAA2B}"/>
              </a:ext>
            </a:extLst>
          </p:cNvPr>
          <p:cNvCxnSpPr>
            <a:cxnSpLocks/>
          </p:cNvCxnSpPr>
          <p:nvPr/>
        </p:nvCxnSpPr>
        <p:spPr>
          <a:xfrm flipH="1">
            <a:off x="0" y="6396171"/>
            <a:ext cx="12192000" cy="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4634D08-FFFD-5C50-9C95-E26621C9F10B}"/>
              </a:ext>
            </a:extLst>
          </p:cNvPr>
          <p:cNvCxnSpPr>
            <a:cxnSpLocks/>
          </p:cNvCxnSpPr>
          <p:nvPr/>
        </p:nvCxnSpPr>
        <p:spPr>
          <a:xfrm>
            <a:off x="11734800" y="0"/>
            <a:ext cx="0" cy="685800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hrSlideMaster.Number Large 4Header" descr=" ">
            <a:extLst>
              <a:ext uri="{FF2B5EF4-FFF2-40B4-BE49-F238E27FC236}">
                <a16:creationId xmlns:a16="http://schemas.microsoft.com/office/drawing/2014/main" id="{0539A554-8D51-FF83-F18A-1471E2D6B6D9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5658859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5FB4D75-C478-D736-9A5A-B64DEA24103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93103" y="1493520"/>
            <a:ext cx="8805794" cy="39116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buNone/>
              <a:defRPr sz="5400" b="0">
                <a:solidFill>
                  <a:schemeClr val="tx2"/>
                </a:solidFill>
                <a:latin typeface="+mj-lt"/>
              </a:defRPr>
            </a:lvl1pPr>
            <a:lvl2pPr marL="228600" indent="0" algn="ctr">
              <a:lnSpc>
                <a:spcPct val="110000"/>
              </a:lnSpc>
              <a:buNone/>
              <a:defRPr sz="4800" b="0">
                <a:solidFill>
                  <a:schemeClr val="tx2"/>
                </a:solidFill>
                <a:latin typeface="+mj-lt"/>
              </a:defRPr>
            </a:lvl2pPr>
            <a:lvl3pPr marL="457200" indent="0" algn="ctr">
              <a:lnSpc>
                <a:spcPct val="110000"/>
              </a:lnSpc>
              <a:buNone/>
              <a:defRPr sz="4400" b="0">
                <a:solidFill>
                  <a:schemeClr val="tx2"/>
                </a:solidFill>
                <a:latin typeface="+mj-lt"/>
              </a:defRPr>
            </a:lvl3pPr>
            <a:lvl4pPr marL="685800" indent="0" algn="ctr">
              <a:lnSpc>
                <a:spcPct val="110000"/>
              </a:lnSpc>
              <a:buNone/>
              <a:defRPr sz="4000" b="0">
                <a:solidFill>
                  <a:schemeClr val="tx2"/>
                </a:solidFill>
                <a:latin typeface="+mj-lt"/>
              </a:defRPr>
            </a:lvl4pPr>
            <a:lvl5pPr marL="914400" indent="0" algn="ctr">
              <a:lnSpc>
                <a:spcPct val="110000"/>
              </a:lnSpc>
              <a:buNone/>
              <a:defRPr sz="3600" b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5C9C745-4A41-4FD7-8C4E-D0B169A2E651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547212-589F-3A5C-2FF7-4E576B86E3A3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E2472-A2D0-B3C4-1592-E709B2EC9AD6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F95E0B8-C6C3-8095-D53F-FB618E39D7CE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AD2DF78-237E-1E21-906C-273460F55F55}"/>
              </a:ext>
            </a:extLst>
          </p:cNvPr>
          <p:cNvCxnSpPr>
            <a:cxnSpLocks/>
          </p:cNvCxnSpPr>
          <p:nvPr/>
        </p:nvCxnSpPr>
        <p:spPr>
          <a:xfrm>
            <a:off x="117348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hrSlideMaster.StatementHeader" descr=" ">
            <a:extLst>
              <a:ext uri="{FF2B5EF4-FFF2-40B4-BE49-F238E27FC236}">
                <a16:creationId xmlns:a16="http://schemas.microsoft.com/office/drawing/2014/main" id="{4CC1FF97-78E2-B9E1-C4FB-F20512ADF56C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985244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EFC0D0B-DA30-766C-173E-0170DEC1DFE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50676" y="1069677"/>
            <a:ext cx="9290649" cy="4744528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buNone/>
              <a:defRPr sz="4000" b="0" cap="all" spc="260" baseline="0">
                <a:solidFill>
                  <a:schemeClr val="tx2"/>
                </a:solidFill>
              </a:defRPr>
            </a:lvl1pPr>
            <a:lvl2pPr marL="228600" indent="0" algn="ctr">
              <a:lnSpc>
                <a:spcPct val="120000"/>
              </a:lnSpc>
              <a:buNone/>
              <a:defRPr sz="4000" b="0" cap="all" spc="260" baseline="0">
                <a:solidFill>
                  <a:schemeClr val="tx2"/>
                </a:solidFill>
              </a:defRPr>
            </a:lvl2pPr>
            <a:lvl3pPr marL="457200" indent="0" algn="ctr">
              <a:lnSpc>
                <a:spcPct val="120000"/>
              </a:lnSpc>
              <a:buNone/>
              <a:defRPr sz="4000" b="0" cap="all" spc="260" baseline="0">
                <a:solidFill>
                  <a:schemeClr val="tx2"/>
                </a:solidFill>
              </a:defRPr>
            </a:lvl3pPr>
            <a:lvl4pPr marL="685800" indent="0" algn="ctr">
              <a:lnSpc>
                <a:spcPct val="120000"/>
              </a:lnSpc>
              <a:buNone/>
              <a:defRPr sz="4000" b="0" cap="all" spc="260" baseline="0">
                <a:solidFill>
                  <a:schemeClr val="tx2"/>
                </a:solidFill>
              </a:defRPr>
            </a:lvl4pPr>
            <a:lvl5pPr marL="914400" indent="0" algn="ctr">
              <a:lnSpc>
                <a:spcPct val="120000"/>
              </a:lnSpc>
              <a:buNone/>
              <a:defRPr sz="4000" b="0" cap="all" spc="260"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FF4AC15-629B-4452-BF74-F975BDB281F7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D749579-0FDB-004C-88C7-AEAFA967138F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236D2D7-1E6C-18EB-97E2-3C716E213514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C134195-89D3-0A49-21C0-FCE233C5FA6B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A06AC78-B01D-B856-062B-5BDFA424140A}"/>
              </a:ext>
            </a:extLst>
          </p:cNvPr>
          <p:cNvCxnSpPr>
            <a:cxnSpLocks/>
          </p:cNvCxnSpPr>
          <p:nvPr/>
        </p:nvCxnSpPr>
        <p:spPr>
          <a:xfrm>
            <a:off x="117348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hrSlideMaster.Statement 2Header" descr=" ">
            <a:extLst>
              <a:ext uri="{FF2B5EF4-FFF2-40B4-BE49-F238E27FC236}">
                <a16:creationId xmlns:a16="http://schemas.microsoft.com/office/drawing/2014/main" id="{37939ADE-9D74-A177-4A78-B4D84F020AA4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4511087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54B8B42-1FAE-0461-C13E-F2663EC8906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40000"/>
              <a:lumOff val="6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93103" y="1493520"/>
            <a:ext cx="8805794" cy="39116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buNone/>
              <a:defRPr sz="5400" b="0">
                <a:solidFill>
                  <a:schemeClr val="tx2">
                    <a:alpha val="90000"/>
                  </a:schemeClr>
                </a:solidFill>
                <a:latin typeface="+mj-lt"/>
              </a:defRPr>
            </a:lvl1pPr>
            <a:lvl2pPr marL="228600" indent="0" algn="ctr">
              <a:lnSpc>
                <a:spcPct val="110000"/>
              </a:lnSpc>
              <a:buNone/>
              <a:defRPr sz="4800" b="0">
                <a:solidFill>
                  <a:schemeClr val="tx2">
                    <a:alpha val="90000"/>
                  </a:schemeClr>
                </a:solidFill>
                <a:latin typeface="+mj-lt"/>
              </a:defRPr>
            </a:lvl2pPr>
            <a:lvl3pPr marL="457200" indent="0" algn="ctr">
              <a:lnSpc>
                <a:spcPct val="110000"/>
              </a:lnSpc>
              <a:buNone/>
              <a:defRPr sz="4400" b="0">
                <a:solidFill>
                  <a:schemeClr val="tx2">
                    <a:alpha val="90000"/>
                  </a:schemeClr>
                </a:solidFill>
                <a:latin typeface="+mj-lt"/>
              </a:defRPr>
            </a:lvl3pPr>
            <a:lvl4pPr marL="685800" indent="0" algn="ctr">
              <a:lnSpc>
                <a:spcPct val="110000"/>
              </a:lnSpc>
              <a:buNone/>
              <a:defRPr sz="4000" b="0">
                <a:solidFill>
                  <a:schemeClr val="tx2">
                    <a:alpha val="90000"/>
                  </a:schemeClr>
                </a:solidFill>
                <a:latin typeface="+mj-lt"/>
              </a:defRPr>
            </a:lvl4pPr>
            <a:lvl5pPr marL="914400" indent="0" algn="ctr">
              <a:lnSpc>
                <a:spcPct val="110000"/>
              </a:lnSpc>
              <a:buNone/>
              <a:defRPr sz="3600" b="0">
                <a:solidFill>
                  <a:schemeClr val="tx2">
                    <a:alpha val="9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2F4F173-9D81-4F4A-B482-47266F50A4EC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547212-589F-3A5C-2FF7-4E576B86E3A3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bg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E2472-A2D0-B3C4-1592-E709B2EC9AD6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bg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F95E0B8-C6C3-8095-D53F-FB618E39D7CE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bg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AD2DF78-237E-1E21-906C-273460F55F55}"/>
              </a:ext>
            </a:extLst>
          </p:cNvPr>
          <p:cNvCxnSpPr>
            <a:cxnSpLocks/>
          </p:cNvCxnSpPr>
          <p:nvPr/>
        </p:nvCxnSpPr>
        <p:spPr>
          <a:xfrm>
            <a:off x="11734800" y="0"/>
            <a:ext cx="0" cy="6858000"/>
          </a:xfrm>
          <a:prstGeom prst="line">
            <a:avLst/>
          </a:prstGeom>
          <a:ln w="9525">
            <a:solidFill>
              <a:schemeClr val="bg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hrSlideMaster.Statement 3Header" descr=" ">
            <a:extLst>
              <a:ext uri="{FF2B5EF4-FFF2-40B4-BE49-F238E27FC236}">
                <a16:creationId xmlns:a16="http://schemas.microsoft.com/office/drawing/2014/main" id="{9BD8EE65-B652-B2F8-24A4-9FF73F3F9C27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1595071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EAF5849-739D-C101-47C3-B7745B65C36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5">
              <a:lumMod val="40000"/>
              <a:lumOff val="60000"/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7201" y="726618"/>
            <a:ext cx="9057452" cy="3959677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6200" b="0">
                <a:solidFill>
                  <a:schemeClr val="tx2">
                    <a:alpha val="90000"/>
                  </a:schemeClr>
                </a:solidFill>
                <a:latin typeface="+mj-lt"/>
              </a:defRPr>
            </a:lvl1pPr>
            <a:lvl2pPr marL="228600" indent="0">
              <a:lnSpc>
                <a:spcPct val="100000"/>
              </a:lnSpc>
              <a:buNone/>
              <a:defRPr sz="6200" b="0">
                <a:solidFill>
                  <a:schemeClr val="tx2">
                    <a:alpha val="90000"/>
                  </a:schemeClr>
                </a:solidFill>
                <a:latin typeface="+mj-lt"/>
              </a:defRPr>
            </a:lvl2pPr>
            <a:lvl3pPr marL="457200" indent="0">
              <a:lnSpc>
                <a:spcPct val="100000"/>
              </a:lnSpc>
              <a:buNone/>
              <a:defRPr sz="6200" b="0">
                <a:solidFill>
                  <a:schemeClr val="tx2">
                    <a:alpha val="90000"/>
                  </a:schemeClr>
                </a:solidFill>
                <a:latin typeface="+mj-lt"/>
              </a:defRPr>
            </a:lvl3pPr>
            <a:lvl4pPr marL="685800" indent="0">
              <a:lnSpc>
                <a:spcPct val="100000"/>
              </a:lnSpc>
              <a:buNone/>
              <a:defRPr sz="6200" b="0">
                <a:solidFill>
                  <a:schemeClr val="tx2">
                    <a:alpha val="90000"/>
                  </a:schemeClr>
                </a:solidFill>
                <a:latin typeface="+mj-lt"/>
              </a:defRPr>
            </a:lvl4pPr>
            <a:lvl5pPr marL="914400" indent="0">
              <a:lnSpc>
                <a:spcPct val="100000"/>
              </a:lnSpc>
              <a:buNone/>
              <a:defRPr sz="6200" b="0">
                <a:solidFill>
                  <a:schemeClr val="tx2">
                    <a:alpha val="9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1D5883-312E-414B-BA92-FC743CE74AFA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E668AFA-4F03-20A8-1BA4-B3199B0ED0C7}"/>
              </a:ext>
            </a:extLst>
          </p:cNvPr>
          <p:cNvCxnSpPr>
            <a:cxnSpLocks/>
          </p:cNvCxnSpPr>
          <p:nvPr/>
        </p:nvCxnSpPr>
        <p:spPr>
          <a:xfrm flipH="1">
            <a:off x="0" y="5284684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2798B79-8105-6FCD-C65A-F6BE09F875EB}"/>
              </a:ext>
            </a:extLst>
          </p:cNvPr>
          <p:cNvCxnSpPr>
            <a:cxnSpLocks/>
          </p:cNvCxnSpPr>
          <p:nvPr/>
        </p:nvCxnSpPr>
        <p:spPr>
          <a:xfrm>
            <a:off x="10624726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hrSlideMaster.Statement 4Header" descr=" ">
            <a:extLst>
              <a:ext uri="{FF2B5EF4-FFF2-40B4-BE49-F238E27FC236}">
                <a16:creationId xmlns:a16="http://schemas.microsoft.com/office/drawing/2014/main" id="{DB102E39-E75C-4BBF-E20E-7B8F8332C378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97527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47DCC75-46A1-9953-9459-89672E9805A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2100" y="5549186"/>
            <a:ext cx="9199563" cy="65318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 cap="all" spc="100" baseline="0">
                <a:solidFill>
                  <a:schemeClr val="accent4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36EB602-83B2-B4EE-7805-FB94B774766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562100" y="823913"/>
            <a:ext cx="9199563" cy="3614737"/>
          </a:xfrm>
        </p:spPr>
        <p:txBody>
          <a:bodyPr anchor="ctr">
            <a:normAutofit/>
          </a:bodyPr>
          <a:lstStyle>
            <a:lvl1pPr marL="182880" indent="-182880">
              <a:buNone/>
              <a:defRPr sz="400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B1F07D8-634D-4D2D-8C34-7897958C6326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41338F2-C5CE-45A7-7748-138B348BA1E7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14CFB94-8AB3-65DB-0B12-EC4F7DAAEBF7}"/>
              </a:ext>
            </a:extLst>
          </p:cNvPr>
          <p:cNvCxnSpPr>
            <a:cxnSpLocks/>
          </p:cNvCxnSpPr>
          <p:nvPr/>
        </p:nvCxnSpPr>
        <p:spPr>
          <a:xfrm flipH="1">
            <a:off x="0" y="5043721"/>
            <a:ext cx="12192000" cy="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hrSlideMaster.QuoteHeader" descr=" ">
            <a:extLst>
              <a:ext uri="{FF2B5EF4-FFF2-40B4-BE49-F238E27FC236}">
                <a16:creationId xmlns:a16="http://schemas.microsoft.com/office/drawing/2014/main" id="{6A184E87-207C-C266-5302-59F5ADA55EFD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503323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C0E8326-1507-F48A-851B-53763210D1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2100" y="5549186"/>
            <a:ext cx="7900414" cy="65318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 cap="all" spc="1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36EB602-83B2-B4EE-7805-FB94B774766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562100" y="823913"/>
            <a:ext cx="7900416" cy="3614737"/>
          </a:xfrm>
        </p:spPr>
        <p:txBody>
          <a:bodyPr anchor="ctr">
            <a:normAutofit/>
          </a:bodyPr>
          <a:lstStyle>
            <a:lvl1pPr marL="182880" indent="-182880">
              <a:buNone/>
              <a:defRPr sz="4000">
                <a:solidFill>
                  <a:schemeClr val="tx2">
                    <a:alpha val="8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28E69F-DC35-4F0C-990E-2C4AD9ABE5D4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07475CC-2E7D-619F-AFAD-0EB2BC1DFC40}"/>
              </a:ext>
            </a:extLst>
          </p:cNvPr>
          <p:cNvCxnSpPr>
            <a:cxnSpLocks/>
          </p:cNvCxnSpPr>
          <p:nvPr/>
        </p:nvCxnSpPr>
        <p:spPr>
          <a:xfrm flipH="1">
            <a:off x="0" y="5043721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D81F4D6-9057-EF87-48BE-0C6D4ADC8BC6}"/>
              </a:ext>
            </a:extLst>
          </p:cNvPr>
          <p:cNvCxnSpPr>
            <a:cxnSpLocks/>
          </p:cNvCxnSpPr>
          <p:nvPr/>
        </p:nvCxnSpPr>
        <p:spPr>
          <a:xfrm>
            <a:off x="10337077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hrSlideMaster.Quote 2Header" descr=" ">
            <a:extLst>
              <a:ext uri="{FF2B5EF4-FFF2-40B4-BE49-F238E27FC236}">
                <a16:creationId xmlns:a16="http://schemas.microsoft.com/office/drawing/2014/main" id="{24A5074E-5EEB-C3C3-65A8-2800007577AF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5179994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8407D4A-1244-6A47-327B-CDB05AF7026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2100" y="5549186"/>
            <a:ext cx="7982709" cy="65318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 cap="all" spc="100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36EB602-83B2-B4EE-7805-FB94B774766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562100" y="823913"/>
            <a:ext cx="7982712" cy="3614737"/>
          </a:xfrm>
        </p:spPr>
        <p:txBody>
          <a:bodyPr anchor="ctr">
            <a:normAutofit/>
          </a:bodyPr>
          <a:lstStyle>
            <a:lvl1pPr marL="182880" indent="-182880">
              <a:buNone/>
              <a:defRPr sz="36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83AA1E6-689D-475B-91E1-A092F45675DC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BA83050-F737-4CAA-50C3-B1912F8DCD46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AC790E-B990-47FD-A7C4-38DEB7A38CA4}"/>
              </a:ext>
            </a:extLst>
          </p:cNvPr>
          <p:cNvCxnSpPr>
            <a:cxnSpLocks/>
          </p:cNvCxnSpPr>
          <p:nvPr/>
        </p:nvCxnSpPr>
        <p:spPr>
          <a:xfrm flipH="1">
            <a:off x="0" y="5043721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2CD9DAA-71D0-AF79-A512-7D264779C222}"/>
              </a:ext>
            </a:extLst>
          </p:cNvPr>
          <p:cNvCxnSpPr>
            <a:cxnSpLocks/>
          </p:cNvCxnSpPr>
          <p:nvPr/>
        </p:nvCxnSpPr>
        <p:spPr>
          <a:xfrm>
            <a:off x="10337077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hrSlideMaster.Quote 3Header" descr=" ">
            <a:extLst>
              <a:ext uri="{FF2B5EF4-FFF2-40B4-BE49-F238E27FC236}">
                <a16:creationId xmlns:a16="http://schemas.microsoft.com/office/drawing/2014/main" id="{43FCBAE6-2EB7-4F03-DC6F-311822CDDDF5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128600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4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B63E278-755B-41D3-7218-B797D9B5DF3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488" y="4893472"/>
            <a:ext cx="8019287" cy="1205575"/>
          </a:xfrm>
        </p:spPr>
        <p:txBody>
          <a:bodyPr anchor="t">
            <a:normAutofit/>
          </a:bodyPr>
          <a:lstStyle>
            <a:lvl1pPr>
              <a:lnSpc>
                <a:spcPct val="120000"/>
              </a:lnSpc>
              <a:defRPr sz="1800" b="1" cap="all" spc="100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36EB602-83B2-B4EE-7805-FB94B774766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5488" y="594360"/>
            <a:ext cx="8019288" cy="3236976"/>
          </a:xfrm>
        </p:spPr>
        <p:txBody>
          <a:bodyPr anchor="b">
            <a:normAutofit/>
          </a:bodyPr>
          <a:lstStyle>
            <a:lvl1pPr marL="182880" indent="-182880">
              <a:buNone/>
              <a:defRPr sz="3600">
                <a:latin typeface="+mj-lt"/>
              </a:defRPr>
            </a:lvl1pPr>
          </a:lstStyle>
          <a:p>
            <a:pPr lvl="0"/>
            <a:r>
              <a:rPr lang="en-US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427333-25B4-4E53-B4DB-DECC946CD366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AA0B79A-2EB3-E6D5-B923-60D51965E7A7}"/>
              </a:ext>
            </a:extLst>
          </p:cNvPr>
          <p:cNvCxnSpPr>
            <a:cxnSpLocks/>
          </p:cNvCxnSpPr>
          <p:nvPr/>
        </p:nvCxnSpPr>
        <p:spPr>
          <a:xfrm flipH="1">
            <a:off x="0" y="4362404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31507FC-FD8A-132E-6F82-1A96368D292F}"/>
              </a:ext>
            </a:extLst>
          </p:cNvPr>
          <p:cNvCxnSpPr>
            <a:cxnSpLocks/>
          </p:cNvCxnSpPr>
          <p:nvPr/>
        </p:nvCxnSpPr>
        <p:spPr>
          <a:xfrm>
            <a:off x="9037194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hrSlideMaster.Quote 4Header" descr=" ">
            <a:extLst>
              <a:ext uri="{FF2B5EF4-FFF2-40B4-BE49-F238E27FC236}">
                <a16:creationId xmlns:a16="http://schemas.microsoft.com/office/drawing/2014/main" id="{592FFBC7-B2EE-69B4-D30F-83B2EA8DC88B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70908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27BF6-CDFA-AAF4-F7FD-F4F8D06FF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5309"/>
            <a:ext cx="11277600" cy="9144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AB1904-05A3-AF54-90B7-8B4E5E9BFC6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5613" y="1677988"/>
            <a:ext cx="5181600" cy="4498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D15555F-2C1E-04D7-CE37-D06ABFB5685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53200" y="1677988"/>
            <a:ext cx="5180013" cy="4498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108197-F703-726D-4372-C7520052D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FAA39-5E1E-3A94-5A04-C36BA19E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C1084-D30E-4793-9DB8-FB87472B5D63}" type="datetime1">
              <a:rPr lang="en-US" smtClean="0"/>
              <a:t>9/15/2026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E80595-19B6-01B9-FCF5-F94B0C1BB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2C5098A-8A29-951C-ABCF-B4C329C3A94F}"/>
              </a:ext>
            </a:extLst>
          </p:cNvPr>
          <p:cNvCxnSpPr>
            <a:cxnSpLocks/>
          </p:cNvCxnSpPr>
          <p:nvPr/>
        </p:nvCxnSpPr>
        <p:spPr>
          <a:xfrm>
            <a:off x="6096000" y="1362719"/>
            <a:ext cx="0" cy="5490348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54A1D01-2B46-73F0-8DC7-926AA95F7DFC}"/>
              </a:ext>
            </a:extLst>
          </p:cNvPr>
          <p:cNvCxnSpPr>
            <a:cxnSpLocks/>
          </p:cNvCxnSpPr>
          <p:nvPr/>
        </p:nvCxnSpPr>
        <p:spPr>
          <a:xfrm flipH="1">
            <a:off x="0" y="1362719"/>
            <a:ext cx="12200040" cy="0"/>
          </a:xfrm>
          <a:prstGeom prst="line">
            <a:avLst/>
          </a:prstGeom>
          <a:ln w="9525">
            <a:solidFill>
              <a:srgbClr val="616867">
                <a:alpha val="4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hrSlideMaster.Two ContentHeader" descr=" ">
            <a:extLst>
              <a:ext uri="{FF2B5EF4-FFF2-40B4-BE49-F238E27FC236}">
                <a16:creationId xmlns:a16="http://schemas.microsoft.com/office/drawing/2014/main" id="{AFAC2BEA-2F92-70A3-4EE3-AD5632EEEBBB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025684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F27A1-B3E2-4312-9475-76586DB13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76838"/>
            <a:ext cx="11274552" cy="914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FD6984-5D8F-6F35-3DC2-352D46E75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1475623"/>
            <a:ext cx="5184648" cy="676690"/>
          </a:xfrm>
        </p:spPr>
        <p:txBody>
          <a:bodyPr anchor="ctr">
            <a:normAutofit/>
          </a:bodyPr>
          <a:lstStyle>
            <a:lvl1pPr marL="0" indent="0">
              <a:buNone/>
              <a:defRPr sz="1800" b="0" cap="all" spc="16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CD5136-48A0-D788-8CE2-627309A00EC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7200" y="2522538"/>
            <a:ext cx="5178425" cy="3806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07CEA6-7FDB-2A72-485B-D38A79C182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56248" y="1475622"/>
            <a:ext cx="5184648" cy="676690"/>
          </a:xfrm>
        </p:spPr>
        <p:txBody>
          <a:bodyPr anchor="ctr">
            <a:normAutofit/>
          </a:bodyPr>
          <a:lstStyle>
            <a:lvl1pPr marL="0" indent="0">
              <a:buNone/>
              <a:defRPr sz="1800" b="0" cap="all" spc="16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C4D723F-4492-3B3B-CE74-0959714EEB1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56375" y="2522538"/>
            <a:ext cx="5175249" cy="38068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FA108E0-63AE-4B5C-404F-AD0FEC4AB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2E2EB77-3CF8-CDC9-D0D4-1AC07FC53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C8380-BA28-4545-958E-1509715E2ECF}" type="datetime1">
              <a:rPr lang="en-US" smtClean="0"/>
              <a:t>9/15/2026</a:t>
            </a:fld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918C09E-FCA3-F1F6-7408-40D98FCEA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54F547E-1AC1-2FFD-3E17-DC3F25B07823}"/>
              </a:ext>
            </a:extLst>
          </p:cNvPr>
          <p:cNvCxnSpPr>
            <a:cxnSpLocks/>
          </p:cNvCxnSpPr>
          <p:nvPr/>
        </p:nvCxnSpPr>
        <p:spPr>
          <a:xfrm>
            <a:off x="6096000" y="1362719"/>
            <a:ext cx="0" cy="5490348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695E25D-D4B1-2002-F8AB-8B987C1683D9}"/>
              </a:ext>
            </a:extLst>
          </p:cNvPr>
          <p:cNvCxnSpPr>
            <a:cxnSpLocks/>
          </p:cNvCxnSpPr>
          <p:nvPr/>
        </p:nvCxnSpPr>
        <p:spPr>
          <a:xfrm flipH="1">
            <a:off x="0" y="2268129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35EA16-C700-BA75-F075-2E4BC3EAFBE2}"/>
              </a:ext>
            </a:extLst>
          </p:cNvPr>
          <p:cNvCxnSpPr>
            <a:cxnSpLocks/>
          </p:cNvCxnSpPr>
          <p:nvPr/>
        </p:nvCxnSpPr>
        <p:spPr>
          <a:xfrm flipH="1">
            <a:off x="0" y="1362719"/>
            <a:ext cx="12200040" cy="0"/>
          </a:xfrm>
          <a:prstGeom prst="line">
            <a:avLst/>
          </a:prstGeom>
          <a:ln w="9525">
            <a:solidFill>
              <a:srgbClr val="616867">
                <a:alpha val="4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hrSlideMaster.ComparisonHeader" descr=" ">
            <a:extLst>
              <a:ext uri="{FF2B5EF4-FFF2-40B4-BE49-F238E27FC236}">
                <a16:creationId xmlns:a16="http://schemas.microsoft.com/office/drawing/2014/main" id="{BC7722FE-8A28-E1B8-BF4E-32916959567E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590244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552C1-DD73-A90F-46E0-33A4D5580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8F8C10-87B8-01D2-2FEE-DAC41B9C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25E57E-7F73-3825-2158-80859BAD4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5819A-32CF-4E28-B3BF-584E7896B0B9}" type="datetime1">
              <a:rPr lang="en-US" smtClean="0"/>
              <a:t>9/15/2026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A634BF-792D-AC8C-B0E0-492263401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hrSlideMaster.Title OnlyHeader" descr=" ">
            <a:extLst>
              <a:ext uri="{FF2B5EF4-FFF2-40B4-BE49-F238E27FC236}">
                <a16:creationId xmlns:a16="http://schemas.microsoft.com/office/drawing/2014/main" id="{00AA193C-9604-C218-A335-1D602A3CFE89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04260275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51370D-0A93-44DD-E049-EF3265B73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FF00A2-5853-30A7-62F5-7C7CB5A22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D1C49-B0F9-453B-AEA5-082224781CE0}" type="datetime1">
              <a:rPr lang="en-US" smtClean="0"/>
              <a:t>9/15/2026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3E97DA-A7DF-E3FF-8937-F6A36D17F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hrSlideMaster.EmptyHeader" descr=" ">
            <a:extLst>
              <a:ext uri="{FF2B5EF4-FFF2-40B4-BE49-F238E27FC236}">
                <a16:creationId xmlns:a16="http://schemas.microsoft.com/office/drawing/2014/main" id="{3130AA8A-C30F-6629-7327-6D9A8933ABC8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8831158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7B5AB-0FA3-E8AE-A6A1-C03EE2DD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3840480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7D3D71-61A7-7BE9-20ED-B5AF76B017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057400"/>
            <a:ext cx="3840480" cy="397925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1ED4A-75CE-22B6-973F-969688C90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457201"/>
            <a:ext cx="6551601" cy="557945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DB4269-D6C6-3706-6E34-9B96440E4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25825D-6882-CF7E-DED2-796EB50E5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99D84-B6AF-4AD4-8BA4-CA27940FE19C}" type="datetime1">
              <a:rPr lang="en-US" smtClean="0"/>
              <a:t>9/15/2026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661EE4-2972-F8D1-E2C0-577A67DEC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A5F8204-04DE-BDF1-25A8-C8850EC04A7C}"/>
              </a:ext>
            </a:extLst>
          </p:cNvPr>
          <p:cNvCxnSpPr>
            <a:cxnSpLocks/>
          </p:cNvCxnSpPr>
          <p:nvPr/>
        </p:nvCxnSpPr>
        <p:spPr>
          <a:xfrm>
            <a:off x="4643464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C0CCA0B-4B85-D092-C9D6-7644345E4BFB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hrSlideMaster.Content with CaptionHeader" descr=" ">
            <a:extLst>
              <a:ext uri="{FF2B5EF4-FFF2-40B4-BE49-F238E27FC236}">
                <a16:creationId xmlns:a16="http://schemas.microsoft.com/office/drawing/2014/main" id="{380CF875-8030-5757-1136-E958D23C6E50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3168391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064BF-25B8-DF5F-78A5-EF299DBC0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7200"/>
            <a:ext cx="3840480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B6BD76-5832-C2AF-7743-B7CB3A9FD2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073584"/>
            <a:ext cx="3840480" cy="3880736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01BD91-BD6E-DEBA-3699-22D6D0CCE7F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542165"/>
            <a:ext cx="6466646" cy="5313731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7AD9D-75CD-C3FA-F88F-4D8A87B72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7D41FD-57A5-7CC9-58D3-3ACA20265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60925-047A-4C6B-94FB-6885B6031109}" type="datetime1">
              <a:rPr lang="en-US" smtClean="0"/>
              <a:t>9/15/2026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ACC530-F0C1-526A-3F3A-EA8A7A29A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332F2A-AF1E-7A2E-F872-24CEC59A2C2B}"/>
              </a:ext>
            </a:extLst>
          </p:cNvPr>
          <p:cNvCxnSpPr>
            <a:cxnSpLocks/>
          </p:cNvCxnSpPr>
          <p:nvPr/>
        </p:nvCxnSpPr>
        <p:spPr>
          <a:xfrm>
            <a:off x="4643464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041477D-FCE4-BE8D-ED72-1A4C8D664981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hrSlideMaster.Picture with CaptionHeader" descr=" ">
            <a:extLst>
              <a:ext uri="{FF2B5EF4-FFF2-40B4-BE49-F238E27FC236}">
                <a16:creationId xmlns:a16="http://schemas.microsoft.com/office/drawing/2014/main" id="{04E231FB-AD62-3438-2C43-926B75759EC0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4751426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5319627-2791-E32D-91B0-857B27F822F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34473"/>
            <a:ext cx="11122508" cy="1993399"/>
          </a:xfrm>
        </p:spPr>
        <p:txBody>
          <a:bodyPr anchor="b">
            <a:normAutofit/>
          </a:bodyPr>
          <a:lstStyle>
            <a:lvl1pPr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199" y="3528206"/>
            <a:ext cx="11122509" cy="275425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  <a:lvl2pPr marL="228600" indent="0">
              <a:buNone/>
              <a:defRPr lang="en-US" dirty="0">
                <a:solidFill>
                  <a:schemeClr val="tx2"/>
                </a:solidFill>
              </a:defRPr>
            </a:lvl2pPr>
            <a:lvl3pPr marL="457200" indent="0">
              <a:buNone/>
              <a:defRPr lang="en-US" dirty="0">
                <a:solidFill>
                  <a:schemeClr val="tx2"/>
                </a:solidFill>
              </a:defRPr>
            </a:lvl3pPr>
            <a:lvl4pPr marL="685800" indent="0">
              <a:buNone/>
              <a:defRPr lang="en-US" dirty="0">
                <a:solidFill>
                  <a:schemeClr val="tx2"/>
                </a:solidFill>
              </a:defRPr>
            </a:lvl4pPr>
            <a:lvl5pPr marL="914400" indent="0">
              <a:buNone/>
              <a:defRPr lang="en-US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049693-73B8-4968-A0F1-3875574BBB60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128EF9-7F8A-2F1B-41F7-2CA02A35CCA7}"/>
              </a:ext>
            </a:extLst>
          </p:cNvPr>
          <p:cNvCxnSpPr>
            <a:cxnSpLocks/>
          </p:cNvCxnSpPr>
          <p:nvPr/>
        </p:nvCxnSpPr>
        <p:spPr>
          <a:xfrm flipH="1">
            <a:off x="0" y="3191402"/>
            <a:ext cx="1219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hrSlideMaster.ConclusionHeader" descr=" ">
            <a:extLst>
              <a:ext uri="{FF2B5EF4-FFF2-40B4-BE49-F238E27FC236}">
                <a16:creationId xmlns:a16="http://schemas.microsoft.com/office/drawing/2014/main" id="{8CB0F99C-0016-D812-88F3-19BA86B838F0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840151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7CD7571-736E-B4CB-34E0-C8B31B5A98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34473"/>
            <a:ext cx="6768193" cy="1993399"/>
          </a:xfrm>
        </p:spPr>
        <p:txBody>
          <a:bodyPr anchor="b">
            <a:normAutofit/>
          </a:bodyPr>
          <a:lstStyle>
            <a:lvl1pPr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3528206"/>
            <a:ext cx="6768193" cy="1794899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  <a:lvl2pPr marL="228600" indent="0">
              <a:buNone/>
              <a:defRPr lang="en-US" dirty="0">
                <a:solidFill>
                  <a:schemeClr val="tx2"/>
                </a:solidFill>
              </a:defRPr>
            </a:lvl2pPr>
            <a:lvl3pPr marL="457200" indent="0">
              <a:buNone/>
              <a:defRPr lang="en-US" dirty="0">
                <a:solidFill>
                  <a:schemeClr val="tx2"/>
                </a:solidFill>
              </a:defRPr>
            </a:lvl3pPr>
            <a:lvl4pPr marL="685800" indent="0">
              <a:buNone/>
              <a:defRPr lang="en-US" dirty="0">
                <a:solidFill>
                  <a:schemeClr val="tx2"/>
                </a:solidFill>
              </a:defRPr>
            </a:lvl4pPr>
            <a:lvl5pPr marL="914400" indent="0">
              <a:buNone/>
              <a:defRPr lang="en-US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F7915E-BF18-4119-A409-F175A6E221CE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128EF9-7F8A-2F1B-41F7-2CA02A35CCA7}"/>
              </a:ext>
            </a:extLst>
          </p:cNvPr>
          <p:cNvCxnSpPr>
            <a:cxnSpLocks/>
          </p:cNvCxnSpPr>
          <p:nvPr/>
        </p:nvCxnSpPr>
        <p:spPr>
          <a:xfrm flipH="1">
            <a:off x="0" y="3191402"/>
            <a:ext cx="1219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hrSlideMaster.Conclusion 2Header" descr=" ">
            <a:extLst>
              <a:ext uri="{FF2B5EF4-FFF2-40B4-BE49-F238E27FC236}">
                <a16:creationId xmlns:a16="http://schemas.microsoft.com/office/drawing/2014/main" id="{AF29A20C-073C-E1BC-D48A-DB4D6D1EC8FF}"/>
              </a:ext>
            </a:extLst>
          </p:cNvPr>
          <p:cNvSpPr txBox="1"/>
          <p:nvPr userDrawn="1"/>
        </p:nvSpPr>
        <p:spPr>
          <a:xfrm>
            <a:off x="0" y="91440"/>
            <a:ext cx="12192000" cy="223138"/>
          </a:xfrm>
          <a:prstGeom prst="rect">
            <a:avLst/>
          </a:prstGeom>
          <a:noFill/>
        </p:spPr>
        <p:txBody>
          <a:bodyPr vert="horz" rIns="91440" rtlCol="0">
            <a:spAutoFit/>
          </a:bodyPr>
          <a:lstStyle/>
          <a:p>
            <a:pPr algn="r"/>
            <a:r>
              <a:rPr lang="en-GB" sz="850" b="0" i="0" u="none" strike="noStrike" baseline="0">
                <a:solidFill>
                  <a:srgbClr val="000000"/>
                </a:solidFill>
                <a:latin typeface="Microsoft Sans Serif" panose="020B0604020202020204" pitchFamily="34" charset="0"/>
                <a:cs typeface="Microsoft Sans Serif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568438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57148D-D60C-3359-4AC2-15A43E221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1"/>
            <a:ext cx="10515600" cy="11572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A8731C-FCAE-A05A-5A11-57005B86A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52E70-B2DF-717F-6373-70A688FAD8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445997"/>
            <a:ext cx="39493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215E5-6146-14C5-665E-EF04630DCB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fld id="{40DAA6B7-91A8-481F-87E9-5D18FE514C0E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8FA3A-8706-3F4B-41CC-B024431F62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fld id="{DDF60B60-82CA-4BB9-BA6E-A62FADF23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290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  <p:sldLayoutId id="2147483694" r:id="rId33"/>
    <p:sldLayoutId id="2147483695" r:id="rId34"/>
    <p:sldLayoutId id="2147483696" r:id="rId35"/>
    <p:sldLayoutId id="2147483697" r:id="rId36"/>
    <p:sldLayoutId id="2147483698" r:id="rId37"/>
    <p:sldLayoutId id="2147483699" r:id="rId38"/>
    <p:sldLayoutId id="2147483700" r:id="rId39"/>
    <p:sldLayoutId id="2147483701" r:id="rId40"/>
    <p:sldLayoutId id="2147483702" r:id="rId41"/>
    <p:sldLayoutId id="2147483703" r:id="rId42"/>
    <p:sldLayoutId id="2147483704" r:id="rId43"/>
    <p:sldLayoutId id="2147483705" r:id="rId44"/>
    <p:sldLayoutId id="2147483706" r:id="rId45"/>
    <p:sldLayoutId id="2147483707" r:id="rId46"/>
    <p:sldLayoutId id="2147483708" r:id="rId47"/>
    <p:sldLayoutId id="2147483709" r:id="rId48"/>
    <p:sldLayoutId id="2147483710" r:id="rId49"/>
    <p:sldLayoutId id="2147483711" r:id="rId50"/>
    <p:sldLayoutId id="2147483712" r:id="rId51"/>
    <p:sldLayoutId id="2147483713" r:id="rId52"/>
    <p:sldLayoutId id="2147483714" r:id="rId53"/>
    <p:sldLayoutId id="2147483715" r:id="rId54"/>
    <p:sldLayoutId id="2147483716" r:id="rId55"/>
    <p:sldLayoutId id="2147483717" r:id="rId5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08">
          <p15:clr>
            <a:srgbClr val="F26B43"/>
          </p15:clr>
        </p15:guide>
        <p15:guide id="3" pos="4872">
          <p15:clr>
            <a:srgbClr val="F26B43"/>
          </p15:clr>
        </p15:guide>
        <p15:guide id="4" pos="5160">
          <p15:clr>
            <a:srgbClr val="F26B43"/>
          </p15:clr>
        </p15:guide>
        <p15:guide id="5" pos="2520">
          <p15:clr>
            <a:srgbClr val="F26B43"/>
          </p15:clr>
        </p15:guide>
        <p15:guide id="6" pos="45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hyperlink" Target="https://docs.wto.org/dol2fe/Pages/SS/directdoc.aspx?filename=Q:/WT/CTE/W271.pdf&amp;Open=True" TargetMode="External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jpeg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docs.wto.org/dol2fe/Pages/SS/directdoc.aspx?filename=Q:/WT/CTE/W271.pdf&amp;Open=True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7.emf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2A8A9-834D-9942-CB09-24E0C98199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55883" y="180975"/>
            <a:ext cx="4661216" cy="4676775"/>
          </a:xfrm>
        </p:spPr>
        <p:txBody>
          <a:bodyPr anchor="ctr">
            <a:normAutofit/>
          </a:bodyPr>
          <a:lstStyle/>
          <a:p>
            <a:r>
              <a:rPr lang="en-US" dirty="0"/>
              <a:t>Climate Change @ WTO, an update</a:t>
            </a:r>
            <a:br>
              <a:rPr lang="en-US" dirty="0"/>
            </a:br>
            <a:br>
              <a:rPr lang="en-US" dirty="0"/>
            </a:br>
            <a:r>
              <a:rPr lang="en-US" dirty="0"/>
              <a:t>15 September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C64173-5197-5795-E119-C224A06F83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2445" y="5059111"/>
            <a:ext cx="3933779" cy="1103564"/>
          </a:xfrm>
        </p:spPr>
        <p:txBody>
          <a:bodyPr anchor="ctr">
            <a:normAutofit fontScale="85000" lnSpcReduction="20000"/>
          </a:bodyPr>
          <a:lstStyle/>
          <a:p>
            <a:pPr>
              <a:spcBef>
                <a:spcPts val="600"/>
              </a:spcBef>
            </a:pPr>
            <a:r>
              <a:rPr lang="en-US" dirty="0"/>
              <a:t>Ms. Ludivine Tamiotti 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Head, Environment Section, Trade and Environment Division, WTO Secretariat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n-US" dirty="0"/>
              <a:t>Ludivine.tamiotti@wto.org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1EE984-C33F-D411-0DE0-5F8BA104351D}"/>
              </a:ext>
            </a:extLst>
          </p:cNvPr>
          <p:cNvSpPr txBox="1"/>
          <p:nvPr/>
        </p:nvSpPr>
        <p:spPr>
          <a:xfrm>
            <a:off x="7420535" y="6162675"/>
            <a:ext cx="4661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i="1" dirty="0">
                <a:solidFill>
                  <a:srgbClr val="002060"/>
                </a:solidFill>
              </a:rPr>
              <a:t>This presentation has been prepared in my personal capacity and is without prejudice to the positions of Members or to their rights and obligations under the WTO.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6459DFA-84BF-FEA3-BA70-B27A8E8C63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975"/>
            <a:ext cx="7210425" cy="4765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85DF45-2A8D-0AA1-5E90-26FAE8FB003B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10870" y="5260290"/>
            <a:ext cx="5731510" cy="122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353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xagon 5">
            <a:extLst>
              <a:ext uri="{FF2B5EF4-FFF2-40B4-BE49-F238E27FC236}">
                <a16:creationId xmlns:a16="http://schemas.microsoft.com/office/drawing/2014/main" id="{98B636A5-1C53-760E-8CD1-7FC88129D351}"/>
              </a:ext>
            </a:extLst>
          </p:cNvPr>
          <p:cNvSpPr/>
          <p:nvPr/>
        </p:nvSpPr>
        <p:spPr>
          <a:xfrm rot="5400000">
            <a:off x="2516981" y="2521745"/>
            <a:ext cx="1750220" cy="1490187"/>
          </a:xfrm>
          <a:prstGeom prst="hexagon">
            <a:avLst/>
          </a:prstGeom>
          <a:solidFill>
            <a:schemeClr val="accent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620" b="1"/>
          </a:p>
        </p:txBody>
      </p:sp>
      <p:sp>
        <p:nvSpPr>
          <p:cNvPr id="8" name="Hexagon 7">
            <a:extLst>
              <a:ext uri="{FF2B5EF4-FFF2-40B4-BE49-F238E27FC236}">
                <a16:creationId xmlns:a16="http://schemas.microsoft.com/office/drawing/2014/main" id="{8A67828C-EBAA-6F26-F911-806F1301440E}"/>
              </a:ext>
            </a:extLst>
          </p:cNvPr>
          <p:cNvSpPr/>
          <p:nvPr/>
        </p:nvSpPr>
        <p:spPr>
          <a:xfrm rot="5400000">
            <a:off x="3334226" y="4019075"/>
            <a:ext cx="1750220" cy="1490187"/>
          </a:xfrm>
          <a:prstGeom prst="hexago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620"/>
          </a:p>
        </p:txBody>
      </p:sp>
      <p:sp>
        <p:nvSpPr>
          <p:cNvPr id="11" name="Hexagon 10">
            <a:extLst>
              <a:ext uri="{FF2B5EF4-FFF2-40B4-BE49-F238E27FC236}">
                <a16:creationId xmlns:a16="http://schemas.microsoft.com/office/drawing/2014/main" id="{D1894380-047B-3127-E0B9-489F3B237CF2}"/>
              </a:ext>
            </a:extLst>
          </p:cNvPr>
          <p:cNvSpPr/>
          <p:nvPr/>
        </p:nvSpPr>
        <p:spPr>
          <a:xfrm rot="5400000">
            <a:off x="5002291" y="3992714"/>
            <a:ext cx="1750220" cy="1490187"/>
          </a:xfrm>
          <a:prstGeom prst="hexagon">
            <a:avLst/>
          </a:prstGeom>
          <a:solidFill>
            <a:schemeClr val="accent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620">
              <a:solidFill>
                <a:srgbClr val="002060"/>
              </a:solidFill>
            </a:endParaRP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21B7D188-A6AA-B430-0956-C431CD5DDB7B}"/>
              </a:ext>
            </a:extLst>
          </p:cNvPr>
          <p:cNvSpPr/>
          <p:nvPr/>
        </p:nvSpPr>
        <p:spPr>
          <a:xfrm rot="5400000">
            <a:off x="6603920" y="4024076"/>
            <a:ext cx="1750220" cy="1491615"/>
          </a:xfrm>
          <a:prstGeom prst="hexago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620"/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F8737197-9775-CB43-EA49-618DEB4CA3DD}"/>
              </a:ext>
            </a:extLst>
          </p:cNvPr>
          <p:cNvSpPr/>
          <p:nvPr/>
        </p:nvSpPr>
        <p:spPr>
          <a:xfrm rot="5400000">
            <a:off x="8234839" y="4024790"/>
            <a:ext cx="1750220" cy="1490187"/>
          </a:xfrm>
          <a:prstGeom prst="hexago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620" b="1"/>
          </a:p>
        </p:txBody>
      </p:sp>
      <p:sp>
        <p:nvSpPr>
          <p:cNvPr id="17" name="Hexagon 16">
            <a:extLst>
              <a:ext uri="{FF2B5EF4-FFF2-40B4-BE49-F238E27FC236}">
                <a16:creationId xmlns:a16="http://schemas.microsoft.com/office/drawing/2014/main" id="{7BD6A306-FF4F-2028-DBE4-27300D3915AE}"/>
              </a:ext>
            </a:extLst>
          </p:cNvPr>
          <p:cNvSpPr/>
          <p:nvPr/>
        </p:nvSpPr>
        <p:spPr>
          <a:xfrm rot="5400000">
            <a:off x="4167187" y="2521744"/>
            <a:ext cx="1750220" cy="1490186"/>
          </a:xfrm>
          <a:prstGeom prst="hexago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 sz="1620"/>
          </a:p>
        </p:txBody>
      </p:sp>
      <p:sp>
        <p:nvSpPr>
          <p:cNvPr id="19" name="Hexagon 18">
            <a:extLst>
              <a:ext uri="{FF2B5EF4-FFF2-40B4-BE49-F238E27FC236}">
                <a16:creationId xmlns:a16="http://schemas.microsoft.com/office/drawing/2014/main" id="{F07561F5-D666-85A0-81D9-F3AB10984F52}"/>
              </a:ext>
            </a:extLst>
          </p:cNvPr>
          <p:cNvSpPr/>
          <p:nvPr/>
        </p:nvSpPr>
        <p:spPr>
          <a:xfrm rot="5400000">
            <a:off x="5817394" y="2521745"/>
            <a:ext cx="1750220" cy="1490187"/>
          </a:xfrm>
          <a:prstGeom prst="hexago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620" b="1"/>
          </a:p>
        </p:txBody>
      </p:sp>
      <p:sp>
        <p:nvSpPr>
          <p:cNvPr id="21" name="Hexagon 20">
            <a:extLst>
              <a:ext uri="{FF2B5EF4-FFF2-40B4-BE49-F238E27FC236}">
                <a16:creationId xmlns:a16="http://schemas.microsoft.com/office/drawing/2014/main" id="{36A6DA54-9FC4-7B8A-9FBD-8A4CB594F9C4}"/>
              </a:ext>
            </a:extLst>
          </p:cNvPr>
          <p:cNvSpPr/>
          <p:nvPr/>
        </p:nvSpPr>
        <p:spPr>
          <a:xfrm rot="5400000">
            <a:off x="7392589" y="2521744"/>
            <a:ext cx="1750220" cy="1490186"/>
          </a:xfrm>
          <a:prstGeom prst="hexagon">
            <a:avLst/>
          </a:prstGeom>
          <a:solidFill>
            <a:schemeClr val="accent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620">
              <a:solidFill>
                <a:schemeClr val="tx1"/>
              </a:solidFill>
            </a:endParaRPr>
          </a:p>
        </p:txBody>
      </p:sp>
      <p:sp>
        <p:nvSpPr>
          <p:cNvPr id="23" name="Hexagon 22">
            <a:extLst>
              <a:ext uri="{FF2B5EF4-FFF2-40B4-BE49-F238E27FC236}">
                <a16:creationId xmlns:a16="http://schemas.microsoft.com/office/drawing/2014/main" id="{5C8D2D70-032B-BDC7-C785-1152F21E7DF0}"/>
              </a:ext>
            </a:extLst>
          </p:cNvPr>
          <p:cNvSpPr/>
          <p:nvPr/>
        </p:nvSpPr>
        <p:spPr>
          <a:xfrm rot="5400000">
            <a:off x="6613922" y="1017986"/>
            <a:ext cx="1750220" cy="1491615"/>
          </a:xfrm>
          <a:prstGeom prst="hexago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620" b="1"/>
          </a:p>
        </p:txBody>
      </p:sp>
      <p:sp>
        <p:nvSpPr>
          <p:cNvPr id="25" name="Hexagon 24">
            <a:extLst>
              <a:ext uri="{FF2B5EF4-FFF2-40B4-BE49-F238E27FC236}">
                <a16:creationId xmlns:a16="http://schemas.microsoft.com/office/drawing/2014/main" id="{52CC8C19-5511-CD02-6E6A-495CA89C2CE2}"/>
              </a:ext>
            </a:extLst>
          </p:cNvPr>
          <p:cNvSpPr/>
          <p:nvPr/>
        </p:nvSpPr>
        <p:spPr>
          <a:xfrm rot="5400000">
            <a:off x="8224838" y="1074421"/>
            <a:ext cx="1750218" cy="1490186"/>
          </a:xfrm>
          <a:prstGeom prst="hexagon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620"/>
          </a:p>
        </p:txBody>
      </p:sp>
      <p:sp>
        <p:nvSpPr>
          <p:cNvPr id="27" name="TextBox 24">
            <a:extLst>
              <a:ext uri="{FF2B5EF4-FFF2-40B4-BE49-F238E27FC236}">
                <a16:creationId xmlns:a16="http://schemas.microsoft.com/office/drawing/2014/main" id="{23876396-55AB-C48D-4C06-216D4132A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225" y="1330166"/>
            <a:ext cx="1471613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150" b="1">
                <a:latin typeface="Aptos Light"/>
              </a:rPr>
              <a:t>MEA and WTO rules</a:t>
            </a:r>
          </a:p>
        </p:txBody>
      </p:sp>
      <p:sp>
        <p:nvSpPr>
          <p:cNvPr id="29" name="TextBox 25">
            <a:extLst>
              <a:ext uri="{FF2B5EF4-FFF2-40B4-BE49-F238E27FC236}">
                <a16:creationId xmlns:a16="http://schemas.microsoft.com/office/drawing/2014/main" id="{A26AF5E0-7A35-3F29-1837-1A40C153EB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4858" y="1208723"/>
            <a:ext cx="1470183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150" b="1">
                <a:latin typeface="Aptos Light"/>
              </a:rPr>
              <a:t>Environ-mental policies</a:t>
            </a:r>
          </a:p>
        </p:txBody>
      </p:sp>
      <p:sp>
        <p:nvSpPr>
          <p:cNvPr id="31" name="TextBox 26">
            <a:extLst>
              <a:ext uri="{FF2B5EF4-FFF2-40B4-BE49-F238E27FC236}">
                <a16:creationId xmlns:a16="http://schemas.microsoft.com/office/drawing/2014/main" id="{B93CDAD3-F8D4-B337-8EEC-EE3911D51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8426" y="2560321"/>
            <a:ext cx="1538765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900" b="1">
                <a:latin typeface="Aptos Light"/>
              </a:rPr>
              <a:t>Taxes, technical regulations, labelling</a:t>
            </a:r>
          </a:p>
        </p:txBody>
      </p:sp>
      <p:sp>
        <p:nvSpPr>
          <p:cNvPr id="33" name="TextBox 27">
            <a:extLst>
              <a:ext uri="{FF2B5EF4-FFF2-40B4-BE49-F238E27FC236}">
                <a16:creationId xmlns:a16="http://schemas.microsoft.com/office/drawing/2014/main" id="{1723CB72-2873-CDA1-8ADA-85A9ECD0C1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7203" y="2858930"/>
            <a:ext cx="1470183" cy="72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50" b="1" dirty="0">
                <a:latin typeface="Aptos Light"/>
              </a:rPr>
              <a:t>Trans-</a:t>
            </a:r>
            <a:r>
              <a:rPr lang="en-US" altLang="en-US" sz="2050" b="1" dirty="0" err="1">
                <a:latin typeface="Aptos Light"/>
              </a:rPr>
              <a:t>parency</a:t>
            </a:r>
            <a:endParaRPr lang="en-US" altLang="en-US" sz="2050" b="1" dirty="0">
              <a:latin typeface="Aptos Light"/>
            </a:endParaRPr>
          </a:p>
        </p:txBody>
      </p:sp>
      <p:sp>
        <p:nvSpPr>
          <p:cNvPr id="35" name="TextBox 28">
            <a:extLst>
              <a:ext uri="{FF2B5EF4-FFF2-40B4-BE49-F238E27FC236}">
                <a16:creationId xmlns:a16="http://schemas.microsoft.com/office/drawing/2014/main" id="{559A2602-0A46-D138-60FE-D32E8282A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7416" y="2657476"/>
            <a:ext cx="1470183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150" b="1">
                <a:latin typeface="Aptos Light"/>
              </a:rPr>
              <a:t>Dispute settlement and MEAs</a:t>
            </a:r>
          </a:p>
        </p:txBody>
      </p:sp>
      <p:sp>
        <p:nvSpPr>
          <p:cNvPr id="37" name="TextBox 29">
            <a:extLst>
              <a:ext uri="{FF2B5EF4-FFF2-40B4-BE49-F238E27FC236}">
                <a16:creationId xmlns:a16="http://schemas.microsoft.com/office/drawing/2014/main" id="{496D6161-7F01-B58B-73CA-25ECA9C90A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2349" y="2852249"/>
            <a:ext cx="1471613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150" b="1">
                <a:latin typeface="Aptos Light"/>
              </a:rPr>
              <a:t>Market access</a:t>
            </a:r>
          </a:p>
        </p:txBody>
      </p:sp>
      <p:sp>
        <p:nvSpPr>
          <p:cNvPr id="39" name="TextBox 30">
            <a:extLst>
              <a:ext uri="{FF2B5EF4-FFF2-40B4-BE49-F238E27FC236}">
                <a16:creationId xmlns:a16="http://schemas.microsoft.com/office/drawing/2014/main" id="{AF51A8B6-BFD2-9B4B-A6F0-371F8B08A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7106" y="4086225"/>
            <a:ext cx="1470183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150" b="1" dirty="0">
                <a:latin typeface="Aptos Light"/>
                <a:ea typeface="Calibri"/>
                <a:cs typeface="Calibri"/>
              </a:rPr>
              <a:t>Domes-</a:t>
            </a:r>
            <a:r>
              <a:rPr lang="en-US" altLang="en-US" sz="2150" b="1" dirty="0" err="1">
                <a:latin typeface="Aptos Light"/>
                <a:ea typeface="Calibri"/>
                <a:cs typeface="Calibri"/>
              </a:rPr>
              <a:t>tically</a:t>
            </a:r>
            <a:r>
              <a:rPr lang="en-US" altLang="en-US" sz="2150" b="1" dirty="0">
                <a:latin typeface="Aptos Light"/>
                <a:ea typeface="Calibri"/>
                <a:cs typeface="Calibri"/>
              </a:rPr>
              <a:t> prohibited goods</a:t>
            </a:r>
          </a:p>
        </p:txBody>
      </p:sp>
      <p:sp>
        <p:nvSpPr>
          <p:cNvPr id="41" name="TextBox 31">
            <a:extLst>
              <a:ext uri="{FF2B5EF4-FFF2-40B4-BE49-F238E27FC236}">
                <a16:creationId xmlns:a16="http://schemas.microsoft.com/office/drawing/2014/main" id="{5E988FA6-59AE-D7B5-D196-9EC1D7EE7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6193" y="4152402"/>
            <a:ext cx="1602263" cy="108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150" b="1">
                <a:latin typeface="Aptos Light"/>
              </a:rPr>
              <a:t>Intellectual property rights</a:t>
            </a:r>
          </a:p>
        </p:txBody>
      </p:sp>
      <p:sp>
        <p:nvSpPr>
          <p:cNvPr id="43" name="TextBox 32">
            <a:extLst>
              <a:ext uri="{FF2B5EF4-FFF2-40B4-BE49-F238E27FC236}">
                <a16:creationId xmlns:a16="http://schemas.microsoft.com/office/drawing/2014/main" id="{5FC3B29D-E36F-F353-E5EB-DEF092E6ED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3228" y="4539140"/>
            <a:ext cx="1471613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150" b="1">
                <a:latin typeface="Aptos Light"/>
              </a:rPr>
              <a:t>Services</a:t>
            </a:r>
          </a:p>
        </p:txBody>
      </p:sp>
      <p:sp>
        <p:nvSpPr>
          <p:cNvPr id="45" name="TextBox 33">
            <a:extLst>
              <a:ext uri="{FF2B5EF4-FFF2-40B4-BE49-F238E27FC236}">
                <a16:creationId xmlns:a16="http://schemas.microsoft.com/office/drawing/2014/main" id="{CDF7C8EE-37ED-C613-D798-09A011E37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21994" y="4263391"/>
            <a:ext cx="1471613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150" b="1" dirty="0">
                <a:latin typeface="Aptos Light"/>
              </a:rPr>
              <a:t>NGO arrange-</a:t>
            </a:r>
            <a:r>
              <a:rPr lang="en-US" altLang="en-US" sz="2150" b="1" dirty="0" err="1">
                <a:latin typeface="Aptos Light"/>
              </a:rPr>
              <a:t>ments</a:t>
            </a:r>
            <a:endParaRPr lang="en-US" altLang="en-US" sz="2150" b="1">
              <a:latin typeface="Aptos Light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BF933EE-5709-8F95-D6DC-2A120BAE0FAA}"/>
              </a:ext>
            </a:extLst>
          </p:cNvPr>
          <p:cNvSpPr txBox="1"/>
          <p:nvPr/>
        </p:nvSpPr>
        <p:spPr>
          <a:xfrm>
            <a:off x="3794" y="514217"/>
            <a:ext cx="7318857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200" b="1" cap="small" dirty="0">
                <a:latin typeface="Aptos Light"/>
                <a:ea typeface="+mj-ea"/>
                <a:cs typeface="+mj-cs"/>
              </a:rPr>
              <a:t>THE CTE: A BROAD WORK PROGRAMME</a:t>
            </a:r>
            <a:endParaRPr lang="en-US" sz="3200" b="1" cap="small" dirty="0">
              <a:latin typeface="Aptos Light"/>
              <a:ea typeface="+mj-ea"/>
              <a:cs typeface="+mj-cs"/>
            </a:endParaRPr>
          </a:p>
        </p:txBody>
      </p:sp>
      <p:pic>
        <p:nvPicPr>
          <p:cNvPr id="49" name="Picture 4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34F1B16-B491-D64A-D179-07E8E06CB72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72720" y="5605185"/>
            <a:ext cx="5351780" cy="1047075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72B02BD-64C3-722C-BBCF-FCD1CA6E5FA4}"/>
              </a:ext>
            </a:extLst>
          </p:cNvPr>
          <p:cNvSpPr/>
          <p:nvPr/>
        </p:nvSpPr>
        <p:spPr>
          <a:xfrm>
            <a:off x="6581321" y="1089557"/>
            <a:ext cx="1752363" cy="1393313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531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103"/>
          <p:cNvSpPr txBox="1">
            <a:spLocks noGrp="1"/>
          </p:cNvSpPr>
          <p:nvPr>
            <p:ph type="title"/>
          </p:nvPr>
        </p:nvSpPr>
        <p:spPr>
          <a:xfrm>
            <a:off x="264160" y="250192"/>
            <a:ext cx="8832331" cy="769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algn="ctr">
              <a:lnSpc>
                <a:spcPct val="85000"/>
              </a:lnSpc>
              <a:spcBef>
                <a:spcPts val="0"/>
              </a:spcBef>
              <a:buSzPts val="2800"/>
            </a:pPr>
            <a:r>
              <a:rPr lang="en-GB" sz="2800" cap="small" dirty="0">
                <a:latin typeface="Aptos Light"/>
              </a:rPr>
              <a:t>RECENT DEVELOPMENTS IN THE CTE</a:t>
            </a:r>
            <a:endParaRPr lang="en-US" dirty="0">
              <a:latin typeface="Aptos Light"/>
            </a:endParaRPr>
          </a:p>
        </p:txBody>
      </p:sp>
      <p:sp>
        <p:nvSpPr>
          <p:cNvPr id="977" name="Google Shape;977;p103"/>
          <p:cNvSpPr/>
          <p:nvPr/>
        </p:nvSpPr>
        <p:spPr>
          <a:xfrm>
            <a:off x="4675947" y="3851830"/>
            <a:ext cx="519684" cy="14808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20000"/>
                </a:lnTo>
                <a:lnTo>
                  <a:pt x="120000" y="120000"/>
                </a:lnTo>
              </a:path>
            </a:pathLst>
          </a:custGeom>
          <a:noFill/>
          <a:ln w="19050" cap="flat" cmpd="sng">
            <a:solidFill>
              <a:srgbClr val="193F9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978" name="Google Shape;978;p103"/>
          <p:cNvSpPr/>
          <p:nvPr/>
        </p:nvSpPr>
        <p:spPr>
          <a:xfrm>
            <a:off x="4657715" y="2112309"/>
            <a:ext cx="55349" cy="700131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60000" y="120000"/>
                </a:lnTo>
              </a:path>
            </a:pathLst>
          </a:custGeom>
          <a:noFill/>
          <a:ln w="19050" cap="flat" cmpd="sng">
            <a:solidFill>
              <a:srgbClr val="99004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979" name="Google Shape;979;p103"/>
          <p:cNvSpPr/>
          <p:nvPr/>
        </p:nvSpPr>
        <p:spPr>
          <a:xfrm>
            <a:off x="819499" y="3814720"/>
            <a:ext cx="360416" cy="151799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20000"/>
                </a:lnTo>
                <a:lnTo>
                  <a:pt x="120000" y="120000"/>
                </a:lnTo>
              </a:path>
            </a:pathLst>
          </a:custGeom>
          <a:noFill/>
          <a:ln w="19050" cap="flat" cmpd="sng">
            <a:solidFill>
              <a:srgbClr val="193F9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980" name="Google Shape;980;p103"/>
          <p:cNvSpPr/>
          <p:nvPr/>
        </p:nvSpPr>
        <p:spPr>
          <a:xfrm>
            <a:off x="1780608" y="2350775"/>
            <a:ext cx="2907355" cy="46166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20000" y="0"/>
                </a:moveTo>
                <a:lnTo>
                  <a:pt x="120000" y="60000"/>
                </a:lnTo>
                <a:lnTo>
                  <a:pt x="0" y="60000"/>
                </a:lnTo>
                <a:lnTo>
                  <a:pt x="0" y="120000"/>
                </a:lnTo>
              </a:path>
            </a:pathLst>
          </a:custGeom>
          <a:noFill/>
          <a:ln w="19050" cap="flat" cmpd="sng">
            <a:solidFill>
              <a:srgbClr val="99004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981" name="Google Shape;981;p103"/>
          <p:cNvSpPr/>
          <p:nvPr/>
        </p:nvSpPr>
        <p:spPr>
          <a:xfrm>
            <a:off x="3486576" y="1112115"/>
            <a:ext cx="2402773" cy="1002279"/>
          </a:xfrm>
          <a:prstGeom prst="rect">
            <a:avLst/>
          </a:prstGeom>
          <a:solidFill>
            <a:schemeClr val="accent4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2" name="Google Shape;982;p103"/>
          <p:cNvSpPr txBox="1"/>
          <p:nvPr/>
        </p:nvSpPr>
        <p:spPr>
          <a:xfrm>
            <a:off x="3486576" y="1112115"/>
            <a:ext cx="2402773" cy="1002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75" tIns="8875" rIns="8875" bIns="88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GB" sz="1400" dirty="0">
                <a:solidFill>
                  <a:schemeClr val="lt1"/>
                </a:solidFill>
                <a:ea typeface="Arial"/>
                <a:cs typeface="Arial"/>
                <a:sym typeface="Arial"/>
              </a:rPr>
              <a:t>CTE</a:t>
            </a:r>
            <a:endParaRPr dirty="0"/>
          </a:p>
        </p:txBody>
      </p:sp>
      <p:sp>
        <p:nvSpPr>
          <p:cNvPr id="983" name="Google Shape;983;p103"/>
          <p:cNvSpPr/>
          <p:nvPr/>
        </p:nvSpPr>
        <p:spPr>
          <a:xfrm>
            <a:off x="579221" y="2812441"/>
            <a:ext cx="2402773" cy="1002279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accent2">
                <a:lumMod val="40000"/>
                <a:lumOff val="6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4" name="Google Shape;984;p103"/>
          <p:cNvSpPr txBox="1"/>
          <p:nvPr/>
        </p:nvSpPr>
        <p:spPr>
          <a:xfrm>
            <a:off x="579221" y="2812441"/>
            <a:ext cx="2402773" cy="1002279"/>
          </a:xfrm>
          <a:prstGeom prst="rect">
            <a:avLst/>
          </a:prstGeom>
          <a:solidFill>
            <a:schemeClr val="accent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spcFirstLastPara="1" wrap="square" lIns="8875" tIns="8875" rIns="8875" bIns="88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GB" sz="1400" dirty="0">
                <a:solidFill>
                  <a:schemeClr val="lt1"/>
                </a:solidFill>
                <a:ea typeface="Arial"/>
                <a:cs typeface="Arial"/>
                <a:sym typeface="Arial"/>
              </a:rPr>
              <a:t>CTE Thematic Sessions</a:t>
            </a:r>
            <a:endParaRPr dirty="0"/>
          </a:p>
        </p:txBody>
      </p:sp>
      <p:sp>
        <p:nvSpPr>
          <p:cNvPr id="985" name="Google Shape;985;p103"/>
          <p:cNvSpPr/>
          <p:nvPr/>
        </p:nvSpPr>
        <p:spPr>
          <a:xfrm>
            <a:off x="1179914" y="4235677"/>
            <a:ext cx="2402773" cy="219408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6" name="Google Shape;986;p103"/>
          <p:cNvSpPr txBox="1"/>
          <p:nvPr/>
        </p:nvSpPr>
        <p:spPr>
          <a:xfrm>
            <a:off x="1179914" y="4235677"/>
            <a:ext cx="2402773" cy="219408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8875" tIns="8875" rIns="8875" bIns="8875" anchor="ctr" anchorCtr="0">
            <a:noAutofit/>
          </a:bodyPr>
          <a:lstStyle/>
          <a:p>
            <a:pPr marL="285750" marR="0" lvl="0" indent="-28575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lt1"/>
                </a:solidFill>
                <a:ea typeface="Arial"/>
                <a:cs typeface="Arial"/>
                <a:sym typeface="Arial"/>
              </a:rPr>
              <a:t>Trade’s role in the clean energy transition </a:t>
            </a:r>
            <a:endParaRPr dirty="0"/>
          </a:p>
          <a:p>
            <a:pPr marL="285750" marR="0" lvl="0" indent="-285750" rtl="0">
              <a:lnSpc>
                <a:spcPct val="90000"/>
              </a:lnSpc>
              <a:spcBef>
                <a:spcPts val="49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lt1"/>
                </a:solidFill>
                <a:ea typeface="Arial"/>
                <a:cs typeface="Arial"/>
                <a:sym typeface="Arial"/>
              </a:rPr>
              <a:t>Trade-related climate measures </a:t>
            </a:r>
            <a:endParaRPr dirty="0"/>
          </a:p>
          <a:p>
            <a:pPr marL="285750" marR="0" lvl="0" indent="-285750" rtl="0">
              <a:lnSpc>
                <a:spcPct val="90000"/>
              </a:lnSpc>
              <a:spcBef>
                <a:spcPts val="49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lt1"/>
                </a:solidFill>
                <a:ea typeface="Arial"/>
                <a:cs typeface="Arial"/>
                <a:sym typeface="Arial"/>
              </a:rPr>
              <a:t>Technology transfer</a:t>
            </a:r>
            <a:endParaRPr dirty="0"/>
          </a:p>
          <a:p>
            <a:pPr marL="285750" marR="0" lvl="0" indent="-285750" rtl="0">
              <a:lnSpc>
                <a:spcPct val="90000"/>
              </a:lnSpc>
              <a:spcBef>
                <a:spcPts val="49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lt1"/>
                </a:solidFill>
                <a:ea typeface="Arial"/>
                <a:cs typeface="Arial"/>
                <a:sym typeface="Arial"/>
              </a:rPr>
              <a:t>Sustainable agriculture</a:t>
            </a:r>
            <a:endParaRPr dirty="0"/>
          </a:p>
        </p:txBody>
      </p:sp>
      <p:sp>
        <p:nvSpPr>
          <p:cNvPr id="987" name="Google Shape;987;p103"/>
          <p:cNvSpPr/>
          <p:nvPr/>
        </p:nvSpPr>
        <p:spPr>
          <a:xfrm>
            <a:off x="4271666" y="2812441"/>
            <a:ext cx="2402773" cy="1002279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accent2">
                <a:lumMod val="40000"/>
                <a:lumOff val="6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dirty="0">
                <a:solidFill>
                  <a:schemeClr val="lt1"/>
                </a:solidFill>
                <a:ea typeface="Arial"/>
                <a:cs typeface="Arial"/>
                <a:sym typeface="Arial"/>
              </a:rPr>
              <a:t>Interactive Sessions</a:t>
            </a:r>
            <a:endParaRPr lang="en-GB" dirty="0"/>
          </a:p>
        </p:txBody>
      </p:sp>
      <p:sp>
        <p:nvSpPr>
          <p:cNvPr id="989" name="Google Shape;989;p103"/>
          <p:cNvSpPr/>
          <p:nvPr/>
        </p:nvSpPr>
        <p:spPr>
          <a:xfrm>
            <a:off x="5204867" y="4235677"/>
            <a:ext cx="2402773" cy="2119862"/>
          </a:xfrm>
          <a:prstGeom prst="rect">
            <a:avLst/>
          </a:prstGeom>
          <a:solidFill>
            <a:schemeClr val="accent6">
              <a:lumMod val="50000"/>
            </a:schemeClr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0" name="Google Shape;990;p103"/>
          <p:cNvSpPr txBox="1"/>
          <p:nvPr/>
        </p:nvSpPr>
        <p:spPr>
          <a:xfrm>
            <a:off x="5214103" y="4235677"/>
            <a:ext cx="2402773" cy="2119862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spcFirstLastPara="1" wrap="square" lIns="8875" tIns="8875" rIns="8875" bIns="88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GB" sz="1400" dirty="0" err="1">
                <a:solidFill>
                  <a:schemeClr val="lt1"/>
                </a:solidFill>
                <a:ea typeface="Arial"/>
                <a:cs typeface="Arial"/>
                <a:sym typeface="Arial"/>
              </a:rPr>
              <a:t>TrCMs</a:t>
            </a:r>
            <a:r>
              <a:rPr lang="en-GB" sz="1400" dirty="0">
                <a:solidFill>
                  <a:schemeClr val="lt1"/>
                </a:solidFill>
                <a:ea typeface="Arial"/>
                <a:cs typeface="Arial"/>
                <a:sym typeface="Arial"/>
              </a:rPr>
              <a:t>, interoperability and development</a:t>
            </a:r>
            <a:endParaRPr sz="1400" dirty="0">
              <a:solidFill>
                <a:schemeClr val="lt1"/>
              </a:solidFill>
              <a:ea typeface="Arial"/>
              <a:cs typeface="Arial"/>
              <a:sym typeface="Arial"/>
            </a:endParaRPr>
          </a:p>
        </p:txBody>
      </p:sp>
      <p:sp>
        <p:nvSpPr>
          <p:cNvPr id="2" name="Google Shape;975;p103">
            <a:extLst>
              <a:ext uri="{FF2B5EF4-FFF2-40B4-BE49-F238E27FC236}">
                <a16:creationId xmlns:a16="http://schemas.microsoft.com/office/drawing/2014/main" id="{31557360-C127-5268-B3F4-5A2B94495ECF}"/>
              </a:ext>
            </a:extLst>
          </p:cNvPr>
          <p:cNvSpPr/>
          <p:nvPr/>
        </p:nvSpPr>
        <p:spPr>
          <a:xfrm>
            <a:off x="8930972" y="3808096"/>
            <a:ext cx="1275210" cy="1524621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20000"/>
                </a:lnTo>
                <a:lnTo>
                  <a:pt x="120000" y="120000"/>
                </a:lnTo>
              </a:path>
            </a:pathLst>
          </a:custGeom>
          <a:noFill/>
          <a:ln w="19050" cap="flat" cmpd="sng">
            <a:solidFill>
              <a:srgbClr val="193F9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" name="Google Shape;976;p103">
            <a:extLst>
              <a:ext uri="{FF2B5EF4-FFF2-40B4-BE49-F238E27FC236}">
                <a16:creationId xmlns:a16="http://schemas.microsoft.com/office/drawing/2014/main" id="{135BC018-4BA5-F6DF-BF19-0C381545DC44}"/>
              </a:ext>
            </a:extLst>
          </p:cNvPr>
          <p:cNvSpPr/>
          <p:nvPr/>
        </p:nvSpPr>
        <p:spPr>
          <a:xfrm>
            <a:off x="4694592" y="2344151"/>
            <a:ext cx="4315402" cy="46166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60000"/>
                </a:lnTo>
                <a:lnTo>
                  <a:pt x="120000" y="60000"/>
                </a:lnTo>
                <a:lnTo>
                  <a:pt x="120000" y="120000"/>
                </a:lnTo>
              </a:path>
            </a:pathLst>
          </a:custGeom>
          <a:noFill/>
          <a:ln w="19050" cap="flat" cmpd="sng">
            <a:solidFill>
              <a:srgbClr val="99004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991;p103">
            <a:extLst>
              <a:ext uri="{FF2B5EF4-FFF2-40B4-BE49-F238E27FC236}">
                <a16:creationId xmlns:a16="http://schemas.microsoft.com/office/drawing/2014/main" id="{1DDC48DA-8D9E-2EEE-2AB6-10AC076E568F}"/>
              </a:ext>
            </a:extLst>
          </p:cNvPr>
          <p:cNvSpPr/>
          <p:nvPr/>
        </p:nvSpPr>
        <p:spPr>
          <a:xfrm>
            <a:off x="8072341" y="2805817"/>
            <a:ext cx="1927186" cy="1002279"/>
          </a:xfrm>
          <a:prstGeom prst="rect">
            <a:avLst/>
          </a:prstGeom>
          <a:solidFill>
            <a:schemeClr val="accent1"/>
          </a:solidFill>
          <a:ln w="19050" cap="flat" cmpd="sng">
            <a:solidFill>
              <a:schemeClr val="accent2">
                <a:lumMod val="40000"/>
                <a:lumOff val="60000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992;p103">
            <a:extLst>
              <a:ext uri="{FF2B5EF4-FFF2-40B4-BE49-F238E27FC236}">
                <a16:creationId xmlns:a16="http://schemas.microsoft.com/office/drawing/2014/main" id="{B86880D0-B8CA-AA8F-359F-0E8B2839F82A}"/>
              </a:ext>
            </a:extLst>
          </p:cNvPr>
          <p:cNvSpPr txBox="1"/>
          <p:nvPr/>
        </p:nvSpPr>
        <p:spPr>
          <a:xfrm>
            <a:off x="8072341" y="2805817"/>
            <a:ext cx="1878468" cy="1002279"/>
          </a:xfrm>
          <a:prstGeom prst="rect">
            <a:avLst/>
          </a:prstGeom>
          <a:solidFill>
            <a:schemeClr val="accent1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spcFirstLastPara="1" wrap="square" lIns="8875" tIns="8875" rIns="8875" bIns="88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</a:pPr>
            <a:r>
              <a:rPr lang="en-GB" sz="1400" dirty="0">
                <a:solidFill>
                  <a:schemeClr val="lt1"/>
                </a:solidFill>
                <a:cs typeface="Arial"/>
                <a:sym typeface="Arial"/>
              </a:rPr>
              <a:t>Voluntary trade and climate measures information exchange exercise</a:t>
            </a:r>
            <a:endParaRPr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2143C19-4802-F0AA-70DD-274CF2417B68}"/>
              </a:ext>
            </a:extLst>
          </p:cNvPr>
          <p:cNvGrpSpPr/>
          <p:nvPr/>
        </p:nvGrpSpPr>
        <p:grpSpPr>
          <a:xfrm>
            <a:off x="9492662" y="4229055"/>
            <a:ext cx="2353107" cy="2135722"/>
            <a:chOff x="10018262" y="4229053"/>
            <a:chExt cx="1831078" cy="2367509"/>
          </a:xfrm>
          <a:solidFill>
            <a:schemeClr val="accent6">
              <a:lumMod val="50000"/>
            </a:schemeClr>
          </a:solidFill>
        </p:grpSpPr>
        <p:sp>
          <p:nvSpPr>
            <p:cNvPr id="6" name="Google Shape;993;p103">
              <a:extLst>
                <a:ext uri="{FF2B5EF4-FFF2-40B4-BE49-F238E27FC236}">
                  <a16:creationId xmlns:a16="http://schemas.microsoft.com/office/drawing/2014/main" id="{F5191349-F768-9056-F401-EC405D965544}"/>
                </a:ext>
              </a:extLst>
            </p:cNvPr>
            <p:cNvSpPr/>
            <p:nvPr/>
          </p:nvSpPr>
          <p:spPr>
            <a:xfrm>
              <a:off x="10018262" y="4239291"/>
              <a:ext cx="1831078" cy="2357271"/>
            </a:xfrm>
            <a:prstGeom prst="rect">
              <a:avLst/>
            </a:prstGeom>
            <a:grpFill/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994;p103">
              <a:extLst>
                <a:ext uri="{FF2B5EF4-FFF2-40B4-BE49-F238E27FC236}">
                  <a16:creationId xmlns:a16="http://schemas.microsoft.com/office/drawing/2014/main" id="{F4303804-8199-9309-632A-4C2A02EA24FE}"/>
                </a:ext>
              </a:extLst>
            </p:cNvPr>
            <p:cNvSpPr txBox="1"/>
            <p:nvPr/>
          </p:nvSpPr>
          <p:spPr>
            <a:xfrm>
              <a:off x="10030785" y="4229053"/>
              <a:ext cx="1735792" cy="2357271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8250" tIns="8250" rIns="8250" bIns="82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Arial"/>
                <a:buNone/>
              </a:pPr>
              <a:r>
                <a:rPr lang="en-GB" sz="1400" dirty="0">
                  <a:solidFill>
                    <a:schemeClr val="lt1"/>
                  </a:solidFill>
                  <a:ea typeface="Arial"/>
                  <a:cs typeface="Arial"/>
                  <a:sym typeface="Arial"/>
                </a:rPr>
                <a:t>Voluntary sharing of information on trade and climate measures, including in relation to embedded carbon emissions measurement, using a template (</a:t>
              </a:r>
              <a:r>
                <a:rPr lang="en-GB" sz="1400" dirty="0">
                  <a:solidFill>
                    <a:schemeClr val="lt1"/>
                  </a:solidFill>
                  <a:ea typeface="Arial"/>
                  <a:cs typeface="Arial"/>
                  <a:sym typeface="Arial"/>
                  <a:hlinkClick r:id="rId3"/>
                </a:rPr>
                <a:t>WT/CTE/W/271</a:t>
              </a:r>
              <a:r>
                <a:rPr lang="en-GB" sz="1400" dirty="0">
                  <a:solidFill>
                    <a:schemeClr val="lt1"/>
                  </a:solidFill>
                  <a:ea typeface="Arial"/>
                  <a:cs typeface="Arial"/>
                  <a:sym typeface="Arial"/>
                </a:rPr>
                <a:t>) </a:t>
              </a:r>
              <a:endParaRPr sz="2000" dirty="0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CE822BEE-D876-E135-E3EF-337DE74C4914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67317" y="-1270"/>
            <a:ext cx="2608903" cy="626110"/>
          </a:xfrm>
          <a:prstGeom prst="rect">
            <a:avLst/>
          </a:prstGeom>
        </p:spPr>
      </p:pic>
      <p:pic>
        <p:nvPicPr>
          <p:cNvPr id="8" name="Picture 7" descr="Environment committee draws members’ broad engagement, considers proposals to enhance work">
            <a:extLst>
              <a:ext uri="{FF2B5EF4-FFF2-40B4-BE49-F238E27FC236}">
                <a16:creationId xmlns:a16="http://schemas.microsoft.com/office/drawing/2014/main" id="{F1787877-0AC7-67FC-7E69-942A47C2DE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5392" y="-25834"/>
            <a:ext cx="4203573" cy="2364510"/>
          </a:xfrm>
          <a:prstGeom prst="rect">
            <a:avLst/>
          </a:prstGeom>
        </p:spPr>
      </p:pic>
      <p:pic>
        <p:nvPicPr>
          <p:cNvPr id="13" name="Graphic 12" descr="Badge 1 with solid fill">
            <a:extLst>
              <a:ext uri="{FF2B5EF4-FFF2-40B4-BE49-F238E27FC236}">
                <a16:creationId xmlns:a16="http://schemas.microsoft.com/office/drawing/2014/main" id="{43C6D69D-3D81-C55E-CB72-DD9346321A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348" y="2296723"/>
            <a:ext cx="914400" cy="914400"/>
          </a:xfrm>
          <a:prstGeom prst="rect">
            <a:avLst/>
          </a:prstGeom>
        </p:spPr>
      </p:pic>
      <p:pic>
        <p:nvPicPr>
          <p:cNvPr id="15" name="Graphic 14" descr="Badge with solid fill">
            <a:extLst>
              <a:ext uri="{FF2B5EF4-FFF2-40B4-BE49-F238E27FC236}">
                <a16:creationId xmlns:a16="http://schemas.microsoft.com/office/drawing/2014/main" id="{36D25972-1A51-DBBA-02F3-C352592683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49792" y="2345214"/>
            <a:ext cx="914400" cy="914400"/>
          </a:xfrm>
          <a:prstGeom prst="rect">
            <a:avLst/>
          </a:prstGeom>
        </p:spPr>
      </p:pic>
      <p:pic>
        <p:nvPicPr>
          <p:cNvPr id="17" name="Graphic 16" descr="Badge 3 with solid fill">
            <a:extLst>
              <a:ext uri="{FF2B5EF4-FFF2-40B4-BE49-F238E27FC236}">
                <a16:creationId xmlns:a16="http://schemas.microsoft.com/office/drawing/2014/main" id="{DC7BD7AB-DA1A-020F-B569-1547961F6B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78938" y="2348616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1F9A2-5517-438E-E19B-AD70C73FD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80259"/>
            <a:ext cx="8688090" cy="834291"/>
          </a:xfrm>
        </p:spPr>
        <p:txBody>
          <a:bodyPr>
            <a:normAutofit/>
          </a:bodyPr>
          <a:lstStyle/>
          <a:p>
            <a:r>
              <a:rPr lang="en-GB" sz="3600">
                <a:latin typeface="Aptos Light"/>
              </a:rPr>
              <a:t>CTE Thematic Sessions (2023-2025)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3635F3-D965-1A69-21A8-A75E460D3D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872" y="1893367"/>
            <a:ext cx="6513469" cy="4440596"/>
          </a:xfrm>
        </p:spPr>
        <p:txBody>
          <a:bodyPr anchor="t">
            <a:normAutofit/>
          </a:bodyPr>
          <a:lstStyle/>
          <a:p>
            <a:r>
              <a:rPr lang="en-GB" sz="2000" dirty="0"/>
              <a:t>An innovative, Member-driven “reform by doing” approach to deepen dialogue, improve transparency, and facilitate experience-sharing on emerging trade and environment issues. </a:t>
            </a:r>
          </a:p>
          <a:p>
            <a:r>
              <a:rPr lang="en-GB" sz="2000" dirty="0"/>
              <a:t>A practical shift in CTE work demonstrating Members’ dedication to exploring new avenues for progressing mutual interests. </a:t>
            </a:r>
          </a:p>
          <a:p>
            <a:r>
              <a:rPr lang="en-GB" sz="2000" dirty="0"/>
              <a:t>Complement CTE’s regular work and bring together Members, experts, international organizations, business, and academia.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CA36EE0-A3F8-BF25-A497-3BFE685EE1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566905"/>
              </p:ext>
            </p:extLst>
          </p:nvPr>
        </p:nvGraphicFramePr>
        <p:xfrm>
          <a:off x="7152640" y="1991360"/>
          <a:ext cx="4779069" cy="443995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503680">
                  <a:extLst>
                    <a:ext uri="{9D8B030D-6E8A-4147-A177-3AD203B41FA5}">
                      <a16:colId xmlns:a16="http://schemas.microsoft.com/office/drawing/2014/main" val="315397159"/>
                    </a:ext>
                  </a:extLst>
                </a:gridCol>
                <a:gridCol w="3275389">
                  <a:extLst>
                    <a:ext uri="{9D8B030D-6E8A-4147-A177-3AD203B41FA5}">
                      <a16:colId xmlns:a16="http://schemas.microsoft.com/office/drawing/2014/main" val="2306035589"/>
                    </a:ext>
                  </a:extLst>
                </a:gridCol>
              </a:tblGrid>
              <a:tr h="4313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500"/>
                        <a:t>Date</a:t>
                      </a:r>
                    </a:p>
                  </a:txBody>
                  <a:tcPr marL="75199" marR="75199" marT="37600" marB="3760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500"/>
                        <a:t>Topic</a:t>
                      </a:r>
                    </a:p>
                  </a:txBody>
                  <a:tcPr marL="75199" marR="75199" marT="37600" marB="37600" anchor="ctr"/>
                </a:tc>
                <a:extLst>
                  <a:ext uri="{0D108BD9-81ED-4DB2-BD59-A6C34878D82A}">
                    <a16:rowId xmlns:a16="http://schemas.microsoft.com/office/drawing/2014/main" val="2585160188"/>
                  </a:ext>
                </a:extLst>
              </a:tr>
              <a:tr h="71544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500" b="1"/>
                        <a:t>November 2023</a:t>
                      </a:r>
                      <a:endParaRPr lang="en-GB" sz="1500"/>
                    </a:p>
                  </a:txBody>
                  <a:tcPr marL="75199" marR="75199" marT="37600" marB="3760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500"/>
                        <a:t>Energy transition and climate adaptation/mitigation</a:t>
                      </a:r>
                    </a:p>
                  </a:txBody>
                  <a:tcPr marL="75199" marR="75199" marT="37600" marB="37600" anchor="ctr"/>
                </a:tc>
                <a:extLst>
                  <a:ext uri="{0D108BD9-81ED-4DB2-BD59-A6C34878D82A}">
                    <a16:rowId xmlns:a16="http://schemas.microsoft.com/office/drawing/2014/main" val="371081024"/>
                  </a:ext>
                </a:extLst>
              </a:tr>
              <a:tr h="71544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500" b="1"/>
                        <a:t>April 2024</a:t>
                      </a:r>
                      <a:endParaRPr lang="en-GB" sz="1500"/>
                    </a:p>
                  </a:txBody>
                  <a:tcPr marL="75199" marR="75199" marT="37600" marB="3760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500"/>
                        <a:t>Energy transition and climate adaptation/mitigation </a:t>
                      </a:r>
                    </a:p>
                  </a:txBody>
                  <a:tcPr marL="75199" marR="75199" marT="37600" marB="37600" anchor="ctr"/>
                </a:tc>
                <a:extLst>
                  <a:ext uri="{0D108BD9-81ED-4DB2-BD59-A6C34878D82A}">
                    <a16:rowId xmlns:a16="http://schemas.microsoft.com/office/drawing/2014/main" val="4271515471"/>
                  </a:ext>
                </a:extLst>
              </a:tr>
              <a:tr h="71544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500" b="1"/>
                        <a:t>October 2024</a:t>
                      </a:r>
                      <a:endParaRPr lang="en-GB" sz="1500"/>
                    </a:p>
                  </a:txBody>
                  <a:tcPr marL="75199" marR="75199" marT="37600" marB="3760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500"/>
                        <a:t>Trade-related climate measures </a:t>
                      </a:r>
                    </a:p>
                  </a:txBody>
                  <a:tcPr marL="75199" marR="75199" marT="37600" marB="37600" anchor="ctr"/>
                </a:tc>
                <a:extLst>
                  <a:ext uri="{0D108BD9-81ED-4DB2-BD59-A6C34878D82A}">
                    <a16:rowId xmlns:a16="http://schemas.microsoft.com/office/drawing/2014/main" val="1500978765"/>
                  </a:ext>
                </a:extLst>
              </a:tr>
              <a:tr h="71544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500" b="1"/>
                        <a:t>February 2025</a:t>
                      </a:r>
                      <a:endParaRPr lang="en-GB" sz="1500"/>
                    </a:p>
                  </a:txBody>
                  <a:tcPr marL="75199" marR="75199" marT="37600" marB="3760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500"/>
                        <a:t>Trade-related climate measures </a:t>
                      </a:r>
                    </a:p>
                  </a:txBody>
                  <a:tcPr marL="75199" marR="75199" marT="37600" marB="37600" anchor="ctr"/>
                </a:tc>
                <a:extLst>
                  <a:ext uri="{0D108BD9-81ED-4DB2-BD59-A6C34878D82A}">
                    <a16:rowId xmlns:a16="http://schemas.microsoft.com/office/drawing/2014/main" val="3725143416"/>
                  </a:ext>
                </a:extLst>
              </a:tr>
              <a:tr h="43137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500" b="1"/>
                        <a:t>April 2025</a:t>
                      </a:r>
                      <a:endParaRPr lang="en-GB" sz="1500"/>
                    </a:p>
                  </a:txBody>
                  <a:tcPr marL="75199" marR="75199" marT="37600" marB="3760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500"/>
                        <a:t>Technology transfer</a:t>
                      </a:r>
                    </a:p>
                  </a:txBody>
                  <a:tcPr marL="75199" marR="75199" marT="37600" marB="37600" anchor="ctr"/>
                </a:tc>
                <a:extLst>
                  <a:ext uri="{0D108BD9-81ED-4DB2-BD59-A6C34878D82A}">
                    <a16:rowId xmlns:a16="http://schemas.microsoft.com/office/drawing/2014/main" val="3588581116"/>
                  </a:ext>
                </a:extLst>
              </a:tr>
              <a:tr h="71544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500" b="1"/>
                        <a:t>November 2025</a:t>
                      </a:r>
                      <a:endParaRPr lang="en-GB" sz="1500"/>
                    </a:p>
                  </a:txBody>
                  <a:tcPr marL="75199" marR="75199" marT="37600" marB="37600"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500" dirty="0"/>
                        <a:t>Sustainable agriculture</a:t>
                      </a:r>
                    </a:p>
                  </a:txBody>
                  <a:tcPr marL="75199" marR="75199" marT="37600" marB="37600" anchor="ctr"/>
                </a:tc>
                <a:extLst>
                  <a:ext uri="{0D108BD9-81ED-4DB2-BD59-A6C34878D82A}">
                    <a16:rowId xmlns:a16="http://schemas.microsoft.com/office/drawing/2014/main" val="1614785748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48B18D5C-81F3-4883-F074-1F9BBB5C42E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72415" y="55042"/>
            <a:ext cx="4134988" cy="8154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0A090E-AA23-74FF-B30C-207731637A98}"/>
              </a:ext>
            </a:extLst>
          </p:cNvPr>
          <p:cNvSpPr txBox="1"/>
          <p:nvPr/>
        </p:nvSpPr>
        <p:spPr>
          <a:xfrm>
            <a:off x="499872" y="5969645"/>
            <a:ext cx="6289964" cy="64633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Forthcoming, 28 September 2026, Trade-related Climate Measures, including Interoperability and Development Aspects </a:t>
            </a:r>
            <a:endParaRPr lang="fr-FR" dirty="0"/>
          </a:p>
        </p:txBody>
      </p:sp>
      <p:pic>
        <p:nvPicPr>
          <p:cNvPr id="7" name="Graphic 6" descr="Badge 1 with solid fill">
            <a:extLst>
              <a:ext uri="{FF2B5EF4-FFF2-40B4-BE49-F238E27FC236}">
                <a16:creationId xmlns:a16="http://schemas.microsoft.com/office/drawing/2014/main" id="{F7C5739F-8641-72D3-A0B0-EF9F8C077B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72784" y="80015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476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D23D8-E12E-AAB7-E741-EF3AF6BE5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544" y="438192"/>
            <a:ext cx="12106031" cy="644483"/>
          </a:xfrm>
        </p:spPr>
        <p:txBody>
          <a:bodyPr anchor="ctr">
            <a:normAutofit/>
          </a:bodyPr>
          <a:lstStyle/>
          <a:p>
            <a:pPr algn="ctr"/>
            <a:r>
              <a:rPr lang="en-GB" sz="3600" dirty="0">
                <a:latin typeface="Aptos Light"/>
              </a:rPr>
              <a:t>CTE Thematic Sessions on Trade-Related Climate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DE8FA-FD40-3C3A-A509-69737A75A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826" y="1090860"/>
            <a:ext cx="11396869" cy="767904"/>
          </a:xfrm>
        </p:spPr>
        <p:txBody>
          <a:bodyPr anchor="ctr">
            <a:normAutofit/>
          </a:bodyPr>
          <a:lstStyle/>
          <a:p>
            <a:r>
              <a:rPr lang="en-GB" b="1" dirty="0"/>
              <a:t>Objective</a:t>
            </a:r>
            <a:r>
              <a:rPr lang="en-GB" dirty="0"/>
              <a:t>: Improve WTO Members’ understanding of the rapidly expanding landscape of TrCMs and identify areas for further work to reduce trade frictions, support cooperation, and address development concerns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A98CF0F-CF7F-3809-8E7B-BA56815ED9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889301"/>
              </p:ext>
            </p:extLst>
          </p:nvPr>
        </p:nvGraphicFramePr>
        <p:xfrm>
          <a:off x="467360" y="1910080"/>
          <a:ext cx="11264348" cy="4922376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387313">
                  <a:extLst>
                    <a:ext uri="{9D8B030D-6E8A-4147-A177-3AD203B41FA5}">
                      <a16:colId xmlns:a16="http://schemas.microsoft.com/office/drawing/2014/main" val="1681055852"/>
                    </a:ext>
                  </a:extLst>
                </a:gridCol>
                <a:gridCol w="3364660">
                  <a:extLst>
                    <a:ext uri="{9D8B030D-6E8A-4147-A177-3AD203B41FA5}">
                      <a16:colId xmlns:a16="http://schemas.microsoft.com/office/drawing/2014/main" val="3195703688"/>
                    </a:ext>
                  </a:extLst>
                </a:gridCol>
                <a:gridCol w="7512375">
                  <a:extLst>
                    <a:ext uri="{9D8B030D-6E8A-4147-A177-3AD203B41FA5}">
                      <a16:colId xmlns:a16="http://schemas.microsoft.com/office/drawing/2014/main" val="3120465288"/>
                    </a:ext>
                  </a:extLst>
                </a:gridCol>
              </a:tblGrid>
              <a:tr h="416560"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endParaRPr lang="en-GB" sz="1800" dirty="0">
                        <a:effectLst/>
                      </a:endParaRPr>
                    </a:p>
                  </a:txBody>
                  <a:tcPr marL="88850" marR="88850" marT="0" marB="0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GB" sz="1800">
                          <a:effectLst/>
                        </a:rPr>
                        <a:t>Topics covered </a:t>
                      </a:r>
                      <a:endParaRPr lang="en-GB" sz="1800" dirty="0">
                        <a:effectLst/>
                      </a:endParaRPr>
                    </a:p>
                  </a:txBody>
                  <a:tcPr marL="88850" marR="88850" marT="0" marB="0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GB" sz="1800">
                          <a:effectLst/>
                        </a:rPr>
                        <a:t>Key insights</a:t>
                      </a:r>
                      <a:endParaRPr lang="en-GB" sz="1800" dirty="0">
                        <a:effectLst/>
                      </a:endParaRPr>
                    </a:p>
                  </a:txBody>
                  <a:tcPr marL="88850" marR="88850" marT="0" marB="0"/>
                </a:tc>
                <a:extLst>
                  <a:ext uri="{0D108BD9-81ED-4DB2-BD59-A6C34878D82A}">
                    <a16:rowId xmlns:a16="http://schemas.microsoft.com/office/drawing/2014/main" val="107054255"/>
                  </a:ext>
                </a:extLst>
              </a:tr>
              <a:tr h="533483">
                <a:tc rowSpan="2">
                  <a:txBody>
                    <a:bodyPr/>
                    <a:lstStyle/>
                    <a:p>
                      <a:pPr marL="71755" marR="71755" algn="just">
                        <a:buNone/>
                      </a:pPr>
                      <a:r>
                        <a:rPr lang="en-GB" sz="1800">
                          <a:effectLst/>
                        </a:rPr>
                        <a:t>Session 1</a:t>
                      </a:r>
                      <a:endParaRPr lang="en-GB" sz="1800" dirty="0">
                        <a:effectLst/>
                      </a:endParaRPr>
                    </a:p>
                  </a:txBody>
                  <a:tcPr marL="88850" marR="88850" marT="0" marB="0" vert="vert27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GB" sz="1800" dirty="0">
                          <a:effectLst/>
                        </a:rPr>
                        <a:t>Mapping the </a:t>
                      </a:r>
                      <a:r>
                        <a:rPr lang="en-GB" sz="1800" b="0" i="0" u="none" strike="noStrike" noProof="0">
                          <a:solidFill>
                            <a:srgbClr val="131313"/>
                          </a:solidFill>
                          <a:effectLst/>
                          <a:latin typeface="Aptos Light"/>
                        </a:rPr>
                        <a:t>TrCMs l</a:t>
                      </a:r>
                      <a:r>
                        <a:rPr lang="en-GB" sz="1800">
                          <a:effectLst/>
                        </a:rPr>
                        <a:t>andscape </a:t>
                      </a:r>
                      <a:endParaRPr lang="en-GB" sz="1800" dirty="0">
                        <a:effectLst/>
                      </a:endParaRPr>
                    </a:p>
                  </a:txBody>
                  <a:tcPr marL="88850" marR="88850" marT="0" marB="0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GB" sz="1800" dirty="0">
                          <a:effectLst/>
                        </a:rPr>
                        <a:t>Rapid proliferation of TrCMs across sectors and jurisdictions; growing concern about fragmentation, trade costs and divergent approaches.</a:t>
                      </a:r>
                    </a:p>
                  </a:txBody>
                  <a:tcPr marL="88850" marR="88850" marT="0" marB="0"/>
                </a:tc>
                <a:extLst>
                  <a:ext uri="{0D108BD9-81ED-4DB2-BD59-A6C34878D82A}">
                    <a16:rowId xmlns:a16="http://schemas.microsoft.com/office/drawing/2014/main" val="3955462867"/>
                  </a:ext>
                </a:extLst>
              </a:tr>
              <a:tr h="77597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GB" sz="1800">
                          <a:effectLst/>
                        </a:rPr>
                        <a:t>Fostering a Better Understanding of TRCMs</a:t>
                      </a:r>
                      <a:endParaRPr lang="en-GB" sz="1800" dirty="0">
                        <a:effectLst/>
                      </a:endParaRPr>
                    </a:p>
                  </a:txBody>
                  <a:tcPr marL="88850" marR="8885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GB" sz="1800" dirty="0">
                          <a:effectLst/>
                        </a:rPr>
                        <a:t>Traditional WTO-type measures (standards, subsidies, tariffs) and newer (related to decarbonization, carbon measurement, etc.); WTO can support dialogue, transparency and experience-sharing.</a:t>
                      </a:r>
                    </a:p>
                  </a:txBody>
                  <a:tcPr marL="88850" marR="8885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2478256"/>
                  </a:ext>
                </a:extLst>
              </a:tr>
              <a:tr h="1019001">
                <a:tc rowSpan="3">
                  <a:txBody>
                    <a:bodyPr/>
                    <a:lstStyle/>
                    <a:p>
                      <a:pPr marL="71755" marR="71755" algn="just">
                        <a:buNone/>
                      </a:pPr>
                      <a:r>
                        <a:rPr lang="en-GB" sz="1800">
                          <a:effectLst/>
                        </a:rPr>
                        <a:t>Session 2</a:t>
                      </a:r>
                      <a:endParaRPr lang="en-GB" sz="1800" dirty="0">
                        <a:effectLst/>
                      </a:endParaRPr>
                    </a:p>
                  </a:txBody>
                  <a:tcPr marL="88850" marR="88850" marT="0" marB="0" vert="vert27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GB" sz="1800" dirty="0">
                          <a:effectLst/>
                        </a:rPr>
                        <a:t>Climate-related Sustainability Standards – Implications and </a:t>
                      </a:r>
                      <a:r>
                        <a:rPr lang="en-GB" sz="1800">
                          <a:effectLst/>
                        </a:rPr>
                        <a:t>resources for developing countries and MSMEs</a:t>
                      </a:r>
                    </a:p>
                  </a:txBody>
                  <a:tcPr marL="88850" marR="888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GB" sz="1800" dirty="0">
                          <a:effectLst/>
                        </a:rPr>
                        <a:t>Sustainability requirements are increasingly shaping market access; developing countries and MSMEs face capacity and compliance challenges, highlighting the need for technical assistance and targeted support.</a:t>
                      </a:r>
                    </a:p>
                  </a:txBody>
                  <a:tcPr marL="88850" marR="8885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83941028"/>
                  </a:ext>
                </a:extLst>
              </a:tr>
              <a:tr h="101846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GB" sz="1800">
                          <a:effectLst/>
                        </a:rPr>
                        <a:t>Inter-operability Issues in relation to carbon intensity and emissions measurement</a:t>
                      </a:r>
                      <a:endParaRPr lang="en-GB" sz="1800" dirty="0">
                        <a:effectLst/>
                      </a:endParaRPr>
                    </a:p>
                  </a:txBody>
                  <a:tcPr marL="88850" marR="88850" marT="0" marB="0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GB" sz="1800" dirty="0">
                          <a:effectLst/>
                        </a:rPr>
                        <a:t>Emerging as a central priority; greater alignment of carbon accounting, emissions measurement and MRV methodologies can reduce compliance costs, improve environmental credibility and limit trade fragmentation.</a:t>
                      </a:r>
                    </a:p>
                  </a:txBody>
                  <a:tcPr marL="88850" marR="88850" marT="0" marB="0"/>
                </a:tc>
                <a:extLst>
                  <a:ext uri="{0D108BD9-81ED-4DB2-BD59-A6C34878D82A}">
                    <a16:rowId xmlns:a16="http://schemas.microsoft.com/office/drawing/2014/main" val="2398365051"/>
                  </a:ext>
                </a:extLst>
              </a:tr>
              <a:tr h="101846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GB" sz="1800">
                          <a:effectLst/>
                        </a:rPr>
                        <a:t>Carbon markets and linkages</a:t>
                      </a:r>
                      <a:endParaRPr lang="en-GB" sz="1800" dirty="0">
                        <a:effectLst/>
                      </a:endParaRPr>
                    </a:p>
                  </a:txBody>
                  <a:tcPr marL="88850" marR="88850" marT="0" marB="0"/>
                </a:tc>
                <a:tc>
                  <a:txBody>
                    <a:bodyPr/>
                    <a:lstStyle/>
                    <a:p>
                      <a:pPr algn="just">
                        <a:buNone/>
                      </a:pPr>
                      <a:r>
                        <a:rPr lang="en-GB" sz="1800" dirty="0">
                          <a:effectLst/>
                        </a:rPr>
                        <a:t>Carbon markets are expanding and becoming increasingly relevant for trade; enhanced transparency, comparability and cooperation can facilitate market linkages and support decarbonization while reducing trade frictions.</a:t>
                      </a:r>
                    </a:p>
                  </a:txBody>
                  <a:tcPr marL="88850" marR="88850" marT="0" marB="0"/>
                </a:tc>
                <a:extLst>
                  <a:ext uri="{0D108BD9-81ED-4DB2-BD59-A6C34878D82A}">
                    <a16:rowId xmlns:a16="http://schemas.microsoft.com/office/drawing/2014/main" val="156383249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3DB651F-0704-9C78-D048-9A60169C47A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-1905" y="4242"/>
            <a:ext cx="2468748" cy="541157"/>
          </a:xfrm>
          <a:prstGeom prst="rect">
            <a:avLst/>
          </a:prstGeom>
        </p:spPr>
      </p:pic>
      <p:pic>
        <p:nvPicPr>
          <p:cNvPr id="7" name="Graphic 6" descr="Badge 1 with solid fill">
            <a:extLst>
              <a:ext uri="{FF2B5EF4-FFF2-40B4-BE49-F238E27FC236}">
                <a16:creationId xmlns:a16="http://schemas.microsoft.com/office/drawing/2014/main" id="{3A1FA5FA-8FA6-86BD-28A7-89386FBB00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63410" y="446376"/>
            <a:ext cx="644484" cy="64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87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A65F6E3-8A27-C2F5-98C0-39F131219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275" y="1016830"/>
            <a:ext cx="10404475" cy="654051"/>
          </a:xfrm>
        </p:spPr>
        <p:txBody>
          <a:bodyPr/>
          <a:lstStyle/>
          <a:p>
            <a:r>
              <a:rPr lang="en-GB" b="1" dirty="0">
                <a:latin typeface="Aptos Light"/>
              </a:rPr>
              <a:t>Interactive sessions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9A9AA2-6D81-C77B-485A-B8B7D0B1EBB0}"/>
              </a:ext>
            </a:extLst>
          </p:cNvPr>
          <p:cNvSpPr txBox="1"/>
          <p:nvPr/>
        </p:nvSpPr>
        <p:spPr>
          <a:xfrm>
            <a:off x="407987" y="6116559"/>
            <a:ext cx="10404474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dirty="0"/>
              <a:t>These discussions have confirmed sustained interest on this topic, in particular on transparency.  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B7C10105-1C2A-C50C-0266-98FA938621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778" y="1893655"/>
            <a:ext cx="11085195" cy="40731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Following the thematic sessions, the CTE undertook “interactive sessions” to dive deeper into the trade and climate measures discussions. </a:t>
            </a:r>
          </a:p>
          <a:p>
            <a:r>
              <a:rPr lang="en-GB" dirty="0"/>
              <a:t>Following opening plenaries with background presentations, delegations discussed guiding questions in break-out groups, reconvening in closing plenaries where moderators reported back.</a:t>
            </a:r>
          </a:p>
          <a:p>
            <a:r>
              <a:rPr lang="en-GB" dirty="0"/>
              <a:t>Three initial sessions (October and December 2025, January 2026), covered three topics: </a:t>
            </a:r>
          </a:p>
          <a:p>
            <a:pPr lvl="1"/>
            <a:endParaRPr lang="fr-FR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C08AAB-9686-96A4-6049-27CC345F28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351" b="66163" l="10000" r="90000">
                        <a14:foregroundMark x1="36816" y1="35645" x2="36816" y2="35645"/>
                        <a14:foregroundMark x1="70801" y1="36035" x2="70801" y2="36035"/>
                        <a14:foregroundMark x1="64160" y1="20020" x2="64160" y2="20020"/>
                        <a14:foregroundMark x1="50879" y1="20020" x2="50879" y2="20020"/>
                        <a14:foregroundMark x1="73926" y1="50488" x2="73926" y2="50488"/>
                        <a14:foregroundMark x1="36035" y1="66113" x2="36035" y2="66113"/>
                        <a14:foregroundMark x1="24707" y1="65723" x2="24707" y2="65723"/>
                        <a14:foregroundMark x1="23535" y1="66113" x2="23535" y2="66113"/>
                        <a14:foregroundMark x1="50098" y1="7520" x2="63379" y2="9082"/>
                      </a14:backgroundRemoval>
                    </a14:imgEffect>
                  </a14:imgLayer>
                </a14:imgProps>
              </a:ext>
            </a:extLst>
          </a:blip>
          <a:srcRect b="26486"/>
          <a:stretch>
            <a:fillRect/>
          </a:stretch>
        </p:blipFill>
        <p:spPr>
          <a:xfrm>
            <a:off x="8757991" y="26939"/>
            <a:ext cx="2544801" cy="1870764"/>
          </a:xfrm>
          <a:prstGeom prst="rect">
            <a:avLst/>
          </a:prstGeom>
          <a:noFill/>
        </p:spPr>
      </p:pic>
      <p:pic>
        <p:nvPicPr>
          <p:cNvPr id="3" name="Picture 2" descr="Transparency ">
            <a:extLst>
              <a:ext uri="{FF2B5EF4-FFF2-40B4-BE49-F238E27FC236}">
                <a16:creationId xmlns:a16="http://schemas.microsoft.com/office/drawing/2014/main" id="{5D85FBDD-F731-B6B6-5350-36336C51AE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174" y="4051706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Growth ">
            <a:extLst>
              <a:ext uri="{FF2B5EF4-FFF2-40B4-BE49-F238E27FC236}">
                <a16:creationId xmlns:a16="http://schemas.microsoft.com/office/drawing/2014/main" id="{76A5CE60-F257-911F-601A-031E7F4EE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878" y="4048574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onnected ">
            <a:extLst>
              <a:ext uri="{FF2B5EF4-FFF2-40B4-BE49-F238E27FC236}">
                <a16:creationId xmlns:a16="http://schemas.microsoft.com/office/drawing/2014/main" id="{68CE30AC-8843-8E6F-4EA8-3669CF134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1582" y="4048574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112A23E-FCC5-5816-FE30-FA41BA833B37}"/>
              </a:ext>
            </a:extLst>
          </p:cNvPr>
          <p:cNvSpPr txBox="1"/>
          <p:nvPr/>
        </p:nvSpPr>
        <p:spPr>
          <a:xfrm>
            <a:off x="8209315" y="5397060"/>
            <a:ext cx="31511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/>
              <a:t>interoperability and coherence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DD1481C-A533-9E0D-60C9-353A76E1513E}"/>
              </a:ext>
            </a:extLst>
          </p:cNvPr>
          <p:cNvSpPr txBox="1"/>
          <p:nvPr/>
        </p:nvSpPr>
        <p:spPr>
          <a:xfrm>
            <a:off x="831574" y="5415748"/>
            <a:ext cx="26968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/>
              <a:t>transparency approaches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7072A2-6840-2D94-C9C9-9803DDF86E46}"/>
              </a:ext>
            </a:extLst>
          </p:cNvPr>
          <p:cNvSpPr txBox="1"/>
          <p:nvPr/>
        </p:nvSpPr>
        <p:spPr>
          <a:xfrm>
            <a:off x="4747591" y="5397060"/>
            <a:ext cx="26968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/>
              <a:t>development dimension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65A297C-92B7-EA7B-3605-656ED48817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850" y="104458"/>
            <a:ext cx="3954780" cy="847725"/>
          </a:xfrm>
          <a:prstGeom prst="rect">
            <a:avLst/>
          </a:prstGeom>
        </p:spPr>
      </p:pic>
      <p:pic>
        <p:nvPicPr>
          <p:cNvPr id="11" name="Graphic 10" descr="Badge with solid fill">
            <a:extLst>
              <a:ext uri="{FF2B5EF4-FFF2-40B4-BE49-F238E27FC236}">
                <a16:creationId xmlns:a16="http://schemas.microsoft.com/office/drawing/2014/main" id="{DD52478B-E79D-3B2D-DE93-E8CFA676C1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5040" y="90437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957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D8FA9-B867-93D2-D03C-0BC89CF7B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955890"/>
            <a:ext cx="10066122" cy="759968"/>
          </a:xfrm>
        </p:spPr>
        <p:txBody>
          <a:bodyPr anchor="b">
            <a:normAutofit/>
          </a:bodyPr>
          <a:lstStyle/>
          <a:p>
            <a:r>
              <a:rPr lang="en-GB" sz="4800" dirty="0">
                <a:latin typeface="Aptos Light"/>
              </a:rPr>
              <a:t>Voluntary information sharing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2862C-9DDF-EA5E-B165-556E428D84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21" y="2050869"/>
            <a:ext cx="5221778" cy="4706250"/>
          </a:xfrm>
        </p:spPr>
        <p:txBody>
          <a:bodyPr anchor="ctr">
            <a:normAutofit/>
          </a:bodyPr>
          <a:lstStyle/>
          <a:p>
            <a:r>
              <a:rPr lang="en-GB" sz="2000" dirty="0"/>
              <a:t>Responding to sustained WTO Member interest, the CTE agreed to launch a pilot voluntary information sharing exercise, starting at the CTE meeting last week.  </a:t>
            </a:r>
          </a:p>
          <a:p>
            <a:r>
              <a:rPr lang="en-GB" sz="2000" dirty="0"/>
              <a:t>Elements contained in the draft template in </a:t>
            </a:r>
            <a:r>
              <a:rPr lang="en-GB" sz="2000" dirty="0">
                <a:hlinkClick r:id="rId2"/>
              </a:rPr>
              <a:t>WT/CTE/W/271 </a:t>
            </a:r>
            <a:r>
              <a:rPr lang="en-GB" sz="2000" dirty="0"/>
              <a:t>were referred to by many delegations as a useful tool for such information sharing.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5C04D3B-3B03-4933-4D4D-D938D8D71C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4487849"/>
              </p:ext>
            </p:extLst>
          </p:nvPr>
        </p:nvGraphicFramePr>
        <p:xfrm>
          <a:off x="5499652" y="2240152"/>
          <a:ext cx="6494407" cy="4436419"/>
        </p:xfrm>
        <a:graphic>
          <a:graphicData uri="http://schemas.openxmlformats.org/drawingml/2006/table">
            <a:tbl>
              <a:tblPr firstRow="1" firstCol="1" bandRow="1"/>
              <a:tblGrid>
                <a:gridCol w="3003266">
                  <a:extLst>
                    <a:ext uri="{9D8B030D-6E8A-4147-A177-3AD203B41FA5}">
                      <a16:colId xmlns:a16="http://schemas.microsoft.com/office/drawing/2014/main" val="2629462123"/>
                    </a:ext>
                  </a:extLst>
                </a:gridCol>
                <a:gridCol w="3491141">
                  <a:extLst>
                    <a:ext uri="{9D8B030D-6E8A-4147-A177-3AD203B41FA5}">
                      <a16:colId xmlns:a16="http://schemas.microsoft.com/office/drawing/2014/main" val="2274867545"/>
                    </a:ext>
                  </a:extLst>
                </a:gridCol>
              </a:tblGrid>
              <a:tr h="23616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Member providing information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Member X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1611289"/>
                  </a:ext>
                </a:extLst>
              </a:tr>
              <a:tr h="23616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Name of relevant measure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Measure Y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8799371"/>
                  </a:ext>
                </a:extLst>
              </a:tr>
              <a:tr h="23616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Implementing authority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Ministry of ABC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8645772"/>
                  </a:ext>
                </a:extLst>
              </a:tr>
              <a:tr h="23616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Objective of relevant measure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9891644"/>
                  </a:ext>
                </a:extLst>
              </a:tr>
              <a:tr h="41291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Timeline for adoption, implementation and review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8686640"/>
                  </a:ext>
                </a:extLst>
              </a:tr>
              <a:tr h="23616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Covered sectors/goods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Steel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2955376"/>
                  </a:ext>
                </a:extLst>
              </a:tr>
              <a:tr h="23616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Scope of emissions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Scope 1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8960340"/>
                  </a:ext>
                </a:extLst>
              </a:tr>
              <a:tr h="41291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Methodologies for measuring emissions (including any alternative approaches allowed)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e.g. ISOxxx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3367286"/>
                  </a:ext>
                </a:extLst>
              </a:tr>
              <a:tr h="41291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Relationship with relevant international measurement standards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[Methodologies for measuring emissions for this measure ] is based on ISOxxx</a:t>
                      </a:r>
                      <a:r>
                        <a:rPr lang="en-US" sz="12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・・・・</a:t>
                      </a: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 which facilitates</a:t>
                      </a:r>
                      <a:r>
                        <a:rPr lang="en-US" sz="12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・・・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6267317"/>
                  </a:ext>
                </a:extLst>
              </a:tr>
              <a:tr h="23616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Notifications to WTO bodies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932252"/>
                  </a:ext>
                </a:extLst>
              </a:tr>
              <a:tr h="23616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Supporting documentation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Official documents can be accessed from: </a:t>
                      </a:r>
                      <a:r>
                        <a:rPr lang="en-US" sz="1200" b="0" i="0" u="none" strike="noStrike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・・・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4816938"/>
                  </a:ext>
                </a:extLst>
              </a:tr>
              <a:tr h="412919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Processes for stakeholder feedback (including public consultations)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117916"/>
                  </a:ext>
                </a:extLst>
              </a:tr>
              <a:tr h="23616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Contact point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6313315"/>
                  </a:ext>
                </a:extLst>
              </a:tr>
              <a:tr h="236165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Other information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GB" sz="1200" b="0" i="0" u="none" strike="noStrike">
                          <a:effectLst/>
                          <a:latin typeface="Verdana" panose="020B0604030504040204" pitchFamily="34" charset="0"/>
                          <a:ea typeface="MS PGothic" panose="020B0600070205080204" pitchFamily="34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en-GB" sz="3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2934" marR="52934" marT="735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121358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D4D6D1E-E780-BD5E-4D06-99C8DDCF6F97}"/>
              </a:ext>
            </a:extLst>
          </p:cNvPr>
          <p:cNvSpPr txBox="1"/>
          <p:nvPr/>
        </p:nvSpPr>
        <p:spPr>
          <a:xfrm>
            <a:off x="5826723" y="1870820"/>
            <a:ext cx="6167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hlinkClick r:id="rId2"/>
              </a:rPr>
              <a:t>WT/CTE/W/271</a:t>
            </a:r>
            <a:r>
              <a:rPr lang="en-GB" sz="1800" dirty="0"/>
              <a:t>, Example A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A33C78-900C-2517-F9A3-A631CBB3E4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850" y="104458"/>
            <a:ext cx="3954780" cy="847725"/>
          </a:xfrm>
          <a:prstGeom prst="rect">
            <a:avLst/>
          </a:prstGeom>
        </p:spPr>
      </p:pic>
      <p:pic>
        <p:nvPicPr>
          <p:cNvPr id="7" name="Graphic 6" descr="Badge 3 with solid fill">
            <a:extLst>
              <a:ext uri="{FF2B5EF4-FFF2-40B4-BE49-F238E27FC236}">
                <a16:creationId xmlns:a16="http://schemas.microsoft.com/office/drawing/2014/main" id="{28A34B53-E86C-2162-D68F-EC2697D71B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87867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21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A20CB-2FA7-8693-3DC8-A491EFAFB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8" y="260412"/>
            <a:ext cx="4700472" cy="1352550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+mn-lt"/>
              </a:rPr>
              <a:t>Other trade and environment work </a:t>
            </a:r>
            <a:r>
              <a:rPr lang="en-GB">
                <a:latin typeface="+mn-lt"/>
              </a:rPr>
              <a:t>streams undertaken </a:t>
            </a:r>
            <a:r>
              <a:rPr lang="en-GB" dirty="0">
                <a:latin typeface="+mn-lt"/>
              </a:rPr>
              <a:t>by </a:t>
            </a:r>
            <a:br>
              <a:rPr lang="en-GB" dirty="0">
                <a:latin typeface="+mn-lt"/>
              </a:rPr>
            </a:br>
            <a:r>
              <a:rPr lang="en-GB" dirty="0">
                <a:latin typeface="+mn-lt"/>
              </a:rPr>
              <a:t>groups of WTO Members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CAD03D-C3DD-480A-91D8-17AF6A85A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6368" y="123550"/>
            <a:ext cx="7285632" cy="66109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500" b="1" dirty="0">
                <a:solidFill>
                  <a:schemeClr val="tx1"/>
                </a:solidFill>
              </a:rPr>
              <a:t>Three coordinated initiatives were launched by groups of Members in Nov. 2020:</a:t>
            </a:r>
          </a:p>
          <a:p>
            <a:pPr lvl="1"/>
            <a:r>
              <a:rPr lang="en-GB" sz="1500" b="1" dirty="0">
                <a:solidFill>
                  <a:srgbClr val="002060"/>
                </a:solidFill>
              </a:rPr>
              <a:t>TRADE AND ENVIRONMENTAL SUSTAINABILITY STRUCTURED DISCUSSIONS (TESSD)</a:t>
            </a:r>
          </a:p>
          <a:p>
            <a:pPr marL="0" indent="0">
              <a:buNone/>
            </a:pPr>
            <a:r>
              <a:rPr lang="en-GB" sz="1500" dirty="0"/>
              <a:t>79 co-sponsors seek to intensify work on trade and environmental sustainability. Discussions have taken place in plenary meetings and in four Working Groups on (i) Trade-related Climate Measures; (ii) Environmental Goods and Services (EGS); (iii) Circular Economy – Circularity; and (iv) Subsidies. </a:t>
            </a:r>
          </a:p>
          <a:p>
            <a:pPr lvl="1"/>
            <a:r>
              <a:rPr lang="en-GB" sz="1500" b="1" dirty="0">
                <a:solidFill>
                  <a:srgbClr val="002060"/>
                </a:solidFill>
              </a:rPr>
              <a:t>DIALOGUE ON PLASTICS POLLUTION AND ENVIRONMENTALLY SUSTAINABLE PLASTICS TRADE (DPP)</a:t>
            </a:r>
          </a:p>
          <a:p>
            <a:pPr marL="0" indent="0">
              <a:buNone/>
            </a:pPr>
            <a:r>
              <a:rPr lang="en-GB" sz="1500" dirty="0"/>
              <a:t>83 co-sponsors explore how cooperation in the WTO can contribute to global, regional and domestic efforts to reduce plastics pollution and promote sustainable trade in plastics, non-plastic substitutes, plastics alternatives and related technologies. </a:t>
            </a:r>
          </a:p>
          <a:p>
            <a:pPr lvl="1"/>
            <a:r>
              <a:rPr lang="en-GB" sz="1500" b="1" dirty="0">
                <a:solidFill>
                  <a:srgbClr val="002060"/>
                </a:solidFill>
              </a:rPr>
              <a:t>FOSSIL FUEL SUBSIDY REFORM (FFSR) INITIATIVE</a:t>
            </a:r>
          </a:p>
          <a:p>
            <a:pPr marL="0" indent="0">
              <a:buNone/>
            </a:pPr>
            <a:r>
              <a:rPr lang="en-GB" sz="1500" dirty="0"/>
              <a:t>48 co-sponsors seek to achieve rationalization, phase out or elimination of harmful fossil fuel subsidies through use of existing mechanisms or the development of new pathways to reform. </a:t>
            </a:r>
          </a:p>
          <a:p>
            <a:pPr marL="0" indent="0">
              <a:buNone/>
            </a:pPr>
            <a:r>
              <a:rPr lang="en-GB" sz="1500" b="1" dirty="0"/>
              <a:t>Co-sponsors of all three initiatives are regularly sharing information on their work at meetings of the Committee on Trade and Environment; and as part of their updates, they always recall that the initiatives are open to all WTO Members.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9BFC85-80A6-89E0-D237-01C9FBC483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66230" y="5808065"/>
            <a:ext cx="2757946" cy="583210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4E497F89-7E26-F3DF-5E1F-FFCE4E5CD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6" y="1819275"/>
            <a:ext cx="4827036" cy="3782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097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19F9EE8-C78D-4617-912F-135EDDD2004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tretch/>
        </p:blipFill>
        <p:spPr>
          <a:xfrm>
            <a:off x="479536" y="0"/>
            <a:ext cx="7227435" cy="6396281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CA9831-A1BB-8D99-14D2-4524A7948B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8797" y="3198140"/>
            <a:ext cx="3993203" cy="17302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2259A4-8091-E995-EFB5-CA7531D1988A}"/>
              </a:ext>
            </a:extLst>
          </p:cNvPr>
          <p:cNvSpPr txBox="1"/>
          <p:nvPr/>
        </p:nvSpPr>
        <p:spPr>
          <a:xfrm>
            <a:off x="8263956" y="697174"/>
            <a:ext cx="37485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/>
              <a:t>WTO Environmental Database (EDB)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0A2BE4-7762-96B0-416D-38E2D30F874C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8427397" y="5353050"/>
            <a:ext cx="3421703" cy="717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753553"/>
      </p:ext>
    </p:extLst>
  </p:cSld>
  <p:clrMapOvr>
    <a:masterClrMapping/>
  </p:clrMapOvr>
</p:sld>
</file>

<file path=ppt/theme/theme1.xml><?xml version="1.0" encoding="utf-8"?>
<a:theme xmlns:a="http://schemas.openxmlformats.org/drawingml/2006/main" name="Shoji">
  <a:themeElements>
    <a:clrScheme name="Shoji">
      <a:dk1>
        <a:srgbClr val="131313"/>
      </a:dk1>
      <a:lt1>
        <a:sysClr val="window" lastClr="FFFFFF"/>
      </a:lt1>
      <a:dk2>
        <a:srgbClr val="1D3433"/>
      </a:dk2>
      <a:lt2>
        <a:srgbClr val="F3F2ED"/>
      </a:lt2>
      <a:accent1>
        <a:srgbClr val="7C5C3E"/>
      </a:accent1>
      <a:accent2>
        <a:srgbClr val="B8A189"/>
      </a:accent2>
      <a:accent3>
        <a:srgbClr val="A1A696"/>
      </a:accent3>
      <a:accent4>
        <a:srgbClr val="566868"/>
      </a:accent4>
      <a:accent5>
        <a:srgbClr val="786F50"/>
      </a:accent5>
      <a:accent6>
        <a:srgbClr val="A9A375"/>
      </a:accent6>
      <a:hlink>
        <a:srgbClr val="B1785F"/>
      </a:hlink>
      <a:folHlink>
        <a:srgbClr val="6C7F7F"/>
      </a:folHlink>
    </a:clrScheme>
    <a:fontScheme name="Custom 35">
      <a:majorFont>
        <a:latin typeface="Walbaum Display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hoji" id="{EBD40D9C-CA72-493B-87C2-C0EB162C667E}" vid="{D0940FF3-4015-4C8A-9B90-9961EFA3BC7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itus xmlns="http://schemas.titus.com/TitusProperties/">
  <TitusGUID xmlns="">66eb9d48-8183-4886-8062-e00b18c8fb24</TitusGUID>
  <TitusMetadata xmlns="">eyJucyI6Imh0dHA6XC9cL3d3dy50aXR1cy5jb21cL25zXC9Xb3JsZCBUcmFkZSBPcmdhbml6YXRpb24iLCJwcm9wcyI6W3sibiI6IldUT0NMQVNTSUZJQ0FUSU9OIiwidmFscyI6W3sidmFsdWUiOiJQVUJMSUMifV19XX0=</TitusMetadata>
</titus>
</file>

<file path=customXml/itemProps1.xml><?xml version="1.0" encoding="utf-8"?>
<ds:datastoreItem xmlns:ds="http://schemas.openxmlformats.org/officeDocument/2006/customXml" ds:itemID="{92DFDAF1-49E2-46D5-96E0-96489E8DAF19}">
  <ds:schemaRefs>
    <ds:schemaRef ds:uri=""/>
    <ds:schemaRef ds:uri="http://schemas.titus.com/TitusPropertie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1190</Words>
  <Application>Microsoft Office PowerPoint</Application>
  <PresentationFormat>Widescreen</PresentationFormat>
  <Paragraphs>124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Aptos Light</vt:lpstr>
      <vt:lpstr>Arial</vt:lpstr>
      <vt:lpstr>Calibri</vt:lpstr>
      <vt:lpstr>Microsoft Sans Serif</vt:lpstr>
      <vt:lpstr>Verdana</vt:lpstr>
      <vt:lpstr>Walbaum Display</vt:lpstr>
      <vt:lpstr>Shoji</vt:lpstr>
      <vt:lpstr>Climate Change @ WTO, an update  15 September 2026</vt:lpstr>
      <vt:lpstr>PowerPoint Presentation</vt:lpstr>
      <vt:lpstr>RECENT DEVELOPMENTS IN THE CTE</vt:lpstr>
      <vt:lpstr>CTE Thematic Sessions (2023-2025)</vt:lpstr>
      <vt:lpstr>CTE Thematic Sessions on Trade-Related Climate Measures</vt:lpstr>
      <vt:lpstr>Interactive sessions</vt:lpstr>
      <vt:lpstr>Voluntary information sharing exercise</vt:lpstr>
      <vt:lpstr>Other trade and environment work streams undertaken by  groups of WTO Members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petra.beslac@wto.org</dc:creator>
  <cp:lastModifiedBy>Tamiotti, Ludivine</cp:lastModifiedBy>
  <cp:revision>238</cp:revision>
  <dcterms:modified xsi:type="dcterms:W3CDTF">2026-09-15T12:52:49Z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66eb9d48-8183-4886-8062-e00b18c8fb24</vt:lpwstr>
  </property>
  <property fmtid="{D5CDD505-2E9C-101B-9397-08002B2CF9AE}" pid="3" name="WTOCLASSIFICATION">
    <vt:lpwstr>PUBLIC</vt:lpwstr>
  </property>
</Properties>
</file>