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319" r:id="rId5"/>
    <p:sldId id="360" r:id="rId6"/>
    <p:sldId id="383" r:id="rId7"/>
    <p:sldId id="384" r:id="rId8"/>
    <p:sldId id="385" r:id="rId9"/>
    <p:sldId id="386" r:id="rId10"/>
    <p:sldId id="387" r:id="rId11"/>
    <p:sldId id="388" r:id="rId12"/>
    <p:sldId id="389" r:id="rId13"/>
    <p:sldId id="390" r:id="rId14"/>
    <p:sldId id="391" r:id="rId15"/>
    <p:sldId id="392" r:id="rId16"/>
    <p:sldId id="393" r:id="rId17"/>
    <p:sldId id="394" r:id="rId18"/>
    <p:sldId id="395" r:id="rId19"/>
    <p:sldId id="396" r:id="rId20"/>
    <p:sldId id="397" r:id="rId21"/>
    <p:sldId id="402" r:id="rId22"/>
    <p:sldId id="398" r:id="rId23"/>
    <p:sldId id="399" r:id="rId24"/>
    <p:sldId id="400" r:id="rId25"/>
    <p:sldId id="401" r:id="rId26"/>
    <p:sldId id="331" r:id="rId27"/>
  </p:sldIdLst>
  <p:sldSz cx="12192000" cy="6858000"/>
  <p:notesSz cx="6800850" cy="99329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7903A50-D937-B0AA-53A4-110F4F242285}" name="Aaron Cosbey" initials="AC" userId="S::aaronc@iisd.org::9a2aa62d-cc95-4303-967c-9669097edb2c" providerId="AD"/>
  <p188:author id="{2C526BC4-A03E-E2E1-68AB-39CD078C6703}" name="Marco Sangiovanni" initials="MS" userId="S::msangiovanni@ercst.org::6db102c7-a6ac-46ec-9a05-b89799c81176" providerId="AD"/>
  <p188:author id="{C5EEC3D5-B5F7-8DEE-3C00-3984120D48FB}" name="Marco Sangiovanni" initials="MS" userId="Marco Sangiovanni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7D4A"/>
    <a:srgbClr val="1F6B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Light Style 2 –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–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–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8"/>
    <p:restoredTop sz="94658"/>
  </p:normalViewPr>
  <p:slideViewPr>
    <p:cSldViewPr snapToGrid="0">
      <p:cViewPr varScale="1">
        <p:scale>
          <a:sx n="116" d="100"/>
          <a:sy n="116" d="100"/>
        </p:scale>
        <p:origin x="5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 Sangiovanni" userId="2345535219_tp_dropbox_plus" providerId="OAuth2" clId="{95FD2D08-7C16-4CBE-8868-83A28B13BB0A}"/>
    <pc:docChg chg="custSel modSld">
      <pc:chgData name="Marco Sangiovanni" userId="2345535219_tp_dropbox_plus" providerId="OAuth2" clId="{95FD2D08-7C16-4CBE-8868-83A28B13BB0A}" dt="2026-09-15T12:14:34.955" v="19" actId="1076"/>
      <pc:docMkLst>
        <pc:docMk/>
      </pc:docMkLst>
      <pc:sldChg chg="modSp mod">
        <pc:chgData name="Marco Sangiovanni" userId="2345535219_tp_dropbox_plus" providerId="OAuth2" clId="{95FD2D08-7C16-4CBE-8868-83A28B13BB0A}" dt="2026-09-15T10:55:18.514" v="17" actId="20577"/>
        <pc:sldMkLst>
          <pc:docMk/>
          <pc:sldMk cId="4157802533" sldId="383"/>
        </pc:sldMkLst>
        <pc:spChg chg="mod">
          <ac:chgData name="Marco Sangiovanni" userId="2345535219_tp_dropbox_plus" providerId="OAuth2" clId="{95FD2D08-7C16-4CBE-8868-83A28B13BB0A}" dt="2026-09-15T10:55:18.514" v="17" actId="20577"/>
          <ac:spMkLst>
            <pc:docMk/>
            <pc:sldMk cId="4157802533" sldId="383"/>
            <ac:spMk id="6" creationId="{17745D0A-EDEF-642E-9F58-A9F2FDA50ED9}"/>
          </ac:spMkLst>
        </pc:spChg>
      </pc:sldChg>
      <pc:sldChg chg="modSp mod">
        <pc:chgData name="Marco Sangiovanni" userId="2345535219_tp_dropbox_plus" providerId="OAuth2" clId="{95FD2D08-7C16-4CBE-8868-83A28B13BB0A}" dt="2026-09-15T12:14:34.955" v="19" actId="1076"/>
        <pc:sldMkLst>
          <pc:docMk/>
          <pc:sldMk cId="4208928935" sldId="387"/>
        </pc:sldMkLst>
        <pc:spChg chg="mod">
          <ac:chgData name="Marco Sangiovanni" userId="2345535219_tp_dropbox_plus" providerId="OAuth2" clId="{95FD2D08-7C16-4CBE-8868-83A28B13BB0A}" dt="2026-09-15T12:14:34.955" v="19" actId="1076"/>
          <ac:spMkLst>
            <pc:docMk/>
            <pc:sldMk cId="4208928935" sldId="387"/>
            <ac:spMk id="6" creationId="{48746337-C641-17A1-949A-9B89CB5695C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AD1CA6B-F26F-1B43-AF77-C4F0A3ED7A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8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6F68A1-C323-B647-940D-18B257F373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2241" y="0"/>
            <a:ext cx="2947035" cy="498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628EA5-3B57-EB45-AB9E-A048054F959C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D1A8AC-4164-0C43-926E-505BC0BDC3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4615"/>
            <a:ext cx="2947035" cy="498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1FF39F-F0D0-014E-AAE5-B4774C48F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2241" y="9434615"/>
            <a:ext cx="2947035" cy="498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F93CC9-238D-3A4D-96C0-6A460E557E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7586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35" cy="498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2241" y="0"/>
            <a:ext cx="2947035" cy="498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DA37D-2FDE-F047-A814-B89AF3CAA999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085" y="4780250"/>
            <a:ext cx="5440680" cy="39111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4615"/>
            <a:ext cx="2947035" cy="498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2241" y="9434615"/>
            <a:ext cx="2947035" cy="498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819B1-5A62-8942-A1A9-7C81B8FCFF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809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044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819B1-5A62-8942-A1A9-7C81B8FCFFD7}" type="slidenum">
              <a:rPr lang="en-GB" smtClean="0"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8215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2432" y="4310142"/>
            <a:ext cx="10515600" cy="468103"/>
          </a:xfrm>
          <a:prstGeom prst="rect">
            <a:avLst/>
          </a:prstGeom>
        </p:spPr>
        <p:txBody>
          <a:bodyPr/>
          <a:lstStyle>
            <a:lvl1pPr>
              <a:defRPr lang="en-GB" sz="1800" b="1" kern="1200" dirty="0">
                <a:solidFill>
                  <a:srgbClr val="2C7D4A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Name(s) of presenters</a:t>
            </a:r>
            <a:r>
              <a:rPr lang="en-US" b="0"/>
              <a:t>, affiliation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42432" y="3132712"/>
            <a:ext cx="10911367" cy="380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2000" b="0" i="0" kern="1200" dirty="0" smtClean="0">
                <a:solidFill>
                  <a:srgbClr val="2C7D4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Subtitle – location, date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42432" y="2323677"/>
            <a:ext cx="10911367" cy="71446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en-US" sz="3600" b="1" kern="1200" dirty="0" smtClean="0">
                <a:solidFill>
                  <a:srgbClr val="2C7D4A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lvl1pPr>
            <a:lvl2pPr>
              <a:defRPr lang="en-US" sz="2400" b="1" kern="1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lang="en-US" sz="2400" b="1" kern="1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lang="en-US" sz="2400" b="1" kern="1200" dirty="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lang="en-GB" sz="2400" b="1" kern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Main title</a:t>
            </a:r>
          </a:p>
        </p:txBody>
      </p:sp>
      <p:cxnSp>
        <p:nvCxnSpPr>
          <p:cNvPr id="12" name="Connettore 1 15"/>
          <p:cNvCxnSpPr>
            <a:cxnSpLocks/>
          </p:cNvCxnSpPr>
          <p:nvPr userDrawn="1"/>
        </p:nvCxnSpPr>
        <p:spPr>
          <a:xfrm>
            <a:off x="442432" y="5900690"/>
            <a:ext cx="9153513" cy="0"/>
          </a:xfrm>
          <a:prstGeom prst="line">
            <a:avLst/>
          </a:prstGeom>
          <a:ln w="6350" cmpd="sng">
            <a:solidFill>
              <a:srgbClr val="2C7D4A"/>
            </a:solidFill>
          </a:ln>
          <a:effectLst>
            <a:outerShdw dist="12700" dir="5400000" sx="0" sy="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359217" y="655227"/>
            <a:ext cx="3188315" cy="271462"/>
          </a:xfrm>
          <a:prstGeom prst="rect">
            <a:avLst/>
          </a:prstGeom>
        </p:spPr>
        <p:txBody>
          <a:bodyPr/>
          <a:lstStyle>
            <a:lvl1pPr>
              <a:defRPr lang="en-US" sz="1600" b="1" kern="1200" dirty="0" smtClean="0">
                <a:solidFill>
                  <a:prstClr val="white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3" name="Immagine 5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2C7D4A">
                <a:tint val="45000"/>
                <a:satMod val="400000"/>
              </a:srgbClr>
            </a:duotone>
            <a:lum contrast="40000"/>
          </a:blip>
          <a:stretch>
            <a:fillRect/>
          </a:stretch>
        </p:blipFill>
        <p:spPr>
          <a:xfrm>
            <a:off x="-661119" y="386816"/>
            <a:ext cx="4606591" cy="714466"/>
          </a:xfrm>
          <a:prstGeom prst="rect">
            <a:avLst/>
          </a:prstGeom>
          <a:ln>
            <a:noFill/>
          </a:ln>
        </p:spPr>
      </p:pic>
      <p:pic>
        <p:nvPicPr>
          <p:cNvPr id="7" name="Picture 6" descr="A black background with green text&#10;&#10;Description automatically generated">
            <a:extLst>
              <a:ext uri="{FF2B5EF4-FFF2-40B4-BE49-F238E27FC236}">
                <a16:creationId xmlns:a16="http://schemas.microsoft.com/office/drawing/2014/main" id="{E3CC9B9F-1F0E-0AA5-1E5D-7EB357A85D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89931" y="5808911"/>
            <a:ext cx="1918454" cy="96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5698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BCE93E7D-A312-AFEC-351E-DA12BF45EA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263609" y="420625"/>
            <a:ext cx="10935855" cy="5303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3200" b="1" kern="1200" dirty="0" smtClean="0">
                <a:solidFill>
                  <a:srgbClr val="2C7D4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2pPr>
            <a:lvl3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3pPr>
            <a:lvl4pPr>
              <a:defRPr lang="en-US" sz="1050" kern="1200" dirty="0" smtClean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4pPr>
            <a:lvl5pPr>
              <a:defRPr lang="en-GB" sz="1050" kern="1200" dirty="0">
                <a:solidFill>
                  <a:srgbClr val="1F6BA7"/>
                </a:solidFill>
                <a:latin typeface="Open Sans"/>
                <a:ea typeface="+mn-ea"/>
                <a:cs typeface="Open Sans"/>
              </a:defRPr>
            </a:lvl5pPr>
          </a:lstStyle>
          <a:p>
            <a:pPr lvl="0"/>
            <a:r>
              <a:rPr lang="en-US"/>
              <a:t>Slide title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47B4010-3FE4-9FD5-B36E-5934D4DEF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7867" y="6411586"/>
            <a:ext cx="2743200" cy="365125"/>
          </a:xfrm>
        </p:spPr>
        <p:txBody>
          <a:bodyPr/>
          <a:lstStyle>
            <a:lvl1pPr>
              <a:defRPr sz="1600">
                <a:solidFill>
                  <a:srgbClr val="2C7D4A"/>
                </a:solidFill>
              </a:defRPr>
            </a:lvl1pPr>
          </a:lstStyle>
          <a:p>
            <a:fld id="{F26FC048-DF4E-0746-B313-543F0DD72FC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9" descr="A black background with green text&#10;&#10;Description automatically generated">
            <a:extLst>
              <a:ext uri="{FF2B5EF4-FFF2-40B4-BE49-F238E27FC236}">
                <a16:creationId xmlns:a16="http://schemas.microsoft.com/office/drawing/2014/main" id="{E85EB9C8-1671-AD83-7B6C-507C5979B5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09937" y="132585"/>
            <a:ext cx="1918454" cy="964023"/>
          </a:xfrm>
          <a:prstGeom prst="rect">
            <a:avLst/>
          </a:prstGeom>
        </p:spPr>
      </p:pic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55D31A5A-8AAB-1044-A8E4-4347524BD36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04722" y="1246798"/>
            <a:ext cx="11616345" cy="5234092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20000"/>
              </a:lnSpc>
              <a:buFont typeface="Arial" panose="020B0604020202020204" pitchFamily="34" charset="0"/>
              <a:buChar char="•"/>
              <a:defRPr/>
            </a:lvl1pPr>
          </a:lstStyle>
          <a:p>
            <a:pPr marL="0" indent="0">
              <a:buNone/>
            </a:pPr>
            <a:r>
              <a:rPr lang="it-IT" b="1">
                <a:latin typeface="Open Sans"/>
                <a:cs typeface="Open Sans"/>
              </a:rPr>
              <a:t>Text (</a:t>
            </a:r>
            <a:r>
              <a:rPr lang="it-IT" b="1" err="1">
                <a:latin typeface="Open Sans"/>
                <a:cs typeface="Open Sans"/>
              </a:rPr>
              <a:t>title</a:t>
            </a:r>
            <a:r>
              <a:rPr lang="it-IT" b="1">
                <a:latin typeface="Open Sans"/>
                <a:cs typeface="Open Sans"/>
              </a:rPr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it-IT" sz="1800">
                <a:latin typeface="Open Sans"/>
                <a:cs typeface="Open Sans"/>
              </a:rPr>
              <a:t>Text </a:t>
            </a:r>
            <a:r>
              <a:rPr lang="it-IT" sz="1800" err="1">
                <a:latin typeface="Open Sans"/>
                <a:cs typeface="Open Sans"/>
              </a:rPr>
              <a:t>Lorem</a:t>
            </a:r>
            <a:r>
              <a:rPr lang="it-IT" sz="1800">
                <a:latin typeface="Open Sans"/>
                <a:cs typeface="Open Sans"/>
              </a:rPr>
              <a:t> </a:t>
            </a:r>
            <a:r>
              <a:rPr lang="it-IT" sz="1800" err="1">
                <a:latin typeface="Open Sans"/>
                <a:cs typeface="Open Sans"/>
              </a:rPr>
              <a:t>ipsum</a:t>
            </a:r>
            <a:r>
              <a:rPr lang="it-IT" sz="1800">
                <a:latin typeface="Open Sans"/>
                <a:cs typeface="Open Sans"/>
              </a:rPr>
              <a:t> </a:t>
            </a:r>
            <a:r>
              <a:rPr lang="it-IT" sz="1800" err="1">
                <a:latin typeface="Open Sans"/>
                <a:cs typeface="Open Sans"/>
              </a:rPr>
              <a:t>dolor</a:t>
            </a:r>
            <a:r>
              <a:rPr lang="it-IT" sz="1800">
                <a:latin typeface="Open Sans"/>
                <a:cs typeface="Open Sans"/>
              </a:rPr>
              <a:t> </a:t>
            </a:r>
            <a:r>
              <a:rPr lang="it-IT" sz="1800" err="1">
                <a:latin typeface="Open Sans"/>
                <a:cs typeface="Open Sans"/>
              </a:rPr>
              <a:t>sitmkn</a:t>
            </a:r>
            <a:r>
              <a:rPr lang="it-IT" sz="1800">
                <a:latin typeface="Open Sans"/>
                <a:cs typeface="Open Sans"/>
              </a:rPr>
              <a:t> </a:t>
            </a:r>
            <a:r>
              <a:rPr lang="it-IT" sz="1800" err="1">
                <a:latin typeface="Open Sans"/>
                <a:cs typeface="Open Sans"/>
              </a:rPr>
              <a:t>djsoinsc-msdece</a:t>
            </a:r>
            <a:r>
              <a:rPr lang="it-IT" sz="1800">
                <a:latin typeface="Open Sans"/>
                <a:cs typeface="Open Sans"/>
              </a:rPr>
              <a:t>. </a:t>
            </a:r>
            <a:r>
              <a:rPr lang="it-IT" sz="1800" err="1">
                <a:latin typeface="Open Sans"/>
                <a:cs typeface="Open Sans"/>
              </a:rPr>
              <a:t>Lorem</a:t>
            </a:r>
            <a:r>
              <a:rPr lang="it-IT" sz="1800">
                <a:latin typeface="Open Sans"/>
                <a:cs typeface="Open Sans"/>
              </a:rPr>
              <a:t> </a:t>
            </a:r>
            <a:r>
              <a:rPr lang="it-IT" sz="1800" err="1">
                <a:latin typeface="Open Sans"/>
                <a:cs typeface="Open Sans"/>
              </a:rPr>
              <a:t>ipsum</a:t>
            </a:r>
            <a:r>
              <a:rPr lang="it-IT" sz="1800">
                <a:latin typeface="Open Sans"/>
                <a:cs typeface="Open Sans"/>
              </a:rPr>
              <a:t> </a:t>
            </a:r>
            <a:r>
              <a:rPr lang="it-IT" sz="1800" err="1">
                <a:latin typeface="Open Sans"/>
                <a:cs typeface="Open Sans"/>
              </a:rPr>
              <a:t>dolor</a:t>
            </a:r>
            <a:r>
              <a:rPr lang="it-IT" sz="1800">
                <a:latin typeface="Open Sans"/>
                <a:cs typeface="Open Sans"/>
              </a:rPr>
              <a:t> </a:t>
            </a:r>
            <a:r>
              <a:rPr lang="it-IT" sz="1800" err="1">
                <a:latin typeface="Open Sans"/>
                <a:cs typeface="Open Sans"/>
              </a:rPr>
              <a:t>sitmkn</a:t>
            </a:r>
            <a:r>
              <a:rPr lang="it-IT" sz="1800">
                <a:latin typeface="Open Sans"/>
                <a:cs typeface="Open Sans"/>
              </a:rPr>
              <a:t> </a:t>
            </a:r>
            <a:r>
              <a:rPr lang="it-IT" sz="1800" err="1">
                <a:latin typeface="Open Sans"/>
                <a:cs typeface="Open Sans"/>
              </a:rPr>
              <a:t>djsoinsc-msdece</a:t>
            </a:r>
            <a:r>
              <a:rPr lang="it-IT" sz="1800">
                <a:latin typeface="Open Sans"/>
                <a:cs typeface="Open Sans"/>
              </a:rPr>
              <a:t>.</a:t>
            </a:r>
          </a:p>
          <a:p>
            <a:pPr marL="0" indent="0">
              <a:buNone/>
            </a:pPr>
            <a:endParaRPr lang="it-IT" sz="1800">
              <a:latin typeface="Open Sans"/>
              <a:cs typeface="Open Sans"/>
            </a:endParaRPr>
          </a:p>
          <a:p>
            <a:pPr marL="0" indent="0">
              <a:buNone/>
            </a:pPr>
            <a:endParaRPr lang="it-IT" sz="1800">
              <a:latin typeface="Open Sans"/>
              <a:cs typeface="Open Sans"/>
            </a:endParaRPr>
          </a:p>
          <a:p>
            <a:pPr marL="0" indent="0">
              <a:buNone/>
            </a:pPr>
            <a:endParaRPr lang="it-IT" sz="1800"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201985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8DBD6C-32A7-3F44-A2EB-469D7D3CE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B8AB5F-426D-FC43-A1CE-4A8228FF0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AE1AC-505D-D244-BF59-1FF84006F7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556B6-3911-514A-A2D3-508B453B6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FC081-57EB-A143-A1A7-1FC603BAE0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FC048-DF4E-0746-B313-543F0DD72F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983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CA48D-17FA-3841-95FC-E9FFE39557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</a:rPr>
              <a:t>Brussels,  </a:t>
            </a:r>
            <a:r>
              <a:rPr lang="en-US" dirty="0"/>
              <a:t>September 15</a:t>
            </a:r>
            <a:r>
              <a:rPr lang="en-US" baseline="30000" dirty="0"/>
              <a:t>th</a:t>
            </a:r>
            <a:r>
              <a:rPr lang="en-US" dirty="0">
                <a:latin typeface="Times New Roman" panose="02020603050405020304" pitchFamily="18" charset="0"/>
              </a:rPr>
              <a:t>  2026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594FA6-4096-AD4C-A6CA-70A4B56BB12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latin typeface="Times New Roman"/>
                <a:ea typeface="Cambria"/>
                <a:cs typeface="Times New Roman"/>
              </a:rPr>
              <a:t>EU CBAM in an International Context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977FCB-8680-6C40-9A55-484F3EC534D7}"/>
              </a:ext>
            </a:extLst>
          </p:cNvPr>
          <p:cNvSpPr txBox="1"/>
          <p:nvPr/>
        </p:nvSpPr>
        <p:spPr>
          <a:xfrm>
            <a:off x="71120" y="619760"/>
            <a:ext cx="323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Launch Event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80E39AA-B770-B851-41FF-72E3243FF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32" y="4310142"/>
            <a:ext cx="10515600" cy="1386570"/>
          </a:xfrm>
        </p:spPr>
        <p:txBody>
          <a:bodyPr>
            <a:normAutofit/>
          </a:bodyPr>
          <a:lstStyle/>
          <a:p>
            <a:r>
              <a:rPr lang="en-US" dirty="0"/>
              <a:t>Andrei Marcu</a:t>
            </a:r>
            <a:br>
              <a:rPr lang="en-US" dirty="0"/>
            </a:br>
            <a:r>
              <a:rPr lang="en-US" dirty="0"/>
              <a:t>Michael Mehling</a:t>
            </a:r>
            <a:br>
              <a:rPr lang="en-US" dirty="0"/>
            </a:br>
            <a:r>
              <a:rPr lang="en-US" dirty="0"/>
              <a:t>Aaron Cosbey </a:t>
            </a:r>
            <a:br>
              <a:rPr lang="en-US" dirty="0"/>
            </a:br>
            <a:r>
              <a:rPr lang="en-US" dirty="0"/>
              <a:t>Marco Sangiovanni</a:t>
            </a:r>
            <a:br>
              <a:rPr lang="en-US" dirty="0"/>
            </a:br>
            <a:r>
              <a:rPr lang="en-US" dirty="0"/>
              <a:t>Helen Bevernage</a:t>
            </a:r>
          </a:p>
        </p:txBody>
      </p:sp>
    </p:spTree>
    <p:extLst>
      <p:ext uri="{BB962C8B-B14F-4D97-AF65-F5344CB8AC3E}">
        <p14:creationId xmlns:p14="http://schemas.microsoft.com/office/powerpoint/2010/main" val="42327927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7B5033-0715-6F52-9826-2DD7ED3612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Launch Event Agenda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906004-0FD8-0ECC-5756-AA37437F9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38AB3-D075-3E35-99BA-83B118EA9539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15:00 	</a:t>
            </a:r>
            <a:r>
              <a:rPr lang="en-GB" dirty="0"/>
              <a:t>ERCST Presentation</a:t>
            </a:r>
          </a:p>
          <a:p>
            <a:r>
              <a:rPr lang="en-GB" b="1" dirty="0"/>
              <a:t>15:20 	</a:t>
            </a:r>
            <a:r>
              <a:rPr lang="en-GB" dirty="0"/>
              <a:t>Opening remarks – Xavier Vanden Bosch, DG TAXUD</a:t>
            </a:r>
          </a:p>
          <a:p>
            <a:r>
              <a:rPr lang="en-GB" b="1" dirty="0"/>
              <a:t>15:30 	</a:t>
            </a:r>
            <a:r>
              <a:rPr lang="en-GB" dirty="0"/>
              <a:t>Panel Interventions</a:t>
            </a:r>
          </a:p>
          <a:p>
            <a:pPr lvl="5"/>
            <a:r>
              <a:rPr lang="en-US" sz="2400" dirty="0"/>
              <a:t>Ludivine </a:t>
            </a:r>
            <a:r>
              <a:rPr lang="en-US" sz="2400" dirty="0" err="1"/>
              <a:t>Tamiotti</a:t>
            </a:r>
            <a:r>
              <a:rPr lang="en-US" sz="2400" dirty="0"/>
              <a:t>, WTO 	</a:t>
            </a:r>
          </a:p>
          <a:p>
            <a:pPr lvl="5"/>
            <a:r>
              <a:rPr lang="en-US" sz="2400" dirty="0"/>
              <a:t>Eva Pander Maat, E3G </a:t>
            </a:r>
          </a:p>
          <a:p>
            <a:pPr lvl="5"/>
            <a:r>
              <a:rPr lang="en-US" sz="2400" dirty="0"/>
              <a:t>Marc </a:t>
            </a:r>
            <a:r>
              <a:rPr lang="en-US" sz="2400" dirty="0" err="1"/>
              <a:t>Löning</a:t>
            </a:r>
            <a:r>
              <a:rPr lang="en-US" sz="2400" dirty="0"/>
              <a:t>, Directorate-General for Energy and Climate, France </a:t>
            </a:r>
            <a:r>
              <a:rPr lang="en-GB" b="1" dirty="0">
                <a:highlight>
                  <a:srgbClr val="FFFF00"/>
                </a:highlight>
              </a:rPr>
              <a:t>	</a:t>
            </a:r>
          </a:p>
          <a:p>
            <a:r>
              <a:rPr lang="en-GB" b="1" dirty="0"/>
              <a:t>17:00	</a:t>
            </a:r>
            <a:r>
              <a:rPr lang="en-GB" dirty="0"/>
              <a:t>End of the meeting </a:t>
            </a:r>
            <a:endParaRPr lang="en-BE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940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506A9-5FE1-2BDF-9FD0-91614AA9D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820F6F-5B58-90ED-92C5-54BF279A9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Objective and structure of the paper</a:t>
            </a:r>
          </a:p>
          <a:p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55CFC3-DFBA-36C9-6185-91D20508A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745D0A-EDEF-642E-9F58-A9F2FDA50ED9}"/>
              </a:ext>
            </a:extLst>
          </p:cNvPr>
          <p:cNvSpPr txBox="1"/>
          <p:nvPr/>
        </p:nvSpPr>
        <p:spPr>
          <a:xfrm>
            <a:off x="338424" y="1477416"/>
            <a:ext cx="11320176" cy="48335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CBAM is a unilateral measure, but its purpose, operation and consequences all extend beyond the Union: it is a function of emissions released, and carbon prices paid, in third countries.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From 1 January 2026 the definitive phase turned framework into operating rules; the questions become practical.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400" dirty="0">
              <a:cs typeface="Times New Roman"/>
            </a:endParaRP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Ch. 2 - </a:t>
            </a:r>
            <a:r>
              <a:rPr lang="en-US" sz="2400" dirty="0">
                <a:cs typeface="Times New Roman"/>
              </a:rPr>
              <a:t>the EU's own framework: Article 9 recognition, Article 2(12) agreements, verification and accreditation.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Ch. 3 -</a:t>
            </a:r>
            <a:r>
              <a:rPr lang="en-US" sz="2400" dirty="0">
                <a:cs typeface="Times New Roman"/>
              </a:rPr>
              <a:t> how third countries have responded: pricing momentum, BCA proliferation, pushback.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Ch. 4</a:t>
            </a:r>
            <a:r>
              <a:rPr lang="en-US" sz="2400" dirty="0">
                <a:cs typeface="Times New Roman"/>
              </a:rPr>
              <a:t> - the case for cooperation: risks of uncoordinated proliferation, conditions for interoperability.</a:t>
            </a:r>
          </a:p>
        </p:txBody>
      </p:sp>
    </p:spTree>
    <p:extLst>
      <p:ext uri="{BB962C8B-B14F-4D97-AF65-F5344CB8AC3E}">
        <p14:creationId xmlns:p14="http://schemas.microsoft.com/office/powerpoint/2010/main" val="4157802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92BBF-37B6-0237-9BC2-7DC3AE450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8A2DB7-2484-0EB3-A01A-4F36B0C0BB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4"/>
            <a:ext cx="10087399" cy="82295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dirty="0">
                <a:latin typeface="Times New Roman"/>
                <a:cs typeface="Times New Roman"/>
              </a:rPr>
              <a:t>Chapter 2: CBAM’s provisions that interact with third countries </a:t>
            </a:r>
          </a:p>
          <a:p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B46E3-9C01-B2B8-F172-B4FDEBD19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B647FC-E38E-7123-6F14-63C1E761E6C3}"/>
              </a:ext>
            </a:extLst>
          </p:cNvPr>
          <p:cNvSpPr txBox="1"/>
          <p:nvPr/>
        </p:nvSpPr>
        <p:spPr>
          <a:xfrm>
            <a:off x="338424" y="1477416"/>
            <a:ext cx="11055000" cy="48335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Article 9 </a:t>
            </a:r>
            <a:r>
              <a:rPr lang="en-US" sz="2400" dirty="0">
                <a:cs typeface="Times New Roman"/>
              </a:rPr>
              <a:t>- a carbon price paid abroad reduces the certificates surrendered.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Article 2(12) </a:t>
            </a:r>
            <a:r>
              <a:rPr lang="en-US" sz="2400" dirty="0">
                <a:cs typeface="Times New Roman"/>
              </a:rPr>
              <a:t>- the Union may conclude agreements with third countries for the purposes of Article 9.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Articles 8, 10, 18 </a:t>
            </a:r>
            <a:r>
              <a:rPr lang="en-US" sz="2400" dirty="0">
                <a:cs typeface="Times New Roman"/>
              </a:rPr>
              <a:t>- verification of embedded emissions, accreditation of verifiers.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400" dirty="0">
              <a:cs typeface="Times New Roman"/>
            </a:endParaRP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The framework has changed fast: Reg. 2025/2083 restructured Article 9; December 2025 acts plus the downstream/anti-circumvention proposal; May 2026 draft Implementing Regulation on price conversion.</a:t>
            </a:r>
          </a:p>
        </p:txBody>
      </p:sp>
    </p:spTree>
    <p:extLst>
      <p:ext uri="{BB962C8B-B14F-4D97-AF65-F5344CB8AC3E}">
        <p14:creationId xmlns:p14="http://schemas.microsoft.com/office/powerpoint/2010/main" val="2434216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D81B1-DA99-AD0E-7593-9301B4104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45AC26-C49E-A201-194A-1EDB35FF23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4"/>
            <a:ext cx="10087399" cy="8229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Article 9: the legal architecture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E3A9F3-BFC0-9BBE-0D56-E8DE4DEEA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D060BB-86ED-2881-F353-91850A604DFF}"/>
              </a:ext>
            </a:extLst>
          </p:cNvPr>
          <p:cNvSpPr txBox="1"/>
          <p:nvPr/>
        </p:nvSpPr>
        <p:spPr>
          <a:xfrm>
            <a:off x="338424" y="1477416"/>
            <a:ext cx="11055000" cy="48335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Payment condition </a:t>
            </a:r>
            <a:r>
              <a:rPr lang="en-US" sz="2400" dirty="0">
                <a:cs typeface="Times New Roman"/>
              </a:rPr>
              <a:t>- only the price </a:t>
            </a:r>
            <a:r>
              <a:rPr lang="en-US" sz="2400" i="1" dirty="0">
                <a:cs typeface="Times New Roman"/>
              </a:rPr>
              <a:t>effectively paid</a:t>
            </a:r>
            <a:r>
              <a:rPr lang="en-US" sz="2400" dirty="0">
                <a:cs typeface="Times New Roman"/>
              </a:rPr>
              <a:t>, net of any rebate or compensation.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What counts </a:t>
            </a:r>
            <a:r>
              <a:rPr lang="en-US" sz="2400" dirty="0">
                <a:cs typeface="Times New Roman"/>
              </a:rPr>
              <a:t>(Art. 3(29)) - an emissions-based tax, levy, fee or ETS allowances; not energy taxation.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Two tracks </a:t>
            </a:r>
            <a:r>
              <a:rPr lang="en-US" sz="2400" dirty="0">
                <a:cs typeface="Times New Roman"/>
              </a:rPr>
              <a:t>- actual price (requires actual emissions plus certification) or yearly default carbon prices (mandatory where default values are used).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400" dirty="0">
              <a:cs typeface="Times New Roman"/>
            </a:endParaRP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Commission may determine default carbon prices from 2027.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400" dirty="0">
              <a:cs typeface="Times New Roman"/>
            </a:endParaRP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Pending amendment: independence from third-country authorities only; equivalence principle; Article 6 Paris credits.</a:t>
            </a:r>
          </a:p>
        </p:txBody>
      </p:sp>
    </p:spTree>
    <p:extLst>
      <p:ext uri="{BB962C8B-B14F-4D97-AF65-F5344CB8AC3E}">
        <p14:creationId xmlns:p14="http://schemas.microsoft.com/office/powerpoint/2010/main" val="2913913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9A42D-0E1F-2A5F-3780-2CFA17761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22BFAA-99C7-79D0-BA8E-9915581A7A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4"/>
            <a:ext cx="10087399" cy="82295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dirty="0"/>
              <a:t>What the draft Implementing Regulation provides (May 2026)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68ADF-8EA4-0092-FAAF-1A97F3D44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36321-CD8D-ACB0-8C15-8C5C2B2DB498}"/>
              </a:ext>
            </a:extLst>
          </p:cNvPr>
          <p:cNvSpPr txBox="1"/>
          <p:nvPr/>
        </p:nvSpPr>
        <p:spPr>
          <a:xfrm>
            <a:off x="338424" y="1477416"/>
            <a:ext cx="11055000" cy="48335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Purpose</a:t>
            </a:r>
            <a:r>
              <a:rPr lang="en-US" sz="2400" dirty="0">
                <a:cs typeface="Times New Roman"/>
              </a:rPr>
              <a:t>: ensure a carbon price is not paid twice on the same emissions.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Equivalence test</a:t>
            </a:r>
            <a:r>
              <a:rPr lang="en-US" sz="2400" dirty="0">
                <a:cs typeface="Times New Roman"/>
              </a:rPr>
              <a:t>: binding schemes covering all operators in the sector without discrimination - excludes export-only and CBAM-tailored arrangements.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Boundary tolerance</a:t>
            </a:r>
            <a:r>
              <a:rPr lang="en-US" sz="2400" dirty="0">
                <a:cs typeface="Times New Roman"/>
              </a:rPr>
              <a:t>: up to 5% divergence in emissions coverage permitted.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Carbon credits</a:t>
            </a:r>
            <a:r>
              <a:rPr lang="en-US" sz="2400" dirty="0">
                <a:cs typeface="Times New Roman"/>
              </a:rPr>
              <a:t>: domestic credits - no extra criteria; foreign credits - Article 6.2/6.4 ITMOs only, capped at 10%.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Rebates</a:t>
            </a:r>
            <a:r>
              <a:rPr lang="en-US" sz="2400" dirty="0">
                <a:cs typeface="Times New Roman"/>
              </a:rPr>
              <a:t>: anything lowering the obligation counts; derogation for decarbonization subsidies from carbon revenue meeting four cumulative conditions.</a:t>
            </a:r>
          </a:p>
        </p:txBody>
      </p:sp>
    </p:spTree>
    <p:extLst>
      <p:ext uri="{BB962C8B-B14F-4D97-AF65-F5344CB8AC3E}">
        <p14:creationId xmlns:p14="http://schemas.microsoft.com/office/powerpoint/2010/main" val="2571124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461D9-E6A3-760D-3329-3C8CA3997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8046A-DEDE-CFDB-15A5-158CD4625F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4"/>
            <a:ext cx="10087399" cy="8229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Article 9: assessment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31C335-3FC8-0AFA-404B-E1DD0F7E9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746337-C641-17A1-949A-9B89CB5695C5}"/>
              </a:ext>
            </a:extLst>
          </p:cNvPr>
          <p:cNvSpPr txBox="1"/>
          <p:nvPr/>
        </p:nvSpPr>
        <p:spPr>
          <a:xfrm>
            <a:off x="338424" y="1243583"/>
            <a:ext cx="11055000" cy="48335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Rewards systemic carbon pricing </a:t>
            </a:r>
            <a:r>
              <a:rPr lang="en-US" sz="2400" dirty="0">
                <a:cs typeface="Times New Roman"/>
              </a:rPr>
              <a:t>- coherent on leakage, but extends the mechanism's reach from the product to the sector.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The deduction is only as valuable as the price gap is small</a:t>
            </a:r>
            <a:r>
              <a:rPr lang="en-US" sz="2400" dirty="0">
                <a:cs typeface="Times New Roman"/>
              </a:rPr>
              <a:t> - low effective prices leave a large residual obligation.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Certifying an effective carbon price is demanding</a:t>
            </a:r>
            <a:r>
              <a:rPr lang="en-US" sz="2400" dirty="0">
                <a:cs typeface="Times New Roman"/>
              </a:rPr>
              <a:t> - installation-level reporting, an accredited certifier, and a documented audit trail, out of proportion to the deduction most producers can realistically claim.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The incentive to use the actual-price track may be weaker than assumed</a:t>
            </a:r>
            <a:r>
              <a:rPr lang="en-US" sz="2400" dirty="0">
                <a:cs typeface="Times New Roman"/>
              </a:rPr>
              <a:t> - with default values and methodology still unpublished.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Article 6 recognition</a:t>
            </a:r>
            <a:r>
              <a:rPr lang="en-US" sz="2400" dirty="0">
                <a:cs typeface="Times New Roman"/>
              </a:rPr>
              <a:t> is a significant signal, narrow in effect.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On rebates</a:t>
            </a:r>
            <a:r>
              <a:rPr lang="en-US" sz="2400" dirty="0">
                <a:cs typeface="Times New Roman"/>
              </a:rPr>
              <a:t>, the operative test should be </a:t>
            </a:r>
            <a:r>
              <a:rPr lang="en-US" sz="2400" b="1" dirty="0">
                <a:cs typeface="Times New Roman"/>
              </a:rPr>
              <a:t>whether the support preserves the marginal incentive</a:t>
            </a:r>
            <a:r>
              <a:rPr lang="en-US" sz="2400" dirty="0">
                <a:cs typeface="Times New Roman"/>
              </a:rPr>
              <a:t> created by the carbon price.</a:t>
            </a:r>
          </a:p>
        </p:txBody>
      </p:sp>
    </p:spTree>
    <p:extLst>
      <p:ext uri="{BB962C8B-B14F-4D97-AF65-F5344CB8AC3E}">
        <p14:creationId xmlns:p14="http://schemas.microsoft.com/office/powerpoint/2010/main" val="4208928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B22D4-4507-8079-7528-0BC971230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E96518-B3B2-34AE-9AED-2E11B5FC2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4"/>
            <a:ext cx="10087399" cy="8229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Article 2(12): the provision, and two readings of it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0ACB03-A4D6-9F43-BB2B-A7F8216D4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32875B-BC5D-7079-71E3-47DFBC8C328D}"/>
              </a:ext>
            </a:extLst>
          </p:cNvPr>
          <p:cNvSpPr txBox="1"/>
          <p:nvPr/>
        </p:nvSpPr>
        <p:spPr>
          <a:xfrm>
            <a:off x="338424" y="1477416"/>
            <a:ext cx="11055000" cy="48335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A single sentence </a:t>
            </a:r>
            <a:r>
              <a:rPr lang="en-US" sz="2400" dirty="0">
                <a:cs typeface="Times New Roman"/>
              </a:rPr>
              <a:t>- no obligation, no procedure; December 2025 proposal would extend it to mutual recognition of third-country accreditation bodies. No agreement known to be concluded to date.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Narrow (Commission): </a:t>
            </a:r>
            <a:r>
              <a:rPr lang="en-US" sz="2400" dirty="0">
                <a:cs typeface="Times New Roman"/>
              </a:rPr>
              <a:t>no preferential treatment - a vehicle for dialogue, technical cooperation, administrative streamlining.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Expansive (stakeholders)</a:t>
            </a:r>
            <a:r>
              <a:rPr lang="en-US" sz="2400" dirty="0">
                <a:cs typeface="Times New Roman"/>
              </a:rPr>
              <a:t>: starts from the burden problem - the evidentiary load is out of proportion to the reduction most producers can claim.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An agreement could settle the calculation formula per sector in advance, with the partner government supplying standardized data.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Not preferential in substance: the test for "effectively paid" is unchanged - what changes is who bears the administrative cost, and at what level of aggregation.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4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51176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E2250-F969-C3DC-C5CD-EAFF754B3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2B228C-51AF-D46E-CCC0-D64799B2C7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4"/>
            <a:ext cx="10087399" cy="8229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Verification, certification, and the capacity problem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650E1E-9DC3-61D9-26E2-54291319E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932D84-D948-73B7-2654-C63F2C329CE1}"/>
              </a:ext>
            </a:extLst>
          </p:cNvPr>
          <p:cNvSpPr txBox="1"/>
          <p:nvPr/>
        </p:nvSpPr>
        <p:spPr>
          <a:xfrm>
            <a:off x="338424" y="1477416"/>
            <a:ext cx="11055000" cy="48335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Two layers</a:t>
            </a:r>
            <a:r>
              <a:rPr lang="en-US" sz="2400" dirty="0">
                <a:cs typeface="Times New Roman"/>
              </a:rPr>
              <a:t>: emissions verified by an Article 18 accredited verifier; the price paid certified by an independent person, treated as inextricably linked to it.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Certifier needs a dedicated accreditation scope and EN ISO/IEC 17029:2019; the intent is that one party can do both.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The </a:t>
            </a:r>
            <a:r>
              <a:rPr lang="en-US" sz="2400" b="1" dirty="0">
                <a:cs typeface="Times New Roman"/>
              </a:rPr>
              <a:t>constraint is availability</a:t>
            </a:r>
            <a:r>
              <a:rPr lang="en-US" sz="2400" dirty="0">
                <a:cs typeface="Times New Roman"/>
              </a:rPr>
              <a:t>, not design - accreditation runs only through Member State bodies, few of which accept third-country applications.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Verification in third countries begins 2027; operators report difficulty finding verifiers; new entrants need roughly another year.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Compounding effect</a:t>
            </a:r>
            <a:r>
              <a:rPr lang="en-US" sz="2400" dirty="0">
                <a:cs typeface="Times New Roman"/>
              </a:rPr>
              <a:t>: conservative defaults plus downstream extension plus no verifiers means a genuinely low-carbon producer may be unable to prove it.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Two routes to relief</a:t>
            </a:r>
            <a:r>
              <a:rPr lang="en-US" sz="2400" dirty="0">
                <a:cs typeface="Times New Roman"/>
              </a:rPr>
              <a:t>: mutual recognition of accreditation bodies, or the UK approach - recognized international accreditation membership.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4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56738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6A5F9-8F0F-AF90-C349-757289C15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AF083-987B-1F43-FCDC-9B4923331E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4"/>
            <a:ext cx="10087399" cy="8229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Chapter 2: interim conclusions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E9CB4-04D3-1156-DC3C-8531E7CA1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8B0A9E-5257-40C7-8492-18FCF6F95D2B}"/>
              </a:ext>
            </a:extLst>
          </p:cNvPr>
          <p:cNvSpPr txBox="1"/>
          <p:nvPr/>
        </p:nvSpPr>
        <p:spPr>
          <a:xfrm>
            <a:off x="338424" y="1477416"/>
            <a:ext cx="11055000" cy="48335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Together, the three components are the machinery through which CBAM engages with third-country policies and producers.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Recognition</a:t>
            </a:r>
            <a:r>
              <a:rPr lang="en-US" sz="2400" dirty="0">
                <a:cs typeface="Times New Roman"/>
              </a:rPr>
              <a:t> is constrained by arithmetic - worth only as much as the price it credits, while the burden of demonstrating that price is considerable.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Article 2(12) </a:t>
            </a:r>
            <a:r>
              <a:rPr lang="en-US" sz="2400" dirty="0">
                <a:cs typeface="Times New Roman"/>
              </a:rPr>
              <a:t>is constrained by interpretation - the substantive use remains untested.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Verification</a:t>
            </a:r>
            <a:r>
              <a:rPr lang="en-US" sz="2400" dirty="0">
                <a:cs typeface="Times New Roman"/>
              </a:rPr>
              <a:t> is constrained by capacity - coherent legally, dependent on a supply that does not yet exist.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400" dirty="0">
              <a:cs typeface="Times New Roman"/>
            </a:endParaRP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Each is a point where a unilateral instrument meets the limits of what it can achieve alone - while its effectiveness depends on carbon prices, administrative capacity, and cooperation that lie beyond the Union's own control.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4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92101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C9D8E-AA60-DBB6-F78C-7009F16D5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075EE-7ACA-6A8F-A7AE-E5B1B6776B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4"/>
            <a:ext cx="10087399" cy="8229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Chapter 3: Carbon pricing momentum beyond the EU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710042-4CE9-6E32-0D82-3718EE7F7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21442E-71AA-E6A7-37D1-44ED1C5D0BD2}"/>
              </a:ext>
            </a:extLst>
          </p:cNvPr>
          <p:cNvSpPr txBox="1"/>
          <p:nvPr/>
        </p:nvSpPr>
        <p:spPr>
          <a:xfrm>
            <a:off x="338424" y="1093367"/>
            <a:ext cx="11055000" cy="56833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Reactions span a spectrum - from accelerated carbon pricing, through emulation, to formal legal challenge.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The most far-reaching effect was never an explicit objective: Article 9 recasts a domestic carbon price from pure cost burden into a way of lowering trade barriers and keeping revenue at home.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Türkiye most explicit; Brazil’s SBCE; China extending its ETS to CBAM sectors; India, Indonesia, Vietnam on aligned timelines; Western Balkans accelerating.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CBAM covers a fraction of a percent of global emissions directly - the systems it is helping accelerate could cover an order of magnitude more.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The EU now treats this as a strategic benefit: “a catalyst for the development of carbon pricing.”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With qualifications</a:t>
            </a:r>
            <a:r>
              <a:rPr lang="en-US" sz="2400" dirty="0">
                <a:cs typeface="Times New Roman"/>
              </a:rPr>
              <a:t>: correlation not sole causation; risk of hollow responses; possible tension with the nationally determined architecture of Paris; effective prices will remain below EU levels.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4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83338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57396-F2C5-FE35-C747-759FC3578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1E6B71-D3BA-3889-E1CF-F59F00C86D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4"/>
            <a:ext cx="10087399" cy="8229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Proliferation of BCA proposals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323688-F605-1F59-6B27-C51CE4321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41D315-E67D-D129-47C9-67D16DCE38AF}"/>
              </a:ext>
            </a:extLst>
          </p:cNvPr>
          <p:cNvSpPr txBox="1"/>
          <p:nvPr/>
        </p:nvSpPr>
        <p:spPr>
          <a:xfrm>
            <a:off x="338424" y="1532279"/>
            <a:ext cx="11055000" cy="56833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Game theory predicted it: price carbon to capture the rents, then face pressure to protect your own producers.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UK most advanced - CBAM from 1 January 2027; parallels the EU model but diverges on classification, defaults and indirect emissions; ETS linking could exempt each from the other’s CBAM.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Taiwan modelling on the EU; Norway proposing transposition; Chile, Türkiye, Thailand, Australia, Canada studying options.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U.S.: legislative rather than executive - several proposals, increasingly decoupling the border charge from any domestic carbon pricing regime.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Not convergence toward a common template, but </a:t>
            </a:r>
            <a:r>
              <a:rPr lang="en-US" sz="2400" b="1" dirty="0">
                <a:cs typeface="Times New Roman"/>
              </a:rPr>
              <a:t>proliferation of related yet divergent instruments.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400" dirty="0">
              <a:cs typeface="Times New Roman"/>
            </a:endParaRP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4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07686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0B025-DFF7-A184-2E54-996F95ED1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FA81F-95B0-A8FB-9848-C4B92EDCA4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4"/>
            <a:ext cx="10087399" cy="8229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Pushback: agenda fights and trade tensions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A0ACBB-2CB6-C4C1-CF64-6C324178C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32D867-CE24-A299-8CFB-7097BEDB211D}"/>
              </a:ext>
            </a:extLst>
          </p:cNvPr>
          <p:cNvSpPr txBox="1"/>
          <p:nvPr/>
        </p:nvSpPr>
        <p:spPr>
          <a:xfrm>
            <a:off x="338424" y="1678583"/>
            <a:ext cx="11055000" cy="39906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UNFCCC</a:t>
            </a:r>
            <a:r>
              <a:rPr lang="en-US" sz="2400" dirty="0">
                <a:cs typeface="Times New Roman"/>
              </a:rPr>
              <a:t>: BASIC and LMDCs pressing “unilateral trade measures” onto the agenda from COP28 to COP30 - repeatedly excluded.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Belém</a:t>
            </a:r>
            <a:r>
              <a:rPr lang="en-US" sz="2400" dirty="0">
                <a:cs typeface="Times New Roman"/>
              </a:rPr>
              <a:t>: first explicit reference in a decision text, plus dedicated climate-and-trade dialogues for 2026-2028; no mandated outcome; first held in Bonn, June 2026.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Bilateral</a:t>
            </a:r>
            <a:r>
              <a:rPr lang="en-US" sz="2400" dirty="0">
                <a:cs typeface="Times New Roman"/>
              </a:rPr>
              <a:t>: India’s persistent criticism; U.S. contesting extraterritorial reach within broader transatlantic tensions.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WTO</a:t>
            </a:r>
            <a:r>
              <a:rPr lang="en-US" sz="2400" dirty="0">
                <a:cs typeface="Times New Roman"/>
              </a:rPr>
              <a:t>: Russia’s challenge - consultations declined, panel request blocked July 2026; a renewed request would establish a panel as of right.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The Appellate Body impasse means any report can be appealed into the void; Russia not a member of the MPIA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400" dirty="0">
              <a:cs typeface="Times New Roman"/>
            </a:endParaRP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4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51658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B1B38-27C8-5BEC-1C84-7DBAECC10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35EEF7-768B-F5BB-2AC8-D808E1F72F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4"/>
            <a:ext cx="10087399" cy="8229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Chapter 3: interim conclusions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42D92C-4364-38F8-E2B3-CDF7EE357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F3FAE3-4E75-1A40-69A4-8F1266146520}"/>
              </a:ext>
            </a:extLst>
          </p:cNvPr>
          <p:cNvSpPr txBox="1"/>
          <p:nvPr/>
        </p:nvSpPr>
        <p:spPr>
          <a:xfrm>
            <a:off x="338424" y="1678583"/>
            <a:ext cx="11256168" cy="46124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CBAM has shown, more convincingly than any prior measure, that a unilateral instrument can shape other states’ policy choices - without overstating the causal weight.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The suasion is unpopular: “neo-colonialism”, “green protectionism”, “green squeeze” - grievance is as much about principle as about detail.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Structural dependencies limit the option of switching markets to reduce CBAM exposure.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Resistance is becoming coordinated, echoing the BASIC dynamic - and will shape any future extension of scope.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400" dirty="0">
              <a:cs typeface="Times New Roman"/>
            </a:endParaRP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Constructive flip side: </a:t>
            </a:r>
            <a:r>
              <a:rPr lang="en-US" sz="2400" b="1" dirty="0">
                <a:cs typeface="Times New Roman"/>
              </a:rPr>
              <a:t>CBAM has catalyzed more engagement with interoperability than a decade of deliberate multilateral effort</a:t>
            </a:r>
            <a:r>
              <a:rPr lang="en-US" sz="2400" dirty="0">
                <a:cs typeface="Times New Roman"/>
              </a:rPr>
              <a:t>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400" dirty="0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31594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EF2AF-29A2-3582-0DDC-BA3DA8E0D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189F8-5BC0-7B58-3414-12F077B0A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4"/>
            <a:ext cx="10087399" cy="8229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Chapter 4: the risks without cooperation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3C0B39-F3F2-D750-9C18-74A3B3C2E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560D77-EBAD-425B-F49D-8255E411D677}"/>
              </a:ext>
            </a:extLst>
          </p:cNvPr>
          <p:cNvSpPr txBox="1"/>
          <p:nvPr/>
        </p:nvSpPr>
        <p:spPr>
          <a:xfrm>
            <a:off x="338424" y="2348686"/>
            <a:ext cx="11256168" cy="20704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A </a:t>
            </a:r>
            <a:r>
              <a:rPr lang="en-US" sz="2400" b="1" dirty="0">
                <a:cs typeface="Times New Roman"/>
              </a:rPr>
              <a:t>"spaghetti bowl"</a:t>
            </a:r>
            <a:r>
              <a:rPr lang="en-US" sz="2400" dirty="0">
                <a:cs typeface="Times New Roman"/>
              </a:rPr>
              <a:t> of divergent MRV requirements for exporters.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Lost market share</a:t>
            </a:r>
            <a:r>
              <a:rPr lang="en-US" sz="2400" dirty="0">
                <a:cs typeface="Times New Roman"/>
              </a:rPr>
              <a:t> from discriminatory regime elements.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Lost market share </a:t>
            </a:r>
            <a:r>
              <a:rPr lang="en-US" sz="2400" dirty="0">
                <a:cs typeface="Times New Roman"/>
              </a:rPr>
              <a:t>from high compliance costs and absent </a:t>
            </a:r>
            <a:r>
              <a:rPr lang="en-US" sz="2400" dirty="0" err="1">
                <a:cs typeface="Times New Roman"/>
              </a:rPr>
              <a:t>decarbonisation</a:t>
            </a:r>
            <a:r>
              <a:rPr lang="en-US" sz="2400" dirty="0">
                <a:cs typeface="Times New Roman"/>
              </a:rPr>
              <a:t> support.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Follow-on effect: </a:t>
            </a:r>
            <a:r>
              <a:rPr lang="en-US" sz="2400" b="1" dirty="0">
                <a:cs typeface="Times New Roman"/>
              </a:rPr>
              <a:t>negative repercussions</a:t>
            </a:r>
            <a:r>
              <a:rPr lang="en-US" sz="2400" dirty="0">
                <a:cs typeface="Times New Roman"/>
              </a:rPr>
              <a:t> in the UNFCCC and the WTO.</a:t>
            </a:r>
          </a:p>
        </p:txBody>
      </p:sp>
    </p:spTree>
    <p:extLst>
      <p:ext uri="{BB962C8B-B14F-4D97-AF65-F5344CB8AC3E}">
        <p14:creationId xmlns:p14="http://schemas.microsoft.com/office/powerpoint/2010/main" val="2950700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765B7-36B3-0539-605F-731CC4427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682CEE-F3E4-829A-13B1-A66C87189E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4"/>
            <a:ext cx="10087399" cy="8229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The spaghetti bowl, and who is working on it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AE4BD4-96BF-C31B-EA67-233F7892A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053AC3-2B39-FE6E-3A40-E00BD9DBC9B9}"/>
              </a:ext>
            </a:extLst>
          </p:cNvPr>
          <p:cNvSpPr txBox="1"/>
          <p:nvPr/>
        </p:nvSpPr>
        <p:spPr>
          <a:xfrm>
            <a:off x="338424" y="1757127"/>
            <a:ext cx="11256168" cy="41956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Multiple uncoordinated regimes mean different MRV demands per market - hardest for MSME exporters; UNCTAD puts the cost of non-convergence at 15–30%.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Full harmonization is unrealistic - BCAs mirror domestic carbon pricing, which differs fundamentally by jurisdiction.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The goal is interoperability: separate what must be harmonized from what can be accommodated. Granularity is the enabler.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Active bodies</a:t>
            </a:r>
            <a:r>
              <a:rPr lang="en-US" sz="2400" dirty="0">
                <a:cs typeface="Times New Roman"/>
              </a:rPr>
              <a:t>: IFCMA (OECD), Climate Club, WTO CTE and TESSD, the new IFCCT, ISO–GHG Protocol collaboration.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The gap</a:t>
            </a:r>
            <a:r>
              <a:rPr lang="en-US" sz="2400" dirty="0">
                <a:cs typeface="Times New Roman"/>
              </a:rPr>
              <a:t>: abundant interest, no obvious leader, no movement toward inter-institutional cooperation.</a:t>
            </a:r>
          </a:p>
        </p:txBody>
      </p:sp>
    </p:spTree>
    <p:extLst>
      <p:ext uri="{BB962C8B-B14F-4D97-AF65-F5344CB8AC3E}">
        <p14:creationId xmlns:p14="http://schemas.microsoft.com/office/powerpoint/2010/main" val="2403128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AB447-DE37-48A7-A081-702738690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FBD14B-16D6-9754-B745-E86039300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4"/>
            <a:ext cx="10087399" cy="82295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dirty="0"/>
              <a:t>Discriminatory elements: few agreed standards to judge a BCA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BB0BC2-B861-66DC-C913-92D2E5199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923224-4CD9-2067-2ADA-6011EE296F28}"/>
              </a:ext>
            </a:extLst>
          </p:cNvPr>
          <p:cNvSpPr txBox="1"/>
          <p:nvPr/>
        </p:nvSpPr>
        <p:spPr>
          <a:xfrm>
            <a:off x="338424" y="1728215"/>
            <a:ext cx="11256168" cy="28620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BCA design is a series of forks </a:t>
            </a:r>
            <a:r>
              <a:rPr lang="en-US" sz="2400" dirty="0">
                <a:cs typeface="Times New Roman"/>
              </a:rPr>
              <a:t>- mandatory defaults vs actual emissions, crediting foreign prices or not, a border price above the domestic one.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Few agreed standards exist by which to judge a BCA: UNFCCC Article 3.5 is too general; WTO law predates climate policy and needs reinterpretation.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Guidance efforts (IISD, ICC, Columbia, Japan's CTE submissions) add value, but none is broadly adopted by governments.</a:t>
            </a:r>
          </a:p>
        </p:txBody>
      </p:sp>
    </p:spTree>
    <p:extLst>
      <p:ext uri="{BB962C8B-B14F-4D97-AF65-F5344CB8AC3E}">
        <p14:creationId xmlns:p14="http://schemas.microsoft.com/office/powerpoint/2010/main" val="3755789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7822B-A2DC-A187-8D85-BF04FD6AB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B7E520-D5B7-9E39-96EB-92546B409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4"/>
            <a:ext cx="10087399" cy="82295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dirty="0"/>
              <a:t>High compliance costs and the missing support for decarbonization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60D19E-8143-2850-C31E-E0E3BC89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9A6F07-5975-4B98-60F7-487E14E82585}"/>
              </a:ext>
            </a:extLst>
          </p:cNvPr>
          <p:cNvSpPr txBox="1"/>
          <p:nvPr/>
        </p:nvSpPr>
        <p:spPr>
          <a:xfrm>
            <a:off x="338424" y="1700783"/>
            <a:ext cx="11256168" cy="29260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Domestic carbon-pricing regimes pair a price with support for decarbonization - without it, a carbon price is a cost of doing business, not an incentive to abate.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Foreign producers face high finance costs, limited low-carbon electricity, and poor technology access - on top of considerable compliance costs that fall hardest on small producers.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To date</a:t>
            </a:r>
            <a:r>
              <a:rPr lang="en-US" sz="2400" dirty="0">
                <a:cs typeface="Times New Roman"/>
              </a:rPr>
              <a:t>, under the EU CBAM: no fiscal mechanism to channel support, no live discussions, and no body with a mandate to provide it.</a:t>
            </a:r>
          </a:p>
        </p:txBody>
      </p:sp>
    </p:spTree>
    <p:extLst>
      <p:ext uri="{BB962C8B-B14F-4D97-AF65-F5344CB8AC3E}">
        <p14:creationId xmlns:p14="http://schemas.microsoft.com/office/powerpoint/2010/main" val="2533746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262C4-A000-76D2-05FB-A0F1B2C21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E06CFC-3985-6CEB-EC22-4305FE439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4"/>
            <a:ext cx="10087399" cy="8229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Multilateral spillovers, and Chapter 4 conclusions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68330C-82AA-D2D4-CC26-EFBE1EC6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01604E-978C-0175-DCE8-E63F83C63B72}"/>
              </a:ext>
            </a:extLst>
          </p:cNvPr>
          <p:cNvSpPr txBox="1"/>
          <p:nvPr/>
        </p:nvSpPr>
        <p:spPr>
          <a:xfrm>
            <a:off x="338424" y="1243583"/>
            <a:ext cx="11256168" cy="41956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BCA is a keystone issue in the UNFCCC, drawing on long-standing developed/developing disagreements - a focal point that risks poisoning other tracks.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A CBAM dispute is a no-win for the WTO: rule against it and it is anti-environmental; rule for it and it is sheltering politically important climate measures.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The mismatch: BCAs advance; the governance to manage their effects advances far more slowly.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The EU and UK will need to work on their own solutions where possible - interoperability between the two regimes, and dedicated funds for compliance costs and decarbonization.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Multilateral engagement remains necessary - best practice can only emerge at that level.</a:t>
            </a:r>
          </a:p>
        </p:txBody>
      </p:sp>
    </p:spTree>
    <p:extLst>
      <p:ext uri="{BB962C8B-B14F-4D97-AF65-F5344CB8AC3E}">
        <p14:creationId xmlns:p14="http://schemas.microsoft.com/office/powerpoint/2010/main" val="3611140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FD836-79B1-0BFF-1D02-54C6072B1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1C7A97-D81F-A137-5F34-900CEC019E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4"/>
            <a:ext cx="10087399" cy="8229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Takeaways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027651-A9C9-AF21-18E7-A86ACD246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38D82B-2768-FD9F-C67F-183CC27C1A8D}"/>
              </a:ext>
            </a:extLst>
          </p:cNvPr>
          <p:cNvSpPr txBox="1"/>
          <p:nvPr/>
        </p:nvSpPr>
        <p:spPr>
          <a:xfrm>
            <a:off x="338424" y="1243583"/>
            <a:ext cx="11256168" cy="41956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CBAM is internal in form but outward-facing in substance - and key features (default prices, Article 2(12)) are not yet operational.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Its role as a lever for carbon pricing diffusion may be its most significant outcome.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Resistance is durable, and about principle as much as detail.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The WTO will not resolve this - acceptance depends on diplomacy, not a ruling.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/>
              </a:rPr>
              <a:t>Proliferation is outstripping governance: high interest in interoperability, no body leading.</a:t>
            </a:r>
          </a:p>
        </p:txBody>
      </p:sp>
    </p:spTree>
    <p:extLst>
      <p:ext uri="{BB962C8B-B14F-4D97-AF65-F5344CB8AC3E}">
        <p14:creationId xmlns:p14="http://schemas.microsoft.com/office/powerpoint/2010/main" val="1659423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99D9D-0409-1E31-BA65-4939B8F6B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9B0586-B960-6E37-D1E1-A61A624B99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4"/>
            <a:ext cx="10087399" cy="8229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Recommendations (1/2)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30669-E9CB-535A-3161-B2C8E892C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AAAA79-9806-CC76-1188-041BEF6DFD50}"/>
              </a:ext>
            </a:extLst>
          </p:cNvPr>
          <p:cNvSpPr txBox="1"/>
          <p:nvPr/>
        </p:nvSpPr>
        <p:spPr>
          <a:xfrm>
            <a:off x="338424" y="1243583"/>
            <a:ext cx="11256168" cy="41956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Make Article 9 fully operational </a:t>
            </a:r>
            <a:r>
              <a:rPr lang="en-US" sz="2400" dirty="0">
                <a:cs typeface="Times New Roman"/>
              </a:rPr>
              <a:t>- publish default values and methodology before 2027; apply one test to rebates: does the support preserve the marginal incentive of the carbon price?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Test Article 2(12) with a willing partner </a:t>
            </a:r>
            <a:r>
              <a:rPr lang="en-US" sz="2400" dirty="0">
                <a:cs typeface="Times New Roman"/>
              </a:rPr>
              <a:t>- on either reading, the mandate is currently unused.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Close verification gaps before 2027 </a:t>
            </a:r>
            <a:r>
              <a:rPr lang="en-US" sz="2400" dirty="0">
                <a:cs typeface="Times New Roman"/>
              </a:rPr>
              <a:t>- mutual recognition of accreditation bodies; consider ISO conformity as the UK does; avoid punitive default mark-ups until capacity exists.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Sequence scope extensions with care </a:t>
            </a:r>
            <a:r>
              <a:rPr lang="en-US" sz="2400" dirty="0">
                <a:cs typeface="Times New Roman"/>
              </a:rPr>
              <a:t>- expansion should follow demonstrable progress on verification and recognition.</a:t>
            </a:r>
          </a:p>
        </p:txBody>
      </p:sp>
    </p:spTree>
    <p:extLst>
      <p:ext uri="{BB962C8B-B14F-4D97-AF65-F5344CB8AC3E}">
        <p14:creationId xmlns:p14="http://schemas.microsoft.com/office/powerpoint/2010/main" val="33336932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9E079-303C-9F05-31B6-62BCC7DC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04B451-4B36-1FD4-A747-62AB8899BA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609" y="420624"/>
            <a:ext cx="10087399" cy="8229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Recommendations (2/2)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98984A-1086-0BEB-5ED4-9B0DAD9A3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FC048-DF4E-0746-B313-543F0DD72FCB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29A299-94D5-2313-BB8C-2EFB136EFFA8}"/>
              </a:ext>
            </a:extLst>
          </p:cNvPr>
          <p:cNvSpPr txBox="1"/>
          <p:nvPr/>
        </p:nvSpPr>
        <p:spPr>
          <a:xfrm>
            <a:off x="338424" y="1243583"/>
            <a:ext cx="11256168" cy="41956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Pair leverage with support </a:t>
            </a:r>
            <a:r>
              <a:rPr lang="en-US" sz="2400" dirty="0">
                <a:cs typeface="Times New Roman"/>
              </a:rPr>
              <a:t>- technical cooperation, readiness assistance, and a share of CBAM proceeds for decarbonization and compliance costs in developing countries.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Anchor interoperability in the EU–UK relationship </a:t>
            </a:r>
            <a:r>
              <a:rPr lang="en-US" sz="2400" dirty="0">
                <a:cs typeface="Times New Roman"/>
              </a:rPr>
              <a:t>- interoperable from the UK's 2027 launch, designed as a precedent open to later regimes.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Back a body to lead on MRV interoperability </a:t>
            </a:r>
            <a:r>
              <a:rPr lang="en-US" sz="2400" dirty="0">
                <a:cs typeface="Times New Roman"/>
              </a:rPr>
              <a:t>- before the standards landscape becomes too heterogeneous to coordinate.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Engage substantively in partners' fora </a:t>
            </a:r>
            <a:r>
              <a:rPr lang="en-US" sz="2400" dirty="0">
                <a:cs typeface="Times New Roman"/>
              </a:rPr>
              <a:t>- IFCCT and the UNFCCC dialogues as venues, not threats.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cs typeface="Times New Roman"/>
              </a:rPr>
              <a:t>Contribute to a shared standard of good practice </a:t>
            </a:r>
            <a:r>
              <a:rPr lang="en-US" sz="2400" dirty="0">
                <a:cs typeface="Times New Roman"/>
              </a:rPr>
              <a:t>- agreed guidance would protect CBAM's legitimacy better than any legal defense.</a:t>
            </a:r>
          </a:p>
        </p:txBody>
      </p:sp>
    </p:spTree>
    <p:extLst>
      <p:ext uri="{BB962C8B-B14F-4D97-AF65-F5344CB8AC3E}">
        <p14:creationId xmlns:p14="http://schemas.microsoft.com/office/powerpoint/2010/main" val="3665909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594FA6-4096-AD4C-A6CA-70A4B56BB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53905" y="2695056"/>
            <a:ext cx="5929460" cy="96333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GB" sz="4800" dirty="0">
                <a:latin typeface="Times New Roman" panose="02020603050405020304" pitchFamily="18" charset="0"/>
                <a:ea typeface="Cambria Math" charset="0"/>
                <a:cs typeface="Times New Roman" panose="02020603050405020304" pitchFamily="18" charset="0"/>
              </a:rPr>
              <a:t>THANK YOU!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F195CD-79A1-FD41-FA0B-AD23900FF739}"/>
              </a:ext>
            </a:extLst>
          </p:cNvPr>
          <p:cNvSpPr txBox="1"/>
          <p:nvPr/>
        </p:nvSpPr>
        <p:spPr>
          <a:xfrm>
            <a:off x="4656841" y="443060"/>
            <a:ext cx="2243580" cy="801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5AE40B-00D3-EE86-6A34-D165047E4BF6}"/>
              </a:ext>
            </a:extLst>
          </p:cNvPr>
          <p:cNvSpPr txBox="1"/>
          <p:nvPr/>
        </p:nvSpPr>
        <p:spPr>
          <a:xfrm>
            <a:off x="71120" y="619760"/>
            <a:ext cx="323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Launch Event</a:t>
            </a:r>
          </a:p>
        </p:txBody>
      </p:sp>
    </p:spTree>
    <p:extLst>
      <p:ext uri="{BB962C8B-B14F-4D97-AF65-F5344CB8AC3E}">
        <p14:creationId xmlns:p14="http://schemas.microsoft.com/office/powerpoint/2010/main" val="156279396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F6BA7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RCST presentation template.potx" id="{3DE26408-4659-4E1A-A4AD-6B2FABBF3CE1}" vid="{D4BBB485-61EC-4EF5-9ED8-041D0EA3774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BB70DFC1CB164BA2F071008697AA7A" ma:contentTypeVersion="12" ma:contentTypeDescription="Create a new document." ma:contentTypeScope="" ma:versionID="6c44751bc2c5a5a06e794df9729d3452">
  <xsd:schema xmlns:xsd="http://www.w3.org/2001/XMLSchema" xmlns:xs="http://www.w3.org/2001/XMLSchema" xmlns:p="http://schemas.microsoft.com/office/2006/metadata/properties" xmlns:ns3="5fc937bc-d9d4-411f-bc41-d27a17f41844" xmlns:ns4="94b0ae86-2e8c-4394-92bb-6e309eca8412" targetNamespace="http://schemas.microsoft.com/office/2006/metadata/properties" ma:root="true" ma:fieldsID="c02cf743a037e6734ab54de8a6f4d44c" ns3:_="" ns4:_="">
    <xsd:import namespace="5fc937bc-d9d4-411f-bc41-d27a17f41844"/>
    <xsd:import namespace="94b0ae86-2e8c-4394-92bb-6e309eca841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c937bc-d9d4-411f-bc41-d27a17f418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6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b0ae86-2e8c-4394-92bb-6e309eca841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fc937bc-d9d4-411f-bc41-d27a17f41844" xsi:nil="true"/>
  </documentManagement>
</p:properties>
</file>

<file path=customXml/itemProps1.xml><?xml version="1.0" encoding="utf-8"?>
<ds:datastoreItem xmlns:ds="http://schemas.openxmlformats.org/officeDocument/2006/customXml" ds:itemID="{2DD94888-FD47-4EC2-9C50-E5B379030CFE}">
  <ds:schemaRefs>
    <ds:schemaRef ds:uri="5fc937bc-d9d4-411f-bc41-d27a17f41844"/>
    <ds:schemaRef ds:uri="94b0ae86-2e8c-4394-92bb-6e309eca841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D2A8C83-F465-4CB3-A15E-97BDDF6437F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FC282A8-BD16-4948-989B-C19F28A78992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94b0ae86-2e8c-4394-92bb-6e309eca8412"/>
    <ds:schemaRef ds:uri="http://purl.org/dc/elements/1.1/"/>
    <ds:schemaRef ds:uri="http://schemas.microsoft.com/office/2006/metadata/properties"/>
    <ds:schemaRef ds:uri="http://schemas.microsoft.com/office/2006/documentManagement/types"/>
    <ds:schemaRef ds:uri="5fc937bc-d9d4-411f-bc41-d27a17f41844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1113</TotalTime>
  <Words>2338</Words>
  <Application>Microsoft Macintosh PowerPoint</Application>
  <PresentationFormat>Widescreen</PresentationFormat>
  <Paragraphs>159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Open Sans</vt:lpstr>
      <vt:lpstr>Times New Roman</vt:lpstr>
      <vt:lpstr>Office Theme</vt:lpstr>
      <vt:lpstr>Andrei Marcu Michael Mehling Aaron Cosbey  Marco Sangiovanni Helen Bevernage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Alexandra Maratou | ERCST</dc:creator>
  <cp:lastModifiedBy>Michael Mehling</cp:lastModifiedBy>
  <cp:revision>20</cp:revision>
  <cp:lastPrinted>2026-06-18T13:07:59Z</cp:lastPrinted>
  <dcterms:created xsi:type="dcterms:W3CDTF">2025-11-25T10:56:38Z</dcterms:created>
  <dcterms:modified xsi:type="dcterms:W3CDTF">2026-09-15T12:47:18Z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0x010100E5BB70DFC1CB164BA2F071008697AA7A</vt:lpwstr>
  </property>
</Properties>
</file>