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319" r:id="rId5"/>
    <p:sldId id="358" r:id="rId6"/>
    <p:sldId id="344" r:id="rId7"/>
    <p:sldId id="345" r:id="rId8"/>
    <p:sldId id="346" r:id="rId9"/>
    <p:sldId id="347" r:id="rId10"/>
    <p:sldId id="348" r:id="rId11"/>
    <p:sldId id="349" r:id="rId12"/>
    <p:sldId id="350" r:id="rId13"/>
    <p:sldId id="351" r:id="rId14"/>
    <p:sldId id="352" r:id="rId15"/>
    <p:sldId id="353" r:id="rId16"/>
    <p:sldId id="359" r:id="rId17"/>
    <p:sldId id="354" r:id="rId18"/>
    <p:sldId id="355" r:id="rId19"/>
    <p:sldId id="356" r:id="rId20"/>
    <p:sldId id="325"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633A5B2-86A0-042C-178E-7658F57CED73}" name="Olivier Imbault" initials="OI" userId="3feeda1e38fd6cb4" providerId="Windows Live"/>
  <p188:author id="{3A979BD3-D6BE-2CF6-43DB-C8FA0E53ABAE}" name="Chiara Cavallera | ERCST" initials="C" userId="S::ccavallera@ercst.org::1ada74db-a798-4a08-a531-2d8a34e4bdf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D4A"/>
    <a:srgbClr val="1F6B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02" autoAdjust="0"/>
    <p:restoredTop sz="93526" autoAdjust="0"/>
  </p:normalViewPr>
  <p:slideViewPr>
    <p:cSldViewPr snapToGrid="0" snapToObjects="1">
      <p:cViewPr varScale="1">
        <p:scale>
          <a:sx n="103" d="100"/>
          <a:sy n="103" d="100"/>
        </p:scale>
        <p:origin x="1224" y="176"/>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180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AD1CA6B-F26F-1B43-AF77-C4F0A3ED7A4D}"/>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76F68A1-C323-B647-940D-18B257F373A1}"/>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0628EA5-3B57-EB45-AB9E-A048054F959C}" type="datetimeFigureOut">
              <a:rPr lang="en-GB" smtClean="0"/>
              <a:t>22/04/2026</a:t>
            </a:fld>
            <a:endParaRPr lang="en-GB"/>
          </a:p>
        </p:txBody>
      </p:sp>
      <p:sp>
        <p:nvSpPr>
          <p:cNvPr id="4" name="Footer Placeholder 3">
            <a:extLst>
              <a:ext uri="{FF2B5EF4-FFF2-40B4-BE49-F238E27FC236}">
                <a16:creationId xmlns:a16="http://schemas.microsoft.com/office/drawing/2014/main" id="{01D1A8AC-4164-0C43-926E-505BC0BDC352}"/>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11FF39F-F0D0-014E-AAE5-B4774C48F57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CF93CC9-238D-3A4D-96C0-6A460E557E64}" type="slidenum">
              <a:rPr lang="en-GB" smtClean="0"/>
              <a:t>‹#›</a:t>
            </a:fld>
            <a:endParaRPr lang="en-GB"/>
          </a:p>
        </p:txBody>
      </p:sp>
    </p:spTree>
    <p:extLst>
      <p:ext uri="{BB962C8B-B14F-4D97-AF65-F5344CB8AC3E}">
        <p14:creationId xmlns:p14="http://schemas.microsoft.com/office/powerpoint/2010/main" val="1342758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32DA37D-2FDE-F047-A814-B89AF3CAA999}" type="datetimeFigureOut">
              <a:rPr lang="en-GB" smtClean="0"/>
              <a:t>22/04/2026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67819B1-5A62-8942-A1A9-7C81B8FCFFD7}" type="slidenum">
              <a:rPr lang="en-GB" smtClean="0"/>
              <a:t>‹#›</a:t>
            </a:fld>
            <a:endParaRPr lang="en-GB"/>
          </a:p>
        </p:txBody>
      </p:sp>
    </p:spTree>
    <p:extLst>
      <p:ext uri="{BB962C8B-B14F-4D97-AF65-F5344CB8AC3E}">
        <p14:creationId xmlns:p14="http://schemas.microsoft.com/office/powerpoint/2010/main" val="79680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7819B1-5A62-8942-A1A9-7C81B8FCFFD7}" type="slidenum">
              <a:rPr lang="en-GB" smtClean="0"/>
              <a:t>1</a:t>
            </a:fld>
            <a:endParaRPr lang="en-GB"/>
          </a:p>
        </p:txBody>
      </p:sp>
    </p:spTree>
    <p:extLst>
      <p:ext uri="{BB962C8B-B14F-4D97-AF65-F5344CB8AC3E}">
        <p14:creationId xmlns:p14="http://schemas.microsoft.com/office/powerpoint/2010/main" val="801044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FCDDA-F42A-81AC-718D-860CE1E52F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0100BF-E645-DF21-CBC8-C7CF21224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B54C89-F3DB-0B5F-3585-69BF64D91CEC}"/>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6B5335E9-696D-6688-34BB-34B36D398E67}"/>
              </a:ext>
            </a:extLst>
          </p:cNvPr>
          <p:cNvSpPr>
            <a:spLocks noGrp="1"/>
          </p:cNvSpPr>
          <p:nvPr>
            <p:ph type="sldNum" sz="quarter" idx="5"/>
          </p:nvPr>
        </p:nvSpPr>
        <p:spPr/>
        <p:txBody>
          <a:bodyPr/>
          <a:lstStyle/>
          <a:p>
            <a:fld id="{167819B1-5A62-8942-A1A9-7C81B8FCFFD7}" type="slidenum">
              <a:rPr lang="en-GB" smtClean="0"/>
              <a:t>10</a:t>
            </a:fld>
            <a:endParaRPr lang="en-GB"/>
          </a:p>
        </p:txBody>
      </p:sp>
    </p:spTree>
    <p:extLst>
      <p:ext uri="{BB962C8B-B14F-4D97-AF65-F5344CB8AC3E}">
        <p14:creationId xmlns:p14="http://schemas.microsoft.com/office/powerpoint/2010/main" val="3990960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BAD3F-08F0-59F2-6D5E-50A35C1DEB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C3E18D-8B46-C295-3260-A69E08191E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C2579-8221-616F-271F-541177DD7EB6}"/>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B357DF70-7545-FEB7-D06C-A46A5AFFB0A3}"/>
              </a:ext>
            </a:extLst>
          </p:cNvPr>
          <p:cNvSpPr>
            <a:spLocks noGrp="1"/>
          </p:cNvSpPr>
          <p:nvPr>
            <p:ph type="sldNum" sz="quarter" idx="5"/>
          </p:nvPr>
        </p:nvSpPr>
        <p:spPr/>
        <p:txBody>
          <a:bodyPr/>
          <a:lstStyle/>
          <a:p>
            <a:fld id="{167819B1-5A62-8942-A1A9-7C81B8FCFFD7}" type="slidenum">
              <a:rPr lang="en-GB" smtClean="0"/>
              <a:t>11</a:t>
            </a:fld>
            <a:endParaRPr lang="en-GB"/>
          </a:p>
        </p:txBody>
      </p:sp>
    </p:spTree>
    <p:extLst>
      <p:ext uri="{BB962C8B-B14F-4D97-AF65-F5344CB8AC3E}">
        <p14:creationId xmlns:p14="http://schemas.microsoft.com/office/powerpoint/2010/main" val="509138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F1B95-D9F7-BBEC-39B3-8DD5FC4784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D147D-2925-5D54-0971-F9F34B5424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E37E2-C03B-5034-4DBE-2502D7339D46}"/>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B3D0FF3B-B08A-F382-B142-31822AD63437}"/>
              </a:ext>
            </a:extLst>
          </p:cNvPr>
          <p:cNvSpPr>
            <a:spLocks noGrp="1"/>
          </p:cNvSpPr>
          <p:nvPr>
            <p:ph type="sldNum" sz="quarter" idx="5"/>
          </p:nvPr>
        </p:nvSpPr>
        <p:spPr/>
        <p:txBody>
          <a:bodyPr/>
          <a:lstStyle/>
          <a:p>
            <a:fld id="{167819B1-5A62-8942-A1A9-7C81B8FCFFD7}" type="slidenum">
              <a:rPr lang="en-GB" smtClean="0"/>
              <a:t>12</a:t>
            </a:fld>
            <a:endParaRPr lang="en-GB"/>
          </a:p>
        </p:txBody>
      </p:sp>
    </p:spTree>
    <p:extLst>
      <p:ext uri="{BB962C8B-B14F-4D97-AF65-F5344CB8AC3E}">
        <p14:creationId xmlns:p14="http://schemas.microsoft.com/office/powerpoint/2010/main" val="776412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A4C4C-C316-B134-7AAA-D55D14E85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C66C8-A950-9296-4229-ECE2BEEEC6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A6B46C-DC86-192D-A4F5-AA0F5BBE64DD}"/>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7E621E99-DA15-6D97-FFEE-13A101B52DFB}"/>
              </a:ext>
            </a:extLst>
          </p:cNvPr>
          <p:cNvSpPr>
            <a:spLocks noGrp="1"/>
          </p:cNvSpPr>
          <p:nvPr>
            <p:ph type="sldNum" sz="quarter" idx="5"/>
          </p:nvPr>
        </p:nvSpPr>
        <p:spPr/>
        <p:txBody>
          <a:bodyPr/>
          <a:lstStyle/>
          <a:p>
            <a:fld id="{167819B1-5A62-8942-A1A9-7C81B8FCFFD7}" type="slidenum">
              <a:rPr lang="en-GB" smtClean="0"/>
              <a:t>13</a:t>
            </a:fld>
            <a:endParaRPr lang="en-GB"/>
          </a:p>
        </p:txBody>
      </p:sp>
    </p:spTree>
    <p:extLst>
      <p:ext uri="{BB962C8B-B14F-4D97-AF65-F5344CB8AC3E}">
        <p14:creationId xmlns:p14="http://schemas.microsoft.com/office/powerpoint/2010/main" val="248794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B801B-9599-F030-DC31-7CAF9D3CA3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5944BA-7065-3378-7924-E3A5CEC99C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7C14DC-6C39-BACA-EE37-4C91A77AB1A2}"/>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F0AABDFC-0D0E-09E4-464C-230B875D08BE}"/>
              </a:ext>
            </a:extLst>
          </p:cNvPr>
          <p:cNvSpPr>
            <a:spLocks noGrp="1"/>
          </p:cNvSpPr>
          <p:nvPr>
            <p:ph type="sldNum" sz="quarter" idx="5"/>
          </p:nvPr>
        </p:nvSpPr>
        <p:spPr/>
        <p:txBody>
          <a:bodyPr/>
          <a:lstStyle/>
          <a:p>
            <a:fld id="{167819B1-5A62-8942-A1A9-7C81B8FCFFD7}" type="slidenum">
              <a:rPr lang="en-GB" smtClean="0"/>
              <a:t>14</a:t>
            </a:fld>
            <a:endParaRPr lang="en-GB"/>
          </a:p>
        </p:txBody>
      </p:sp>
    </p:spTree>
    <p:extLst>
      <p:ext uri="{BB962C8B-B14F-4D97-AF65-F5344CB8AC3E}">
        <p14:creationId xmlns:p14="http://schemas.microsoft.com/office/powerpoint/2010/main" val="1818038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F47DD-41AA-964C-CBD8-0DF9B6D45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C36FA9-CD8A-CF2A-2F87-BCE62CE8F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F0716F-3A3C-174C-2C5F-6CAC00FC9874}"/>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550C68E4-F0DD-2C0D-0053-648F456C9E64}"/>
              </a:ext>
            </a:extLst>
          </p:cNvPr>
          <p:cNvSpPr>
            <a:spLocks noGrp="1"/>
          </p:cNvSpPr>
          <p:nvPr>
            <p:ph type="sldNum" sz="quarter" idx="5"/>
          </p:nvPr>
        </p:nvSpPr>
        <p:spPr/>
        <p:txBody>
          <a:bodyPr/>
          <a:lstStyle/>
          <a:p>
            <a:fld id="{167819B1-5A62-8942-A1A9-7C81B8FCFFD7}" type="slidenum">
              <a:rPr lang="en-GB" smtClean="0"/>
              <a:t>15</a:t>
            </a:fld>
            <a:endParaRPr lang="en-GB"/>
          </a:p>
        </p:txBody>
      </p:sp>
    </p:spTree>
    <p:extLst>
      <p:ext uri="{BB962C8B-B14F-4D97-AF65-F5344CB8AC3E}">
        <p14:creationId xmlns:p14="http://schemas.microsoft.com/office/powerpoint/2010/main" val="875521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3FEC3-1C17-964B-1177-9A16FA34F9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4A7857-FE6F-7A2F-DEA0-7F194A7339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AE4257-BCB5-0704-98CE-EE34312C543B}"/>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C0BC4E4A-AACD-5543-6FC3-2B407F1601C2}"/>
              </a:ext>
            </a:extLst>
          </p:cNvPr>
          <p:cNvSpPr>
            <a:spLocks noGrp="1"/>
          </p:cNvSpPr>
          <p:nvPr>
            <p:ph type="sldNum" sz="quarter" idx="5"/>
          </p:nvPr>
        </p:nvSpPr>
        <p:spPr/>
        <p:txBody>
          <a:bodyPr/>
          <a:lstStyle/>
          <a:p>
            <a:fld id="{167819B1-5A62-8942-A1A9-7C81B8FCFFD7}" type="slidenum">
              <a:rPr lang="en-GB" smtClean="0"/>
              <a:t>16</a:t>
            </a:fld>
            <a:endParaRPr lang="en-GB"/>
          </a:p>
        </p:txBody>
      </p:sp>
    </p:spTree>
    <p:extLst>
      <p:ext uri="{BB962C8B-B14F-4D97-AF65-F5344CB8AC3E}">
        <p14:creationId xmlns:p14="http://schemas.microsoft.com/office/powerpoint/2010/main" val="2278255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33C48-95E6-76EB-DECD-CCAA05C08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5EB29-70F7-7DB8-CBCF-55CF92C04C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BFA30D-D5FE-087D-C3B5-4A44296888E6}"/>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560E117B-F358-FA92-B4A5-1BA83D4DDED4}"/>
              </a:ext>
            </a:extLst>
          </p:cNvPr>
          <p:cNvSpPr>
            <a:spLocks noGrp="1"/>
          </p:cNvSpPr>
          <p:nvPr>
            <p:ph type="sldNum" sz="quarter" idx="5"/>
          </p:nvPr>
        </p:nvSpPr>
        <p:spPr/>
        <p:txBody>
          <a:bodyPr/>
          <a:lstStyle/>
          <a:p>
            <a:fld id="{167819B1-5A62-8942-A1A9-7C81B8FCFFD7}" type="slidenum">
              <a:rPr lang="en-GB" smtClean="0"/>
              <a:t>2</a:t>
            </a:fld>
            <a:endParaRPr lang="en-GB"/>
          </a:p>
        </p:txBody>
      </p:sp>
    </p:spTree>
    <p:extLst>
      <p:ext uri="{BB962C8B-B14F-4D97-AF65-F5344CB8AC3E}">
        <p14:creationId xmlns:p14="http://schemas.microsoft.com/office/powerpoint/2010/main" val="97235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FC9F0-E140-E0CC-98CB-3E580B4BDB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56D83B-01EF-1B4D-9195-67A2F7BC4E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2E9B53-95A0-8CA5-4B6E-1DD419396E08}"/>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98709B16-ACB2-E15B-5E99-D3D2C2D13A93}"/>
              </a:ext>
            </a:extLst>
          </p:cNvPr>
          <p:cNvSpPr>
            <a:spLocks noGrp="1"/>
          </p:cNvSpPr>
          <p:nvPr>
            <p:ph type="sldNum" sz="quarter" idx="5"/>
          </p:nvPr>
        </p:nvSpPr>
        <p:spPr/>
        <p:txBody>
          <a:bodyPr/>
          <a:lstStyle/>
          <a:p>
            <a:fld id="{167819B1-5A62-8942-A1A9-7C81B8FCFFD7}" type="slidenum">
              <a:rPr lang="en-GB" smtClean="0"/>
              <a:t>3</a:t>
            </a:fld>
            <a:endParaRPr lang="en-GB"/>
          </a:p>
        </p:txBody>
      </p:sp>
    </p:spTree>
    <p:extLst>
      <p:ext uri="{BB962C8B-B14F-4D97-AF65-F5344CB8AC3E}">
        <p14:creationId xmlns:p14="http://schemas.microsoft.com/office/powerpoint/2010/main" val="461613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15409-0278-1716-AB39-122C521930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1A6734-0AEB-237E-6256-D1900929A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8C93AE-EA38-A066-FE0C-C4AA6E9C04FC}"/>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7B6B74C6-34A7-3F55-7E60-96EC247AC5F8}"/>
              </a:ext>
            </a:extLst>
          </p:cNvPr>
          <p:cNvSpPr>
            <a:spLocks noGrp="1"/>
          </p:cNvSpPr>
          <p:nvPr>
            <p:ph type="sldNum" sz="quarter" idx="5"/>
          </p:nvPr>
        </p:nvSpPr>
        <p:spPr/>
        <p:txBody>
          <a:bodyPr/>
          <a:lstStyle/>
          <a:p>
            <a:fld id="{167819B1-5A62-8942-A1A9-7C81B8FCFFD7}" type="slidenum">
              <a:rPr lang="en-GB" smtClean="0"/>
              <a:t>4</a:t>
            </a:fld>
            <a:endParaRPr lang="en-GB"/>
          </a:p>
        </p:txBody>
      </p:sp>
    </p:spTree>
    <p:extLst>
      <p:ext uri="{BB962C8B-B14F-4D97-AF65-F5344CB8AC3E}">
        <p14:creationId xmlns:p14="http://schemas.microsoft.com/office/powerpoint/2010/main" val="881816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B03D2-4429-BDE5-AD56-2A3AEEE89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C8D82-D364-428F-78C4-BFE8B98612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3F9C8A-DDE3-27DB-1440-9278C622E336}"/>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AF76A23B-0C45-58C3-0AC7-4E46F5929746}"/>
              </a:ext>
            </a:extLst>
          </p:cNvPr>
          <p:cNvSpPr>
            <a:spLocks noGrp="1"/>
          </p:cNvSpPr>
          <p:nvPr>
            <p:ph type="sldNum" sz="quarter" idx="5"/>
          </p:nvPr>
        </p:nvSpPr>
        <p:spPr/>
        <p:txBody>
          <a:bodyPr/>
          <a:lstStyle/>
          <a:p>
            <a:fld id="{167819B1-5A62-8942-A1A9-7C81B8FCFFD7}" type="slidenum">
              <a:rPr lang="en-GB" smtClean="0"/>
              <a:t>5</a:t>
            </a:fld>
            <a:endParaRPr lang="en-GB"/>
          </a:p>
        </p:txBody>
      </p:sp>
    </p:spTree>
    <p:extLst>
      <p:ext uri="{BB962C8B-B14F-4D97-AF65-F5344CB8AC3E}">
        <p14:creationId xmlns:p14="http://schemas.microsoft.com/office/powerpoint/2010/main" val="271664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B0C74-2A11-2D9A-6034-A1A2FAB2B2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F5B082-9A86-876C-E6F4-88682DA852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71C0C2-8192-FD73-1EB0-4E06682CF707}"/>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805037FC-13B8-4FC3-C9F6-4CA9FE32CB9D}"/>
              </a:ext>
            </a:extLst>
          </p:cNvPr>
          <p:cNvSpPr>
            <a:spLocks noGrp="1"/>
          </p:cNvSpPr>
          <p:nvPr>
            <p:ph type="sldNum" sz="quarter" idx="5"/>
          </p:nvPr>
        </p:nvSpPr>
        <p:spPr/>
        <p:txBody>
          <a:bodyPr/>
          <a:lstStyle/>
          <a:p>
            <a:fld id="{167819B1-5A62-8942-A1A9-7C81B8FCFFD7}" type="slidenum">
              <a:rPr lang="en-GB" smtClean="0"/>
              <a:t>6</a:t>
            </a:fld>
            <a:endParaRPr lang="en-GB"/>
          </a:p>
        </p:txBody>
      </p:sp>
    </p:spTree>
    <p:extLst>
      <p:ext uri="{BB962C8B-B14F-4D97-AF65-F5344CB8AC3E}">
        <p14:creationId xmlns:p14="http://schemas.microsoft.com/office/powerpoint/2010/main" val="1080460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A9E08-480F-9B7B-628E-87E057C55E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EB08B1-B4AB-282A-42D8-39B3B15DD3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EB880-A7C6-225C-89FA-E386B6AE56B9}"/>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26EAFC03-D461-C24F-A137-DB352FF87C65}"/>
              </a:ext>
            </a:extLst>
          </p:cNvPr>
          <p:cNvSpPr>
            <a:spLocks noGrp="1"/>
          </p:cNvSpPr>
          <p:nvPr>
            <p:ph type="sldNum" sz="quarter" idx="5"/>
          </p:nvPr>
        </p:nvSpPr>
        <p:spPr/>
        <p:txBody>
          <a:bodyPr/>
          <a:lstStyle/>
          <a:p>
            <a:fld id="{167819B1-5A62-8942-A1A9-7C81B8FCFFD7}" type="slidenum">
              <a:rPr lang="en-GB" smtClean="0"/>
              <a:t>7</a:t>
            </a:fld>
            <a:endParaRPr lang="en-GB"/>
          </a:p>
        </p:txBody>
      </p:sp>
    </p:spTree>
    <p:extLst>
      <p:ext uri="{BB962C8B-B14F-4D97-AF65-F5344CB8AC3E}">
        <p14:creationId xmlns:p14="http://schemas.microsoft.com/office/powerpoint/2010/main" val="285941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CB90-C878-22AF-964D-E65A5D53A4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F037CA-E5C1-41CC-6DFE-0226555CC4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4AC55B-C3CB-623F-6E90-909DD3042F7F}"/>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5DA6BA6B-7BB7-9563-4CAB-4156BB9C2506}"/>
              </a:ext>
            </a:extLst>
          </p:cNvPr>
          <p:cNvSpPr>
            <a:spLocks noGrp="1"/>
          </p:cNvSpPr>
          <p:nvPr>
            <p:ph type="sldNum" sz="quarter" idx="5"/>
          </p:nvPr>
        </p:nvSpPr>
        <p:spPr/>
        <p:txBody>
          <a:bodyPr/>
          <a:lstStyle/>
          <a:p>
            <a:fld id="{167819B1-5A62-8942-A1A9-7C81B8FCFFD7}" type="slidenum">
              <a:rPr lang="en-GB" smtClean="0"/>
              <a:t>8</a:t>
            </a:fld>
            <a:endParaRPr lang="en-GB"/>
          </a:p>
        </p:txBody>
      </p:sp>
    </p:spTree>
    <p:extLst>
      <p:ext uri="{BB962C8B-B14F-4D97-AF65-F5344CB8AC3E}">
        <p14:creationId xmlns:p14="http://schemas.microsoft.com/office/powerpoint/2010/main" val="23971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A0A0F-C6C6-1589-BDA0-A05D3C2B7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494B01-61E3-9DFB-46A4-7C04983B8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49042A-E88B-AC01-0AC7-49939D063224}"/>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6389E9C3-8D05-744D-7898-5719978D6311}"/>
              </a:ext>
            </a:extLst>
          </p:cNvPr>
          <p:cNvSpPr>
            <a:spLocks noGrp="1"/>
          </p:cNvSpPr>
          <p:nvPr>
            <p:ph type="sldNum" sz="quarter" idx="5"/>
          </p:nvPr>
        </p:nvSpPr>
        <p:spPr/>
        <p:txBody>
          <a:bodyPr/>
          <a:lstStyle/>
          <a:p>
            <a:fld id="{167819B1-5A62-8942-A1A9-7C81B8FCFFD7}" type="slidenum">
              <a:rPr lang="en-GB" smtClean="0"/>
              <a:t>9</a:t>
            </a:fld>
            <a:endParaRPr lang="en-GB"/>
          </a:p>
        </p:txBody>
      </p:sp>
    </p:spTree>
    <p:extLst>
      <p:ext uri="{BB962C8B-B14F-4D97-AF65-F5344CB8AC3E}">
        <p14:creationId xmlns:p14="http://schemas.microsoft.com/office/powerpoint/2010/main" val="26719803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irs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2432" y="4310142"/>
            <a:ext cx="10515600" cy="468103"/>
          </a:xfrm>
          <a:prstGeom prst="rect">
            <a:avLst/>
          </a:prstGeom>
        </p:spPr>
        <p:txBody>
          <a:bodyPr/>
          <a:lstStyle>
            <a:lvl1pPr>
              <a:defRPr lang="en-GB" sz="1800" b="1" kern="1200" dirty="0">
                <a:solidFill>
                  <a:srgbClr val="2C7D4A"/>
                </a:solidFill>
                <a:latin typeface="Times New Roman" panose="02020603050405020304" pitchFamily="18" charset="0"/>
                <a:ea typeface="Open Sans" panose="020B0606030504020204" pitchFamily="34" charset="0"/>
                <a:cs typeface="Times New Roman" panose="02020603050405020304" pitchFamily="18" charset="0"/>
              </a:defRPr>
            </a:lvl1pPr>
          </a:lstStyle>
          <a:p>
            <a:r>
              <a:rPr lang="en-US" dirty="0"/>
              <a:t>Name(s) of presenters</a:t>
            </a:r>
            <a:r>
              <a:rPr lang="en-US" b="0" dirty="0"/>
              <a:t>, affiliation</a:t>
            </a:r>
            <a:endParaRPr lang="en-GB" dirty="0"/>
          </a:p>
        </p:txBody>
      </p:sp>
      <p:sp>
        <p:nvSpPr>
          <p:cNvPr id="3" name="Content Placeholder 2"/>
          <p:cNvSpPr>
            <a:spLocks noGrp="1"/>
          </p:cNvSpPr>
          <p:nvPr>
            <p:ph sz="half" idx="1" hasCustomPrompt="1"/>
          </p:nvPr>
        </p:nvSpPr>
        <p:spPr>
          <a:xfrm>
            <a:off x="442432" y="3132712"/>
            <a:ext cx="10911367" cy="380399"/>
          </a:xfrm>
          <a:prstGeom prst="rect">
            <a:avLst/>
          </a:prstGeom>
        </p:spPr>
        <p:txBody>
          <a:bodyPr>
            <a:normAutofit/>
          </a:bodyPr>
          <a:lstStyle>
            <a:lvl1pPr marL="0" indent="0">
              <a:buNone/>
              <a:defRPr lang="en-US" sz="2000" b="0" i="0" kern="1200" dirty="0" smtClean="0">
                <a:solidFill>
                  <a:srgbClr val="2C7D4A"/>
                </a:solidFill>
                <a:latin typeface="Times New Roman" panose="02020603050405020304" pitchFamily="18" charset="0"/>
                <a:ea typeface="+mn-ea"/>
                <a:cs typeface="Times New Roman" panose="02020603050405020304" pitchFamily="18" charset="0"/>
              </a:defRPr>
            </a:lvl1pPr>
          </a:lstStyle>
          <a:p>
            <a:pPr lvl="0"/>
            <a:r>
              <a:rPr lang="en-US" dirty="0"/>
              <a:t>Subtitle – location, date</a:t>
            </a:r>
          </a:p>
        </p:txBody>
      </p:sp>
      <p:sp>
        <p:nvSpPr>
          <p:cNvPr id="4" name="Content Placeholder 3"/>
          <p:cNvSpPr>
            <a:spLocks noGrp="1"/>
          </p:cNvSpPr>
          <p:nvPr>
            <p:ph sz="half" idx="2" hasCustomPrompt="1"/>
          </p:nvPr>
        </p:nvSpPr>
        <p:spPr>
          <a:xfrm>
            <a:off x="442432" y="2323677"/>
            <a:ext cx="10911367" cy="714466"/>
          </a:xfrm>
          <a:prstGeom prst="rect">
            <a:avLst/>
          </a:prstGeom>
        </p:spPr>
        <p:txBody>
          <a:bodyPr>
            <a:normAutofit/>
          </a:bodyPr>
          <a:lstStyle>
            <a:lvl1pPr marL="0" indent="0">
              <a:buNone/>
              <a:defRPr lang="en-US" sz="3600" b="1" kern="1200" dirty="0" smtClean="0">
                <a:solidFill>
                  <a:srgbClr val="2C7D4A"/>
                </a:solidFill>
                <a:latin typeface="Times New Roman" panose="02020603050405020304" pitchFamily="18" charset="0"/>
                <a:ea typeface="Cambria" panose="02040503050406030204" pitchFamily="18" charset="0"/>
                <a:cs typeface="Times New Roman" panose="02020603050405020304" pitchFamily="18" charset="0"/>
              </a:defRPr>
            </a:lvl1pPr>
            <a:lvl2pPr>
              <a:defRPr lang="en-US" sz="2400" b="1" kern="12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a:defRPr lang="en-US" sz="2400" b="1" kern="12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a:defRPr lang="en-US" sz="2400" b="1" kern="12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a:defRPr lang="en-GB" sz="24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Main title</a:t>
            </a:r>
          </a:p>
        </p:txBody>
      </p:sp>
      <p:cxnSp>
        <p:nvCxnSpPr>
          <p:cNvPr id="12" name="Connettore 1 15"/>
          <p:cNvCxnSpPr>
            <a:cxnSpLocks/>
          </p:cNvCxnSpPr>
          <p:nvPr userDrawn="1"/>
        </p:nvCxnSpPr>
        <p:spPr>
          <a:xfrm>
            <a:off x="442432" y="5900690"/>
            <a:ext cx="9153513" cy="0"/>
          </a:xfrm>
          <a:prstGeom prst="line">
            <a:avLst/>
          </a:prstGeom>
          <a:ln w="6350" cmpd="sng">
            <a:solidFill>
              <a:srgbClr val="2C7D4A"/>
            </a:solidFill>
          </a:ln>
          <a:effectLst>
            <a:outerShdw dist="12700"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0"/>
          </p:nvPr>
        </p:nvSpPr>
        <p:spPr>
          <a:xfrm>
            <a:off x="359217" y="655227"/>
            <a:ext cx="3188315" cy="271462"/>
          </a:xfrm>
          <a:prstGeom prst="rect">
            <a:avLst/>
          </a:prstGeom>
        </p:spPr>
        <p:txBody>
          <a:bodyPr/>
          <a:lstStyle>
            <a:lvl1pPr>
              <a:defRPr lang="en-US" sz="1600" b="1" kern="1200" dirty="0" smtClean="0">
                <a:solidFill>
                  <a:prstClr val="white"/>
                </a:solidFill>
                <a:latin typeface="Times New Roman" panose="02020603050405020304" pitchFamily="18" charset="0"/>
                <a:ea typeface="+mn-ea"/>
                <a:cs typeface="Times New Roman" panose="02020603050405020304" pitchFamily="18" charset="0"/>
              </a:defRPr>
            </a:lvl1pPr>
          </a:lstStyle>
          <a:p>
            <a:pPr lvl="0"/>
            <a:r>
              <a:rPr lang="en-US"/>
              <a:t>Click to edit Master text styles</a:t>
            </a:r>
          </a:p>
        </p:txBody>
      </p:sp>
      <p:pic>
        <p:nvPicPr>
          <p:cNvPr id="13" name="Immagine 5"/>
          <p:cNvPicPr>
            <a:picLocks noChangeAspect="1"/>
          </p:cNvPicPr>
          <p:nvPr userDrawn="1"/>
        </p:nvPicPr>
        <p:blipFill>
          <a:blip r:embed="rId2">
            <a:duotone>
              <a:prstClr val="black"/>
              <a:srgbClr val="2C7D4A">
                <a:tint val="45000"/>
                <a:satMod val="400000"/>
              </a:srgbClr>
            </a:duotone>
            <a:lum contrast="40000"/>
          </a:blip>
          <a:stretch>
            <a:fillRect/>
          </a:stretch>
        </p:blipFill>
        <p:spPr>
          <a:xfrm>
            <a:off x="-661119" y="386816"/>
            <a:ext cx="4606591" cy="714466"/>
          </a:xfrm>
          <a:prstGeom prst="rect">
            <a:avLst/>
          </a:prstGeom>
          <a:ln>
            <a:noFill/>
          </a:ln>
        </p:spPr>
      </p:pic>
      <p:pic>
        <p:nvPicPr>
          <p:cNvPr id="7" name="Picture 6" descr="A black background with green text&#10;&#10;Description automatically generated">
            <a:extLst>
              <a:ext uri="{FF2B5EF4-FFF2-40B4-BE49-F238E27FC236}">
                <a16:creationId xmlns:a16="http://schemas.microsoft.com/office/drawing/2014/main" id="{E3CC9B9F-1F0E-0AA5-1E5D-7EB357A85D3F}"/>
              </a:ext>
            </a:extLst>
          </p:cNvPr>
          <p:cNvPicPr>
            <a:picLocks noChangeAspect="1"/>
          </p:cNvPicPr>
          <p:nvPr userDrawn="1"/>
        </p:nvPicPr>
        <p:blipFill>
          <a:blip r:embed="rId3"/>
          <a:stretch>
            <a:fillRect/>
          </a:stretch>
        </p:blipFill>
        <p:spPr>
          <a:xfrm>
            <a:off x="10089931" y="5808911"/>
            <a:ext cx="1918454" cy="964023"/>
          </a:xfrm>
          <a:prstGeom prst="rect">
            <a:avLst/>
          </a:prstGeom>
        </p:spPr>
      </p:pic>
    </p:spTree>
    <p:extLst>
      <p:ext uri="{BB962C8B-B14F-4D97-AF65-F5344CB8AC3E}">
        <p14:creationId xmlns:p14="http://schemas.microsoft.com/office/powerpoint/2010/main" val="50665698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ext Placeholder 14">
            <a:extLst>
              <a:ext uri="{FF2B5EF4-FFF2-40B4-BE49-F238E27FC236}">
                <a16:creationId xmlns:a16="http://schemas.microsoft.com/office/drawing/2014/main" id="{BCE93E7D-A312-AFEC-351E-DA12BF45EA15}"/>
              </a:ext>
            </a:extLst>
          </p:cNvPr>
          <p:cNvSpPr>
            <a:spLocks noGrp="1" noRot="1" noMove="1" noResize="1" noEditPoints="1" noAdjustHandles="1" noChangeArrowheads="1" noChangeShapeType="1"/>
          </p:cNvSpPr>
          <p:nvPr>
            <p:ph type="body" sz="quarter" idx="14" hasCustomPrompt="1"/>
          </p:nvPr>
        </p:nvSpPr>
        <p:spPr>
          <a:xfrm>
            <a:off x="263609" y="420625"/>
            <a:ext cx="10935855" cy="530352"/>
          </a:xfrm>
          <a:prstGeom prst="rect">
            <a:avLst/>
          </a:prstGeom>
        </p:spPr>
        <p:txBody>
          <a:bodyPr/>
          <a:lstStyle>
            <a:lvl1pPr marL="0" indent="0">
              <a:buNone/>
              <a:defRPr lang="en-US" sz="3200" b="1" kern="1200" dirty="0" smtClean="0">
                <a:solidFill>
                  <a:srgbClr val="2C7D4A"/>
                </a:solidFill>
                <a:latin typeface="Times New Roman" panose="02020603050405020304" pitchFamily="18" charset="0"/>
                <a:ea typeface="+mn-ea"/>
                <a:cs typeface="Times New Roman" panose="02020603050405020304" pitchFamily="18" charset="0"/>
              </a:defRPr>
            </a:lvl1pPr>
            <a:lvl2pPr>
              <a:defRPr lang="en-US" sz="1050" kern="1200" dirty="0" smtClean="0">
                <a:solidFill>
                  <a:srgbClr val="1F6BA7"/>
                </a:solidFill>
                <a:latin typeface="Open Sans"/>
                <a:ea typeface="+mn-ea"/>
                <a:cs typeface="Open Sans"/>
              </a:defRPr>
            </a:lvl2pPr>
            <a:lvl3pPr>
              <a:defRPr lang="en-US" sz="1050" kern="1200" dirty="0" smtClean="0">
                <a:solidFill>
                  <a:srgbClr val="1F6BA7"/>
                </a:solidFill>
                <a:latin typeface="Open Sans"/>
                <a:ea typeface="+mn-ea"/>
                <a:cs typeface="Open Sans"/>
              </a:defRPr>
            </a:lvl3pPr>
            <a:lvl4pPr>
              <a:defRPr lang="en-US" sz="1050" kern="1200" dirty="0" smtClean="0">
                <a:solidFill>
                  <a:srgbClr val="1F6BA7"/>
                </a:solidFill>
                <a:latin typeface="Open Sans"/>
                <a:ea typeface="+mn-ea"/>
                <a:cs typeface="Open Sans"/>
              </a:defRPr>
            </a:lvl4pPr>
            <a:lvl5pPr>
              <a:defRPr lang="en-GB" sz="1050" kern="1200" dirty="0">
                <a:solidFill>
                  <a:srgbClr val="1F6BA7"/>
                </a:solidFill>
                <a:latin typeface="Open Sans"/>
                <a:ea typeface="+mn-ea"/>
                <a:cs typeface="Open Sans"/>
              </a:defRPr>
            </a:lvl5pPr>
          </a:lstStyle>
          <a:p>
            <a:pPr lvl="0"/>
            <a:r>
              <a:rPr lang="en-US" dirty="0"/>
              <a:t>Slide title</a:t>
            </a:r>
          </a:p>
        </p:txBody>
      </p:sp>
      <p:sp>
        <p:nvSpPr>
          <p:cNvPr id="9" name="Slide Number Placeholder 5">
            <a:extLst>
              <a:ext uri="{FF2B5EF4-FFF2-40B4-BE49-F238E27FC236}">
                <a16:creationId xmlns:a16="http://schemas.microsoft.com/office/drawing/2014/main" id="{047B4010-3FE4-9FD5-B36E-5934D4DEF2C7}"/>
              </a:ext>
            </a:extLst>
          </p:cNvPr>
          <p:cNvSpPr>
            <a:spLocks noGrp="1"/>
          </p:cNvSpPr>
          <p:nvPr>
            <p:ph type="sldNum" sz="quarter" idx="12"/>
          </p:nvPr>
        </p:nvSpPr>
        <p:spPr>
          <a:xfrm>
            <a:off x="9177867" y="6411586"/>
            <a:ext cx="2743200" cy="365125"/>
          </a:xfrm>
        </p:spPr>
        <p:txBody>
          <a:bodyPr/>
          <a:lstStyle>
            <a:lvl1pPr>
              <a:defRPr sz="1600">
                <a:solidFill>
                  <a:srgbClr val="2C7D4A"/>
                </a:solidFill>
              </a:defRPr>
            </a:lvl1pPr>
          </a:lstStyle>
          <a:p>
            <a:fld id="{F26FC048-DF4E-0746-B313-543F0DD72FCB}" type="slidenum">
              <a:rPr lang="en-GB" smtClean="0"/>
              <a:pPr/>
              <a:t>‹#›</a:t>
            </a:fld>
            <a:endParaRPr lang="en-GB" dirty="0"/>
          </a:p>
        </p:txBody>
      </p:sp>
      <p:pic>
        <p:nvPicPr>
          <p:cNvPr id="10" name="Picture 9" descr="A black background with green text&#10;&#10;Description automatically generated">
            <a:extLst>
              <a:ext uri="{FF2B5EF4-FFF2-40B4-BE49-F238E27FC236}">
                <a16:creationId xmlns:a16="http://schemas.microsoft.com/office/drawing/2014/main" id="{E85EB9C8-1671-AD83-7B6C-507C5979B562}"/>
              </a:ext>
            </a:extLst>
          </p:cNvPr>
          <p:cNvPicPr>
            <a:picLocks noChangeAspect="1"/>
          </p:cNvPicPr>
          <p:nvPr userDrawn="1"/>
        </p:nvPicPr>
        <p:blipFill>
          <a:blip r:embed="rId2"/>
          <a:stretch>
            <a:fillRect/>
          </a:stretch>
        </p:blipFill>
        <p:spPr>
          <a:xfrm>
            <a:off x="10009937" y="132585"/>
            <a:ext cx="1918454" cy="964023"/>
          </a:xfrm>
          <a:prstGeom prst="rect">
            <a:avLst/>
          </a:prstGeom>
        </p:spPr>
      </p:pic>
      <p:sp>
        <p:nvSpPr>
          <p:cNvPr id="2" name="Segnaposto contenuto 2">
            <a:extLst>
              <a:ext uri="{FF2B5EF4-FFF2-40B4-BE49-F238E27FC236}">
                <a16:creationId xmlns:a16="http://schemas.microsoft.com/office/drawing/2014/main" id="{55D31A5A-8AAB-1044-A8E4-4347524BD364}"/>
              </a:ext>
            </a:extLst>
          </p:cNvPr>
          <p:cNvSpPr>
            <a:spLocks noGrp="1"/>
          </p:cNvSpPr>
          <p:nvPr>
            <p:ph idx="13" hasCustomPrompt="1"/>
          </p:nvPr>
        </p:nvSpPr>
        <p:spPr>
          <a:xfrm>
            <a:off x="304722" y="1246798"/>
            <a:ext cx="11616345" cy="5234092"/>
          </a:xfrm>
          <a:prstGeom prst="rect">
            <a:avLst/>
          </a:prstGeom>
        </p:spPr>
        <p:txBody>
          <a:bodyPr/>
          <a:lstStyle>
            <a:lvl1pPr marL="285750" indent="-285750">
              <a:lnSpc>
                <a:spcPct val="120000"/>
              </a:lnSpc>
              <a:buFont typeface="Arial" panose="020B0604020202020204" pitchFamily="34" charset="0"/>
              <a:buChar char="•"/>
              <a:defRPr/>
            </a:lvl1pPr>
          </a:lstStyle>
          <a:p>
            <a:pPr marL="0" indent="0">
              <a:buNone/>
            </a:pPr>
            <a:r>
              <a:rPr lang="it-IT" b="1" dirty="0">
                <a:latin typeface="Open Sans"/>
                <a:cs typeface="Open Sans"/>
              </a:rPr>
              <a:t>Text (</a:t>
            </a:r>
            <a:r>
              <a:rPr lang="it-IT" b="1" dirty="0" err="1">
                <a:latin typeface="Open Sans"/>
                <a:cs typeface="Open Sans"/>
              </a:rPr>
              <a:t>title</a:t>
            </a:r>
            <a:r>
              <a:rPr lang="it-IT" b="1" dirty="0">
                <a:latin typeface="Open Sans"/>
                <a:cs typeface="Open Sans"/>
              </a:rPr>
              <a:t>)</a:t>
            </a:r>
          </a:p>
          <a:p>
            <a:pPr marL="0" indent="0">
              <a:lnSpc>
                <a:spcPct val="120000"/>
              </a:lnSpc>
              <a:buNone/>
            </a:pPr>
            <a:r>
              <a:rPr lang="it-IT" sz="1800" dirty="0">
                <a:latin typeface="Open Sans"/>
                <a:cs typeface="Open Sans"/>
              </a:rPr>
              <a:t>Text </a:t>
            </a:r>
            <a:r>
              <a:rPr lang="it-IT" sz="1800" dirty="0" err="1">
                <a:latin typeface="Open Sans"/>
                <a:cs typeface="Open Sans"/>
              </a:rPr>
              <a:t>Lorem</a:t>
            </a:r>
            <a:r>
              <a:rPr lang="it-IT" sz="1800" dirty="0">
                <a:latin typeface="Open Sans"/>
                <a:cs typeface="Open Sans"/>
              </a:rPr>
              <a:t> </a:t>
            </a:r>
            <a:r>
              <a:rPr lang="it-IT" sz="1800" dirty="0" err="1">
                <a:latin typeface="Open Sans"/>
                <a:cs typeface="Open Sans"/>
              </a:rPr>
              <a:t>ipsum</a:t>
            </a:r>
            <a:r>
              <a:rPr lang="it-IT" sz="1800" dirty="0">
                <a:latin typeface="Open Sans"/>
                <a:cs typeface="Open Sans"/>
              </a:rPr>
              <a:t> </a:t>
            </a:r>
            <a:r>
              <a:rPr lang="it-IT" sz="1800" dirty="0" err="1">
                <a:latin typeface="Open Sans"/>
                <a:cs typeface="Open Sans"/>
              </a:rPr>
              <a:t>dolor</a:t>
            </a:r>
            <a:r>
              <a:rPr lang="it-IT" sz="1800" dirty="0">
                <a:latin typeface="Open Sans"/>
                <a:cs typeface="Open Sans"/>
              </a:rPr>
              <a:t> </a:t>
            </a:r>
            <a:r>
              <a:rPr lang="it-IT" sz="1800" dirty="0" err="1">
                <a:latin typeface="Open Sans"/>
                <a:cs typeface="Open Sans"/>
              </a:rPr>
              <a:t>sitmkn</a:t>
            </a:r>
            <a:r>
              <a:rPr lang="it-IT" sz="1800" dirty="0">
                <a:latin typeface="Open Sans"/>
                <a:cs typeface="Open Sans"/>
              </a:rPr>
              <a:t> </a:t>
            </a:r>
            <a:r>
              <a:rPr lang="it-IT" sz="1800" dirty="0" err="1">
                <a:latin typeface="Open Sans"/>
                <a:cs typeface="Open Sans"/>
              </a:rPr>
              <a:t>djsoinsc-msdece</a:t>
            </a:r>
            <a:r>
              <a:rPr lang="it-IT" sz="1800" dirty="0">
                <a:latin typeface="Open Sans"/>
                <a:cs typeface="Open Sans"/>
              </a:rPr>
              <a:t>. </a:t>
            </a:r>
            <a:r>
              <a:rPr lang="it-IT" sz="1800" dirty="0" err="1">
                <a:latin typeface="Open Sans"/>
                <a:cs typeface="Open Sans"/>
              </a:rPr>
              <a:t>Lorem</a:t>
            </a:r>
            <a:r>
              <a:rPr lang="it-IT" sz="1800" dirty="0">
                <a:latin typeface="Open Sans"/>
                <a:cs typeface="Open Sans"/>
              </a:rPr>
              <a:t> </a:t>
            </a:r>
            <a:r>
              <a:rPr lang="it-IT" sz="1800" dirty="0" err="1">
                <a:latin typeface="Open Sans"/>
                <a:cs typeface="Open Sans"/>
              </a:rPr>
              <a:t>ipsum</a:t>
            </a:r>
            <a:r>
              <a:rPr lang="it-IT" sz="1800" dirty="0">
                <a:latin typeface="Open Sans"/>
                <a:cs typeface="Open Sans"/>
              </a:rPr>
              <a:t> </a:t>
            </a:r>
            <a:r>
              <a:rPr lang="it-IT" sz="1800" dirty="0" err="1">
                <a:latin typeface="Open Sans"/>
                <a:cs typeface="Open Sans"/>
              </a:rPr>
              <a:t>dolor</a:t>
            </a:r>
            <a:r>
              <a:rPr lang="it-IT" sz="1800" dirty="0">
                <a:latin typeface="Open Sans"/>
                <a:cs typeface="Open Sans"/>
              </a:rPr>
              <a:t> </a:t>
            </a:r>
            <a:r>
              <a:rPr lang="it-IT" sz="1800" dirty="0" err="1">
                <a:latin typeface="Open Sans"/>
                <a:cs typeface="Open Sans"/>
              </a:rPr>
              <a:t>sitmkn</a:t>
            </a:r>
            <a:r>
              <a:rPr lang="it-IT" sz="1800" dirty="0">
                <a:latin typeface="Open Sans"/>
                <a:cs typeface="Open Sans"/>
              </a:rPr>
              <a:t> </a:t>
            </a:r>
            <a:r>
              <a:rPr lang="it-IT" sz="1800" dirty="0" err="1">
                <a:latin typeface="Open Sans"/>
                <a:cs typeface="Open Sans"/>
              </a:rPr>
              <a:t>djsoinsc-msdece</a:t>
            </a:r>
            <a:r>
              <a:rPr lang="it-IT" sz="1800" dirty="0">
                <a:latin typeface="Open Sans"/>
                <a:cs typeface="Open Sans"/>
              </a:rPr>
              <a:t>.</a:t>
            </a:r>
          </a:p>
          <a:p>
            <a:pPr marL="0" indent="0">
              <a:buNone/>
            </a:pPr>
            <a:endParaRPr lang="it-IT" sz="1800" dirty="0">
              <a:latin typeface="Open Sans"/>
              <a:cs typeface="Open Sans"/>
            </a:endParaRPr>
          </a:p>
          <a:p>
            <a:pPr marL="0" indent="0">
              <a:buNone/>
            </a:pPr>
            <a:endParaRPr lang="it-IT" sz="1800" dirty="0">
              <a:latin typeface="Open Sans"/>
              <a:cs typeface="Open Sans"/>
            </a:endParaRPr>
          </a:p>
          <a:p>
            <a:pPr marL="0" indent="0">
              <a:buNone/>
            </a:pPr>
            <a:endParaRPr lang="it-IT" sz="1800" dirty="0">
              <a:latin typeface="Open Sans"/>
              <a:cs typeface="Open Sans"/>
            </a:endParaRPr>
          </a:p>
        </p:txBody>
      </p:sp>
    </p:spTree>
    <p:extLst>
      <p:ext uri="{BB962C8B-B14F-4D97-AF65-F5344CB8AC3E}">
        <p14:creationId xmlns:p14="http://schemas.microsoft.com/office/powerpoint/2010/main" val="32019851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8DBD6C-32A7-3F44-A2EB-469D7D3CE9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5B8AB5F-426D-FC43-A1CE-4A8228FF08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474AE1AC-505D-D244-BF59-1FF84006F7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7B1556B6-3911-514A-A2D3-508B453B6D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BEFC081-57EB-A143-A1A7-1FC603BAE0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FC048-DF4E-0746-B313-543F0DD72FCB}" type="slidenum">
              <a:rPr lang="en-GB" smtClean="0"/>
              <a:t>‹#›</a:t>
            </a:fld>
            <a:endParaRPr lang="en-GB"/>
          </a:p>
        </p:txBody>
      </p:sp>
    </p:spTree>
    <p:extLst>
      <p:ext uri="{BB962C8B-B14F-4D97-AF65-F5344CB8AC3E}">
        <p14:creationId xmlns:p14="http://schemas.microsoft.com/office/powerpoint/2010/main" val="3339834278"/>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2C9BC-2C6A-4244-998F-180C3DF2BEA0}"/>
              </a:ext>
            </a:extLst>
          </p:cNvPr>
          <p:cNvSpPr>
            <a:spLocks noGrp="1"/>
          </p:cNvSpPr>
          <p:nvPr>
            <p:ph type="title"/>
          </p:nvPr>
        </p:nvSpPr>
        <p:spPr>
          <a:xfrm>
            <a:off x="350992" y="4626066"/>
            <a:ext cx="10739090" cy="1900066"/>
          </a:xfrm>
        </p:spPr>
        <p:txBody>
          <a:bodyPr>
            <a:normAutofit/>
          </a:bodyPr>
          <a:lstStyle/>
          <a:p>
            <a:pPr>
              <a:lnSpc>
                <a:spcPct val="100000"/>
              </a:lnSpc>
            </a:pPr>
            <a:r>
              <a:rPr lang="en-GB" b="0" noProof="0" dirty="0">
                <a:latin typeface="Times New Roman" panose="02020603050405020304" pitchFamily="18" charset="0"/>
              </a:rPr>
              <a:t>Andrei Marcu</a:t>
            </a:r>
            <a:br>
              <a:rPr lang="en-GB" b="0" noProof="0" dirty="0">
                <a:latin typeface="Times New Roman" panose="02020603050405020304" pitchFamily="18" charset="0"/>
              </a:rPr>
            </a:br>
            <a:br>
              <a:rPr lang="en-GB" noProof="0" dirty="0">
                <a:latin typeface="Times New Roman" panose="02020603050405020304" pitchFamily="18" charset="0"/>
              </a:rPr>
            </a:br>
            <a:endParaRPr lang="en-GB" noProof="0" dirty="0">
              <a:latin typeface="Times New Roman" panose="02020603050405020304" pitchFamily="18" charset="0"/>
            </a:endParaRPr>
          </a:p>
        </p:txBody>
      </p:sp>
      <p:sp>
        <p:nvSpPr>
          <p:cNvPr id="4" name="Content Placeholder 3">
            <a:extLst>
              <a:ext uri="{FF2B5EF4-FFF2-40B4-BE49-F238E27FC236}">
                <a16:creationId xmlns:a16="http://schemas.microsoft.com/office/drawing/2014/main" id="{BB594FA6-4096-AD4C-A6CA-70A4B56BB12E}"/>
              </a:ext>
            </a:extLst>
          </p:cNvPr>
          <p:cNvSpPr>
            <a:spLocks noGrp="1"/>
          </p:cNvSpPr>
          <p:nvPr>
            <p:ph sz="half" idx="2"/>
          </p:nvPr>
        </p:nvSpPr>
        <p:spPr>
          <a:xfrm>
            <a:off x="442432" y="2027582"/>
            <a:ext cx="10911367" cy="2194855"/>
          </a:xfrm>
        </p:spPr>
        <p:txBody>
          <a:bodyPr>
            <a:normAutofit/>
          </a:bodyPr>
          <a:lstStyle/>
          <a:p>
            <a:r>
              <a:rPr lang="en-GB" sz="4000" dirty="0">
                <a:ea typeface="Cambria Math" charset="0"/>
              </a:rPr>
              <a:t>Review of the EU ETS:</a:t>
            </a:r>
          </a:p>
          <a:p>
            <a:r>
              <a:rPr lang="en-GB" sz="4000" noProof="0" dirty="0">
                <a:latin typeface="Times New Roman" panose="02020603050405020304" pitchFamily="18" charset="0"/>
                <a:ea typeface="Cambria Math" charset="0"/>
                <a:cs typeface="Times New Roman" panose="02020603050405020304" pitchFamily="18" charset="0"/>
              </a:rPr>
              <a:t>Issues &amp; Levers</a:t>
            </a:r>
          </a:p>
        </p:txBody>
      </p:sp>
      <p:sp>
        <p:nvSpPr>
          <p:cNvPr id="5" name="TextBox 4">
            <a:extLst>
              <a:ext uri="{FF2B5EF4-FFF2-40B4-BE49-F238E27FC236}">
                <a16:creationId xmlns:a16="http://schemas.microsoft.com/office/drawing/2014/main" id="{73C4BACE-8A6E-AE8D-C320-51376460A49B}"/>
              </a:ext>
            </a:extLst>
          </p:cNvPr>
          <p:cNvSpPr txBox="1"/>
          <p:nvPr/>
        </p:nvSpPr>
        <p:spPr>
          <a:xfrm>
            <a:off x="223069" y="527718"/>
            <a:ext cx="3437626" cy="492443"/>
          </a:xfrm>
          <a:prstGeom prst="rect">
            <a:avLst/>
          </a:prstGeom>
          <a:noFill/>
        </p:spPr>
        <p:txBody>
          <a:bodyPr wrap="square">
            <a:spAutoFit/>
          </a:bodyPr>
          <a:lstStyle/>
          <a:p>
            <a:r>
              <a:rPr lang="en-GB" sz="2600" b="1" noProof="0" dirty="0">
                <a:solidFill>
                  <a:schemeClr val="bg1"/>
                </a:solidFill>
                <a:latin typeface="Times New Roman" panose="02020603050405020304" pitchFamily="18" charset="0"/>
                <a:ea typeface="Cambria Math" charset="0"/>
                <a:cs typeface="Times New Roman" panose="02020603050405020304" pitchFamily="18" charset="0"/>
              </a:rPr>
              <a:t>Launch Event</a:t>
            </a:r>
          </a:p>
        </p:txBody>
      </p:sp>
      <p:sp>
        <p:nvSpPr>
          <p:cNvPr id="3" name="Title 1">
            <a:extLst>
              <a:ext uri="{FF2B5EF4-FFF2-40B4-BE49-F238E27FC236}">
                <a16:creationId xmlns:a16="http://schemas.microsoft.com/office/drawing/2014/main" id="{6EA64E98-9BE1-0CDE-B65E-77DCAC351AB3}"/>
              </a:ext>
            </a:extLst>
          </p:cNvPr>
          <p:cNvSpPr txBox="1">
            <a:spLocks/>
          </p:cNvSpPr>
          <p:nvPr/>
        </p:nvSpPr>
        <p:spPr>
          <a:xfrm>
            <a:off x="442432" y="4222437"/>
            <a:ext cx="3624242" cy="662631"/>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lang="en-GB" sz="1800" b="1" kern="1200" dirty="0">
                <a:solidFill>
                  <a:srgbClr val="2C7D4A"/>
                </a:solidFill>
                <a:latin typeface="Times New Roman" panose="02020603050405020304" pitchFamily="18" charset="0"/>
                <a:ea typeface="Open Sans" panose="020B0606030504020204" pitchFamily="34" charset="0"/>
                <a:cs typeface="Times New Roman" panose="02020603050405020304" pitchFamily="18" charset="0"/>
              </a:defRPr>
            </a:lvl1pPr>
          </a:lstStyle>
          <a:p>
            <a:pPr>
              <a:lnSpc>
                <a:spcPct val="150000"/>
              </a:lnSpc>
            </a:pPr>
            <a:r>
              <a:rPr lang="en-GB" sz="2000" b="0" noProof="0" dirty="0"/>
              <a:t>April 23, 2026</a:t>
            </a:r>
          </a:p>
          <a:p>
            <a:pPr>
              <a:lnSpc>
                <a:spcPct val="150000"/>
              </a:lnSpc>
            </a:pPr>
            <a:r>
              <a:rPr lang="en-GB" sz="2000" b="0" dirty="0"/>
              <a:t>Brussels</a:t>
            </a:r>
            <a:endParaRPr lang="en-GB" sz="2000" b="0" noProof="0" dirty="0"/>
          </a:p>
        </p:txBody>
      </p:sp>
    </p:spTree>
    <p:extLst>
      <p:ext uri="{BB962C8B-B14F-4D97-AF65-F5344CB8AC3E}">
        <p14:creationId xmlns:p14="http://schemas.microsoft.com/office/powerpoint/2010/main" val="42327927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74C65-C57C-C313-6CFC-A3573F0928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4D5C227-DBA0-6C4B-B012-EC57D55A78C0}"/>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7E6A991F-7104-D2AD-F8CF-9DFAB2627258}"/>
              </a:ext>
            </a:extLst>
          </p:cNvPr>
          <p:cNvSpPr>
            <a:spLocks noGrp="1"/>
          </p:cNvSpPr>
          <p:nvPr>
            <p:ph type="body" sz="quarter" idx="14"/>
          </p:nvPr>
        </p:nvSpPr>
        <p:spPr>
          <a:xfrm>
            <a:off x="282633" y="244668"/>
            <a:ext cx="11638434" cy="746488"/>
          </a:xfrm>
        </p:spPr>
        <p:txBody>
          <a:bodyPr>
            <a:normAutofit/>
          </a:bodyPr>
          <a:lstStyle/>
          <a:p>
            <a:r>
              <a:rPr lang="en-GB" dirty="0"/>
              <a:t>Carbon price &amp; cost</a:t>
            </a:r>
          </a:p>
          <a:p>
            <a:endParaRPr lang="en-GB" noProof="0" dirty="0"/>
          </a:p>
        </p:txBody>
      </p:sp>
      <p:sp>
        <p:nvSpPr>
          <p:cNvPr id="3" name="Slide Number Placeholder 2">
            <a:extLst>
              <a:ext uri="{FF2B5EF4-FFF2-40B4-BE49-F238E27FC236}">
                <a16:creationId xmlns:a16="http://schemas.microsoft.com/office/drawing/2014/main" id="{CE3BB13E-1EE2-05FE-449D-177F6617A7B4}"/>
              </a:ext>
            </a:extLst>
          </p:cNvPr>
          <p:cNvSpPr>
            <a:spLocks noGrp="1"/>
          </p:cNvSpPr>
          <p:nvPr>
            <p:ph type="sldNum" sz="quarter" idx="12"/>
          </p:nvPr>
        </p:nvSpPr>
        <p:spPr/>
        <p:txBody>
          <a:bodyPr/>
          <a:lstStyle/>
          <a:p>
            <a:fld id="{F26FC048-DF4E-0746-B313-543F0DD72FCB}" type="slidenum">
              <a:rPr lang="en-GB" noProof="0" smtClean="0"/>
              <a:pPr/>
              <a:t>10</a:t>
            </a:fld>
            <a:endParaRPr lang="en-GB" noProof="0" dirty="0"/>
          </a:p>
        </p:txBody>
      </p:sp>
      <p:sp>
        <p:nvSpPr>
          <p:cNvPr id="7" name="Content Placeholder 1">
            <a:extLst>
              <a:ext uri="{FF2B5EF4-FFF2-40B4-BE49-F238E27FC236}">
                <a16:creationId xmlns:a16="http://schemas.microsoft.com/office/drawing/2014/main" id="{D8C7BCED-9BBC-25C9-7C76-EC5670502921}"/>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dirty="0">
                <a:sym typeface="Wingdings" panose="05000000000000000000" pitchFamily="2" charset="2"/>
              </a:rPr>
              <a:t>Carbon costs leavers</a:t>
            </a:r>
          </a:p>
          <a:p>
            <a:pPr lvl="1" algn="just">
              <a:lnSpc>
                <a:spcPct val="100000"/>
              </a:lnSpc>
            </a:pPr>
            <a:r>
              <a:rPr lang="en-US" dirty="0">
                <a:sym typeface="Wingdings" panose="05000000000000000000" pitchFamily="2" charset="2"/>
              </a:rPr>
              <a:t>LRF</a:t>
            </a:r>
          </a:p>
          <a:p>
            <a:pPr lvl="1" algn="just">
              <a:lnSpc>
                <a:spcPct val="100000"/>
              </a:lnSpc>
            </a:pPr>
            <a:r>
              <a:rPr lang="en-US" dirty="0">
                <a:sym typeface="Wingdings" panose="05000000000000000000" pitchFamily="2" charset="2"/>
              </a:rPr>
              <a:t>MSR design</a:t>
            </a:r>
          </a:p>
          <a:p>
            <a:pPr lvl="1" algn="just">
              <a:lnSpc>
                <a:spcPct val="100000"/>
              </a:lnSpc>
            </a:pPr>
            <a:r>
              <a:rPr lang="en-US" dirty="0">
                <a:sym typeface="Wingdings" panose="05000000000000000000" pitchFamily="2" charset="2"/>
              </a:rPr>
              <a:t>Free allocation/auction split</a:t>
            </a:r>
          </a:p>
          <a:p>
            <a:pPr lvl="1" algn="just">
              <a:lnSpc>
                <a:spcPct val="100000"/>
              </a:lnSpc>
            </a:pPr>
            <a:r>
              <a:rPr lang="en-US" dirty="0">
                <a:sym typeface="Wingdings" panose="05000000000000000000" pitchFamily="2" charset="2"/>
              </a:rPr>
              <a:t>CBAM curve</a:t>
            </a:r>
          </a:p>
          <a:p>
            <a:pPr lvl="1" algn="just">
              <a:lnSpc>
                <a:spcPct val="100000"/>
              </a:lnSpc>
            </a:pPr>
            <a:r>
              <a:rPr lang="en-US" dirty="0">
                <a:sym typeface="Wingdings" panose="05000000000000000000" pitchFamily="2" charset="2"/>
              </a:rPr>
              <a:t>Benchmarks</a:t>
            </a:r>
          </a:p>
          <a:p>
            <a:pPr lvl="1" algn="just">
              <a:lnSpc>
                <a:spcPct val="100000"/>
              </a:lnSpc>
            </a:pPr>
            <a:r>
              <a:rPr lang="en-US" dirty="0">
                <a:sym typeface="Wingdings" panose="05000000000000000000" pitchFamily="2" charset="2"/>
              </a:rPr>
              <a:t>Role of free allocation vs CBAM </a:t>
            </a:r>
          </a:p>
          <a:p>
            <a:pPr lvl="1" algn="just">
              <a:lnSpc>
                <a:spcPct val="100000"/>
              </a:lnSpc>
            </a:pPr>
            <a:r>
              <a:rPr lang="en-US" dirty="0">
                <a:sym typeface="Wingdings" panose="05000000000000000000" pitchFamily="2" charset="2"/>
              </a:rPr>
              <a:t>CSCF</a:t>
            </a:r>
            <a:endParaRPr lang="en-GB" dirty="0"/>
          </a:p>
        </p:txBody>
      </p:sp>
    </p:spTree>
    <p:extLst>
      <p:ext uri="{BB962C8B-B14F-4D97-AF65-F5344CB8AC3E}">
        <p14:creationId xmlns:p14="http://schemas.microsoft.com/office/powerpoint/2010/main" val="3003244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9F030-3637-9FF5-799F-6E155544F68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F16894-5F8F-B491-A68A-30C21C2C95EB}"/>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829AD814-04F5-FF33-F10B-7D0ECA89C389}"/>
              </a:ext>
            </a:extLst>
          </p:cNvPr>
          <p:cNvSpPr>
            <a:spLocks noGrp="1"/>
          </p:cNvSpPr>
          <p:nvPr>
            <p:ph type="body" sz="quarter" idx="14"/>
          </p:nvPr>
        </p:nvSpPr>
        <p:spPr>
          <a:xfrm>
            <a:off x="282633" y="244668"/>
            <a:ext cx="11638434" cy="746488"/>
          </a:xfrm>
        </p:spPr>
        <p:txBody>
          <a:bodyPr>
            <a:normAutofit/>
          </a:bodyPr>
          <a:lstStyle/>
          <a:p>
            <a:r>
              <a:rPr lang="en-GB" noProof="0" dirty="0"/>
              <a:t>Accompanying conditions: issues</a:t>
            </a:r>
          </a:p>
        </p:txBody>
      </p:sp>
      <p:sp>
        <p:nvSpPr>
          <p:cNvPr id="3" name="Slide Number Placeholder 2">
            <a:extLst>
              <a:ext uri="{FF2B5EF4-FFF2-40B4-BE49-F238E27FC236}">
                <a16:creationId xmlns:a16="http://schemas.microsoft.com/office/drawing/2014/main" id="{6BBFE933-E8FB-47E3-43AF-93A3AF685BE3}"/>
              </a:ext>
            </a:extLst>
          </p:cNvPr>
          <p:cNvSpPr>
            <a:spLocks noGrp="1"/>
          </p:cNvSpPr>
          <p:nvPr>
            <p:ph type="sldNum" sz="quarter" idx="12"/>
          </p:nvPr>
        </p:nvSpPr>
        <p:spPr/>
        <p:txBody>
          <a:bodyPr/>
          <a:lstStyle/>
          <a:p>
            <a:fld id="{F26FC048-DF4E-0746-B313-543F0DD72FCB}" type="slidenum">
              <a:rPr lang="en-GB" noProof="0" smtClean="0"/>
              <a:pPr/>
              <a:t>11</a:t>
            </a:fld>
            <a:endParaRPr lang="en-GB" noProof="0" dirty="0"/>
          </a:p>
        </p:txBody>
      </p:sp>
      <p:sp>
        <p:nvSpPr>
          <p:cNvPr id="7" name="Content Placeholder 1">
            <a:extLst>
              <a:ext uri="{FF2B5EF4-FFF2-40B4-BE49-F238E27FC236}">
                <a16:creationId xmlns:a16="http://schemas.microsoft.com/office/drawing/2014/main" id="{C0C916A9-061C-51B1-C3AA-1AF6D9DC0D04}"/>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dirty="0"/>
              <a:t>The availability of competitively-priced low carbon energy and other products such as H</a:t>
            </a:r>
            <a:r>
              <a:rPr lang="en-US" baseline="-25000" dirty="0"/>
              <a:t>2</a:t>
            </a:r>
            <a:r>
              <a:rPr lang="en-US" sz="3200" dirty="0"/>
              <a:t> </a:t>
            </a:r>
          </a:p>
          <a:p>
            <a:pPr algn="just">
              <a:lnSpc>
                <a:spcPct val="100000"/>
              </a:lnSpc>
            </a:pPr>
            <a:r>
              <a:rPr lang="en-US" sz="3200" dirty="0"/>
              <a:t>Increased electrification</a:t>
            </a:r>
          </a:p>
          <a:p>
            <a:pPr algn="just">
              <a:lnSpc>
                <a:spcPct val="100000"/>
              </a:lnSpc>
            </a:pPr>
            <a:endParaRPr lang="en-US" sz="3200" dirty="0"/>
          </a:p>
          <a:p>
            <a:pPr algn="just">
              <a:lnSpc>
                <a:spcPct val="100000"/>
              </a:lnSpc>
            </a:pPr>
            <a:endParaRPr lang="en-US" sz="3200" dirty="0"/>
          </a:p>
          <a:p>
            <a:pPr algn="just">
              <a:lnSpc>
                <a:spcPct val="100000"/>
              </a:lnSpc>
            </a:pPr>
            <a:endParaRPr lang="en-US" sz="3000" dirty="0">
              <a:sym typeface="Wingdings" panose="05000000000000000000" pitchFamily="2" charset="2"/>
            </a:endParaRPr>
          </a:p>
          <a:p>
            <a:pPr algn="just">
              <a:lnSpc>
                <a:spcPct val="100000"/>
              </a:lnSpc>
            </a:pPr>
            <a:r>
              <a:rPr lang="en-US" sz="3000" dirty="0">
                <a:sym typeface="Wingdings" panose="05000000000000000000" pitchFamily="2" charset="2"/>
              </a:rPr>
              <a:t>Demand for low carbon products</a:t>
            </a:r>
          </a:p>
          <a:p>
            <a:pPr algn="just">
              <a:lnSpc>
                <a:spcPct val="100000"/>
              </a:lnSpc>
            </a:pPr>
            <a:r>
              <a:rPr lang="en-US" sz="3000" dirty="0">
                <a:sym typeface="Wingdings" panose="05000000000000000000" pitchFamily="2" charset="2"/>
              </a:rPr>
              <a:t>Deployment of infrastructure of alternative options for the production and transportation of low carbon options</a:t>
            </a:r>
          </a:p>
          <a:p>
            <a:pPr marL="0" indent="0" algn="just">
              <a:lnSpc>
                <a:spcPct val="100000"/>
              </a:lnSpc>
              <a:buNone/>
            </a:pPr>
            <a:endParaRPr lang="en-GB" sz="3000" dirty="0"/>
          </a:p>
        </p:txBody>
      </p:sp>
      <p:pic>
        <p:nvPicPr>
          <p:cNvPr id="10" name="Picture 9">
            <a:extLst>
              <a:ext uri="{FF2B5EF4-FFF2-40B4-BE49-F238E27FC236}">
                <a16:creationId xmlns:a16="http://schemas.microsoft.com/office/drawing/2014/main" id="{5BB3CDDB-0F1C-C6C8-3661-6206EBF3F6AE}"/>
              </a:ext>
            </a:extLst>
          </p:cNvPr>
          <p:cNvPicPr>
            <a:picLocks noChangeAspect="1"/>
          </p:cNvPicPr>
          <p:nvPr/>
        </p:nvPicPr>
        <p:blipFill>
          <a:blip r:embed="rId3"/>
          <a:stretch>
            <a:fillRect/>
          </a:stretch>
        </p:blipFill>
        <p:spPr>
          <a:xfrm>
            <a:off x="531921" y="2871188"/>
            <a:ext cx="7772400" cy="1719306"/>
          </a:xfrm>
          <a:prstGeom prst="rect">
            <a:avLst/>
          </a:prstGeom>
        </p:spPr>
      </p:pic>
    </p:spTree>
    <p:extLst>
      <p:ext uri="{BB962C8B-B14F-4D97-AF65-F5344CB8AC3E}">
        <p14:creationId xmlns:p14="http://schemas.microsoft.com/office/powerpoint/2010/main" val="3672892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59B98-BBFA-D5FC-FD34-196E9B5BD3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E30951-048B-AE9D-28C5-FF50FF54E5BB}"/>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1DD0EC4B-C6DA-212E-D654-EC3A289EACD1}"/>
              </a:ext>
            </a:extLst>
          </p:cNvPr>
          <p:cNvSpPr>
            <a:spLocks noGrp="1"/>
          </p:cNvSpPr>
          <p:nvPr>
            <p:ph type="body" sz="quarter" idx="14"/>
          </p:nvPr>
        </p:nvSpPr>
        <p:spPr>
          <a:xfrm>
            <a:off x="282633" y="244668"/>
            <a:ext cx="11638434" cy="746488"/>
          </a:xfrm>
        </p:spPr>
        <p:txBody>
          <a:bodyPr>
            <a:normAutofit/>
          </a:bodyPr>
          <a:lstStyle/>
          <a:p>
            <a:r>
              <a:rPr lang="en-GB" dirty="0"/>
              <a:t>Accompanying conditions: issues</a:t>
            </a:r>
          </a:p>
          <a:p>
            <a:endParaRPr lang="en-GB" noProof="0" dirty="0"/>
          </a:p>
        </p:txBody>
      </p:sp>
      <p:sp>
        <p:nvSpPr>
          <p:cNvPr id="3" name="Slide Number Placeholder 2">
            <a:extLst>
              <a:ext uri="{FF2B5EF4-FFF2-40B4-BE49-F238E27FC236}">
                <a16:creationId xmlns:a16="http://schemas.microsoft.com/office/drawing/2014/main" id="{73311BBD-5168-FCFC-403A-7532A8923550}"/>
              </a:ext>
            </a:extLst>
          </p:cNvPr>
          <p:cNvSpPr>
            <a:spLocks noGrp="1"/>
          </p:cNvSpPr>
          <p:nvPr>
            <p:ph type="sldNum" sz="quarter" idx="12"/>
          </p:nvPr>
        </p:nvSpPr>
        <p:spPr/>
        <p:txBody>
          <a:bodyPr/>
          <a:lstStyle/>
          <a:p>
            <a:fld id="{F26FC048-DF4E-0746-B313-543F0DD72FCB}" type="slidenum">
              <a:rPr lang="en-GB" noProof="0" smtClean="0"/>
              <a:pPr/>
              <a:t>12</a:t>
            </a:fld>
            <a:endParaRPr lang="en-GB" noProof="0" dirty="0"/>
          </a:p>
        </p:txBody>
      </p:sp>
      <p:sp>
        <p:nvSpPr>
          <p:cNvPr id="7" name="Content Placeholder 1">
            <a:extLst>
              <a:ext uri="{FF2B5EF4-FFF2-40B4-BE49-F238E27FC236}">
                <a16:creationId xmlns:a16="http://schemas.microsoft.com/office/drawing/2014/main" id="{3322D8D3-9F32-AE1A-2954-48E0A3D30941}"/>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endParaRPr lang="en-US" sz="3000" b="1" dirty="0"/>
          </a:p>
          <a:p>
            <a:pPr marL="0" indent="0" algn="just">
              <a:lnSpc>
                <a:spcPct val="100000"/>
              </a:lnSpc>
              <a:buNone/>
            </a:pPr>
            <a:endParaRPr lang="en-US" sz="3000" b="1" dirty="0">
              <a:sym typeface="Wingdings" panose="05000000000000000000" pitchFamily="2" charset="2"/>
            </a:endParaRP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pic>
        <p:nvPicPr>
          <p:cNvPr id="6" name="Picture 5">
            <a:extLst>
              <a:ext uri="{FF2B5EF4-FFF2-40B4-BE49-F238E27FC236}">
                <a16:creationId xmlns:a16="http://schemas.microsoft.com/office/drawing/2014/main" id="{3C6E2540-368C-29FB-7FD0-5B88D5BA7383}"/>
              </a:ext>
            </a:extLst>
          </p:cNvPr>
          <p:cNvPicPr>
            <a:picLocks noChangeAspect="1"/>
          </p:cNvPicPr>
          <p:nvPr/>
        </p:nvPicPr>
        <p:blipFill>
          <a:blip r:embed="rId3"/>
          <a:stretch>
            <a:fillRect/>
          </a:stretch>
        </p:blipFill>
        <p:spPr>
          <a:xfrm>
            <a:off x="2209800" y="1969896"/>
            <a:ext cx="7772400" cy="2918208"/>
          </a:xfrm>
          <a:prstGeom prst="rect">
            <a:avLst/>
          </a:prstGeom>
        </p:spPr>
      </p:pic>
    </p:spTree>
    <p:extLst>
      <p:ext uri="{BB962C8B-B14F-4D97-AF65-F5344CB8AC3E}">
        <p14:creationId xmlns:p14="http://schemas.microsoft.com/office/powerpoint/2010/main" val="1736912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A5C60-74B9-BBA3-BBB4-BB1F12666F2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A27410-3C60-8FCE-66B5-7BC65F7E5135}"/>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9E53C032-069D-F61D-E570-F74B28DC4C57}"/>
              </a:ext>
            </a:extLst>
          </p:cNvPr>
          <p:cNvSpPr>
            <a:spLocks noGrp="1"/>
          </p:cNvSpPr>
          <p:nvPr>
            <p:ph type="body" sz="quarter" idx="14"/>
          </p:nvPr>
        </p:nvSpPr>
        <p:spPr>
          <a:xfrm>
            <a:off x="282633" y="244668"/>
            <a:ext cx="11638434" cy="746488"/>
          </a:xfrm>
        </p:spPr>
        <p:txBody>
          <a:bodyPr>
            <a:normAutofit/>
          </a:bodyPr>
          <a:lstStyle/>
          <a:p>
            <a:r>
              <a:rPr lang="en-GB" dirty="0"/>
              <a:t>Accompanying conditions: Levers</a:t>
            </a:r>
          </a:p>
          <a:p>
            <a:endParaRPr lang="en-GB" noProof="0" dirty="0"/>
          </a:p>
        </p:txBody>
      </p:sp>
      <p:sp>
        <p:nvSpPr>
          <p:cNvPr id="3" name="Slide Number Placeholder 2">
            <a:extLst>
              <a:ext uri="{FF2B5EF4-FFF2-40B4-BE49-F238E27FC236}">
                <a16:creationId xmlns:a16="http://schemas.microsoft.com/office/drawing/2014/main" id="{132B56C4-9A2B-B2AE-451D-E18E7F254188}"/>
              </a:ext>
            </a:extLst>
          </p:cNvPr>
          <p:cNvSpPr>
            <a:spLocks noGrp="1"/>
          </p:cNvSpPr>
          <p:nvPr>
            <p:ph type="sldNum" sz="quarter" idx="12"/>
          </p:nvPr>
        </p:nvSpPr>
        <p:spPr/>
        <p:txBody>
          <a:bodyPr/>
          <a:lstStyle/>
          <a:p>
            <a:fld id="{F26FC048-DF4E-0746-B313-543F0DD72FCB}" type="slidenum">
              <a:rPr lang="en-GB" noProof="0" smtClean="0"/>
              <a:pPr/>
              <a:t>13</a:t>
            </a:fld>
            <a:endParaRPr lang="en-GB" noProof="0" dirty="0"/>
          </a:p>
        </p:txBody>
      </p:sp>
      <p:sp>
        <p:nvSpPr>
          <p:cNvPr id="7" name="Content Placeholder 1">
            <a:extLst>
              <a:ext uri="{FF2B5EF4-FFF2-40B4-BE49-F238E27FC236}">
                <a16:creationId xmlns:a16="http://schemas.microsoft.com/office/drawing/2014/main" id="{FCADCD74-F553-AE6B-BD23-077151195E0D}"/>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EU ETS does not exist in a vacuum and as such its contribution cannot be seen in isolation. </a:t>
            </a:r>
          </a:p>
          <a:p>
            <a:r>
              <a:rPr lang="en-US" dirty="0"/>
              <a:t>It cannot drive decarbonization on its own. Its role is to provide a price signal for decarbonization and to produce low carbon products – but other things that need to be in place for the EU ETS contribution to be valuable and useful.</a:t>
            </a:r>
          </a:p>
          <a:p>
            <a:r>
              <a:rPr lang="en-US" dirty="0"/>
              <a:t>These accompanying conditions/issues are not an EU ETS matter, but an EU policy matter and need to be addressed through other policy instruments. </a:t>
            </a:r>
          </a:p>
          <a:p>
            <a:r>
              <a:rPr lang="en-US" dirty="0"/>
              <a:t>For illustration purposes the need to create a market for low carbon products needs product standards and product accounting – neither of which are available.</a:t>
            </a: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296359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5CE33-CFAA-711D-DB79-FAAF4A17991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DC95758-1A4D-DCCD-D1BE-2B92D5097FB8}"/>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FDF32C20-9D9D-3028-0049-E4ADD9B99496}"/>
              </a:ext>
            </a:extLst>
          </p:cNvPr>
          <p:cNvSpPr>
            <a:spLocks noGrp="1"/>
          </p:cNvSpPr>
          <p:nvPr>
            <p:ph type="body" sz="quarter" idx="14"/>
          </p:nvPr>
        </p:nvSpPr>
        <p:spPr>
          <a:xfrm>
            <a:off x="282633" y="244668"/>
            <a:ext cx="11638434" cy="746488"/>
          </a:xfrm>
        </p:spPr>
        <p:txBody>
          <a:bodyPr>
            <a:normAutofit/>
          </a:bodyPr>
          <a:lstStyle/>
          <a:p>
            <a:r>
              <a:rPr lang="en-GB" dirty="0"/>
              <a:t>Takeaways</a:t>
            </a:r>
            <a:endParaRPr lang="en-GB" noProof="0" dirty="0"/>
          </a:p>
        </p:txBody>
      </p:sp>
      <p:sp>
        <p:nvSpPr>
          <p:cNvPr id="3" name="Slide Number Placeholder 2">
            <a:extLst>
              <a:ext uri="{FF2B5EF4-FFF2-40B4-BE49-F238E27FC236}">
                <a16:creationId xmlns:a16="http://schemas.microsoft.com/office/drawing/2014/main" id="{81FBF879-3519-5BBF-A5C3-864337845F56}"/>
              </a:ext>
            </a:extLst>
          </p:cNvPr>
          <p:cNvSpPr>
            <a:spLocks noGrp="1"/>
          </p:cNvSpPr>
          <p:nvPr>
            <p:ph type="sldNum" sz="quarter" idx="12"/>
          </p:nvPr>
        </p:nvSpPr>
        <p:spPr/>
        <p:txBody>
          <a:bodyPr/>
          <a:lstStyle/>
          <a:p>
            <a:fld id="{F26FC048-DF4E-0746-B313-543F0DD72FCB}" type="slidenum">
              <a:rPr lang="en-GB" noProof="0" smtClean="0"/>
              <a:pPr/>
              <a:t>14</a:t>
            </a:fld>
            <a:endParaRPr lang="en-GB" noProof="0" dirty="0"/>
          </a:p>
        </p:txBody>
      </p:sp>
      <p:sp>
        <p:nvSpPr>
          <p:cNvPr id="7" name="Content Placeholder 1">
            <a:extLst>
              <a:ext uri="{FF2B5EF4-FFF2-40B4-BE49-F238E27FC236}">
                <a16:creationId xmlns:a16="http://schemas.microsoft.com/office/drawing/2014/main" id="{32646D7D-8854-A91A-4245-9F8ADE82175D}"/>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Short of altering stance on climate change policy or coming up with an alternative instrument that is better, the EU ETS is the EU’s best choice</a:t>
            </a:r>
          </a:p>
          <a:p>
            <a:pPr lvl="0"/>
            <a:r>
              <a:rPr lang="en-US" dirty="0"/>
              <a:t>The EU ETS must evolve to ensure that the transition is sustainable – that is, the environmental, economic and social axis must move together.</a:t>
            </a:r>
          </a:p>
          <a:p>
            <a:pPr lvl="0"/>
            <a:r>
              <a:rPr lang="en-US" dirty="0"/>
              <a:t>The speed of decarbonization and accompanying conditions. The surrounding conditions are not an afterthought, they are not a “nice to have” – they are essential, and their importance cannot be emphasized enough. Conditionality works in many directions.</a:t>
            </a:r>
          </a:p>
          <a:p>
            <a:pPr lvl="0"/>
            <a:r>
              <a:rPr lang="en-US" dirty="0"/>
              <a:t>The EU ETS that emerges needs to take into account current conditions: financial firepower of the EU, geopolitical circumstances, and the competitive stance of EU industry vis a vis its main trade competitors.</a:t>
            </a: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2539430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9641A-00A9-6649-C759-C3AAE82199D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832402-271C-2311-26F9-D17F70F11A2E}"/>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0F3523DF-E523-9A69-C3AF-20A80CDF313D}"/>
              </a:ext>
            </a:extLst>
          </p:cNvPr>
          <p:cNvSpPr>
            <a:spLocks noGrp="1"/>
          </p:cNvSpPr>
          <p:nvPr>
            <p:ph type="body" sz="quarter" idx="14"/>
          </p:nvPr>
        </p:nvSpPr>
        <p:spPr>
          <a:xfrm>
            <a:off x="282633" y="244668"/>
            <a:ext cx="11638434" cy="746488"/>
          </a:xfrm>
        </p:spPr>
        <p:txBody>
          <a:bodyPr>
            <a:normAutofit/>
          </a:bodyPr>
          <a:lstStyle/>
          <a:p>
            <a:r>
              <a:rPr lang="en-GB" dirty="0"/>
              <a:t>Takeaways</a:t>
            </a:r>
          </a:p>
          <a:p>
            <a:endParaRPr lang="en-GB" noProof="0" dirty="0"/>
          </a:p>
        </p:txBody>
      </p:sp>
      <p:sp>
        <p:nvSpPr>
          <p:cNvPr id="3" name="Slide Number Placeholder 2">
            <a:extLst>
              <a:ext uri="{FF2B5EF4-FFF2-40B4-BE49-F238E27FC236}">
                <a16:creationId xmlns:a16="http://schemas.microsoft.com/office/drawing/2014/main" id="{41097F34-717F-EF1C-A67A-9152E13D4849}"/>
              </a:ext>
            </a:extLst>
          </p:cNvPr>
          <p:cNvSpPr>
            <a:spLocks noGrp="1"/>
          </p:cNvSpPr>
          <p:nvPr>
            <p:ph type="sldNum" sz="quarter" idx="12"/>
          </p:nvPr>
        </p:nvSpPr>
        <p:spPr/>
        <p:txBody>
          <a:bodyPr/>
          <a:lstStyle/>
          <a:p>
            <a:fld id="{F26FC048-DF4E-0746-B313-543F0DD72FCB}" type="slidenum">
              <a:rPr lang="en-GB" noProof="0" smtClean="0"/>
              <a:pPr/>
              <a:t>15</a:t>
            </a:fld>
            <a:endParaRPr lang="en-GB" noProof="0" dirty="0"/>
          </a:p>
        </p:txBody>
      </p:sp>
      <p:sp>
        <p:nvSpPr>
          <p:cNvPr id="7" name="Content Placeholder 1">
            <a:extLst>
              <a:ext uri="{FF2B5EF4-FFF2-40B4-BE49-F238E27FC236}">
                <a16:creationId xmlns:a16="http://schemas.microsoft.com/office/drawing/2014/main" id="{9967FCAA-5B71-2B96-054A-37050BA50E28}"/>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The review must also consider the end game – what is the place and role of an EU decarbonized society in the world close to mid-century (which is not very far away)? </a:t>
            </a:r>
          </a:p>
          <a:p>
            <a:pPr lvl="0"/>
            <a:r>
              <a:rPr lang="en-US" dirty="0"/>
              <a:t>The review should ask all the hard and unpopular questions:</a:t>
            </a:r>
          </a:p>
          <a:p>
            <a:pPr lvl="1"/>
            <a:r>
              <a:rPr lang="en-US" dirty="0"/>
              <a:t>Is the EU the right instrument in the second half of the 2030s and if not, what is the after-EU ETS solution?</a:t>
            </a:r>
          </a:p>
          <a:p>
            <a:pPr lvl="1"/>
            <a:r>
              <a:rPr lang="en-US" dirty="0"/>
              <a:t>Can CBAM, the guarantor of the EU ETS and industry competitiveness deliver, or do we need to look at more tailored CBAM solutions?</a:t>
            </a:r>
          </a:p>
          <a:p>
            <a:pPr lvl="1"/>
            <a:r>
              <a:rPr lang="en-US" dirty="0"/>
              <a:t>The number of EUAs is declining, but the number of CBAM permits is infinite – is this right from an environmental, ethical and competitive points of view? And what are the market implications?</a:t>
            </a:r>
          </a:p>
          <a:p>
            <a:pPr lvl="1"/>
            <a:r>
              <a:rPr lang="en-US" dirty="0"/>
              <a:t>Is the MSR still needed in its current function?</a:t>
            </a:r>
          </a:p>
          <a:p>
            <a:pPr marL="0" indent="0" algn="just">
              <a:lnSpc>
                <a:spcPct val="100000"/>
              </a:lnSpc>
              <a:buNone/>
            </a:pPr>
            <a:endParaRPr lang="en-GB" sz="3000" dirty="0"/>
          </a:p>
        </p:txBody>
      </p:sp>
    </p:spTree>
    <p:extLst>
      <p:ext uri="{BB962C8B-B14F-4D97-AF65-F5344CB8AC3E}">
        <p14:creationId xmlns:p14="http://schemas.microsoft.com/office/powerpoint/2010/main" val="3810390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06D3C-2979-1CC4-9DF2-7EC6A8277AF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489E06B-8CB5-3A05-7910-ECFA161B91D4}"/>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459000C4-967E-861A-A7EB-B8ED3AF2DD49}"/>
              </a:ext>
            </a:extLst>
          </p:cNvPr>
          <p:cNvSpPr>
            <a:spLocks noGrp="1"/>
          </p:cNvSpPr>
          <p:nvPr>
            <p:ph type="body" sz="quarter" idx="14"/>
          </p:nvPr>
        </p:nvSpPr>
        <p:spPr>
          <a:xfrm>
            <a:off x="282633" y="244668"/>
            <a:ext cx="11638434" cy="746488"/>
          </a:xfrm>
        </p:spPr>
        <p:txBody>
          <a:bodyPr>
            <a:normAutofit/>
          </a:bodyPr>
          <a:lstStyle/>
          <a:p>
            <a:r>
              <a:rPr lang="en-GB" dirty="0"/>
              <a:t>Takeaways</a:t>
            </a:r>
          </a:p>
          <a:p>
            <a:endParaRPr lang="en-GB" noProof="0" dirty="0"/>
          </a:p>
        </p:txBody>
      </p:sp>
      <p:sp>
        <p:nvSpPr>
          <p:cNvPr id="3" name="Slide Number Placeholder 2">
            <a:extLst>
              <a:ext uri="{FF2B5EF4-FFF2-40B4-BE49-F238E27FC236}">
                <a16:creationId xmlns:a16="http://schemas.microsoft.com/office/drawing/2014/main" id="{7339EFF2-FFD6-17B6-B620-270E18730FDE}"/>
              </a:ext>
            </a:extLst>
          </p:cNvPr>
          <p:cNvSpPr>
            <a:spLocks noGrp="1"/>
          </p:cNvSpPr>
          <p:nvPr>
            <p:ph type="sldNum" sz="quarter" idx="12"/>
          </p:nvPr>
        </p:nvSpPr>
        <p:spPr/>
        <p:txBody>
          <a:bodyPr/>
          <a:lstStyle/>
          <a:p>
            <a:fld id="{F26FC048-DF4E-0746-B313-543F0DD72FCB}" type="slidenum">
              <a:rPr lang="en-GB" noProof="0" smtClean="0"/>
              <a:pPr/>
              <a:t>16</a:t>
            </a:fld>
            <a:endParaRPr lang="en-GB" noProof="0" dirty="0"/>
          </a:p>
        </p:txBody>
      </p:sp>
      <p:sp>
        <p:nvSpPr>
          <p:cNvPr id="7" name="Content Placeholder 1">
            <a:extLst>
              <a:ext uri="{FF2B5EF4-FFF2-40B4-BE49-F238E27FC236}">
                <a16:creationId xmlns:a16="http://schemas.microsoft.com/office/drawing/2014/main" id="{5864A49D-830B-084D-1A71-FE11CC244B22}"/>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To a large degree the EU ETS has always kicked the ball downfield (i.e. the measures put in place have always been designed with the assumption that it was waiting for others to join the same level of effort and through similar means). While there has been movement, the EU is still far in front which implies an increased focus on climate diplomacy and giving serious consideration that the outcome of the review factors in what others do relative to the EU.</a:t>
            </a:r>
          </a:p>
          <a:p>
            <a:pPr lvl="0"/>
            <a:r>
              <a:rPr lang="en-US" dirty="0"/>
              <a:t>The world is moving faster-and-faster and to be able to adapt, and respond, the governance of the EU ETS is critical, especially now when the easy, low hanging fruit have been picked. </a:t>
            </a:r>
          </a:p>
          <a:p>
            <a:pPr marL="0" indent="0" algn="just">
              <a:lnSpc>
                <a:spcPct val="100000"/>
              </a:lnSpc>
              <a:buNone/>
            </a:pPr>
            <a:endParaRPr lang="en-US" sz="4800" dirty="0">
              <a:sym typeface="Wingdings" panose="05000000000000000000" pitchFamily="2" charset="2"/>
            </a:endParaRP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1518349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A3066-AB9C-6638-C2F6-64D4CBDF6D3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155C67-FD73-BEE7-05C6-52EFCB2C96F2}"/>
              </a:ext>
            </a:extLst>
          </p:cNvPr>
          <p:cNvSpPr>
            <a:spLocks noGrp="1"/>
          </p:cNvSpPr>
          <p:nvPr>
            <p:ph type="body" sz="quarter" idx="14"/>
          </p:nvPr>
        </p:nvSpPr>
        <p:spPr>
          <a:xfrm>
            <a:off x="3331275" y="2544392"/>
            <a:ext cx="4514868" cy="530352"/>
          </a:xfrm>
        </p:spPr>
        <p:txBody>
          <a:bodyPr>
            <a:noAutofit/>
          </a:bodyPr>
          <a:lstStyle/>
          <a:p>
            <a:r>
              <a:rPr lang="en-GB" sz="6000" noProof="0" dirty="0"/>
              <a:t>Thank you!</a:t>
            </a:r>
          </a:p>
        </p:txBody>
      </p:sp>
      <p:sp>
        <p:nvSpPr>
          <p:cNvPr id="3" name="Slide Number Placeholder 2">
            <a:extLst>
              <a:ext uri="{FF2B5EF4-FFF2-40B4-BE49-F238E27FC236}">
                <a16:creationId xmlns:a16="http://schemas.microsoft.com/office/drawing/2014/main" id="{B423AE26-57E8-CB73-81A4-B74CFB60962E}"/>
              </a:ext>
            </a:extLst>
          </p:cNvPr>
          <p:cNvSpPr>
            <a:spLocks noGrp="1"/>
          </p:cNvSpPr>
          <p:nvPr>
            <p:ph type="sldNum" sz="quarter" idx="12"/>
          </p:nvPr>
        </p:nvSpPr>
        <p:spPr/>
        <p:txBody>
          <a:bodyPr/>
          <a:lstStyle/>
          <a:p>
            <a:fld id="{F26FC048-DF4E-0746-B313-543F0DD72FCB}" type="slidenum">
              <a:rPr lang="en-GB" noProof="0" smtClean="0"/>
              <a:pPr/>
              <a:t>17</a:t>
            </a:fld>
            <a:endParaRPr lang="en-GB" noProof="0" dirty="0"/>
          </a:p>
        </p:txBody>
      </p:sp>
    </p:spTree>
    <p:extLst>
      <p:ext uri="{BB962C8B-B14F-4D97-AF65-F5344CB8AC3E}">
        <p14:creationId xmlns:p14="http://schemas.microsoft.com/office/powerpoint/2010/main" val="1372406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7286E-498C-DE52-3772-C0F41A5E93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B653DB-C627-99DA-4FE8-D0CB25D368F6}"/>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FE50BFC1-437D-F68F-BF1C-AAB253FB45B2}"/>
              </a:ext>
            </a:extLst>
          </p:cNvPr>
          <p:cNvSpPr>
            <a:spLocks noGrp="1"/>
          </p:cNvSpPr>
          <p:nvPr>
            <p:ph type="body" sz="quarter" idx="14"/>
          </p:nvPr>
        </p:nvSpPr>
        <p:spPr>
          <a:xfrm>
            <a:off x="282633" y="244668"/>
            <a:ext cx="11638434" cy="746488"/>
          </a:xfrm>
        </p:spPr>
        <p:txBody>
          <a:bodyPr>
            <a:normAutofit/>
          </a:bodyPr>
          <a:lstStyle/>
          <a:p>
            <a:r>
              <a:rPr lang="en-GB" dirty="0"/>
              <a:t>Objective</a:t>
            </a:r>
            <a:endParaRPr lang="en-GB" noProof="0" dirty="0"/>
          </a:p>
        </p:txBody>
      </p:sp>
      <p:sp>
        <p:nvSpPr>
          <p:cNvPr id="3" name="Slide Number Placeholder 2">
            <a:extLst>
              <a:ext uri="{FF2B5EF4-FFF2-40B4-BE49-F238E27FC236}">
                <a16:creationId xmlns:a16="http://schemas.microsoft.com/office/drawing/2014/main" id="{18458261-9958-3F3C-FDC8-435D50EE12E5}"/>
              </a:ext>
            </a:extLst>
          </p:cNvPr>
          <p:cNvSpPr>
            <a:spLocks noGrp="1"/>
          </p:cNvSpPr>
          <p:nvPr>
            <p:ph type="sldNum" sz="quarter" idx="12"/>
          </p:nvPr>
        </p:nvSpPr>
        <p:spPr/>
        <p:txBody>
          <a:bodyPr/>
          <a:lstStyle/>
          <a:p>
            <a:fld id="{F26FC048-DF4E-0746-B313-543F0DD72FCB}" type="slidenum">
              <a:rPr lang="en-GB" noProof="0" smtClean="0"/>
              <a:pPr/>
              <a:t>2</a:t>
            </a:fld>
            <a:endParaRPr lang="en-GB" noProof="0" dirty="0"/>
          </a:p>
        </p:txBody>
      </p:sp>
      <p:sp>
        <p:nvSpPr>
          <p:cNvPr id="7" name="Content Placeholder 1">
            <a:extLst>
              <a:ext uri="{FF2B5EF4-FFF2-40B4-BE49-F238E27FC236}">
                <a16:creationId xmlns:a16="http://schemas.microsoft.com/office/drawing/2014/main" id="{1C2ACA6B-F419-4A99-B600-4CF31CBEAD61}"/>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This paper is not intended as a technical analysis, or search for solutions to individual issues, but to provide ideas on how the agenda for the review</a:t>
            </a:r>
          </a:p>
          <a:p>
            <a:pPr lvl="0"/>
            <a:r>
              <a:rPr lang="en-US" dirty="0"/>
              <a:t>Should be set and organized.</a:t>
            </a:r>
          </a:p>
          <a:p>
            <a:pPr lvl="0"/>
            <a:r>
              <a:rPr lang="en-US" dirty="0"/>
              <a:t>Define elements that need to be considered in response of problems identified.</a:t>
            </a: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3880436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23EE5-F1FD-0315-2A8F-DF665BCB6CC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B6654C-4566-A601-C5B5-41310F06D7A4}"/>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98F60664-B270-075F-2010-15FF28E5A4A1}"/>
              </a:ext>
            </a:extLst>
          </p:cNvPr>
          <p:cNvSpPr>
            <a:spLocks noGrp="1"/>
          </p:cNvSpPr>
          <p:nvPr>
            <p:ph type="body" sz="quarter" idx="14"/>
          </p:nvPr>
        </p:nvSpPr>
        <p:spPr>
          <a:xfrm>
            <a:off x="282633" y="244668"/>
            <a:ext cx="11638434" cy="746488"/>
          </a:xfrm>
        </p:spPr>
        <p:txBody>
          <a:bodyPr>
            <a:normAutofit/>
          </a:bodyPr>
          <a:lstStyle/>
          <a:p>
            <a:r>
              <a:rPr lang="en-GB" dirty="0"/>
              <a:t>Organization of paper</a:t>
            </a:r>
            <a:endParaRPr lang="en-GB" noProof="0" dirty="0"/>
          </a:p>
        </p:txBody>
      </p:sp>
      <p:sp>
        <p:nvSpPr>
          <p:cNvPr id="3" name="Slide Number Placeholder 2">
            <a:extLst>
              <a:ext uri="{FF2B5EF4-FFF2-40B4-BE49-F238E27FC236}">
                <a16:creationId xmlns:a16="http://schemas.microsoft.com/office/drawing/2014/main" id="{0B80E2DE-F9F1-89D1-82BA-52B2B8A29840}"/>
              </a:ext>
            </a:extLst>
          </p:cNvPr>
          <p:cNvSpPr>
            <a:spLocks noGrp="1"/>
          </p:cNvSpPr>
          <p:nvPr>
            <p:ph type="sldNum" sz="quarter" idx="12"/>
          </p:nvPr>
        </p:nvSpPr>
        <p:spPr/>
        <p:txBody>
          <a:bodyPr/>
          <a:lstStyle/>
          <a:p>
            <a:fld id="{F26FC048-DF4E-0746-B313-543F0DD72FCB}" type="slidenum">
              <a:rPr lang="en-GB" noProof="0" smtClean="0"/>
              <a:pPr/>
              <a:t>3</a:t>
            </a:fld>
            <a:endParaRPr lang="en-GB" noProof="0" dirty="0"/>
          </a:p>
        </p:txBody>
      </p:sp>
      <p:sp>
        <p:nvSpPr>
          <p:cNvPr id="7" name="Content Placeholder 1">
            <a:extLst>
              <a:ext uri="{FF2B5EF4-FFF2-40B4-BE49-F238E27FC236}">
                <a16:creationId xmlns:a16="http://schemas.microsoft.com/office/drawing/2014/main" id="{DBFBC016-9018-6BBB-55FE-D1A2CDAAB8DE}"/>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This paper is organized along the following logic:</a:t>
            </a:r>
          </a:p>
          <a:p>
            <a:pPr lvl="0"/>
            <a:r>
              <a:rPr lang="en-US" dirty="0"/>
              <a:t>Paint a picture of the current background in which the EU ETS functions</a:t>
            </a:r>
          </a:p>
          <a:p>
            <a:r>
              <a:rPr lang="en-US" dirty="0"/>
              <a:t>Identify the issues that are being raised in the context of the EU ETS discussions, and categorize into several “buckets”:</a:t>
            </a:r>
          </a:p>
          <a:p>
            <a:pPr lvl="1"/>
            <a:r>
              <a:rPr lang="en-US" dirty="0"/>
              <a:t>Political vs technical issues (a somewhat subjective classification as all issues when it comes to CO</a:t>
            </a:r>
            <a:r>
              <a:rPr lang="en-US" baseline="-25000" dirty="0"/>
              <a:t>2</a:t>
            </a:r>
            <a:r>
              <a:rPr lang="en-US" dirty="0"/>
              <a:t> have a political angle to them)</a:t>
            </a:r>
          </a:p>
          <a:p>
            <a:pPr lvl="1"/>
            <a:r>
              <a:rPr lang="en-US" dirty="0"/>
              <a:t>Nature of the “levers” </a:t>
            </a:r>
          </a:p>
          <a:p>
            <a:pPr lvl="2"/>
            <a:r>
              <a:rPr lang="en-US" dirty="0"/>
              <a:t>Temporary measures vs measures that address the issues structurally</a:t>
            </a:r>
          </a:p>
          <a:p>
            <a:pPr lvl="2"/>
            <a:r>
              <a:rPr lang="en-US" dirty="0"/>
              <a:t>Measures within the EU ETS itself vs those that complement the EU ETS.</a:t>
            </a: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392686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95F10-8802-100A-6679-9B0F9968ECA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FC4248-637C-BD52-94E4-5A49A1D18D37}"/>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CCAE4EFD-B68F-336A-6150-090EF636B806}"/>
              </a:ext>
            </a:extLst>
          </p:cNvPr>
          <p:cNvSpPr>
            <a:spLocks noGrp="1"/>
          </p:cNvSpPr>
          <p:nvPr>
            <p:ph type="body" sz="quarter" idx="14"/>
          </p:nvPr>
        </p:nvSpPr>
        <p:spPr>
          <a:xfrm>
            <a:off x="282633" y="244668"/>
            <a:ext cx="11638434" cy="746488"/>
          </a:xfrm>
        </p:spPr>
        <p:txBody>
          <a:bodyPr>
            <a:normAutofit/>
          </a:bodyPr>
          <a:lstStyle/>
          <a:p>
            <a:r>
              <a:rPr lang="en-GB" noProof="0" dirty="0"/>
              <a:t>Relevant questions</a:t>
            </a:r>
          </a:p>
        </p:txBody>
      </p:sp>
      <p:sp>
        <p:nvSpPr>
          <p:cNvPr id="3" name="Slide Number Placeholder 2">
            <a:extLst>
              <a:ext uri="{FF2B5EF4-FFF2-40B4-BE49-F238E27FC236}">
                <a16:creationId xmlns:a16="http://schemas.microsoft.com/office/drawing/2014/main" id="{1484FAFE-B129-EF3A-FB7A-7754100051B2}"/>
              </a:ext>
            </a:extLst>
          </p:cNvPr>
          <p:cNvSpPr>
            <a:spLocks noGrp="1"/>
          </p:cNvSpPr>
          <p:nvPr>
            <p:ph type="sldNum" sz="quarter" idx="12"/>
          </p:nvPr>
        </p:nvSpPr>
        <p:spPr/>
        <p:txBody>
          <a:bodyPr/>
          <a:lstStyle/>
          <a:p>
            <a:fld id="{F26FC048-DF4E-0746-B313-543F0DD72FCB}" type="slidenum">
              <a:rPr lang="en-GB" noProof="0" smtClean="0"/>
              <a:pPr/>
              <a:t>4</a:t>
            </a:fld>
            <a:endParaRPr lang="en-GB" noProof="0" dirty="0"/>
          </a:p>
        </p:txBody>
      </p:sp>
      <p:sp>
        <p:nvSpPr>
          <p:cNvPr id="7" name="Content Placeholder 1">
            <a:extLst>
              <a:ext uri="{FF2B5EF4-FFF2-40B4-BE49-F238E27FC236}">
                <a16:creationId xmlns:a16="http://schemas.microsoft.com/office/drawing/2014/main" id="{3CDFCA6C-9518-6F8D-39C2-24A642504EF9}"/>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1. </a:t>
            </a:r>
            <a:r>
              <a:rPr lang="en-US" sz="2400" dirty="0"/>
              <a:t>How different is the EU ETS that is profiling post 2030, the environment in which it exists, and what are the </a:t>
            </a:r>
            <a:r>
              <a:rPr lang="en-US" sz="2400" b="1" dirty="0">
                <a:solidFill>
                  <a:schemeClr val="accent6">
                    <a:lumMod val="75000"/>
                  </a:schemeClr>
                </a:solidFill>
              </a:rPr>
              <a:t>issues and levers</a:t>
            </a:r>
            <a:r>
              <a:rPr lang="en-US" sz="2400" dirty="0"/>
              <a:t>.</a:t>
            </a:r>
          </a:p>
          <a:p>
            <a:pPr marL="0" indent="0">
              <a:buNone/>
            </a:pPr>
            <a:r>
              <a:rPr lang="en-US" sz="2400" dirty="0"/>
              <a:t>2. Is the </a:t>
            </a:r>
            <a:r>
              <a:rPr lang="en-US" sz="2400" b="1" dirty="0">
                <a:solidFill>
                  <a:schemeClr val="accent6">
                    <a:lumMod val="75000"/>
                  </a:schemeClr>
                </a:solidFill>
              </a:rPr>
              <a:t>EU ETS fit-for-purpose</a:t>
            </a:r>
            <a:r>
              <a:rPr lang="en-US" sz="2400" dirty="0"/>
              <a:t>, and what are the KPIs that define that. </a:t>
            </a:r>
            <a:r>
              <a:rPr lang="en-US" sz="2400" b="1" dirty="0"/>
              <a:t> </a:t>
            </a:r>
            <a:r>
              <a:rPr lang="en-US" sz="2400" dirty="0"/>
              <a:t>How do we define EU ETS “fit for purpose”: </a:t>
            </a:r>
          </a:p>
          <a:p>
            <a:pPr lvl="1"/>
            <a:r>
              <a:rPr lang="en-US" dirty="0"/>
              <a:t>Environmental delivery</a:t>
            </a:r>
          </a:p>
          <a:p>
            <a:pPr lvl="1"/>
            <a:r>
              <a:rPr lang="en-US" dirty="0"/>
              <a:t>Socio economic dimension. </a:t>
            </a:r>
          </a:p>
          <a:p>
            <a:pPr lvl="2"/>
            <a:r>
              <a:rPr lang="en-US" dirty="0"/>
              <a:t>Does the EU ETS provide sufficient incentive for investment in the low carbon economy?</a:t>
            </a:r>
          </a:p>
          <a:p>
            <a:pPr lvl="2"/>
            <a:r>
              <a:rPr lang="en-US" dirty="0"/>
              <a:t>Does it lead to decreasing the CO</a:t>
            </a:r>
            <a:r>
              <a:rPr lang="en-US" baseline="-25000" dirty="0"/>
              <a:t>2</a:t>
            </a:r>
            <a:r>
              <a:rPr lang="en-US" dirty="0"/>
              <a:t> intensity of the economy or to deindustrialization?</a:t>
            </a:r>
          </a:p>
          <a:p>
            <a:pPr lvl="2"/>
            <a:r>
              <a:rPr lang="en-US" dirty="0"/>
              <a:t>Market functioning</a:t>
            </a:r>
          </a:p>
          <a:p>
            <a:pPr marL="0" indent="0">
              <a:buNone/>
            </a:pPr>
            <a:r>
              <a:rPr lang="en-US" dirty="0"/>
              <a:t>3</a:t>
            </a:r>
            <a:r>
              <a:rPr lang="en-US" sz="2400" dirty="0"/>
              <a:t>. </a:t>
            </a:r>
            <a:r>
              <a:rPr lang="en-US" sz="2400" dirty="0">
                <a:solidFill>
                  <a:schemeClr val="accent6">
                    <a:lumMod val="75000"/>
                  </a:schemeClr>
                </a:solidFill>
              </a:rPr>
              <a:t>Does the EU ETS create in 2040 a functional EU economy </a:t>
            </a:r>
            <a:r>
              <a:rPr lang="en-US" sz="2400" dirty="0"/>
              <a:t>if other jurisdictions do not essentially decarbonize to the same degree? Will the EU be competitive with low carbon products or will it become an island? Is there an end game under certain conditions - is there a need to define a moment when a plan B needs to be envisaged? </a:t>
            </a: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95678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1EDA8-2DBF-6C7A-9977-30692AE2F6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679EFA-9120-8632-301B-6F511709FF86}"/>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05D27932-1AE7-B4AA-40E1-D0C18481321A}"/>
              </a:ext>
            </a:extLst>
          </p:cNvPr>
          <p:cNvSpPr>
            <a:spLocks noGrp="1"/>
          </p:cNvSpPr>
          <p:nvPr>
            <p:ph type="body" sz="quarter" idx="14"/>
          </p:nvPr>
        </p:nvSpPr>
        <p:spPr>
          <a:xfrm>
            <a:off x="282633" y="244668"/>
            <a:ext cx="11638434" cy="746488"/>
          </a:xfrm>
        </p:spPr>
        <p:txBody>
          <a:bodyPr>
            <a:normAutofit/>
          </a:bodyPr>
          <a:lstStyle/>
          <a:p>
            <a:r>
              <a:rPr lang="en-GB" dirty="0"/>
              <a:t>EU ETS: current perspective</a:t>
            </a:r>
            <a:endParaRPr lang="en-GB" noProof="0" dirty="0"/>
          </a:p>
        </p:txBody>
      </p:sp>
      <p:sp>
        <p:nvSpPr>
          <p:cNvPr id="3" name="Slide Number Placeholder 2">
            <a:extLst>
              <a:ext uri="{FF2B5EF4-FFF2-40B4-BE49-F238E27FC236}">
                <a16:creationId xmlns:a16="http://schemas.microsoft.com/office/drawing/2014/main" id="{6E43281A-96A3-C1AF-7FFC-CF35E83A7F72}"/>
              </a:ext>
            </a:extLst>
          </p:cNvPr>
          <p:cNvSpPr>
            <a:spLocks noGrp="1"/>
          </p:cNvSpPr>
          <p:nvPr>
            <p:ph type="sldNum" sz="quarter" idx="12"/>
          </p:nvPr>
        </p:nvSpPr>
        <p:spPr/>
        <p:txBody>
          <a:bodyPr/>
          <a:lstStyle/>
          <a:p>
            <a:fld id="{F26FC048-DF4E-0746-B313-543F0DD72FCB}" type="slidenum">
              <a:rPr lang="en-GB" noProof="0" smtClean="0"/>
              <a:pPr/>
              <a:t>5</a:t>
            </a:fld>
            <a:endParaRPr lang="en-GB" noProof="0" dirty="0"/>
          </a:p>
        </p:txBody>
      </p:sp>
      <p:sp>
        <p:nvSpPr>
          <p:cNvPr id="7" name="Content Placeholder 1">
            <a:extLst>
              <a:ext uri="{FF2B5EF4-FFF2-40B4-BE49-F238E27FC236}">
                <a16:creationId xmlns:a16="http://schemas.microsoft.com/office/drawing/2014/main" id="{0EE20800-7C19-A470-713C-25491DF80742}"/>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sz="3200" dirty="0"/>
              <a:t>Role of the EU ETS in decarbonization</a:t>
            </a:r>
            <a:r>
              <a:rPr lang="en-US" sz="3600" dirty="0"/>
              <a:t> </a:t>
            </a:r>
          </a:p>
          <a:p>
            <a:pPr lvl="1" algn="just">
              <a:lnSpc>
                <a:spcPct val="100000"/>
              </a:lnSpc>
            </a:pPr>
            <a:r>
              <a:rPr lang="en-US" dirty="0"/>
              <a:t>EU ETS continues to be the tool of choice, so far, barring a change in climate change policy, and in the absence of credible alternatives being offered. </a:t>
            </a:r>
            <a:endParaRPr lang="en-US" sz="2800" dirty="0"/>
          </a:p>
          <a:p>
            <a:pPr algn="just">
              <a:lnSpc>
                <a:spcPct val="100000"/>
              </a:lnSpc>
            </a:pPr>
            <a:r>
              <a:rPr lang="en-US" sz="3200" dirty="0"/>
              <a:t>EU ETS review in the context of the EU climate change regulatory environment</a:t>
            </a:r>
            <a:r>
              <a:rPr lang="en-US" sz="3600" dirty="0"/>
              <a:t> </a:t>
            </a:r>
          </a:p>
          <a:p>
            <a:pPr lvl="1" algn="just">
              <a:lnSpc>
                <a:spcPct val="100000"/>
              </a:lnSpc>
            </a:pPr>
            <a:r>
              <a:rPr lang="en-US" dirty="0"/>
              <a:t>The upcoming review is taking place in a very changed context, one which tries to recognize competitive  and energy security concerns, without visibly modifying the direction of travel</a:t>
            </a:r>
          </a:p>
          <a:p>
            <a:pPr algn="just">
              <a:lnSpc>
                <a:spcPct val="100000"/>
              </a:lnSpc>
            </a:pPr>
            <a:r>
              <a:rPr lang="en-US" sz="3200" dirty="0"/>
              <a:t>EU ETS sectors: different circumstances</a:t>
            </a:r>
            <a:r>
              <a:rPr lang="en-US" sz="4000" dirty="0"/>
              <a:t> </a:t>
            </a:r>
          </a:p>
          <a:p>
            <a:pPr lvl="1" algn="just">
              <a:lnSpc>
                <a:spcPct val="100000"/>
              </a:lnSpc>
            </a:pPr>
            <a:r>
              <a:rPr lang="en-US" dirty="0"/>
              <a:t>The sectors covered under the EU ETS are in very different circumstances both in terms of costs and competitive pressures </a:t>
            </a:r>
          </a:p>
          <a:p>
            <a:pPr marL="0" indent="0" algn="just">
              <a:lnSpc>
                <a:spcPct val="100000"/>
              </a:lnSpc>
              <a:buNone/>
            </a:pPr>
            <a:endParaRPr lang="en-GB" sz="3200" dirty="0"/>
          </a:p>
        </p:txBody>
      </p:sp>
    </p:spTree>
    <p:extLst>
      <p:ext uri="{BB962C8B-B14F-4D97-AF65-F5344CB8AC3E}">
        <p14:creationId xmlns:p14="http://schemas.microsoft.com/office/powerpoint/2010/main" val="3884329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E01A0-63C2-5AEA-90E4-FA380380BE3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80980E3-160F-DC50-E43D-0FC2F0AFE1B8}"/>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26C6A6CA-75A6-D8E6-AC04-51BDBD7EF3CD}"/>
              </a:ext>
            </a:extLst>
          </p:cNvPr>
          <p:cNvSpPr>
            <a:spLocks noGrp="1"/>
          </p:cNvSpPr>
          <p:nvPr>
            <p:ph type="body" sz="quarter" idx="14"/>
          </p:nvPr>
        </p:nvSpPr>
        <p:spPr>
          <a:xfrm>
            <a:off x="282633" y="244668"/>
            <a:ext cx="11638434" cy="746488"/>
          </a:xfrm>
        </p:spPr>
        <p:txBody>
          <a:bodyPr>
            <a:normAutofit/>
          </a:bodyPr>
          <a:lstStyle/>
          <a:p>
            <a:r>
              <a:rPr lang="en-GB" dirty="0"/>
              <a:t>EU ETS: current perspective</a:t>
            </a:r>
          </a:p>
          <a:p>
            <a:endParaRPr lang="en-GB" noProof="0" dirty="0"/>
          </a:p>
        </p:txBody>
      </p:sp>
      <p:sp>
        <p:nvSpPr>
          <p:cNvPr id="3" name="Slide Number Placeholder 2">
            <a:extLst>
              <a:ext uri="{FF2B5EF4-FFF2-40B4-BE49-F238E27FC236}">
                <a16:creationId xmlns:a16="http://schemas.microsoft.com/office/drawing/2014/main" id="{6482648A-6863-082B-080B-808CC47F60DE}"/>
              </a:ext>
            </a:extLst>
          </p:cNvPr>
          <p:cNvSpPr>
            <a:spLocks noGrp="1"/>
          </p:cNvSpPr>
          <p:nvPr>
            <p:ph type="sldNum" sz="quarter" idx="12"/>
          </p:nvPr>
        </p:nvSpPr>
        <p:spPr/>
        <p:txBody>
          <a:bodyPr/>
          <a:lstStyle/>
          <a:p>
            <a:fld id="{F26FC048-DF4E-0746-B313-543F0DD72FCB}" type="slidenum">
              <a:rPr lang="en-GB" noProof="0" smtClean="0"/>
              <a:pPr/>
              <a:t>6</a:t>
            </a:fld>
            <a:endParaRPr lang="en-GB" noProof="0" dirty="0"/>
          </a:p>
        </p:txBody>
      </p:sp>
      <p:sp>
        <p:nvSpPr>
          <p:cNvPr id="7" name="Content Placeholder 1">
            <a:extLst>
              <a:ext uri="{FF2B5EF4-FFF2-40B4-BE49-F238E27FC236}">
                <a16:creationId xmlns:a16="http://schemas.microsoft.com/office/drawing/2014/main" id="{09B55ED8-799C-E88F-07E2-BAB5872B8A0A}"/>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sz="3200" dirty="0"/>
              <a:t>ETS in the decarbonization journey</a:t>
            </a:r>
          </a:p>
          <a:p>
            <a:pPr lvl="1" algn="just">
              <a:lnSpc>
                <a:spcPct val="100000"/>
              </a:lnSpc>
            </a:pPr>
            <a:r>
              <a:rPr lang="en-US" dirty="0"/>
              <a:t>Currently, the situation has changed significantly with the EU ETS having been short year-on-year since 2021, is expected to be short in the future, and run out of allowances around 2039. Prices have also increased significantly.</a:t>
            </a:r>
            <a:endParaRPr lang="en-US" sz="2800" dirty="0"/>
          </a:p>
          <a:p>
            <a:pPr algn="just">
              <a:lnSpc>
                <a:spcPct val="100000"/>
              </a:lnSpc>
            </a:pPr>
            <a:r>
              <a:rPr lang="en-US" sz="3200" dirty="0"/>
              <a:t>EU ETS in a global context</a:t>
            </a:r>
            <a:r>
              <a:rPr lang="en-US" sz="4800" dirty="0"/>
              <a:t> </a:t>
            </a:r>
          </a:p>
          <a:p>
            <a:pPr lvl="1" algn="just">
              <a:lnSpc>
                <a:spcPct val="100000"/>
              </a:lnSpc>
            </a:pPr>
            <a:r>
              <a:rPr lang="en-US" dirty="0"/>
              <a:t>The overall geopolitical situation has changed significantly</a:t>
            </a:r>
          </a:p>
          <a:p>
            <a:pPr lvl="2" algn="just">
              <a:lnSpc>
                <a:spcPct val="100000"/>
              </a:lnSpc>
            </a:pPr>
            <a:r>
              <a:rPr lang="en-US" dirty="0">
                <a:sym typeface="Wingdings" panose="05000000000000000000" pitchFamily="2" charset="2"/>
              </a:rPr>
              <a:t>Fossil</a:t>
            </a:r>
            <a:r>
              <a:rPr lang="en-US" sz="2400" dirty="0">
                <a:sym typeface="Wingdings" panose="05000000000000000000" pitchFamily="2" charset="2"/>
              </a:rPr>
              <a:t> fuel price increase</a:t>
            </a:r>
          </a:p>
          <a:p>
            <a:pPr lvl="2" algn="just">
              <a:lnSpc>
                <a:spcPct val="100000"/>
              </a:lnSpc>
            </a:pPr>
            <a:r>
              <a:rPr lang="en-US" sz="2400" dirty="0">
                <a:sym typeface="Wingdings" panose="05000000000000000000" pitchFamily="2" charset="2"/>
              </a:rPr>
              <a:t>Increase in carbon price and cost</a:t>
            </a:r>
          </a:p>
          <a:p>
            <a:pPr lvl="2" algn="just">
              <a:lnSpc>
                <a:spcPct val="100000"/>
              </a:lnSpc>
            </a:pPr>
            <a:r>
              <a:rPr lang="en-US" sz="2400" dirty="0">
                <a:sym typeface="Wingdings" panose="05000000000000000000" pitchFamily="2" charset="2"/>
              </a:rPr>
              <a:t>Scarce public money</a:t>
            </a:r>
          </a:p>
          <a:p>
            <a:pPr lvl="2" algn="just">
              <a:lnSpc>
                <a:spcPct val="100000"/>
              </a:lnSpc>
            </a:pPr>
            <a:r>
              <a:rPr lang="en-US" sz="2400" dirty="0">
                <a:sym typeface="Wingdings" panose="05000000000000000000" pitchFamily="2" charset="2"/>
              </a:rPr>
              <a:t>Reaction from other jurisdictions</a:t>
            </a:r>
            <a:endParaRPr lang="en-US" dirty="0">
              <a:sym typeface="Wingdings" panose="05000000000000000000" pitchFamily="2" charset="2"/>
            </a:endParaRPr>
          </a:p>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spTree>
    <p:extLst>
      <p:ext uri="{BB962C8B-B14F-4D97-AF65-F5344CB8AC3E}">
        <p14:creationId xmlns:p14="http://schemas.microsoft.com/office/powerpoint/2010/main" val="2107781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1E016-75C5-4DC2-85E6-8EE1A81DFC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9B3625-0130-538B-BABD-A82E9C1B2533}"/>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23F2DAA5-2F06-1752-5827-EDE992060463}"/>
              </a:ext>
            </a:extLst>
          </p:cNvPr>
          <p:cNvSpPr>
            <a:spLocks noGrp="1"/>
          </p:cNvSpPr>
          <p:nvPr>
            <p:ph type="body" sz="quarter" idx="14"/>
          </p:nvPr>
        </p:nvSpPr>
        <p:spPr>
          <a:xfrm>
            <a:off x="282633" y="244668"/>
            <a:ext cx="11638434" cy="746488"/>
          </a:xfrm>
        </p:spPr>
        <p:txBody>
          <a:bodyPr>
            <a:normAutofit/>
          </a:bodyPr>
          <a:lstStyle/>
          <a:p>
            <a:r>
              <a:rPr lang="en-GB" dirty="0"/>
              <a:t>EU ETS: current perspective</a:t>
            </a:r>
          </a:p>
          <a:p>
            <a:endParaRPr lang="en-GB" noProof="0" dirty="0"/>
          </a:p>
        </p:txBody>
      </p:sp>
      <p:sp>
        <p:nvSpPr>
          <p:cNvPr id="3" name="Slide Number Placeholder 2">
            <a:extLst>
              <a:ext uri="{FF2B5EF4-FFF2-40B4-BE49-F238E27FC236}">
                <a16:creationId xmlns:a16="http://schemas.microsoft.com/office/drawing/2014/main" id="{26F443F6-C487-A4BD-D328-8AA71CB25EB3}"/>
              </a:ext>
            </a:extLst>
          </p:cNvPr>
          <p:cNvSpPr>
            <a:spLocks noGrp="1"/>
          </p:cNvSpPr>
          <p:nvPr>
            <p:ph type="sldNum" sz="quarter" idx="12"/>
          </p:nvPr>
        </p:nvSpPr>
        <p:spPr/>
        <p:txBody>
          <a:bodyPr/>
          <a:lstStyle/>
          <a:p>
            <a:fld id="{F26FC048-DF4E-0746-B313-543F0DD72FCB}" type="slidenum">
              <a:rPr lang="en-GB" noProof="0" smtClean="0"/>
              <a:pPr/>
              <a:t>7</a:t>
            </a:fld>
            <a:endParaRPr lang="en-GB" noProof="0" dirty="0"/>
          </a:p>
        </p:txBody>
      </p:sp>
      <p:sp>
        <p:nvSpPr>
          <p:cNvPr id="7" name="Content Placeholder 1">
            <a:extLst>
              <a:ext uri="{FF2B5EF4-FFF2-40B4-BE49-F238E27FC236}">
                <a16:creationId xmlns:a16="http://schemas.microsoft.com/office/drawing/2014/main" id="{EA9E982B-D8CA-CB98-B213-CB4A8B352CA2}"/>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endParaRPr lang="en-US" sz="3000" dirty="0">
              <a:sym typeface="Wingdings" panose="05000000000000000000" pitchFamily="2" charset="2"/>
            </a:endParaRPr>
          </a:p>
          <a:p>
            <a:pPr marL="0" indent="0" algn="just">
              <a:lnSpc>
                <a:spcPct val="100000"/>
              </a:lnSpc>
              <a:buNone/>
            </a:pPr>
            <a:endParaRPr lang="en-GB" sz="3000" dirty="0"/>
          </a:p>
        </p:txBody>
      </p:sp>
      <p:pic>
        <p:nvPicPr>
          <p:cNvPr id="5" name="Picture 4">
            <a:extLst>
              <a:ext uri="{FF2B5EF4-FFF2-40B4-BE49-F238E27FC236}">
                <a16:creationId xmlns:a16="http://schemas.microsoft.com/office/drawing/2014/main" id="{6BEA0625-8E30-02C1-9C7A-526F54FE2F66}"/>
              </a:ext>
            </a:extLst>
          </p:cNvPr>
          <p:cNvPicPr>
            <a:picLocks noChangeAspect="1"/>
          </p:cNvPicPr>
          <p:nvPr/>
        </p:nvPicPr>
        <p:blipFill>
          <a:blip r:embed="rId3"/>
          <a:stretch>
            <a:fillRect/>
          </a:stretch>
        </p:blipFill>
        <p:spPr>
          <a:xfrm>
            <a:off x="2209800" y="1235911"/>
            <a:ext cx="7772400" cy="4386178"/>
          </a:xfrm>
          <a:prstGeom prst="rect">
            <a:avLst/>
          </a:prstGeom>
        </p:spPr>
      </p:pic>
    </p:spTree>
    <p:extLst>
      <p:ext uri="{BB962C8B-B14F-4D97-AF65-F5344CB8AC3E}">
        <p14:creationId xmlns:p14="http://schemas.microsoft.com/office/powerpoint/2010/main" val="287047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69168-4297-0849-1D0C-53A90D55C0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29B47A-4F9B-DFDA-4C51-8458E3290725}"/>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49F05AD5-2683-CE96-844D-C330ABB82B69}"/>
              </a:ext>
            </a:extLst>
          </p:cNvPr>
          <p:cNvSpPr>
            <a:spLocks noGrp="1"/>
          </p:cNvSpPr>
          <p:nvPr>
            <p:ph type="body" sz="quarter" idx="14"/>
          </p:nvPr>
        </p:nvSpPr>
        <p:spPr>
          <a:xfrm>
            <a:off x="282633" y="244668"/>
            <a:ext cx="11638434" cy="746488"/>
          </a:xfrm>
        </p:spPr>
        <p:txBody>
          <a:bodyPr>
            <a:normAutofit/>
          </a:bodyPr>
          <a:lstStyle/>
          <a:p>
            <a:r>
              <a:rPr lang="en-GB" dirty="0"/>
              <a:t>Issues &amp; levers</a:t>
            </a:r>
            <a:endParaRPr lang="en-GB" noProof="0" dirty="0"/>
          </a:p>
        </p:txBody>
      </p:sp>
      <p:sp>
        <p:nvSpPr>
          <p:cNvPr id="3" name="Slide Number Placeholder 2">
            <a:extLst>
              <a:ext uri="{FF2B5EF4-FFF2-40B4-BE49-F238E27FC236}">
                <a16:creationId xmlns:a16="http://schemas.microsoft.com/office/drawing/2014/main" id="{91469757-2E7D-8903-5E56-D0756377BF52}"/>
              </a:ext>
            </a:extLst>
          </p:cNvPr>
          <p:cNvSpPr>
            <a:spLocks noGrp="1"/>
          </p:cNvSpPr>
          <p:nvPr>
            <p:ph type="sldNum" sz="quarter" idx="12"/>
          </p:nvPr>
        </p:nvSpPr>
        <p:spPr/>
        <p:txBody>
          <a:bodyPr/>
          <a:lstStyle/>
          <a:p>
            <a:fld id="{F26FC048-DF4E-0746-B313-543F0DD72FCB}" type="slidenum">
              <a:rPr lang="en-GB" noProof="0" smtClean="0"/>
              <a:pPr/>
              <a:t>8</a:t>
            </a:fld>
            <a:endParaRPr lang="en-GB" noProof="0" dirty="0"/>
          </a:p>
        </p:txBody>
      </p:sp>
      <p:sp>
        <p:nvSpPr>
          <p:cNvPr id="7" name="Content Placeholder 1">
            <a:extLst>
              <a:ext uri="{FF2B5EF4-FFF2-40B4-BE49-F238E27FC236}">
                <a16:creationId xmlns:a16="http://schemas.microsoft.com/office/drawing/2014/main" id="{2B2E1598-55F2-69AA-17AD-5BF3DEC998EC}"/>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gn="just">
              <a:lnSpc>
                <a:spcPct val="100000"/>
              </a:lnSpc>
              <a:buFont typeface="+mj-lt"/>
              <a:buAutoNum type="arabicPeriod"/>
            </a:pPr>
            <a:r>
              <a:rPr lang="en-US" sz="2400" dirty="0">
                <a:sym typeface="Wingdings" panose="05000000000000000000" pitchFamily="2" charset="2"/>
              </a:rPr>
              <a:t>Energy prices</a:t>
            </a:r>
          </a:p>
          <a:p>
            <a:pPr marL="514350" indent="-514350" algn="just">
              <a:lnSpc>
                <a:spcPct val="100000"/>
              </a:lnSpc>
              <a:buFont typeface="+mj-lt"/>
              <a:buAutoNum type="arabicPeriod"/>
            </a:pPr>
            <a:r>
              <a:rPr lang="en-US" sz="2400" dirty="0">
                <a:highlight>
                  <a:srgbClr val="00FF00"/>
                </a:highlight>
                <a:sym typeface="Wingdings" panose="05000000000000000000" pitchFamily="2" charset="2"/>
              </a:rPr>
              <a:t>Carbon price &amp; cost</a:t>
            </a:r>
          </a:p>
          <a:p>
            <a:pPr marL="514350" indent="-514350" algn="just">
              <a:lnSpc>
                <a:spcPct val="100000"/>
              </a:lnSpc>
              <a:buFont typeface="+mj-lt"/>
              <a:buAutoNum type="arabicPeriod"/>
            </a:pPr>
            <a:r>
              <a:rPr lang="en-US" sz="2400" dirty="0">
                <a:sym typeface="Wingdings" panose="05000000000000000000" pitchFamily="2" charset="2"/>
              </a:rPr>
              <a:t>Competitiveness in EU &amp; global markets</a:t>
            </a:r>
          </a:p>
          <a:p>
            <a:pPr marL="514350" indent="-514350" algn="just">
              <a:lnSpc>
                <a:spcPct val="100000"/>
              </a:lnSpc>
              <a:buFont typeface="+mj-lt"/>
              <a:buAutoNum type="arabicPeriod"/>
            </a:pPr>
            <a:r>
              <a:rPr lang="en-US" sz="2400" dirty="0">
                <a:sym typeface="Wingdings" panose="05000000000000000000" pitchFamily="2" charset="2"/>
              </a:rPr>
              <a:t>Energy security</a:t>
            </a:r>
          </a:p>
          <a:p>
            <a:pPr marL="514350" indent="-514350" algn="just">
              <a:lnSpc>
                <a:spcPct val="100000"/>
              </a:lnSpc>
              <a:buFont typeface="+mj-lt"/>
              <a:buAutoNum type="arabicPeriod"/>
            </a:pPr>
            <a:r>
              <a:rPr lang="en-US" sz="2400" dirty="0">
                <a:sym typeface="Wingdings" panose="05000000000000000000" pitchFamily="2" charset="2"/>
              </a:rPr>
              <a:t>Technology neutrality</a:t>
            </a:r>
          </a:p>
          <a:p>
            <a:pPr marL="514350" indent="-514350" algn="just">
              <a:lnSpc>
                <a:spcPct val="100000"/>
              </a:lnSpc>
              <a:buFont typeface="+mj-lt"/>
              <a:buAutoNum type="arabicPeriod"/>
            </a:pPr>
            <a:r>
              <a:rPr lang="en-US" sz="2400" dirty="0">
                <a:sym typeface="Wingdings" panose="05000000000000000000" pitchFamily="2" charset="2"/>
              </a:rPr>
              <a:t>Demand for low carbon products</a:t>
            </a:r>
          </a:p>
          <a:p>
            <a:pPr marL="514350" indent="-514350" algn="just">
              <a:lnSpc>
                <a:spcPct val="100000"/>
              </a:lnSpc>
              <a:buFont typeface="+mj-lt"/>
              <a:buAutoNum type="arabicPeriod"/>
            </a:pPr>
            <a:r>
              <a:rPr lang="en-US" sz="2400" dirty="0">
                <a:sym typeface="Wingdings" panose="05000000000000000000" pitchFamily="2" charset="2"/>
              </a:rPr>
              <a:t>Burden on EU ETS and other sectors</a:t>
            </a:r>
          </a:p>
          <a:p>
            <a:pPr marL="514350" indent="-514350" algn="just">
              <a:lnSpc>
                <a:spcPct val="100000"/>
              </a:lnSpc>
              <a:buFont typeface="+mj-lt"/>
              <a:buAutoNum type="arabicPeriod"/>
            </a:pPr>
            <a:r>
              <a:rPr lang="en-US" sz="2400" dirty="0">
                <a:sym typeface="Wingdings" panose="05000000000000000000" pitchFamily="2" charset="2"/>
              </a:rPr>
              <a:t>Flexibility</a:t>
            </a:r>
          </a:p>
          <a:p>
            <a:pPr marL="514350" indent="-514350" algn="just">
              <a:lnSpc>
                <a:spcPct val="100000"/>
              </a:lnSpc>
              <a:buFont typeface="+mj-lt"/>
              <a:buAutoNum type="arabicPeriod"/>
            </a:pPr>
            <a:r>
              <a:rPr lang="en-US" sz="2400" dirty="0">
                <a:sym typeface="Wingdings" panose="05000000000000000000" pitchFamily="2" charset="2"/>
              </a:rPr>
              <a:t>Funding for decarbonization</a:t>
            </a:r>
          </a:p>
          <a:p>
            <a:pPr marL="514350" indent="-514350" algn="just">
              <a:lnSpc>
                <a:spcPct val="100000"/>
              </a:lnSpc>
              <a:buFont typeface="+mj-lt"/>
              <a:buAutoNum type="arabicPeriod"/>
            </a:pPr>
            <a:r>
              <a:rPr lang="en-US" sz="2400" dirty="0">
                <a:sym typeface="Wingdings" panose="05000000000000000000" pitchFamily="2" charset="2"/>
              </a:rPr>
              <a:t>Market functioning</a:t>
            </a:r>
          </a:p>
          <a:p>
            <a:pPr marL="514350" indent="-514350" algn="just">
              <a:lnSpc>
                <a:spcPct val="100000"/>
              </a:lnSpc>
              <a:buFont typeface="+mj-lt"/>
              <a:buAutoNum type="arabicPeriod"/>
            </a:pPr>
            <a:r>
              <a:rPr lang="en-US" sz="2400" dirty="0">
                <a:highlight>
                  <a:srgbClr val="00FF00"/>
                </a:highlight>
                <a:sym typeface="Wingdings" panose="05000000000000000000" pitchFamily="2" charset="2"/>
              </a:rPr>
              <a:t>Accompanying conditions</a:t>
            </a:r>
          </a:p>
          <a:p>
            <a:pPr marL="0" indent="0" algn="just">
              <a:lnSpc>
                <a:spcPct val="100000"/>
              </a:lnSpc>
              <a:buNone/>
            </a:pPr>
            <a:endParaRPr lang="en-GB" sz="3000" dirty="0"/>
          </a:p>
        </p:txBody>
      </p:sp>
    </p:spTree>
    <p:extLst>
      <p:ext uri="{BB962C8B-B14F-4D97-AF65-F5344CB8AC3E}">
        <p14:creationId xmlns:p14="http://schemas.microsoft.com/office/powerpoint/2010/main" val="1203606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C336E-868F-D4E0-1DE1-8DCC4E95B0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1B62115-2165-2247-E8A5-DA2E5CAE6D7F}"/>
              </a:ext>
            </a:extLst>
          </p:cNvPr>
          <p:cNvSpPr/>
          <p:nvPr/>
        </p:nvSpPr>
        <p:spPr>
          <a:xfrm>
            <a:off x="10008524" y="0"/>
            <a:ext cx="2044931" cy="11637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Text Placeholder 1">
            <a:extLst>
              <a:ext uri="{FF2B5EF4-FFF2-40B4-BE49-F238E27FC236}">
                <a16:creationId xmlns:a16="http://schemas.microsoft.com/office/drawing/2014/main" id="{644F0A78-537E-D17D-E1B2-B20CC12B7365}"/>
              </a:ext>
            </a:extLst>
          </p:cNvPr>
          <p:cNvSpPr>
            <a:spLocks noGrp="1"/>
          </p:cNvSpPr>
          <p:nvPr>
            <p:ph type="body" sz="quarter" idx="14"/>
          </p:nvPr>
        </p:nvSpPr>
        <p:spPr>
          <a:xfrm>
            <a:off x="282633" y="244668"/>
            <a:ext cx="11638434" cy="746488"/>
          </a:xfrm>
        </p:spPr>
        <p:txBody>
          <a:bodyPr>
            <a:normAutofit/>
          </a:bodyPr>
          <a:lstStyle/>
          <a:p>
            <a:r>
              <a:rPr lang="en-GB" dirty="0"/>
              <a:t>Carbon price &amp; cost</a:t>
            </a:r>
            <a:endParaRPr lang="en-GB" noProof="0" dirty="0"/>
          </a:p>
        </p:txBody>
      </p:sp>
      <p:sp>
        <p:nvSpPr>
          <p:cNvPr id="3" name="Slide Number Placeholder 2">
            <a:extLst>
              <a:ext uri="{FF2B5EF4-FFF2-40B4-BE49-F238E27FC236}">
                <a16:creationId xmlns:a16="http://schemas.microsoft.com/office/drawing/2014/main" id="{1C2495F8-4B0F-A1E0-C8F1-460A7D2628A7}"/>
              </a:ext>
            </a:extLst>
          </p:cNvPr>
          <p:cNvSpPr>
            <a:spLocks noGrp="1"/>
          </p:cNvSpPr>
          <p:nvPr>
            <p:ph type="sldNum" sz="quarter" idx="12"/>
          </p:nvPr>
        </p:nvSpPr>
        <p:spPr/>
        <p:txBody>
          <a:bodyPr/>
          <a:lstStyle/>
          <a:p>
            <a:fld id="{F26FC048-DF4E-0746-B313-543F0DD72FCB}" type="slidenum">
              <a:rPr lang="en-GB" noProof="0" smtClean="0"/>
              <a:pPr/>
              <a:t>9</a:t>
            </a:fld>
            <a:endParaRPr lang="en-GB" noProof="0" dirty="0"/>
          </a:p>
        </p:txBody>
      </p:sp>
      <p:sp>
        <p:nvSpPr>
          <p:cNvPr id="7" name="Content Placeholder 1">
            <a:extLst>
              <a:ext uri="{FF2B5EF4-FFF2-40B4-BE49-F238E27FC236}">
                <a16:creationId xmlns:a16="http://schemas.microsoft.com/office/drawing/2014/main" id="{DF4EE8A9-96F5-C05F-EF77-2BB287187EAB}"/>
              </a:ext>
            </a:extLst>
          </p:cNvPr>
          <p:cNvSpPr txBox="1">
            <a:spLocks/>
          </p:cNvSpPr>
          <p:nvPr/>
        </p:nvSpPr>
        <p:spPr>
          <a:xfrm>
            <a:off x="457199" y="1163786"/>
            <a:ext cx="11018521" cy="54495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dirty="0">
                <a:sym typeface="Wingdings" panose="05000000000000000000" pitchFamily="2" charset="2"/>
              </a:rPr>
              <a:t>Price &amp; cost are different and have different roles</a:t>
            </a:r>
          </a:p>
          <a:p>
            <a:pPr algn="just">
              <a:lnSpc>
                <a:spcPct val="100000"/>
              </a:lnSpc>
            </a:pPr>
            <a:r>
              <a:rPr lang="en-US" dirty="0">
                <a:sym typeface="Wingdings" panose="05000000000000000000" pitchFamily="2" charset="2"/>
              </a:rPr>
              <a:t>Direct and indirect cost</a:t>
            </a:r>
          </a:p>
          <a:p>
            <a:pPr algn="just">
              <a:lnSpc>
                <a:spcPct val="100000"/>
              </a:lnSpc>
            </a:pPr>
            <a:r>
              <a:rPr lang="en-US" dirty="0">
                <a:sym typeface="Wingdings" panose="05000000000000000000" pitchFamily="2" charset="2"/>
              </a:rPr>
              <a:t>The issue is cost, but price is important </a:t>
            </a:r>
          </a:p>
          <a:p>
            <a:pPr algn="just">
              <a:lnSpc>
                <a:spcPct val="100000"/>
              </a:lnSpc>
            </a:pPr>
            <a:r>
              <a:rPr lang="en-US" dirty="0">
                <a:sym typeface="Wingdings" panose="05000000000000000000" pitchFamily="2" charset="2"/>
              </a:rPr>
              <a:t>Carbon prices levers</a:t>
            </a:r>
          </a:p>
          <a:p>
            <a:pPr lvl="1" algn="just">
              <a:lnSpc>
                <a:spcPct val="100000"/>
              </a:lnSpc>
            </a:pPr>
            <a:r>
              <a:rPr lang="en-US" dirty="0">
                <a:sym typeface="Wingdings" panose="05000000000000000000" pitchFamily="2" charset="2"/>
              </a:rPr>
              <a:t>LRF</a:t>
            </a:r>
          </a:p>
          <a:p>
            <a:pPr lvl="1" algn="just">
              <a:lnSpc>
                <a:spcPct val="100000"/>
              </a:lnSpc>
            </a:pPr>
            <a:r>
              <a:rPr lang="en-US" dirty="0">
                <a:sym typeface="Wingdings" panose="05000000000000000000" pitchFamily="2" charset="2"/>
              </a:rPr>
              <a:t>MSR design: invalidation; absorption rate; release trigger; re examine cancelled EUAs</a:t>
            </a:r>
          </a:p>
          <a:p>
            <a:pPr lvl="1" algn="just">
              <a:lnSpc>
                <a:spcPct val="100000"/>
              </a:lnSpc>
            </a:pPr>
            <a:r>
              <a:rPr lang="en-US" dirty="0">
                <a:sym typeface="Wingdings" panose="05000000000000000000" pitchFamily="2" charset="2"/>
              </a:rPr>
              <a:t>International credits</a:t>
            </a:r>
          </a:p>
          <a:p>
            <a:pPr lvl="1" algn="just">
              <a:lnSpc>
                <a:spcPct val="100000"/>
              </a:lnSpc>
            </a:pPr>
            <a:r>
              <a:rPr lang="en-US" dirty="0">
                <a:sym typeface="Wingdings" panose="05000000000000000000" pitchFamily="2" charset="2"/>
              </a:rPr>
              <a:t>Price management</a:t>
            </a:r>
          </a:p>
          <a:p>
            <a:pPr marL="0" indent="0" algn="just">
              <a:lnSpc>
                <a:spcPct val="100000"/>
              </a:lnSpc>
              <a:buNone/>
            </a:pPr>
            <a:endParaRPr lang="en-GB" dirty="0"/>
          </a:p>
        </p:txBody>
      </p:sp>
    </p:spTree>
    <p:extLst>
      <p:ext uri="{BB962C8B-B14F-4D97-AF65-F5344CB8AC3E}">
        <p14:creationId xmlns:p14="http://schemas.microsoft.com/office/powerpoint/2010/main" val="3597973166"/>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1F6BA7"/>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ST presentation template.potx" id="{3DE26408-4659-4E1A-A4AD-6B2FABBF3CE1}" vid="{D4BBB485-61EC-4EF5-9ED8-041D0EA377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BB70DFC1CB164BA2F071008697AA7A" ma:contentTypeVersion="12" ma:contentTypeDescription="Create a new document." ma:contentTypeScope="" ma:versionID="6c44751bc2c5a5a06e794df9729d3452">
  <xsd:schema xmlns:xsd="http://www.w3.org/2001/XMLSchema" xmlns:xs="http://www.w3.org/2001/XMLSchema" xmlns:p="http://schemas.microsoft.com/office/2006/metadata/properties" xmlns:ns3="5fc937bc-d9d4-411f-bc41-d27a17f41844" xmlns:ns4="94b0ae86-2e8c-4394-92bb-6e309eca8412" targetNamespace="http://schemas.microsoft.com/office/2006/metadata/properties" ma:root="true" ma:fieldsID="c02cf743a037e6734ab54de8a6f4d44c" ns3:_="" ns4:_="">
    <xsd:import namespace="5fc937bc-d9d4-411f-bc41-d27a17f41844"/>
    <xsd:import namespace="94b0ae86-2e8c-4394-92bb-6e309eca841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c937bc-d9d4-411f-bc41-d27a17f418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4b0ae86-2e8c-4394-92bb-6e309eca841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fc937bc-d9d4-411f-bc41-d27a17f418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D94888-FD47-4EC2-9C50-E5B379030C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c937bc-d9d4-411f-bc41-d27a17f41844"/>
    <ds:schemaRef ds:uri="94b0ae86-2e8c-4394-92bb-6e309eca84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C282A8-BD16-4948-989B-C19F28A78992}">
  <ds:schemaRefs>
    <ds:schemaRef ds:uri="http://schemas.microsoft.com/office/infopath/2007/PartnerControls"/>
    <ds:schemaRef ds:uri="94b0ae86-2e8c-4394-92bb-6e309eca8412"/>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5fc937bc-d9d4-411f-bc41-d27a17f41844"/>
    <ds:schemaRef ds:uri="http://www.w3.org/XML/1998/namespace"/>
    <ds:schemaRef ds:uri="http://purl.org/dc/dcmitype/"/>
  </ds:schemaRefs>
</ds:datastoreItem>
</file>

<file path=customXml/itemProps3.xml><?xml version="1.0" encoding="utf-8"?>
<ds:datastoreItem xmlns:ds="http://schemas.openxmlformats.org/officeDocument/2006/customXml" ds:itemID="{BD2A8C83-F465-4CB3-A15E-97BDDF6437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ERCST presentation template</Template>
  <TotalTime>5841</TotalTime>
  <Words>1251</Words>
  <Application>Microsoft Macintosh PowerPoint</Application>
  <PresentationFormat>Widescreen</PresentationFormat>
  <Paragraphs>139</Paragraphs>
  <Slides>17</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Cambria Math</vt:lpstr>
      <vt:lpstr>Open Sans</vt:lpstr>
      <vt:lpstr>Times New Roman</vt:lpstr>
      <vt:lpstr>Wingdings</vt:lpstr>
      <vt:lpstr>Office Theme</vt:lpstr>
      <vt:lpstr>Andrei Marcu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Antoine Blot | ERCST</dc:creator>
  <cp:lastModifiedBy>Cecilia Meinardi | ERCST</cp:lastModifiedBy>
  <cp:revision>163</cp:revision>
  <cp:lastPrinted>2025-05-19T13:35:59Z</cp:lastPrinted>
  <dcterms:created xsi:type="dcterms:W3CDTF">2024-05-22T08:43:23Z</dcterms:created>
  <dcterms:modified xsi:type="dcterms:W3CDTF">2026-04-22T15:17:04Z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0x010100E5BB70DFC1CB164BA2F071008697AA7A</vt:lpwstr>
  </property>
</Properties>
</file>