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381" r:id="rId5"/>
    <p:sldId id="360" r:id="rId6"/>
    <p:sldId id="361" r:id="rId7"/>
    <p:sldId id="384" r:id="rId8"/>
    <p:sldId id="329" r:id="rId9"/>
    <p:sldId id="382" r:id="rId10"/>
    <p:sldId id="369" r:id="rId11"/>
    <p:sldId id="365" r:id="rId12"/>
    <p:sldId id="385" r:id="rId13"/>
    <p:sldId id="372" r:id="rId14"/>
    <p:sldId id="371" r:id="rId15"/>
    <p:sldId id="388" r:id="rId16"/>
    <p:sldId id="389" r:id="rId17"/>
    <p:sldId id="390" r:id="rId18"/>
    <p:sldId id="391" r:id="rId19"/>
    <p:sldId id="392" r:id="rId20"/>
    <p:sldId id="393" r:id="rId21"/>
    <p:sldId id="394" r:id="rId22"/>
    <p:sldId id="395" r:id="rId23"/>
    <p:sldId id="396" r:id="rId24"/>
    <p:sldId id="397" r:id="rId25"/>
    <p:sldId id="399" r:id="rId26"/>
    <p:sldId id="400" r:id="rId27"/>
    <p:sldId id="401" r:id="rId28"/>
    <p:sldId id="402" r:id="rId29"/>
    <p:sldId id="403" r:id="rId30"/>
    <p:sldId id="366" r:id="rId31"/>
    <p:sldId id="367" r:id="rId32"/>
    <p:sldId id="368" r:id="rId33"/>
    <p:sldId id="3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D4A"/>
    <a:srgbClr val="1F6B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88" autoAdjust="0"/>
    <p:restoredTop sz="79048"/>
  </p:normalViewPr>
  <p:slideViewPr>
    <p:cSldViewPr snapToGrid="0" snapToObjects="1">
      <p:cViewPr varScale="1">
        <p:scale>
          <a:sx n="114" d="100"/>
          <a:sy n="114" d="100"/>
        </p:scale>
        <p:origin x="200" y="26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180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B14AF0-7528-4B4C-81BB-1F1B0DBBAD8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15395CBE-84EF-4089-8E26-34455178C456}">
      <dgm:prSet custT="1"/>
      <dgm:spPr>
        <a:solidFill>
          <a:srgbClr val="00B050"/>
        </a:solidFill>
      </dgm:spPr>
      <dgm:t>
        <a:bodyPr/>
        <a:lstStyle/>
        <a:p>
          <a:r>
            <a:rPr lang="en-US" sz="1800" b="1" dirty="0"/>
            <a:t>Scenario 2 – CBAM + maintained free allocation</a:t>
          </a:r>
          <a:endParaRPr lang="fr-FR" sz="1800" dirty="0"/>
        </a:p>
      </dgm:t>
    </dgm:pt>
    <dgm:pt modelId="{8A8ACB12-C8D0-4D98-BD72-441C7EF60FB3}" type="parTrans" cxnId="{A85B5BA8-F508-4252-924A-0F0BA7A46155}">
      <dgm:prSet/>
      <dgm:spPr/>
      <dgm:t>
        <a:bodyPr/>
        <a:lstStyle/>
        <a:p>
          <a:endParaRPr lang="fr-FR" sz="2400"/>
        </a:p>
      </dgm:t>
    </dgm:pt>
    <dgm:pt modelId="{E1655D85-C327-488D-AD5E-65E59085359E}" type="sibTrans" cxnId="{A85B5BA8-F508-4252-924A-0F0BA7A46155}">
      <dgm:prSet/>
      <dgm:spPr/>
      <dgm:t>
        <a:bodyPr/>
        <a:lstStyle/>
        <a:p>
          <a:endParaRPr lang="fr-FR" sz="2400"/>
        </a:p>
      </dgm:t>
    </dgm:pt>
    <dgm:pt modelId="{F2C724EA-A84D-4EAC-AFA9-FFC7C680E8F6}">
      <dgm:prSet custT="1"/>
      <dgm:spPr/>
      <dgm:t>
        <a:bodyPr/>
        <a:lstStyle/>
        <a:p>
          <a:r>
            <a:rPr lang="en-US" sz="2000" dirty="0"/>
            <a:t>In this alternative scenario, the CBAM factor still decreases for imports, but free allocation is not phased out.</a:t>
          </a:r>
          <a:endParaRPr lang="fr-FR" sz="2000" dirty="0"/>
        </a:p>
      </dgm:t>
    </dgm:pt>
    <dgm:pt modelId="{95D05B81-5EAA-455A-8DC3-0B2069940233}" type="sibTrans" cxnId="{3D227B70-0910-46FA-A498-142A147D8B3B}">
      <dgm:prSet/>
      <dgm:spPr/>
      <dgm:t>
        <a:bodyPr/>
        <a:lstStyle/>
        <a:p>
          <a:endParaRPr lang="fr-FR" sz="2400"/>
        </a:p>
      </dgm:t>
    </dgm:pt>
    <dgm:pt modelId="{9E34A2E7-65E3-4DB9-B98D-894305F0E58F}" type="parTrans" cxnId="{3D227B70-0910-46FA-A498-142A147D8B3B}">
      <dgm:prSet/>
      <dgm:spPr/>
      <dgm:t>
        <a:bodyPr/>
        <a:lstStyle/>
        <a:p>
          <a:endParaRPr lang="fr-FR" sz="2400"/>
        </a:p>
      </dgm:t>
    </dgm:pt>
    <dgm:pt modelId="{5FC1E113-9D57-430C-9351-786EDA996223}" type="pres">
      <dgm:prSet presAssocID="{CCB14AF0-7528-4B4C-81BB-1F1B0DBBAD8D}" presName="linear" presStyleCnt="0">
        <dgm:presLayoutVars>
          <dgm:dir/>
          <dgm:animLvl val="lvl"/>
          <dgm:resizeHandles val="exact"/>
        </dgm:presLayoutVars>
      </dgm:prSet>
      <dgm:spPr/>
    </dgm:pt>
    <dgm:pt modelId="{C90FC3A6-4A0D-4C02-B3E5-297CD276593E}" type="pres">
      <dgm:prSet presAssocID="{15395CBE-84EF-4089-8E26-34455178C456}" presName="parentLin" presStyleCnt="0"/>
      <dgm:spPr/>
    </dgm:pt>
    <dgm:pt modelId="{F340F99E-575B-47C9-867A-E57F674DB159}" type="pres">
      <dgm:prSet presAssocID="{15395CBE-84EF-4089-8E26-34455178C456}" presName="parentLeftMargin" presStyleLbl="node1" presStyleIdx="0" presStyleCnt="1"/>
      <dgm:spPr/>
    </dgm:pt>
    <dgm:pt modelId="{220C13F5-4B1E-4653-B7F5-8AF8765B76A7}" type="pres">
      <dgm:prSet presAssocID="{15395CBE-84EF-4089-8E26-34455178C456}" presName="parentText" presStyleLbl="node1" presStyleIdx="0" presStyleCnt="1" custScaleX="134999" custScaleY="128370" custLinFactNeighborX="-62100" custLinFactNeighborY="-35175">
        <dgm:presLayoutVars>
          <dgm:chMax val="0"/>
          <dgm:bulletEnabled val="1"/>
        </dgm:presLayoutVars>
      </dgm:prSet>
      <dgm:spPr/>
    </dgm:pt>
    <dgm:pt modelId="{EF4962E4-7713-40E8-8460-91F360808104}" type="pres">
      <dgm:prSet presAssocID="{15395CBE-84EF-4089-8E26-34455178C456}" presName="negativeSpace" presStyleCnt="0"/>
      <dgm:spPr/>
    </dgm:pt>
    <dgm:pt modelId="{9C669FAE-A698-4490-BBB8-F0159EC2DF0C}" type="pres">
      <dgm:prSet presAssocID="{15395CBE-84EF-4089-8E26-34455178C456}" presName="childText" presStyleLbl="conFgAcc1" presStyleIdx="0" presStyleCnt="1" custScaleX="99988" custLinFactNeighborY="13268">
        <dgm:presLayoutVars>
          <dgm:bulletEnabled val="1"/>
        </dgm:presLayoutVars>
      </dgm:prSet>
      <dgm:spPr/>
    </dgm:pt>
  </dgm:ptLst>
  <dgm:cxnLst>
    <dgm:cxn modelId="{5998B959-5710-47C4-81F7-2462FD8612E8}" type="presOf" srcId="{CCB14AF0-7528-4B4C-81BB-1F1B0DBBAD8D}" destId="{5FC1E113-9D57-430C-9351-786EDA996223}" srcOrd="0" destOrd="0" presId="urn:microsoft.com/office/officeart/2005/8/layout/list1"/>
    <dgm:cxn modelId="{2B333F6E-8E0D-4B00-BA37-D132C0BA60CE}" type="presOf" srcId="{15395CBE-84EF-4089-8E26-34455178C456}" destId="{220C13F5-4B1E-4653-B7F5-8AF8765B76A7}" srcOrd="1" destOrd="0" presId="urn:microsoft.com/office/officeart/2005/8/layout/list1"/>
    <dgm:cxn modelId="{3D227B70-0910-46FA-A498-142A147D8B3B}" srcId="{15395CBE-84EF-4089-8E26-34455178C456}" destId="{F2C724EA-A84D-4EAC-AFA9-FFC7C680E8F6}" srcOrd="0" destOrd="0" parTransId="{9E34A2E7-65E3-4DB9-B98D-894305F0E58F}" sibTransId="{95D05B81-5EAA-455A-8DC3-0B2069940233}"/>
    <dgm:cxn modelId="{0FC79375-C801-4585-BD26-C2888F0F99A2}" type="presOf" srcId="{15395CBE-84EF-4089-8E26-34455178C456}" destId="{F340F99E-575B-47C9-867A-E57F674DB159}" srcOrd="0" destOrd="0" presId="urn:microsoft.com/office/officeart/2005/8/layout/list1"/>
    <dgm:cxn modelId="{A85B5BA8-F508-4252-924A-0F0BA7A46155}" srcId="{CCB14AF0-7528-4B4C-81BB-1F1B0DBBAD8D}" destId="{15395CBE-84EF-4089-8E26-34455178C456}" srcOrd="0" destOrd="0" parTransId="{8A8ACB12-C8D0-4D98-BD72-441C7EF60FB3}" sibTransId="{E1655D85-C327-488D-AD5E-65E59085359E}"/>
    <dgm:cxn modelId="{C50F1DE0-08EE-40CA-8B61-955ADBC7D586}" type="presOf" srcId="{F2C724EA-A84D-4EAC-AFA9-FFC7C680E8F6}" destId="{9C669FAE-A698-4490-BBB8-F0159EC2DF0C}" srcOrd="0" destOrd="0" presId="urn:microsoft.com/office/officeart/2005/8/layout/list1"/>
    <dgm:cxn modelId="{E441C1DF-D536-43BA-BD9A-A1266817ED41}" type="presParOf" srcId="{5FC1E113-9D57-430C-9351-786EDA996223}" destId="{C90FC3A6-4A0D-4C02-B3E5-297CD276593E}" srcOrd="0" destOrd="0" presId="urn:microsoft.com/office/officeart/2005/8/layout/list1"/>
    <dgm:cxn modelId="{324D2CAD-F549-4418-8833-1FAB9EF41CB0}" type="presParOf" srcId="{C90FC3A6-4A0D-4C02-B3E5-297CD276593E}" destId="{F340F99E-575B-47C9-867A-E57F674DB159}" srcOrd="0" destOrd="0" presId="urn:microsoft.com/office/officeart/2005/8/layout/list1"/>
    <dgm:cxn modelId="{0755DCDB-BD78-4891-AA33-7DF3E1EA2728}" type="presParOf" srcId="{C90FC3A6-4A0D-4C02-B3E5-297CD276593E}" destId="{220C13F5-4B1E-4653-B7F5-8AF8765B76A7}" srcOrd="1" destOrd="0" presId="urn:microsoft.com/office/officeart/2005/8/layout/list1"/>
    <dgm:cxn modelId="{48A1CC02-A596-4F12-A976-912B5A39855E}" type="presParOf" srcId="{5FC1E113-9D57-430C-9351-786EDA996223}" destId="{EF4962E4-7713-40E8-8460-91F360808104}" srcOrd="1" destOrd="0" presId="urn:microsoft.com/office/officeart/2005/8/layout/list1"/>
    <dgm:cxn modelId="{4FE5612D-8664-4630-B638-A1B9321A6615}" type="presParOf" srcId="{5FC1E113-9D57-430C-9351-786EDA996223}" destId="{9C669FAE-A698-4490-BBB8-F0159EC2DF0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4B4C3F-B048-4536-AFDF-61A2D354394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DAF5EC05-FCC3-4ACD-8CD0-DB15B73048D1}">
      <dgm:prSet custT="1"/>
      <dgm:spPr>
        <a:solidFill>
          <a:schemeClr val="accent2"/>
        </a:solidFill>
      </dgm:spPr>
      <dgm:t>
        <a:bodyPr/>
        <a:lstStyle/>
        <a:p>
          <a:r>
            <a:rPr lang="en-US" sz="1600" b="1" dirty="0"/>
            <a:t>Scenario 1 – CBAM + phase-out of free allocation</a:t>
          </a:r>
          <a:endParaRPr lang="fr-FR" sz="1600" dirty="0"/>
        </a:p>
      </dgm:t>
    </dgm:pt>
    <dgm:pt modelId="{CB99ED26-F3CA-4F15-B515-FFDCCDD4B42B}" type="parTrans" cxnId="{560826DD-67AD-461C-AE41-09BBF4203B8D}">
      <dgm:prSet/>
      <dgm:spPr/>
      <dgm:t>
        <a:bodyPr/>
        <a:lstStyle/>
        <a:p>
          <a:endParaRPr lang="fr-FR" sz="2000"/>
        </a:p>
      </dgm:t>
    </dgm:pt>
    <dgm:pt modelId="{A6923573-F9B9-4C79-9F49-74E367C777EA}" type="sibTrans" cxnId="{560826DD-67AD-461C-AE41-09BBF4203B8D}">
      <dgm:prSet/>
      <dgm:spPr/>
      <dgm:t>
        <a:bodyPr/>
        <a:lstStyle/>
        <a:p>
          <a:endParaRPr lang="fr-FR" sz="2000"/>
        </a:p>
      </dgm:t>
    </dgm:pt>
    <dgm:pt modelId="{F0F4F75A-398F-4923-B7F3-3474F8F25B52}">
      <dgm:prSet custT="1"/>
      <dgm:spPr/>
      <dgm:t>
        <a:bodyPr/>
        <a:lstStyle/>
        <a:p>
          <a:pPr>
            <a:buFont typeface="Arial" panose="020B0604020202020204" pitchFamily="34" charset="0"/>
            <a:buChar char="•"/>
          </a:pPr>
          <a:r>
            <a:rPr lang="en-US" sz="2000" dirty="0"/>
            <a:t>This represents the official policy path.</a:t>
          </a:r>
          <a:endParaRPr lang="fr-FR" sz="2000" dirty="0"/>
        </a:p>
      </dgm:t>
    </dgm:pt>
    <dgm:pt modelId="{B29B4542-82AD-4A52-8599-7FC93B1C9F21}" type="parTrans" cxnId="{CA52ECF9-B043-4F7A-88A3-745C558A4786}">
      <dgm:prSet/>
      <dgm:spPr/>
      <dgm:t>
        <a:bodyPr/>
        <a:lstStyle/>
        <a:p>
          <a:endParaRPr lang="fr-FR" sz="2000"/>
        </a:p>
      </dgm:t>
    </dgm:pt>
    <dgm:pt modelId="{EEBDF7A2-485F-4CDE-9F50-97AD0AF18D1B}" type="sibTrans" cxnId="{CA52ECF9-B043-4F7A-88A3-745C558A4786}">
      <dgm:prSet/>
      <dgm:spPr/>
      <dgm:t>
        <a:bodyPr/>
        <a:lstStyle/>
        <a:p>
          <a:endParaRPr lang="fr-FR" sz="2000"/>
        </a:p>
      </dgm:t>
    </dgm:pt>
    <dgm:pt modelId="{3E95E618-0CD8-F34F-A823-3A8072B0B6DA}">
      <dgm:prSet custT="1"/>
      <dgm:spPr/>
      <dgm:t>
        <a:bodyPr/>
        <a:lstStyle/>
        <a:p>
          <a:pPr>
            <a:buFont typeface="Arial" panose="020B0604020202020204" pitchFamily="34" charset="0"/>
            <a:buChar char="•"/>
          </a:pPr>
          <a:r>
            <a:rPr lang="en-US" sz="2000" dirty="0"/>
            <a:t>The CBAM factor decreases over time. This declining factor is used both:</a:t>
          </a:r>
          <a:endParaRPr lang="en-BE" sz="2000" dirty="0"/>
        </a:p>
      </dgm:t>
    </dgm:pt>
    <dgm:pt modelId="{7F9EB095-1BAF-4447-B3E1-6D47813CECC6}" type="parTrans" cxnId="{AA266F9D-3157-D545-BB1E-140C0ED4A164}">
      <dgm:prSet/>
      <dgm:spPr/>
      <dgm:t>
        <a:bodyPr/>
        <a:lstStyle/>
        <a:p>
          <a:endParaRPr lang="en-GB"/>
        </a:p>
      </dgm:t>
    </dgm:pt>
    <dgm:pt modelId="{90EC40ED-5A68-DF4C-951A-FCA0628B18E4}" type="sibTrans" cxnId="{AA266F9D-3157-D545-BB1E-140C0ED4A164}">
      <dgm:prSet/>
      <dgm:spPr/>
      <dgm:t>
        <a:bodyPr/>
        <a:lstStyle/>
        <a:p>
          <a:endParaRPr lang="en-GB"/>
        </a:p>
      </dgm:t>
    </dgm:pt>
    <dgm:pt modelId="{8F470E5F-3DA1-7947-9B94-33A67FBA4AA7}">
      <dgm:prSet custT="1"/>
      <dgm:spPr/>
      <dgm:t>
        <a:bodyPr/>
        <a:lstStyle/>
        <a:p>
          <a:pPr>
            <a:buSzPts val="1000"/>
            <a:buFont typeface="Symbol" pitchFamily="2" charset="2"/>
            <a:buChar char=""/>
          </a:pPr>
          <a:r>
            <a:rPr lang="en-US" sz="2000" dirty="0"/>
            <a:t>to calculate the carbon content of imports covered by CBAM;</a:t>
          </a:r>
          <a:endParaRPr lang="en-BE" sz="2000" dirty="0"/>
        </a:p>
      </dgm:t>
    </dgm:pt>
    <dgm:pt modelId="{7C5CECA8-827C-5E45-B0A9-08A06DAC1345}" type="parTrans" cxnId="{3C415706-0984-FA46-9DC8-CDC67813F55C}">
      <dgm:prSet/>
      <dgm:spPr/>
      <dgm:t>
        <a:bodyPr/>
        <a:lstStyle/>
        <a:p>
          <a:endParaRPr lang="en-GB"/>
        </a:p>
      </dgm:t>
    </dgm:pt>
    <dgm:pt modelId="{CA6583CE-3C0B-5446-90C9-9FAD2C206AAF}" type="sibTrans" cxnId="{3C415706-0984-FA46-9DC8-CDC67813F55C}">
      <dgm:prSet/>
      <dgm:spPr/>
      <dgm:t>
        <a:bodyPr/>
        <a:lstStyle/>
        <a:p>
          <a:endParaRPr lang="en-GB"/>
        </a:p>
      </dgm:t>
    </dgm:pt>
    <dgm:pt modelId="{BCAEC3ED-08D0-6A4E-A8D6-75F687EAE2C6}">
      <dgm:prSet custT="1"/>
      <dgm:spPr/>
      <dgm:t>
        <a:bodyPr/>
        <a:lstStyle/>
        <a:p>
          <a:pPr>
            <a:buSzPts val="1000"/>
            <a:buFont typeface="Symbol" pitchFamily="2" charset="2"/>
            <a:buChar char=""/>
          </a:pPr>
          <a:r>
            <a:rPr lang="en-US" sz="2000"/>
            <a:t>and to calculate the amount of free allocation under the EU ETS.</a:t>
          </a:r>
          <a:endParaRPr lang="en-BE" sz="2000" dirty="0"/>
        </a:p>
      </dgm:t>
    </dgm:pt>
    <dgm:pt modelId="{A497D9AA-F4EF-2243-BB7A-3D02BA493867}" type="parTrans" cxnId="{FFDFF669-F381-3B44-84B9-D09B9D87FC39}">
      <dgm:prSet/>
      <dgm:spPr/>
      <dgm:t>
        <a:bodyPr/>
        <a:lstStyle/>
        <a:p>
          <a:endParaRPr lang="en-GB"/>
        </a:p>
      </dgm:t>
    </dgm:pt>
    <dgm:pt modelId="{DB2F4932-BBB9-984E-805D-33774D476B94}" type="sibTrans" cxnId="{FFDFF669-F381-3B44-84B9-D09B9D87FC39}">
      <dgm:prSet/>
      <dgm:spPr/>
      <dgm:t>
        <a:bodyPr/>
        <a:lstStyle/>
        <a:p>
          <a:endParaRPr lang="en-GB"/>
        </a:p>
      </dgm:t>
    </dgm:pt>
    <dgm:pt modelId="{642A930D-6549-4DF0-8203-D3573915E9C4}" type="pres">
      <dgm:prSet presAssocID="{D94B4C3F-B048-4536-AFDF-61A2D3543943}" presName="linear" presStyleCnt="0">
        <dgm:presLayoutVars>
          <dgm:dir/>
          <dgm:animLvl val="lvl"/>
          <dgm:resizeHandles val="exact"/>
        </dgm:presLayoutVars>
      </dgm:prSet>
      <dgm:spPr/>
    </dgm:pt>
    <dgm:pt modelId="{7AA7AC3B-5FFF-4E46-9314-ACD9CE742584}" type="pres">
      <dgm:prSet presAssocID="{DAF5EC05-FCC3-4ACD-8CD0-DB15B73048D1}" presName="parentLin" presStyleCnt="0"/>
      <dgm:spPr/>
    </dgm:pt>
    <dgm:pt modelId="{BE848615-8163-4687-9BAE-F6963ED6D281}" type="pres">
      <dgm:prSet presAssocID="{DAF5EC05-FCC3-4ACD-8CD0-DB15B73048D1}" presName="parentLeftMargin" presStyleLbl="node1" presStyleIdx="0" presStyleCnt="1"/>
      <dgm:spPr/>
    </dgm:pt>
    <dgm:pt modelId="{0C2668E4-9D5C-45B6-A628-5649407A3649}" type="pres">
      <dgm:prSet presAssocID="{DAF5EC05-FCC3-4ACD-8CD0-DB15B73048D1}" presName="parentText" presStyleLbl="node1" presStyleIdx="0" presStyleCnt="1" custScaleX="135172" custScaleY="32393" custLinFactNeighborX="-61261" custLinFactNeighborY="-35114">
        <dgm:presLayoutVars>
          <dgm:chMax val="0"/>
          <dgm:bulletEnabled val="1"/>
        </dgm:presLayoutVars>
      </dgm:prSet>
      <dgm:spPr/>
    </dgm:pt>
    <dgm:pt modelId="{3AA4C145-44C4-4BE2-B1EF-5F483F0FF41F}" type="pres">
      <dgm:prSet presAssocID="{DAF5EC05-FCC3-4ACD-8CD0-DB15B73048D1}" presName="negativeSpace" presStyleCnt="0"/>
      <dgm:spPr/>
    </dgm:pt>
    <dgm:pt modelId="{64B1E4FE-78AC-45C1-81AD-D77AF6468B39}" type="pres">
      <dgm:prSet presAssocID="{DAF5EC05-FCC3-4ACD-8CD0-DB15B73048D1}" presName="childText" presStyleLbl="conFgAcc1" presStyleIdx="0" presStyleCnt="1" custScaleX="99982" custScaleY="71429" custLinFactNeighborX="1933" custLinFactNeighborY="4725">
        <dgm:presLayoutVars>
          <dgm:bulletEnabled val="1"/>
        </dgm:presLayoutVars>
      </dgm:prSet>
      <dgm:spPr/>
    </dgm:pt>
  </dgm:ptLst>
  <dgm:cxnLst>
    <dgm:cxn modelId="{3C415706-0984-FA46-9DC8-CDC67813F55C}" srcId="{3E95E618-0CD8-F34F-A823-3A8072B0B6DA}" destId="{8F470E5F-3DA1-7947-9B94-33A67FBA4AA7}" srcOrd="0" destOrd="0" parTransId="{7C5CECA8-827C-5E45-B0A9-08A06DAC1345}" sibTransId="{CA6583CE-3C0B-5446-90C9-9FAD2C206AAF}"/>
    <dgm:cxn modelId="{E22B693A-2B44-9D4D-B734-4E45A878060C}" type="presOf" srcId="{BCAEC3ED-08D0-6A4E-A8D6-75F687EAE2C6}" destId="{64B1E4FE-78AC-45C1-81AD-D77AF6468B39}" srcOrd="0" destOrd="3" presId="urn:microsoft.com/office/officeart/2005/8/layout/list1"/>
    <dgm:cxn modelId="{FFDFF669-F381-3B44-84B9-D09B9D87FC39}" srcId="{3E95E618-0CD8-F34F-A823-3A8072B0B6DA}" destId="{BCAEC3ED-08D0-6A4E-A8D6-75F687EAE2C6}" srcOrd="1" destOrd="0" parTransId="{A497D9AA-F4EF-2243-BB7A-3D02BA493867}" sibTransId="{DB2F4932-BBB9-984E-805D-33774D476B94}"/>
    <dgm:cxn modelId="{ED956599-AFDE-44C3-936E-597F09E0F1C9}" type="presOf" srcId="{DAF5EC05-FCC3-4ACD-8CD0-DB15B73048D1}" destId="{0C2668E4-9D5C-45B6-A628-5649407A3649}" srcOrd="1" destOrd="0" presId="urn:microsoft.com/office/officeart/2005/8/layout/list1"/>
    <dgm:cxn modelId="{6F00269B-35E8-461F-8B1D-697EFE8A739F}" type="presOf" srcId="{D94B4C3F-B048-4536-AFDF-61A2D3543943}" destId="{642A930D-6549-4DF0-8203-D3573915E9C4}" srcOrd="0" destOrd="0" presId="urn:microsoft.com/office/officeart/2005/8/layout/list1"/>
    <dgm:cxn modelId="{AA266F9D-3157-D545-BB1E-140C0ED4A164}" srcId="{DAF5EC05-FCC3-4ACD-8CD0-DB15B73048D1}" destId="{3E95E618-0CD8-F34F-A823-3A8072B0B6DA}" srcOrd="1" destOrd="0" parTransId="{7F9EB095-1BAF-4447-B3E1-6D47813CECC6}" sibTransId="{90EC40ED-5A68-DF4C-951A-FCA0628B18E4}"/>
    <dgm:cxn modelId="{D757F2C0-C6E8-4EA2-AB99-EE8DFA9A2E9E}" type="presOf" srcId="{F0F4F75A-398F-4923-B7F3-3474F8F25B52}" destId="{64B1E4FE-78AC-45C1-81AD-D77AF6468B39}" srcOrd="0" destOrd="0" presId="urn:microsoft.com/office/officeart/2005/8/layout/list1"/>
    <dgm:cxn modelId="{81AE0FC1-10E7-4E84-BFE7-E140FC1F0C4B}" type="presOf" srcId="{DAF5EC05-FCC3-4ACD-8CD0-DB15B73048D1}" destId="{BE848615-8163-4687-9BAE-F6963ED6D281}" srcOrd="0" destOrd="0" presId="urn:microsoft.com/office/officeart/2005/8/layout/list1"/>
    <dgm:cxn modelId="{560826DD-67AD-461C-AE41-09BBF4203B8D}" srcId="{D94B4C3F-B048-4536-AFDF-61A2D3543943}" destId="{DAF5EC05-FCC3-4ACD-8CD0-DB15B73048D1}" srcOrd="0" destOrd="0" parTransId="{CB99ED26-F3CA-4F15-B515-FFDCCDD4B42B}" sibTransId="{A6923573-F9B9-4C79-9F49-74E367C777EA}"/>
    <dgm:cxn modelId="{B7C4A7E7-FED0-5742-8541-16BE26330850}" type="presOf" srcId="{8F470E5F-3DA1-7947-9B94-33A67FBA4AA7}" destId="{64B1E4FE-78AC-45C1-81AD-D77AF6468B39}" srcOrd="0" destOrd="2" presId="urn:microsoft.com/office/officeart/2005/8/layout/list1"/>
    <dgm:cxn modelId="{843633EE-5F7C-FA4A-A9E8-FEA3BF6CB29D}" type="presOf" srcId="{3E95E618-0CD8-F34F-A823-3A8072B0B6DA}" destId="{64B1E4FE-78AC-45C1-81AD-D77AF6468B39}" srcOrd="0" destOrd="1" presId="urn:microsoft.com/office/officeart/2005/8/layout/list1"/>
    <dgm:cxn modelId="{CA52ECF9-B043-4F7A-88A3-745C558A4786}" srcId="{DAF5EC05-FCC3-4ACD-8CD0-DB15B73048D1}" destId="{F0F4F75A-398F-4923-B7F3-3474F8F25B52}" srcOrd="0" destOrd="0" parTransId="{B29B4542-82AD-4A52-8599-7FC93B1C9F21}" sibTransId="{EEBDF7A2-485F-4CDE-9F50-97AD0AF18D1B}"/>
    <dgm:cxn modelId="{6812A2FE-7A09-4945-BE2D-40FDB2248982}" type="presParOf" srcId="{642A930D-6549-4DF0-8203-D3573915E9C4}" destId="{7AA7AC3B-5FFF-4E46-9314-ACD9CE742584}" srcOrd="0" destOrd="0" presId="urn:microsoft.com/office/officeart/2005/8/layout/list1"/>
    <dgm:cxn modelId="{8E16ADD8-B881-4421-91A2-6F4F1D6DA61C}" type="presParOf" srcId="{7AA7AC3B-5FFF-4E46-9314-ACD9CE742584}" destId="{BE848615-8163-4687-9BAE-F6963ED6D281}" srcOrd="0" destOrd="0" presId="urn:microsoft.com/office/officeart/2005/8/layout/list1"/>
    <dgm:cxn modelId="{59F68CB3-7295-4C43-8FB9-6199DA5B1521}" type="presParOf" srcId="{7AA7AC3B-5FFF-4E46-9314-ACD9CE742584}" destId="{0C2668E4-9D5C-45B6-A628-5649407A3649}" srcOrd="1" destOrd="0" presId="urn:microsoft.com/office/officeart/2005/8/layout/list1"/>
    <dgm:cxn modelId="{EFAA98F0-FF0A-4C7A-9095-1F2FBA9CD800}" type="presParOf" srcId="{642A930D-6549-4DF0-8203-D3573915E9C4}" destId="{3AA4C145-44C4-4BE2-B1EF-5F483F0FF41F}" srcOrd="1" destOrd="0" presId="urn:microsoft.com/office/officeart/2005/8/layout/list1"/>
    <dgm:cxn modelId="{986B1BED-59D3-4A6F-8049-FBF0978A8AC8}" type="presParOf" srcId="{642A930D-6549-4DF0-8203-D3573915E9C4}" destId="{64B1E4FE-78AC-45C1-81AD-D77AF6468B39}"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69FAE-A698-4490-BBB8-F0159EC2DF0C}">
      <dsp:nvSpPr>
        <dsp:cNvPr id="0" name=""/>
        <dsp:cNvSpPr/>
      </dsp:nvSpPr>
      <dsp:spPr>
        <a:xfrm>
          <a:off x="0" y="441404"/>
          <a:ext cx="5713647" cy="12584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3496" tIns="354076" rIns="44349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In this alternative scenario, the CBAM factor still decreases for imports, but free allocation is not phased out.</a:t>
          </a:r>
          <a:endParaRPr lang="fr-FR" sz="2000" kern="1200" dirty="0"/>
        </a:p>
      </dsp:txBody>
      <dsp:txXfrm>
        <a:off x="0" y="441404"/>
        <a:ext cx="5713647" cy="1258424"/>
      </dsp:txXfrm>
    </dsp:sp>
    <dsp:sp modelId="{220C13F5-4B1E-4653-B7F5-8AF8765B76A7}">
      <dsp:nvSpPr>
        <dsp:cNvPr id="0" name=""/>
        <dsp:cNvSpPr/>
      </dsp:nvSpPr>
      <dsp:spPr>
        <a:xfrm>
          <a:off x="108180" y="0"/>
          <a:ext cx="5394731" cy="644212"/>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192" tIns="0" rIns="151192" bIns="0" numCol="1" spcCol="1270" anchor="ctr" anchorCtr="0">
          <a:noAutofit/>
        </a:bodyPr>
        <a:lstStyle/>
        <a:p>
          <a:pPr marL="0" lvl="0" indent="0" algn="l" defTabSz="800100">
            <a:lnSpc>
              <a:spcPct val="90000"/>
            </a:lnSpc>
            <a:spcBef>
              <a:spcPct val="0"/>
            </a:spcBef>
            <a:spcAft>
              <a:spcPct val="35000"/>
            </a:spcAft>
            <a:buNone/>
          </a:pPr>
          <a:r>
            <a:rPr lang="en-US" sz="1800" b="1" kern="1200" dirty="0"/>
            <a:t>Scenario 2 – CBAM + maintained free allocation</a:t>
          </a:r>
          <a:endParaRPr lang="fr-FR" sz="1800" kern="1200" dirty="0"/>
        </a:p>
      </dsp:txBody>
      <dsp:txXfrm>
        <a:off x="139628" y="31448"/>
        <a:ext cx="5331835" cy="581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1E4FE-78AC-45C1-81AD-D77AF6468B39}">
      <dsp:nvSpPr>
        <dsp:cNvPr id="0" name=""/>
        <dsp:cNvSpPr/>
      </dsp:nvSpPr>
      <dsp:spPr>
        <a:xfrm>
          <a:off x="1027" y="972002"/>
          <a:ext cx="5705980" cy="244801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2927" tIns="395732" rIns="442927"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This represents the official policy path.</a:t>
          </a:r>
          <a:endParaRPr lang="fr-FR" sz="2000" kern="1200" dirty="0"/>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The CBAM factor decreases over time. This declining factor is used both:</a:t>
          </a:r>
          <a:endParaRPr lang="en-BE" sz="2000" kern="1200" dirty="0"/>
        </a:p>
        <a:p>
          <a:pPr marL="457200" lvl="2" indent="-228600" algn="l" defTabSz="889000">
            <a:lnSpc>
              <a:spcPct val="90000"/>
            </a:lnSpc>
            <a:spcBef>
              <a:spcPct val="0"/>
            </a:spcBef>
            <a:spcAft>
              <a:spcPct val="15000"/>
            </a:spcAft>
            <a:buSzPts val="1000"/>
            <a:buFont typeface="Symbol" pitchFamily="2" charset="2"/>
            <a:buChar char=""/>
          </a:pPr>
          <a:r>
            <a:rPr lang="en-US" sz="2000" kern="1200" dirty="0"/>
            <a:t>to calculate the carbon content of imports covered by CBAM;</a:t>
          </a:r>
          <a:endParaRPr lang="en-BE" sz="2000" kern="1200" dirty="0"/>
        </a:p>
        <a:p>
          <a:pPr marL="457200" lvl="2" indent="-228600" algn="l" defTabSz="889000">
            <a:lnSpc>
              <a:spcPct val="90000"/>
            </a:lnSpc>
            <a:spcBef>
              <a:spcPct val="0"/>
            </a:spcBef>
            <a:spcAft>
              <a:spcPct val="15000"/>
            </a:spcAft>
            <a:buSzPts val="1000"/>
            <a:buFont typeface="Symbol" pitchFamily="2" charset="2"/>
            <a:buChar char=""/>
          </a:pPr>
          <a:r>
            <a:rPr lang="en-US" sz="2000" kern="1200"/>
            <a:t>and to calculate the amount of free allocation under the EU ETS.</a:t>
          </a:r>
          <a:endParaRPr lang="en-BE" sz="2000" kern="1200" dirty="0"/>
        </a:p>
      </dsp:txBody>
      <dsp:txXfrm>
        <a:off x="1027" y="972002"/>
        <a:ext cx="5705980" cy="2448014"/>
      </dsp:txXfrm>
    </dsp:sp>
    <dsp:sp modelId="{0C2668E4-9D5C-45B6-A628-5649407A3649}">
      <dsp:nvSpPr>
        <dsp:cNvPr id="0" name=""/>
        <dsp:cNvSpPr/>
      </dsp:nvSpPr>
      <dsp:spPr>
        <a:xfrm>
          <a:off x="110541" y="596612"/>
          <a:ext cx="5399993" cy="611994"/>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998" tIns="0" rIns="150998" bIns="0" numCol="1" spcCol="1270" anchor="ctr" anchorCtr="0">
          <a:noAutofit/>
        </a:bodyPr>
        <a:lstStyle/>
        <a:p>
          <a:pPr marL="0" lvl="0" indent="0" algn="l" defTabSz="711200">
            <a:lnSpc>
              <a:spcPct val="90000"/>
            </a:lnSpc>
            <a:spcBef>
              <a:spcPct val="0"/>
            </a:spcBef>
            <a:spcAft>
              <a:spcPct val="35000"/>
            </a:spcAft>
            <a:buNone/>
          </a:pPr>
          <a:r>
            <a:rPr lang="en-US" sz="1600" b="1" kern="1200" dirty="0"/>
            <a:t>Scenario 1 – CBAM + phase-out of free allocation</a:t>
          </a:r>
          <a:endParaRPr lang="fr-FR" sz="1600" kern="1200" dirty="0"/>
        </a:p>
      </dsp:txBody>
      <dsp:txXfrm>
        <a:off x="140416" y="626487"/>
        <a:ext cx="5340243" cy="5522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D1CA6B-F26F-1B43-AF77-C4F0A3ED7A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76F68A1-C323-B647-940D-18B257F373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628EA5-3B57-EB45-AB9E-A048054F959C}" type="datetimeFigureOut">
              <a:rPr lang="en-GB" smtClean="0"/>
              <a:t>13/05/2026</a:t>
            </a:fld>
            <a:endParaRPr lang="en-GB"/>
          </a:p>
        </p:txBody>
      </p:sp>
      <p:sp>
        <p:nvSpPr>
          <p:cNvPr id="4" name="Footer Placeholder 3">
            <a:extLst>
              <a:ext uri="{FF2B5EF4-FFF2-40B4-BE49-F238E27FC236}">
                <a16:creationId xmlns:a16="http://schemas.microsoft.com/office/drawing/2014/main" id="{01D1A8AC-4164-0C43-926E-505BC0BDC3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11FF39F-F0D0-014E-AAE5-B4774C48F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F93CC9-238D-3A4D-96C0-6A460E557E64}" type="slidenum">
              <a:rPr lang="en-GB" smtClean="0"/>
              <a:t>‹#›</a:t>
            </a:fld>
            <a:endParaRPr lang="en-GB"/>
          </a:p>
        </p:txBody>
      </p:sp>
    </p:spTree>
    <p:extLst>
      <p:ext uri="{BB962C8B-B14F-4D97-AF65-F5344CB8AC3E}">
        <p14:creationId xmlns:p14="http://schemas.microsoft.com/office/powerpoint/2010/main" val="134275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DA37D-2FDE-F047-A814-B89AF3CAA999}" type="datetimeFigureOut">
              <a:rPr lang="en-GB" smtClean="0"/>
              <a:t>13/05/2026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819B1-5A62-8942-A1A9-7C81B8FCFFD7}" type="slidenum">
              <a:rPr lang="en-GB" smtClean="0"/>
              <a:t>‹#›</a:t>
            </a:fld>
            <a:endParaRPr lang="en-GB"/>
          </a:p>
        </p:txBody>
      </p:sp>
    </p:spTree>
    <p:extLst>
      <p:ext uri="{BB962C8B-B14F-4D97-AF65-F5344CB8AC3E}">
        <p14:creationId xmlns:p14="http://schemas.microsoft.com/office/powerpoint/2010/main" val="79680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BE"/>
          </a:p>
        </p:txBody>
      </p:sp>
      <p:sp>
        <p:nvSpPr>
          <p:cNvPr id="3" name="Notes Placeholder 2"/>
          <p:cNvSpPr>
            <a:spLocks noGrp="1"/>
          </p:cNvSpPr>
          <p:nvPr>
            <p:ph type="body" idx="1"/>
          </p:nvPr>
        </p:nvSpPr>
        <p:spPr/>
        <p:txBody>
          <a:bodyPr/>
          <a:lstStyle/>
          <a:p>
            <a:r>
              <a:rPr lang="en-US" dirty="0"/>
              <a:t>It is a long slide show, so we’ll go quickly over background </a:t>
            </a:r>
            <a:r>
              <a:rPr lang="en-US" dirty="0" err="1"/>
              <a:t>etc</a:t>
            </a:r>
            <a:r>
              <a:rPr lang="en-US" dirty="0"/>
              <a:t> to have time to focus on the core issues!</a:t>
            </a:r>
          </a:p>
        </p:txBody>
      </p:sp>
      <p:sp>
        <p:nvSpPr>
          <p:cNvPr id="4" name="Slide Number Placeholder 3"/>
          <p:cNvSpPr>
            <a:spLocks noGrp="1"/>
          </p:cNvSpPr>
          <p:nvPr>
            <p:ph type="sldNum" sz="quarter" idx="5"/>
          </p:nvPr>
        </p:nvSpPr>
        <p:spPr/>
        <p:txBody>
          <a:bodyPr/>
          <a:lstStyle/>
          <a:p>
            <a:fld id="{167819B1-5A62-8942-A1A9-7C81B8FCFFD7}" type="slidenum">
              <a:rPr lang="en-GB" smtClean="0"/>
              <a:t>1</a:t>
            </a:fld>
            <a:endParaRPr lang="en-GB"/>
          </a:p>
        </p:txBody>
      </p:sp>
    </p:spTree>
    <p:extLst>
      <p:ext uri="{BB962C8B-B14F-4D97-AF65-F5344CB8AC3E}">
        <p14:creationId xmlns:p14="http://schemas.microsoft.com/office/powerpoint/2010/main" val="801044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irs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432" y="4310142"/>
            <a:ext cx="10515600" cy="468103"/>
          </a:xfrm>
          <a:prstGeom prst="rect">
            <a:avLst/>
          </a:prstGeom>
        </p:spPr>
        <p:txBody>
          <a:bodyPr/>
          <a:lstStyle>
            <a:lvl1pPr>
              <a:defRPr lang="en-GB" sz="1800" b="1" kern="1200" dirty="0">
                <a:solidFill>
                  <a:srgbClr val="2C7D4A"/>
                </a:solidFill>
                <a:latin typeface="Times New Roman" panose="02020603050405020304" pitchFamily="18" charset="0"/>
                <a:ea typeface="Open Sans" panose="020B0606030504020204" pitchFamily="34" charset="0"/>
                <a:cs typeface="Times New Roman" panose="02020603050405020304" pitchFamily="18" charset="0"/>
              </a:defRPr>
            </a:lvl1pPr>
          </a:lstStyle>
          <a:p>
            <a:r>
              <a:rPr lang="en-US" dirty="0"/>
              <a:t>Name(s) of presenters</a:t>
            </a:r>
            <a:r>
              <a:rPr lang="en-US" b="0" dirty="0"/>
              <a:t>, affiliation</a:t>
            </a:r>
            <a:endParaRPr lang="en-GB" dirty="0"/>
          </a:p>
        </p:txBody>
      </p:sp>
      <p:sp>
        <p:nvSpPr>
          <p:cNvPr id="3" name="Content Placeholder 2"/>
          <p:cNvSpPr>
            <a:spLocks noGrp="1"/>
          </p:cNvSpPr>
          <p:nvPr>
            <p:ph sz="half" idx="1" hasCustomPrompt="1"/>
          </p:nvPr>
        </p:nvSpPr>
        <p:spPr>
          <a:xfrm>
            <a:off x="442432" y="3132712"/>
            <a:ext cx="10911367" cy="380399"/>
          </a:xfrm>
          <a:prstGeom prst="rect">
            <a:avLst/>
          </a:prstGeom>
        </p:spPr>
        <p:txBody>
          <a:bodyPr>
            <a:normAutofit/>
          </a:bodyPr>
          <a:lstStyle>
            <a:lvl1pPr marL="0" indent="0">
              <a:buNone/>
              <a:defRPr lang="en-US" sz="2000" b="0" i="0" kern="1200" dirty="0" smtClean="0">
                <a:solidFill>
                  <a:srgbClr val="2C7D4A"/>
                </a:solidFill>
                <a:latin typeface="Times New Roman" panose="02020603050405020304" pitchFamily="18" charset="0"/>
                <a:ea typeface="+mn-ea"/>
                <a:cs typeface="Times New Roman" panose="02020603050405020304" pitchFamily="18" charset="0"/>
              </a:defRPr>
            </a:lvl1pPr>
          </a:lstStyle>
          <a:p>
            <a:pPr lvl="0"/>
            <a:r>
              <a:rPr lang="en-US" dirty="0"/>
              <a:t>Subtitle – location, date</a:t>
            </a:r>
          </a:p>
        </p:txBody>
      </p:sp>
      <p:sp>
        <p:nvSpPr>
          <p:cNvPr id="4" name="Content Placeholder 3"/>
          <p:cNvSpPr>
            <a:spLocks noGrp="1"/>
          </p:cNvSpPr>
          <p:nvPr>
            <p:ph sz="half" idx="2" hasCustomPrompt="1"/>
          </p:nvPr>
        </p:nvSpPr>
        <p:spPr>
          <a:xfrm>
            <a:off x="442432" y="2323677"/>
            <a:ext cx="10911367" cy="714466"/>
          </a:xfrm>
          <a:prstGeom prst="rect">
            <a:avLst/>
          </a:prstGeom>
        </p:spPr>
        <p:txBody>
          <a:bodyPr>
            <a:normAutofit/>
          </a:bodyPr>
          <a:lstStyle>
            <a:lvl1pPr marL="0" indent="0">
              <a:buNone/>
              <a:defRPr lang="en-US" sz="3600" b="1" kern="1200" dirty="0" smtClean="0">
                <a:solidFill>
                  <a:srgbClr val="2C7D4A"/>
                </a:solidFill>
                <a:latin typeface="Times New Roman" panose="02020603050405020304" pitchFamily="18" charset="0"/>
                <a:ea typeface="Cambria" panose="02040503050406030204" pitchFamily="18" charset="0"/>
                <a:cs typeface="Times New Roman" panose="02020603050405020304" pitchFamily="18" charset="0"/>
              </a:defRPr>
            </a:lvl1pPr>
            <a:lvl2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lang="en-GB" sz="2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Main title</a:t>
            </a:r>
          </a:p>
        </p:txBody>
      </p:sp>
      <p:cxnSp>
        <p:nvCxnSpPr>
          <p:cNvPr id="12" name="Connettore 1 15"/>
          <p:cNvCxnSpPr>
            <a:cxnSpLocks/>
          </p:cNvCxnSpPr>
          <p:nvPr userDrawn="1"/>
        </p:nvCxnSpPr>
        <p:spPr>
          <a:xfrm>
            <a:off x="442432" y="5900690"/>
            <a:ext cx="9153513" cy="0"/>
          </a:xfrm>
          <a:prstGeom prst="line">
            <a:avLst/>
          </a:prstGeom>
          <a:ln w="6350" cmpd="sng">
            <a:solidFill>
              <a:srgbClr val="2C7D4A"/>
            </a:solidFill>
          </a:ln>
          <a:effectLst>
            <a:outerShdw dist="12700" dir="5400000" sx="0" sy="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p:ph type="body" sz="quarter" idx="10"/>
          </p:nvPr>
        </p:nvSpPr>
        <p:spPr>
          <a:xfrm>
            <a:off x="359217" y="655227"/>
            <a:ext cx="3188315" cy="271462"/>
          </a:xfrm>
          <a:prstGeom prst="rect">
            <a:avLst/>
          </a:prstGeom>
        </p:spPr>
        <p:txBody>
          <a:bodyPr/>
          <a:lstStyle>
            <a:lvl1pPr>
              <a:defRPr lang="en-US" sz="1600" b="1" kern="1200" dirty="0" smtClean="0">
                <a:solidFill>
                  <a:prstClr val="white"/>
                </a:solidFill>
                <a:latin typeface="Times New Roman" panose="02020603050405020304" pitchFamily="18" charset="0"/>
                <a:ea typeface="+mn-ea"/>
                <a:cs typeface="Times New Roman" panose="02020603050405020304" pitchFamily="18" charset="0"/>
              </a:defRPr>
            </a:lvl1pPr>
          </a:lstStyle>
          <a:p>
            <a:pPr lvl="0"/>
            <a:r>
              <a:rPr lang="en-GB"/>
              <a:t>Click to edit Master text styles</a:t>
            </a:r>
          </a:p>
        </p:txBody>
      </p:sp>
      <p:pic>
        <p:nvPicPr>
          <p:cNvPr id="13" name="Immagine 5"/>
          <p:cNvPicPr>
            <a:picLocks noChangeAspect="1"/>
          </p:cNvPicPr>
          <p:nvPr userDrawn="1"/>
        </p:nvPicPr>
        <p:blipFill>
          <a:blip r:embed="rId2">
            <a:duotone>
              <a:prstClr val="black"/>
              <a:srgbClr val="2C7D4A">
                <a:tint val="45000"/>
                <a:satMod val="400000"/>
              </a:srgbClr>
            </a:duotone>
            <a:lum contrast="40000"/>
          </a:blip>
          <a:stretch>
            <a:fillRect/>
          </a:stretch>
        </p:blipFill>
        <p:spPr>
          <a:xfrm>
            <a:off x="-661119" y="386816"/>
            <a:ext cx="4606591" cy="714466"/>
          </a:xfrm>
          <a:prstGeom prst="rect">
            <a:avLst/>
          </a:prstGeom>
          <a:ln>
            <a:noFill/>
          </a:ln>
        </p:spPr>
      </p:pic>
      <p:pic>
        <p:nvPicPr>
          <p:cNvPr id="7" name="Picture 6" descr="A black background with green text&#10;&#10;Description automatically generated">
            <a:extLst>
              <a:ext uri="{FF2B5EF4-FFF2-40B4-BE49-F238E27FC236}">
                <a16:creationId xmlns:a16="http://schemas.microsoft.com/office/drawing/2014/main" id="{E3CC9B9F-1F0E-0AA5-1E5D-7EB357A85D3F}"/>
              </a:ext>
            </a:extLst>
          </p:cNvPr>
          <p:cNvPicPr>
            <a:picLocks noChangeAspect="1"/>
          </p:cNvPicPr>
          <p:nvPr userDrawn="1"/>
        </p:nvPicPr>
        <p:blipFill>
          <a:blip r:embed="rId3"/>
          <a:stretch>
            <a:fillRect/>
          </a:stretch>
        </p:blipFill>
        <p:spPr>
          <a:xfrm>
            <a:off x="10089931" y="5808911"/>
            <a:ext cx="1918454" cy="964023"/>
          </a:xfrm>
          <a:prstGeom prst="rect">
            <a:avLst/>
          </a:prstGeom>
        </p:spPr>
      </p:pic>
    </p:spTree>
    <p:extLst>
      <p:ext uri="{BB962C8B-B14F-4D97-AF65-F5344CB8AC3E}">
        <p14:creationId xmlns:p14="http://schemas.microsoft.com/office/powerpoint/2010/main" val="5066569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ext Placeholder 14">
            <a:extLst>
              <a:ext uri="{FF2B5EF4-FFF2-40B4-BE49-F238E27FC236}">
                <a16:creationId xmlns:a16="http://schemas.microsoft.com/office/drawing/2014/main" id="{BCE93E7D-A312-AFEC-351E-DA12BF45EA15}"/>
              </a:ext>
            </a:extLst>
          </p:cNvPr>
          <p:cNvSpPr>
            <a:spLocks noGrp="1" noRot="1" noMove="1" noResize="1" noEditPoints="1" noAdjustHandles="1" noChangeArrowheads="1" noChangeShapeType="1"/>
          </p:cNvSpPr>
          <p:nvPr>
            <p:ph type="body" sz="quarter" idx="14" hasCustomPrompt="1"/>
          </p:nvPr>
        </p:nvSpPr>
        <p:spPr>
          <a:xfrm>
            <a:off x="263609" y="420625"/>
            <a:ext cx="10935855" cy="530352"/>
          </a:xfrm>
          <a:prstGeom prst="rect">
            <a:avLst/>
          </a:prstGeom>
        </p:spPr>
        <p:txBody>
          <a:bodyPr/>
          <a:lstStyle>
            <a:lvl1pPr marL="0" indent="0">
              <a:buNone/>
              <a:defRPr lang="en-US" sz="3200" b="1" kern="1200" dirty="0" smtClean="0">
                <a:solidFill>
                  <a:srgbClr val="2C7D4A"/>
                </a:solidFill>
                <a:latin typeface="Times New Roman" panose="02020603050405020304" pitchFamily="18" charset="0"/>
                <a:ea typeface="+mn-ea"/>
                <a:cs typeface="Times New Roman" panose="02020603050405020304" pitchFamily="18" charset="0"/>
              </a:defRPr>
            </a:lvl1pPr>
            <a:lvl2pPr>
              <a:defRPr lang="en-US" sz="1050" kern="1200" dirty="0" smtClean="0">
                <a:solidFill>
                  <a:srgbClr val="1F6BA7"/>
                </a:solidFill>
                <a:latin typeface="Open Sans"/>
                <a:ea typeface="+mn-ea"/>
                <a:cs typeface="Open Sans"/>
              </a:defRPr>
            </a:lvl2pPr>
            <a:lvl3pPr>
              <a:defRPr lang="en-US" sz="1050" kern="1200" dirty="0" smtClean="0">
                <a:solidFill>
                  <a:srgbClr val="1F6BA7"/>
                </a:solidFill>
                <a:latin typeface="Open Sans"/>
                <a:ea typeface="+mn-ea"/>
                <a:cs typeface="Open Sans"/>
              </a:defRPr>
            </a:lvl3pPr>
            <a:lvl4pPr>
              <a:defRPr lang="en-US" sz="1050" kern="1200" dirty="0" smtClean="0">
                <a:solidFill>
                  <a:srgbClr val="1F6BA7"/>
                </a:solidFill>
                <a:latin typeface="Open Sans"/>
                <a:ea typeface="+mn-ea"/>
                <a:cs typeface="Open Sans"/>
              </a:defRPr>
            </a:lvl4pPr>
            <a:lvl5pPr>
              <a:defRPr lang="en-GB" sz="1050" kern="1200" dirty="0">
                <a:solidFill>
                  <a:srgbClr val="1F6BA7"/>
                </a:solidFill>
                <a:latin typeface="Open Sans"/>
                <a:ea typeface="+mn-ea"/>
                <a:cs typeface="Open Sans"/>
              </a:defRPr>
            </a:lvl5pPr>
          </a:lstStyle>
          <a:p>
            <a:pPr lvl="0"/>
            <a:r>
              <a:rPr lang="en-US" dirty="0"/>
              <a:t>Slide title</a:t>
            </a:r>
          </a:p>
        </p:txBody>
      </p:sp>
      <p:sp>
        <p:nvSpPr>
          <p:cNvPr id="9" name="Slide Number Placeholder 5">
            <a:extLst>
              <a:ext uri="{FF2B5EF4-FFF2-40B4-BE49-F238E27FC236}">
                <a16:creationId xmlns:a16="http://schemas.microsoft.com/office/drawing/2014/main" id="{047B4010-3FE4-9FD5-B36E-5934D4DEF2C7}"/>
              </a:ext>
            </a:extLst>
          </p:cNvPr>
          <p:cNvSpPr>
            <a:spLocks noGrp="1"/>
          </p:cNvSpPr>
          <p:nvPr>
            <p:ph type="sldNum" sz="quarter" idx="12"/>
          </p:nvPr>
        </p:nvSpPr>
        <p:spPr>
          <a:xfrm>
            <a:off x="9177867" y="6411586"/>
            <a:ext cx="2743200" cy="365125"/>
          </a:xfrm>
        </p:spPr>
        <p:txBody>
          <a:bodyPr/>
          <a:lstStyle>
            <a:lvl1pPr>
              <a:defRPr sz="1600">
                <a:solidFill>
                  <a:srgbClr val="2C7D4A"/>
                </a:solidFill>
              </a:defRPr>
            </a:lvl1pPr>
          </a:lstStyle>
          <a:p>
            <a:fld id="{F26FC048-DF4E-0746-B313-543F0DD72FCB}" type="slidenum">
              <a:rPr lang="en-GB" smtClean="0"/>
              <a:pPr/>
              <a:t>‹#›</a:t>
            </a:fld>
            <a:endParaRPr lang="en-GB" dirty="0"/>
          </a:p>
        </p:txBody>
      </p:sp>
      <p:pic>
        <p:nvPicPr>
          <p:cNvPr id="10" name="Picture 9" descr="A black background with green text&#10;&#10;Description automatically generated">
            <a:extLst>
              <a:ext uri="{FF2B5EF4-FFF2-40B4-BE49-F238E27FC236}">
                <a16:creationId xmlns:a16="http://schemas.microsoft.com/office/drawing/2014/main" id="{E85EB9C8-1671-AD83-7B6C-507C5979B562}"/>
              </a:ext>
            </a:extLst>
          </p:cNvPr>
          <p:cNvPicPr>
            <a:picLocks noChangeAspect="1"/>
          </p:cNvPicPr>
          <p:nvPr userDrawn="1"/>
        </p:nvPicPr>
        <p:blipFill>
          <a:blip r:embed="rId2"/>
          <a:stretch>
            <a:fillRect/>
          </a:stretch>
        </p:blipFill>
        <p:spPr>
          <a:xfrm>
            <a:off x="10009937" y="132585"/>
            <a:ext cx="1918454" cy="964023"/>
          </a:xfrm>
          <a:prstGeom prst="rect">
            <a:avLst/>
          </a:prstGeom>
        </p:spPr>
      </p:pic>
      <p:sp>
        <p:nvSpPr>
          <p:cNvPr id="2" name="Segnaposto contenuto 2">
            <a:extLst>
              <a:ext uri="{FF2B5EF4-FFF2-40B4-BE49-F238E27FC236}">
                <a16:creationId xmlns:a16="http://schemas.microsoft.com/office/drawing/2014/main" id="{55D31A5A-8AAB-1044-A8E4-4347524BD364}"/>
              </a:ext>
            </a:extLst>
          </p:cNvPr>
          <p:cNvSpPr>
            <a:spLocks noGrp="1"/>
          </p:cNvSpPr>
          <p:nvPr>
            <p:ph idx="13" hasCustomPrompt="1"/>
          </p:nvPr>
        </p:nvSpPr>
        <p:spPr>
          <a:xfrm>
            <a:off x="304722" y="1246798"/>
            <a:ext cx="11616345" cy="5234092"/>
          </a:xfrm>
          <a:prstGeom prst="rect">
            <a:avLst/>
          </a:prstGeom>
        </p:spPr>
        <p:txBody>
          <a:bodyPr/>
          <a:lstStyle>
            <a:lvl1pPr marL="285750" indent="-285750">
              <a:lnSpc>
                <a:spcPct val="120000"/>
              </a:lnSpc>
              <a:buFont typeface="Arial" panose="020B0604020202020204" pitchFamily="34" charset="0"/>
              <a:buChar char="•"/>
              <a:defRPr/>
            </a:lvl1pPr>
          </a:lstStyle>
          <a:p>
            <a:pPr marL="0" indent="0">
              <a:buNone/>
            </a:pPr>
            <a:r>
              <a:rPr lang="it-IT" b="1" dirty="0">
                <a:latin typeface="Open Sans"/>
                <a:cs typeface="Open Sans"/>
              </a:rPr>
              <a:t>Text (</a:t>
            </a:r>
            <a:r>
              <a:rPr lang="it-IT" b="1" dirty="0" err="1">
                <a:latin typeface="Open Sans"/>
                <a:cs typeface="Open Sans"/>
              </a:rPr>
              <a:t>title</a:t>
            </a:r>
            <a:r>
              <a:rPr lang="it-IT" b="1" dirty="0">
                <a:latin typeface="Open Sans"/>
                <a:cs typeface="Open Sans"/>
              </a:rPr>
              <a:t>)</a:t>
            </a:r>
          </a:p>
          <a:p>
            <a:pPr marL="0" indent="0">
              <a:lnSpc>
                <a:spcPct val="120000"/>
              </a:lnSpc>
              <a:buNone/>
            </a:pPr>
            <a:r>
              <a:rPr lang="it-IT" sz="1800" dirty="0">
                <a:latin typeface="Open Sans"/>
                <a:cs typeface="Open Sans"/>
              </a:rPr>
              <a:t>Text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a:t>
            </a:r>
          </a:p>
          <a:p>
            <a:pPr marL="0" indent="0">
              <a:buNone/>
            </a:pPr>
            <a:endParaRPr lang="it-IT" sz="1800" dirty="0">
              <a:latin typeface="Open Sans"/>
              <a:cs typeface="Open Sans"/>
            </a:endParaRPr>
          </a:p>
          <a:p>
            <a:pPr marL="0" indent="0">
              <a:buNone/>
            </a:pPr>
            <a:endParaRPr lang="it-IT" sz="1800" dirty="0">
              <a:latin typeface="Open Sans"/>
              <a:cs typeface="Open Sans"/>
            </a:endParaRPr>
          </a:p>
          <a:p>
            <a:pPr marL="0" indent="0">
              <a:buNone/>
            </a:pPr>
            <a:endParaRPr lang="it-IT" sz="1800" dirty="0">
              <a:latin typeface="Open Sans"/>
              <a:cs typeface="Open Sans"/>
            </a:endParaRPr>
          </a:p>
        </p:txBody>
      </p:sp>
    </p:spTree>
    <p:extLst>
      <p:ext uri="{BB962C8B-B14F-4D97-AF65-F5344CB8AC3E}">
        <p14:creationId xmlns:p14="http://schemas.microsoft.com/office/powerpoint/2010/main" val="3201985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8DBD6C-32A7-3F44-A2EB-469D7D3CE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5B8AB5F-426D-FC43-A1CE-4A8228FF08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474AE1AC-505D-D244-BF59-1FF84006F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7B1556B6-3911-514A-A2D3-508B453B6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BEFC081-57EB-A143-A1A7-1FC603BAE0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FC048-DF4E-0746-B313-543F0DD72FCB}" type="slidenum">
              <a:rPr lang="en-GB" smtClean="0"/>
              <a:t>‹#›</a:t>
            </a:fld>
            <a:endParaRPr lang="en-GB"/>
          </a:p>
        </p:txBody>
      </p:sp>
    </p:spTree>
    <p:extLst>
      <p:ext uri="{BB962C8B-B14F-4D97-AF65-F5344CB8AC3E}">
        <p14:creationId xmlns:p14="http://schemas.microsoft.com/office/powerpoint/2010/main" val="3339834278"/>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9.jp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C9BC-2C6A-4244-998F-180C3DF2BEA0}"/>
              </a:ext>
            </a:extLst>
          </p:cNvPr>
          <p:cNvSpPr>
            <a:spLocks noGrp="1"/>
          </p:cNvSpPr>
          <p:nvPr>
            <p:ph type="title"/>
          </p:nvPr>
        </p:nvSpPr>
        <p:spPr>
          <a:xfrm>
            <a:off x="442432" y="4222438"/>
            <a:ext cx="10515600" cy="963337"/>
          </a:xfrm>
        </p:spPr>
        <p:txBody>
          <a:bodyPr>
            <a:normAutofit/>
          </a:bodyPr>
          <a:lstStyle/>
          <a:p>
            <a:r>
              <a:rPr lang="en-US" dirty="0">
                <a:latin typeface="Times New Roman" panose="02020603050405020304" pitchFamily="18" charset="0"/>
              </a:rPr>
              <a:t>Launch event</a:t>
            </a:r>
          </a:p>
        </p:txBody>
      </p:sp>
      <p:sp>
        <p:nvSpPr>
          <p:cNvPr id="3" name="Content Placeholder 2">
            <a:extLst>
              <a:ext uri="{FF2B5EF4-FFF2-40B4-BE49-F238E27FC236}">
                <a16:creationId xmlns:a16="http://schemas.microsoft.com/office/drawing/2014/main" id="{42DCA48D-17FA-3841-95FC-E9FFE39557ED}"/>
              </a:ext>
            </a:extLst>
          </p:cNvPr>
          <p:cNvSpPr>
            <a:spLocks noGrp="1"/>
          </p:cNvSpPr>
          <p:nvPr>
            <p:ph sz="half" idx="1"/>
          </p:nvPr>
        </p:nvSpPr>
        <p:spPr/>
        <p:txBody>
          <a:bodyPr/>
          <a:lstStyle/>
          <a:p>
            <a:r>
              <a:rPr lang="en-US" dirty="0">
                <a:latin typeface="Times New Roman" panose="02020603050405020304" pitchFamily="18" charset="0"/>
              </a:rPr>
              <a:t>Brussels, 13 May 2026 </a:t>
            </a:r>
          </a:p>
        </p:txBody>
      </p:sp>
      <p:sp>
        <p:nvSpPr>
          <p:cNvPr id="4" name="Content Placeholder 3">
            <a:extLst>
              <a:ext uri="{FF2B5EF4-FFF2-40B4-BE49-F238E27FC236}">
                <a16:creationId xmlns:a16="http://schemas.microsoft.com/office/drawing/2014/main" id="{BB594FA6-4096-AD4C-A6CA-70A4B56BB12E}"/>
              </a:ext>
            </a:extLst>
          </p:cNvPr>
          <p:cNvSpPr>
            <a:spLocks noGrp="1"/>
          </p:cNvSpPr>
          <p:nvPr>
            <p:ph sz="half" idx="2"/>
          </p:nvPr>
        </p:nvSpPr>
        <p:spPr/>
        <p:txBody>
          <a:bodyPr/>
          <a:lstStyle/>
          <a:p>
            <a:r>
              <a:rPr lang="en-GB" dirty="0"/>
              <a:t>Carbon Leakage under CBAM and Free Allocation</a:t>
            </a:r>
          </a:p>
        </p:txBody>
      </p:sp>
      <p:pic>
        <p:nvPicPr>
          <p:cNvPr id="5" name="Picture 2" descr="Climate Economics Chair | Paris">
            <a:extLst>
              <a:ext uri="{FF2B5EF4-FFF2-40B4-BE49-F238E27FC236}">
                <a16:creationId xmlns:a16="http://schemas.microsoft.com/office/drawing/2014/main" id="{6B40C16B-F952-68DC-8886-AE18C91E79E6}"/>
              </a:ext>
            </a:extLst>
          </p:cNvPr>
          <p:cNvPicPr>
            <a:picLocks noChangeAspect="1"/>
          </p:cNvPicPr>
          <p:nvPr/>
        </p:nvPicPr>
        <p:blipFill rotWithShape="1">
          <a:blip r:embed="rId3">
            <a:extLst>
              <a:ext uri="{28A0092B-C50C-407E-A947-70E740481C1C}">
                <a14:useLocalDpi xmlns:a14="http://schemas.microsoft.com/office/drawing/2010/main" val="0"/>
              </a:ext>
            </a:extLst>
          </a:blip>
          <a:srcRect t="28887" r="980" b="33874"/>
          <a:stretch>
            <a:fillRect/>
          </a:stretch>
        </p:blipFill>
        <p:spPr bwMode="auto">
          <a:xfrm>
            <a:off x="7300167" y="5916874"/>
            <a:ext cx="2596892" cy="919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94157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54C21-3F29-A265-4264-8633A98E1CE5}"/>
            </a:ext>
          </a:extLst>
        </p:cNvPr>
        <p:cNvGrpSpPr/>
        <p:nvPr/>
      </p:nvGrpSpPr>
      <p:grpSpPr>
        <a:xfrm>
          <a:off x="0" y="0"/>
          <a:ext cx="0" cy="0"/>
          <a:chOff x="0" y="0"/>
          <a:chExt cx="0" cy="0"/>
        </a:xfrm>
      </p:grpSpPr>
      <p:pic>
        <p:nvPicPr>
          <p:cNvPr id="2" name="Picture 2" descr="Climate Economics Chair | Paris">
            <a:extLst>
              <a:ext uri="{FF2B5EF4-FFF2-40B4-BE49-F238E27FC236}">
                <a16:creationId xmlns:a16="http://schemas.microsoft.com/office/drawing/2014/main" id="{B3622739-52E6-0CC4-B9E7-7855EB02C88D}"/>
              </a:ext>
            </a:extLst>
          </p:cNvPr>
          <p:cNvPicPr>
            <a:picLocks noChangeAspect="1"/>
          </p:cNvPicPr>
          <p:nvPr/>
        </p:nvPicPr>
        <p:blipFill rotWithShape="1">
          <a:blip r:embed="rId2">
            <a:extLst>
              <a:ext uri="{28A0092B-C50C-407E-A947-70E740481C1C}">
                <a14:useLocalDpi xmlns:a14="http://schemas.microsoft.com/office/drawing/2010/main" val="0"/>
              </a:ext>
            </a:extLst>
          </a:blip>
          <a:srcRect t="21354" r="980" b="23438"/>
          <a:stretch>
            <a:fillRect/>
          </a:stretch>
        </p:blipFill>
        <p:spPr bwMode="auto">
          <a:xfrm>
            <a:off x="7496110" y="25693"/>
            <a:ext cx="2413635" cy="1266825"/>
          </a:xfrm>
          <a:prstGeom prst="rect">
            <a:avLst/>
          </a:prstGeom>
          <a:noFill/>
          <a:ln>
            <a:noFill/>
          </a:ln>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1A42ED46-BE9F-AD1B-8F3C-B618C37442DC}"/>
              </a:ext>
            </a:extLst>
          </p:cNvPr>
          <p:cNvSpPr>
            <a:spLocks noGrp="1"/>
          </p:cNvSpPr>
          <p:nvPr>
            <p:ph type="body" sz="quarter" idx="14"/>
          </p:nvPr>
        </p:nvSpPr>
        <p:spPr>
          <a:xfrm>
            <a:off x="263609" y="368593"/>
            <a:ext cx="9646136" cy="530352"/>
          </a:xfrm>
        </p:spPr>
        <p:txBody>
          <a:bodyPr>
            <a:noAutofit/>
          </a:bodyPr>
          <a:lstStyle/>
          <a:p>
            <a:r>
              <a:rPr lang="en-US" dirty="0"/>
              <a:t>Background to modelling framework</a:t>
            </a:r>
            <a:endParaRPr lang="en-GB" dirty="0"/>
          </a:p>
        </p:txBody>
      </p:sp>
      <p:sp>
        <p:nvSpPr>
          <p:cNvPr id="4" name="Slide Number Placeholder 3">
            <a:extLst>
              <a:ext uri="{FF2B5EF4-FFF2-40B4-BE49-F238E27FC236}">
                <a16:creationId xmlns:a16="http://schemas.microsoft.com/office/drawing/2014/main" id="{986388A2-4993-FEB9-ECF1-C37BA92D4579}"/>
              </a:ext>
            </a:extLst>
          </p:cNvPr>
          <p:cNvSpPr>
            <a:spLocks noGrp="1"/>
          </p:cNvSpPr>
          <p:nvPr>
            <p:ph type="sldNum" sz="quarter" idx="12"/>
          </p:nvPr>
        </p:nvSpPr>
        <p:spPr/>
        <p:txBody>
          <a:bodyPr/>
          <a:lstStyle/>
          <a:p>
            <a:fld id="{F26FC048-DF4E-0746-B313-543F0DD72FCB}" type="slidenum">
              <a:rPr lang="en-GB" smtClean="0"/>
              <a:pPr/>
              <a:t>10</a:t>
            </a:fld>
            <a:endParaRPr lang="en-GB" dirty="0"/>
          </a:p>
        </p:txBody>
      </p:sp>
      <p:sp>
        <p:nvSpPr>
          <p:cNvPr id="6" name="ZoneTexte 5">
            <a:extLst>
              <a:ext uri="{FF2B5EF4-FFF2-40B4-BE49-F238E27FC236}">
                <a16:creationId xmlns:a16="http://schemas.microsoft.com/office/drawing/2014/main" id="{5895A296-E0E1-5319-4907-A95C27EC486F}"/>
              </a:ext>
            </a:extLst>
          </p:cNvPr>
          <p:cNvSpPr txBox="1"/>
          <p:nvPr/>
        </p:nvSpPr>
        <p:spPr>
          <a:xfrm>
            <a:off x="344611" y="964079"/>
            <a:ext cx="11502778" cy="5893921"/>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combined effects of CBAM and free allocation</a:t>
            </a:r>
            <a:r>
              <a:rPr lang="en-US" dirty="0">
                <a:latin typeface="Times New Roman" panose="02020603050405020304" pitchFamily="18" charset="0"/>
                <a:cs typeface="Times New Roman" panose="02020603050405020304" pitchFamily="18" charset="0"/>
              </a:rPr>
              <a:t> on firms’ production choices, cost structures, and market outcomes are </a:t>
            </a:r>
            <a:r>
              <a:rPr lang="en-US" b="1" dirty="0">
                <a:latin typeface="Times New Roman" panose="02020603050405020304" pitchFamily="18" charset="0"/>
                <a:cs typeface="Times New Roman" panose="02020603050405020304" pitchFamily="18" charset="0"/>
              </a:rPr>
              <a:t>complex</a:t>
            </a:r>
            <a:r>
              <a:rPr lang="en-US" dirty="0">
                <a:latin typeface="Times New Roman" panose="02020603050405020304" pitchFamily="18" charset="0"/>
                <a:cs typeface="Times New Roman" panose="02020603050405020304" pitchFamily="18" charset="0"/>
              </a:rPr>
              <a:t> and not fully captured by existing analytical approaches.</a:t>
            </a:r>
          </a:p>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key point is that CBAM and free allocation operate through </a:t>
            </a:r>
            <a:r>
              <a:rPr lang="en-US" b="1" dirty="0">
                <a:latin typeface="Times New Roman" panose="02020603050405020304" pitchFamily="18" charset="0"/>
                <a:cs typeface="Times New Roman" panose="02020603050405020304" pitchFamily="18" charset="0"/>
              </a:rPr>
              <a:t>different economic channels</a:t>
            </a:r>
            <a:r>
              <a:rPr lang="en-US" dirty="0">
                <a:latin typeface="Times New Roman" panose="02020603050405020304" pitchFamily="18" charset="0"/>
                <a:cs typeface="Times New Roman" panose="02020603050405020304" pitchFamily="18" charset="0"/>
              </a:rPr>
              <a:t>:</a:t>
            </a:r>
          </a:p>
          <a:p>
            <a:pPr marL="742950" lvl="1" indent="-285750">
              <a:spcAft>
                <a:spcPts val="600"/>
              </a:spcAf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CBAM</a:t>
            </a:r>
            <a:r>
              <a:rPr lang="en-US" dirty="0">
                <a:latin typeface="Times New Roman" panose="02020603050405020304" pitchFamily="18" charset="0"/>
                <a:cs typeface="Times New Roman" panose="02020603050405020304" pitchFamily="18" charset="0"/>
              </a:rPr>
              <a:t> primarily </a:t>
            </a:r>
            <a:r>
              <a:rPr lang="en-US" b="1" dirty="0">
                <a:latin typeface="Times New Roman" panose="02020603050405020304" pitchFamily="18" charset="0"/>
                <a:cs typeface="Times New Roman" panose="02020603050405020304" pitchFamily="18" charset="0"/>
              </a:rPr>
              <a:t>affects</a:t>
            </a:r>
            <a:r>
              <a:rPr lang="en-US" dirty="0">
                <a:latin typeface="Times New Roman" panose="02020603050405020304" pitchFamily="18" charset="0"/>
                <a:cs typeface="Times New Roman" panose="02020603050405020304" pitchFamily="18" charset="0"/>
              </a:rPr>
              <a:t> relative prices and trading conditions by narrowing the </a:t>
            </a:r>
            <a:r>
              <a:rPr lang="en-US" b="1" dirty="0">
                <a:latin typeface="Times New Roman" panose="02020603050405020304" pitchFamily="18" charset="0"/>
                <a:cs typeface="Times New Roman" panose="02020603050405020304" pitchFamily="18" charset="0"/>
              </a:rPr>
              <a:t>marginal cost gap </a:t>
            </a:r>
            <a:r>
              <a:rPr lang="en-US" dirty="0">
                <a:latin typeface="Times New Roman" panose="02020603050405020304" pitchFamily="18" charset="0"/>
                <a:cs typeface="Times New Roman" panose="02020603050405020304" pitchFamily="18" charset="0"/>
              </a:rPr>
              <a:t>between EU production subject to carbon pricing and imports. This holds even when verified embedded emissions for imports are adjusted to reflect the free allocation granted to EU producers: as long as the net embedded emissions remain positive, CBAM continues to affect marginal unit pricing and, therefore, the marginal competitiveness of imports. </a:t>
            </a:r>
          </a:p>
          <a:p>
            <a:pPr marL="742950" lvl="1" indent="-285750">
              <a:spcAft>
                <a:spcPts val="600"/>
              </a:spcAf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Free allocation</a:t>
            </a:r>
            <a:r>
              <a:rPr lang="en-US" dirty="0">
                <a:latin typeface="Times New Roman" panose="02020603050405020304" pitchFamily="18" charset="0"/>
                <a:cs typeface="Times New Roman" panose="02020603050405020304" pitchFamily="18" charset="0"/>
              </a:rPr>
              <a:t>, by contrast, primarily affects firms’ </a:t>
            </a:r>
            <a:r>
              <a:rPr lang="en-US" b="1" dirty="0">
                <a:latin typeface="Times New Roman" panose="02020603050405020304" pitchFamily="18" charset="0"/>
                <a:cs typeface="Times New Roman" panose="02020603050405020304" pitchFamily="18" charset="0"/>
              </a:rPr>
              <a:t>inframarginal compliance costs, profitability, and balance-sheet</a:t>
            </a:r>
            <a:r>
              <a:rPr lang="en-US" dirty="0">
                <a:latin typeface="Times New Roman" panose="02020603050405020304" pitchFamily="18" charset="0"/>
                <a:cs typeface="Times New Roman" panose="02020603050405020304" pitchFamily="18" charset="0"/>
              </a:rPr>
              <a:t> constraints. </a:t>
            </a:r>
          </a:p>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that light, CBAM and free allocation can be seen more as </a:t>
            </a:r>
            <a:r>
              <a:rPr lang="en-US" b="1" dirty="0">
                <a:latin typeface="Times New Roman" panose="02020603050405020304" pitchFamily="18" charset="0"/>
                <a:cs typeface="Times New Roman" panose="02020603050405020304" pitchFamily="18" charset="0"/>
              </a:rPr>
              <a:t>complements</a:t>
            </a:r>
            <a:r>
              <a:rPr lang="en-US" dirty="0">
                <a:latin typeface="Times New Roman" panose="02020603050405020304" pitchFamily="18" charset="0"/>
                <a:cs typeface="Times New Roman" panose="02020603050405020304" pitchFamily="18" charset="0"/>
              </a:rPr>
              <a:t> rather than substitutes in addressing leakage over the long run. The coexistence of CBAM with free allocation is provided for by Art. 31 of the CBAM Regulation.</a:t>
            </a:r>
          </a:p>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Assessing the interaction between CBAM and free allocation requires a framework able to represent both marginal incentives and inframarginal cost relief, and to trace their implications along value chains. </a:t>
            </a:r>
          </a:p>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have developed such a </a:t>
            </a:r>
            <a:r>
              <a:rPr lang="en-US" b="1" dirty="0">
                <a:latin typeface="Times New Roman" panose="02020603050405020304" pitchFamily="18" charset="0"/>
                <a:cs typeface="Times New Roman" panose="02020603050405020304" pitchFamily="18" charset="0"/>
              </a:rPr>
              <a:t>unified partial equilibrium modeling framework</a:t>
            </a:r>
            <a:r>
              <a:rPr lang="en-US" dirty="0">
                <a:latin typeface="Times New Roman" panose="02020603050405020304" pitchFamily="18" charset="0"/>
                <a:cs typeface="Times New Roman" panose="02020603050405020304" pitchFamily="18" charset="0"/>
              </a:rPr>
              <a:t> for tracing how CBAM and free allocation affect </a:t>
            </a:r>
            <a:r>
              <a:rPr lang="en-US" b="1" dirty="0">
                <a:latin typeface="Times New Roman" panose="02020603050405020304" pitchFamily="18" charset="0"/>
                <a:cs typeface="Times New Roman" panose="02020603050405020304" pitchFamily="18" charset="0"/>
              </a:rPr>
              <a:t>firm behavior</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market structure</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leakage</a:t>
            </a:r>
            <a:r>
              <a:rPr lang="en-US" dirty="0">
                <a:latin typeface="Times New Roman" panose="02020603050405020304" pitchFamily="18" charset="0"/>
                <a:cs typeface="Times New Roman" panose="02020603050405020304" pitchFamily="18" charset="0"/>
              </a:rPr>
              <a:t>, both </a:t>
            </a:r>
            <a:r>
              <a:rPr lang="en-US" b="1" dirty="0">
                <a:latin typeface="Times New Roman" panose="02020603050405020304" pitchFamily="18" charset="0"/>
                <a:cs typeface="Times New Roman" panose="02020603050405020304" pitchFamily="18" charset="0"/>
              </a:rPr>
              <a:t>at the border and along value chains</a:t>
            </a:r>
            <a:r>
              <a:rPr lang="en-US"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then run the model for two </a:t>
            </a:r>
            <a:r>
              <a:rPr lang="en-US" b="1" dirty="0">
                <a:latin typeface="Times New Roman" panose="02020603050405020304" pitchFamily="18" charset="0"/>
                <a:cs typeface="Times New Roman" panose="02020603050405020304" pitchFamily="18" charset="0"/>
              </a:rPr>
              <a:t>value chains, namely steel and fertilizers</a:t>
            </a:r>
            <a:r>
              <a:rPr lang="en-US" dirty="0">
                <a:latin typeface="Times New Roman" panose="02020603050405020304" pitchFamily="18" charset="0"/>
                <a:cs typeface="Times New Roman" panose="02020603050405020304" pitchFamily="18" charset="0"/>
              </a:rPr>
              <a:t>. We model a full value chain rather than a single sector, that allows us to capture the different channels of carbon leakage. We distinguish:</a:t>
            </a:r>
            <a:endParaRPr lang="en-BE"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 </a:t>
            </a:r>
            <a:r>
              <a:rPr lang="en-US" b="1" dirty="0">
                <a:latin typeface="Times New Roman" panose="02020603050405020304" pitchFamily="18" charset="0"/>
                <a:cs typeface="Times New Roman" panose="02020603050405020304" pitchFamily="18" charset="0"/>
              </a:rPr>
              <a:t>upstream sector</a:t>
            </a:r>
            <a:r>
              <a:rPr lang="en-US" dirty="0">
                <a:latin typeface="Times New Roman" panose="02020603050405020304" pitchFamily="18" charset="0"/>
                <a:cs typeface="Times New Roman" panose="02020603050405020304" pitchFamily="18" charset="0"/>
              </a:rPr>
              <a:t>, which is covered by carbon pricing;</a:t>
            </a:r>
            <a:endParaRPr lang="en-BE"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a:t>
            </a:r>
            <a:r>
              <a:rPr lang="en-US" b="1" dirty="0">
                <a:latin typeface="Times New Roman" panose="02020603050405020304" pitchFamily="18" charset="0"/>
                <a:cs typeface="Times New Roman" panose="02020603050405020304" pitchFamily="18" charset="0"/>
              </a:rPr>
              <a:t>downstream sector</a:t>
            </a:r>
            <a:r>
              <a:rPr lang="en-US" dirty="0">
                <a:latin typeface="Times New Roman" panose="02020603050405020304" pitchFamily="18" charset="0"/>
                <a:cs typeface="Times New Roman" panose="02020603050405020304" pitchFamily="18" charset="0"/>
              </a:rPr>
              <a:t>, which is not directly covered and uses the upstream good as an input.</a:t>
            </a:r>
            <a:endParaRPr lang="en-B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602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225B2-EA19-E6DB-2CC6-00D70E9FA78C}"/>
            </a:ext>
          </a:extLst>
        </p:cNvPr>
        <p:cNvGrpSpPr/>
        <p:nvPr/>
      </p:nvGrpSpPr>
      <p:grpSpPr>
        <a:xfrm>
          <a:off x="0" y="0"/>
          <a:ext cx="0" cy="0"/>
          <a:chOff x="0" y="0"/>
          <a:chExt cx="0" cy="0"/>
        </a:xfrm>
      </p:grpSpPr>
      <p:pic>
        <p:nvPicPr>
          <p:cNvPr id="2" name="Picture 2" descr="Climate Economics Chair | Paris">
            <a:extLst>
              <a:ext uri="{FF2B5EF4-FFF2-40B4-BE49-F238E27FC236}">
                <a16:creationId xmlns:a16="http://schemas.microsoft.com/office/drawing/2014/main" id="{CCCC1C43-8A09-8E4F-E86E-C53FC8AA80B9}"/>
              </a:ext>
            </a:extLst>
          </p:cNvPr>
          <p:cNvPicPr>
            <a:picLocks noChangeAspect="1"/>
          </p:cNvPicPr>
          <p:nvPr/>
        </p:nvPicPr>
        <p:blipFill rotWithShape="1">
          <a:blip r:embed="rId2">
            <a:extLst>
              <a:ext uri="{28A0092B-C50C-407E-A947-70E740481C1C}">
                <a14:useLocalDpi xmlns:a14="http://schemas.microsoft.com/office/drawing/2010/main" val="0"/>
              </a:ext>
            </a:extLst>
          </a:blip>
          <a:srcRect t="21354" r="980" b="23438"/>
          <a:stretch>
            <a:fillRect/>
          </a:stretch>
        </p:blipFill>
        <p:spPr bwMode="auto">
          <a:xfrm>
            <a:off x="7496110" y="38965"/>
            <a:ext cx="2413635" cy="1266825"/>
          </a:xfrm>
          <a:prstGeom prst="rect">
            <a:avLst/>
          </a:prstGeom>
          <a:noFill/>
          <a:ln>
            <a:noFill/>
          </a:ln>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8E766D33-1445-C69E-FE76-E699551FBC84}"/>
              </a:ext>
            </a:extLst>
          </p:cNvPr>
          <p:cNvSpPr>
            <a:spLocks noGrp="1"/>
          </p:cNvSpPr>
          <p:nvPr>
            <p:ph type="body" sz="quarter" idx="14"/>
          </p:nvPr>
        </p:nvSpPr>
        <p:spPr>
          <a:xfrm>
            <a:off x="263609" y="368592"/>
            <a:ext cx="8287004" cy="1266825"/>
          </a:xfrm>
        </p:spPr>
        <p:txBody>
          <a:bodyPr>
            <a:noAutofit/>
          </a:bodyPr>
          <a:lstStyle/>
          <a:p>
            <a:r>
              <a:rPr lang="en-US" dirty="0"/>
              <a:t>Scenarios</a:t>
            </a:r>
            <a:endParaRPr lang="en-GB" dirty="0"/>
          </a:p>
        </p:txBody>
      </p:sp>
      <p:sp>
        <p:nvSpPr>
          <p:cNvPr id="4" name="Slide Number Placeholder 3">
            <a:extLst>
              <a:ext uri="{FF2B5EF4-FFF2-40B4-BE49-F238E27FC236}">
                <a16:creationId xmlns:a16="http://schemas.microsoft.com/office/drawing/2014/main" id="{6D99D162-2509-16D6-A269-0D753AE49E3A}"/>
              </a:ext>
            </a:extLst>
          </p:cNvPr>
          <p:cNvSpPr>
            <a:spLocks noGrp="1"/>
          </p:cNvSpPr>
          <p:nvPr>
            <p:ph type="sldNum" sz="quarter" idx="12"/>
          </p:nvPr>
        </p:nvSpPr>
        <p:spPr/>
        <p:txBody>
          <a:bodyPr/>
          <a:lstStyle/>
          <a:p>
            <a:fld id="{F26FC048-DF4E-0746-B313-543F0DD72FCB}" type="slidenum">
              <a:rPr lang="en-GB" smtClean="0"/>
              <a:pPr/>
              <a:t>11</a:t>
            </a:fld>
            <a:endParaRPr lang="en-GB" dirty="0"/>
          </a:p>
        </p:txBody>
      </p:sp>
      <p:graphicFrame>
        <p:nvGraphicFramePr>
          <p:cNvPr id="18" name="Diagramme 17">
            <a:extLst>
              <a:ext uri="{FF2B5EF4-FFF2-40B4-BE49-F238E27FC236}">
                <a16:creationId xmlns:a16="http://schemas.microsoft.com/office/drawing/2014/main" id="{C3583787-4A0F-11DB-E550-9D7FF8473F83}"/>
              </a:ext>
            </a:extLst>
          </p:cNvPr>
          <p:cNvGraphicFramePr/>
          <p:nvPr>
            <p:extLst>
              <p:ext uri="{D42A27DB-BD31-4B8C-83A1-F6EECF244321}">
                <p14:modId xmlns:p14="http://schemas.microsoft.com/office/powerpoint/2010/main" val="2597193973"/>
              </p:ext>
            </p:extLst>
          </p:nvPr>
        </p:nvGraphicFramePr>
        <p:xfrm>
          <a:off x="388992" y="4279865"/>
          <a:ext cx="5714333" cy="1699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Diagramme 18">
            <a:extLst>
              <a:ext uri="{FF2B5EF4-FFF2-40B4-BE49-F238E27FC236}">
                <a16:creationId xmlns:a16="http://schemas.microsoft.com/office/drawing/2014/main" id="{928B237B-739A-AF87-D016-26B73068FEBC}"/>
              </a:ext>
            </a:extLst>
          </p:cNvPr>
          <p:cNvGraphicFramePr/>
          <p:nvPr>
            <p:extLst>
              <p:ext uri="{D42A27DB-BD31-4B8C-83A1-F6EECF244321}">
                <p14:modId xmlns:p14="http://schemas.microsoft.com/office/powerpoint/2010/main" val="90603949"/>
              </p:ext>
            </p:extLst>
          </p:nvPr>
        </p:nvGraphicFramePr>
        <p:xfrm>
          <a:off x="388992" y="368592"/>
          <a:ext cx="5707008" cy="43027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Image 1">
            <a:extLst>
              <a:ext uri="{FF2B5EF4-FFF2-40B4-BE49-F238E27FC236}">
                <a16:creationId xmlns:a16="http://schemas.microsoft.com/office/drawing/2014/main" id="{D24CADA1-A564-6702-EF76-200B3CD83D5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15300" y="1514784"/>
            <a:ext cx="5348486" cy="2349552"/>
          </a:xfrm>
          <a:prstGeom prst="rect">
            <a:avLst/>
          </a:prstGeom>
        </p:spPr>
      </p:pic>
      <p:sp>
        <p:nvSpPr>
          <p:cNvPr id="6" name="TextBox 5">
            <a:extLst>
              <a:ext uri="{FF2B5EF4-FFF2-40B4-BE49-F238E27FC236}">
                <a16:creationId xmlns:a16="http://schemas.microsoft.com/office/drawing/2014/main" id="{7AA123A3-9F72-C1F3-6143-64BE09A0472E}"/>
              </a:ext>
            </a:extLst>
          </p:cNvPr>
          <p:cNvSpPr txBox="1"/>
          <p:nvPr/>
        </p:nvSpPr>
        <p:spPr>
          <a:xfrm>
            <a:off x="6724033" y="1266085"/>
            <a:ext cx="4740442" cy="369332"/>
          </a:xfrm>
          <a:prstGeom prst="rect">
            <a:avLst/>
          </a:prstGeom>
          <a:noFill/>
        </p:spPr>
        <p:txBody>
          <a:bodyPr wrap="square" rtlCol="0">
            <a:spAutoFit/>
          </a:bodyPr>
          <a:lstStyle/>
          <a:p>
            <a:r>
              <a:rPr lang="en-US" sz="900" i="1" dirty="0"/>
              <a:t>Parallel between CBAM phase in and free allocation phase out in scenario 1</a:t>
            </a:r>
            <a:endParaRPr lang="en-BE" sz="900" i="1" dirty="0"/>
          </a:p>
          <a:p>
            <a:endParaRPr lang="en-BE" sz="900" dirty="0"/>
          </a:p>
        </p:txBody>
      </p:sp>
      <p:sp>
        <p:nvSpPr>
          <p:cNvPr id="7" name="TextBox 6">
            <a:extLst>
              <a:ext uri="{FF2B5EF4-FFF2-40B4-BE49-F238E27FC236}">
                <a16:creationId xmlns:a16="http://schemas.microsoft.com/office/drawing/2014/main" id="{BE0282BE-5E96-C87D-DD8B-A77458DE4EFA}"/>
              </a:ext>
            </a:extLst>
          </p:cNvPr>
          <p:cNvSpPr txBox="1"/>
          <p:nvPr/>
        </p:nvSpPr>
        <p:spPr>
          <a:xfrm>
            <a:off x="6615300" y="3951836"/>
            <a:ext cx="4740442" cy="230832"/>
          </a:xfrm>
          <a:prstGeom prst="rect">
            <a:avLst/>
          </a:prstGeom>
          <a:noFill/>
        </p:spPr>
        <p:txBody>
          <a:bodyPr wrap="square" rtlCol="0">
            <a:spAutoFit/>
          </a:bodyPr>
          <a:lstStyle/>
          <a:p>
            <a:r>
              <a:rPr lang="en-BE" sz="900" b="1" dirty="0"/>
              <a:t>Source</a:t>
            </a:r>
            <a:r>
              <a:rPr lang="en-BE" sz="900" dirty="0"/>
              <a:t>: Climate Economics Chair</a:t>
            </a:r>
          </a:p>
        </p:txBody>
      </p:sp>
    </p:spTree>
    <p:extLst>
      <p:ext uri="{BB962C8B-B14F-4D97-AF65-F5344CB8AC3E}">
        <p14:creationId xmlns:p14="http://schemas.microsoft.com/office/powerpoint/2010/main" val="3462431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9E852-B597-D18B-6FD8-C538D66876D2}"/>
            </a:ext>
          </a:extLst>
        </p:cNvPr>
        <p:cNvGrpSpPr/>
        <p:nvPr/>
      </p:nvGrpSpPr>
      <p:grpSpPr>
        <a:xfrm>
          <a:off x="0" y="0"/>
          <a:ext cx="0" cy="0"/>
          <a:chOff x="0" y="0"/>
          <a:chExt cx="0" cy="0"/>
        </a:xfrm>
      </p:grpSpPr>
      <p:pic>
        <p:nvPicPr>
          <p:cNvPr id="2" name="Picture 2" descr="Climate Economics Chair | Paris">
            <a:extLst>
              <a:ext uri="{FF2B5EF4-FFF2-40B4-BE49-F238E27FC236}">
                <a16:creationId xmlns:a16="http://schemas.microsoft.com/office/drawing/2014/main" id="{F9C6E79D-BC16-CFDF-5B65-B2F1A7A4D653}"/>
              </a:ext>
            </a:extLst>
          </p:cNvPr>
          <p:cNvPicPr>
            <a:picLocks noChangeAspect="1"/>
          </p:cNvPicPr>
          <p:nvPr/>
        </p:nvPicPr>
        <p:blipFill rotWithShape="1">
          <a:blip r:embed="rId2">
            <a:extLst>
              <a:ext uri="{28A0092B-C50C-407E-A947-70E740481C1C}">
                <a14:useLocalDpi xmlns:a14="http://schemas.microsoft.com/office/drawing/2010/main" val="0"/>
              </a:ext>
            </a:extLst>
          </a:blip>
          <a:srcRect t="21354" r="980" b="23438"/>
          <a:stretch>
            <a:fillRect/>
          </a:stretch>
        </p:blipFill>
        <p:spPr bwMode="auto">
          <a:xfrm>
            <a:off x="7496110" y="25693"/>
            <a:ext cx="2413635" cy="1266825"/>
          </a:xfrm>
          <a:prstGeom prst="rect">
            <a:avLst/>
          </a:prstGeom>
          <a:noFill/>
          <a:ln>
            <a:noFill/>
          </a:ln>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FDBBDD9F-C513-F4D6-79EB-3FFC53768024}"/>
              </a:ext>
            </a:extLst>
          </p:cNvPr>
          <p:cNvSpPr>
            <a:spLocks noGrp="1"/>
          </p:cNvSpPr>
          <p:nvPr>
            <p:ph type="body" sz="quarter" idx="14"/>
          </p:nvPr>
        </p:nvSpPr>
        <p:spPr>
          <a:xfrm>
            <a:off x="263609" y="368593"/>
            <a:ext cx="9646136" cy="530352"/>
          </a:xfrm>
        </p:spPr>
        <p:txBody>
          <a:bodyPr>
            <a:noAutofit/>
          </a:bodyPr>
          <a:lstStyle/>
          <a:p>
            <a:r>
              <a:rPr lang="en-US" dirty="0"/>
              <a:t>Results – Steel value chain</a:t>
            </a:r>
            <a:endParaRPr lang="en-GB" dirty="0"/>
          </a:p>
        </p:txBody>
      </p:sp>
      <p:sp>
        <p:nvSpPr>
          <p:cNvPr id="4" name="Slide Number Placeholder 3">
            <a:extLst>
              <a:ext uri="{FF2B5EF4-FFF2-40B4-BE49-F238E27FC236}">
                <a16:creationId xmlns:a16="http://schemas.microsoft.com/office/drawing/2014/main" id="{76B76794-9D84-5334-9913-5FC673EE8771}"/>
              </a:ext>
            </a:extLst>
          </p:cNvPr>
          <p:cNvSpPr>
            <a:spLocks noGrp="1"/>
          </p:cNvSpPr>
          <p:nvPr>
            <p:ph type="sldNum" sz="quarter" idx="12"/>
          </p:nvPr>
        </p:nvSpPr>
        <p:spPr/>
        <p:txBody>
          <a:bodyPr/>
          <a:lstStyle/>
          <a:p>
            <a:fld id="{F26FC048-DF4E-0746-B313-543F0DD72FCB}" type="slidenum">
              <a:rPr lang="en-GB" smtClean="0"/>
              <a:pPr/>
              <a:t>12</a:t>
            </a:fld>
            <a:endParaRPr lang="en-GB" dirty="0"/>
          </a:p>
        </p:txBody>
      </p:sp>
      <p:sp>
        <p:nvSpPr>
          <p:cNvPr id="6" name="ZoneTexte 5">
            <a:extLst>
              <a:ext uri="{FF2B5EF4-FFF2-40B4-BE49-F238E27FC236}">
                <a16:creationId xmlns:a16="http://schemas.microsoft.com/office/drawing/2014/main" id="{27548750-5958-CD1E-CE4A-644170EEE908}"/>
              </a:ext>
            </a:extLst>
          </p:cNvPr>
          <p:cNvSpPr txBox="1"/>
          <p:nvPr/>
        </p:nvSpPr>
        <p:spPr>
          <a:xfrm>
            <a:off x="263609" y="1035253"/>
            <a:ext cx="11502778" cy="1200329"/>
          </a:xfrm>
          <a:prstGeom prst="rect">
            <a:avLst/>
          </a:prstGeom>
          <a:noFill/>
        </p:spPr>
        <p:txBody>
          <a:bodyPr wrap="square">
            <a:spAutoFit/>
          </a:bodyPr>
          <a:lstStyle/>
          <a:p>
            <a:r>
              <a:rPr lang="en-US" dirty="0"/>
              <a:t>The model is calibrated for the steel value chain as follows:</a:t>
            </a:r>
            <a:endParaRPr lang="en-BE" dirty="0"/>
          </a:p>
          <a:p>
            <a:pPr marL="285750" lvl="0" indent="-285750">
              <a:buFont typeface="Arial" panose="020B0604020202020204" pitchFamily="34" charset="0"/>
              <a:buChar char="•"/>
            </a:pPr>
            <a:r>
              <a:rPr lang="en-US" b="1" dirty="0"/>
              <a:t>flat steel production</a:t>
            </a:r>
            <a:r>
              <a:rPr lang="en-US" dirty="0"/>
              <a:t> is the upstream sector, more specifically the </a:t>
            </a:r>
            <a:r>
              <a:rPr lang="en-BE" dirty="0"/>
              <a:t>Blast Furnace – Basic Oxygen Furnace (</a:t>
            </a:r>
            <a:r>
              <a:rPr lang="en-US" dirty="0"/>
              <a:t>BF-BOF) route;</a:t>
            </a:r>
            <a:endParaRPr lang="en-BE" dirty="0"/>
          </a:p>
          <a:p>
            <a:pPr marL="285750" lvl="0" indent="-285750">
              <a:buFont typeface="Arial" panose="020B0604020202020204" pitchFamily="34" charset="0"/>
              <a:buChar char="•"/>
            </a:pPr>
            <a:r>
              <a:rPr lang="en-US" b="1" dirty="0"/>
              <a:t>automotive production</a:t>
            </a:r>
            <a:r>
              <a:rPr lang="en-US" dirty="0"/>
              <a:t> is the downstream sector.</a:t>
            </a:r>
            <a:endParaRPr lang="en-BE" dirty="0"/>
          </a:p>
        </p:txBody>
      </p:sp>
      <p:sp>
        <p:nvSpPr>
          <p:cNvPr id="5" name="ZoneTexte 5">
            <a:extLst>
              <a:ext uri="{FF2B5EF4-FFF2-40B4-BE49-F238E27FC236}">
                <a16:creationId xmlns:a16="http://schemas.microsoft.com/office/drawing/2014/main" id="{EA84F9B1-F5BC-A2AF-E7C9-3C24DADD307D}"/>
              </a:ext>
            </a:extLst>
          </p:cNvPr>
          <p:cNvSpPr txBox="1"/>
          <p:nvPr/>
        </p:nvSpPr>
        <p:spPr>
          <a:xfrm>
            <a:off x="48125" y="2400407"/>
            <a:ext cx="11502778" cy="353943"/>
          </a:xfrm>
          <a:prstGeom prst="rect">
            <a:avLst/>
          </a:prstGeom>
          <a:noFill/>
        </p:spPr>
        <p:txBody>
          <a:bodyPr wrap="square">
            <a:spAutoFit/>
          </a:bodyPr>
          <a:lstStyle/>
          <a:p>
            <a:pPr>
              <a:buNone/>
            </a:pPr>
            <a:r>
              <a:rPr lang="en-US" sz="1700" b="1" dirty="0">
                <a:solidFill>
                  <a:srgbClr val="2C7D4A"/>
                </a:solidFill>
              </a:rPr>
              <a:t>Impact on EU carbon efficient sites of the upstream good (flat steel)</a:t>
            </a:r>
          </a:p>
        </p:txBody>
      </p:sp>
      <p:pic>
        <p:nvPicPr>
          <p:cNvPr id="7" name="Image 1">
            <a:extLst>
              <a:ext uri="{FF2B5EF4-FFF2-40B4-BE49-F238E27FC236}">
                <a16:creationId xmlns:a16="http://schemas.microsoft.com/office/drawing/2014/main" id="{D8C68EAF-8C78-55F3-E3F8-BB9CFDB800B2}"/>
              </a:ext>
            </a:extLst>
          </p:cNvPr>
          <p:cNvPicPr>
            <a:picLocks noChangeAspect="1"/>
          </p:cNvPicPr>
          <p:nvPr/>
        </p:nvPicPr>
        <p:blipFill>
          <a:blip r:embed="rId3"/>
          <a:stretch>
            <a:fillRect/>
          </a:stretch>
        </p:blipFill>
        <p:spPr>
          <a:xfrm>
            <a:off x="86370" y="3046154"/>
            <a:ext cx="4549553" cy="2739211"/>
          </a:xfrm>
          <a:prstGeom prst="rect">
            <a:avLst/>
          </a:prstGeom>
        </p:spPr>
      </p:pic>
      <p:sp>
        <p:nvSpPr>
          <p:cNvPr id="8" name="TextBox 7">
            <a:extLst>
              <a:ext uri="{FF2B5EF4-FFF2-40B4-BE49-F238E27FC236}">
                <a16:creationId xmlns:a16="http://schemas.microsoft.com/office/drawing/2014/main" id="{47423C82-981E-1579-4BCE-D8012B06049A}"/>
              </a:ext>
            </a:extLst>
          </p:cNvPr>
          <p:cNvSpPr txBox="1"/>
          <p:nvPr/>
        </p:nvSpPr>
        <p:spPr>
          <a:xfrm>
            <a:off x="86370" y="5815851"/>
            <a:ext cx="4251455" cy="784830"/>
          </a:xfrm>
          <a:prstGeom prst="rect">
            <a:avLst/>
          </a:prstGeom>
          <a:noFill/>
        </p:spPr>
        <p:txBody>
          <a:bodyPr wrap="square" rtlCol="0">
            <a:spAutoFit/>
          </a:bodyPr>
          <a:lstStyle/>
          <a:p>
            <a:r>
              <a:rPr lang="en-US" sz="900" i="1" dirty="0"/>
              <a:t>Units: count of operating sites</a:t>
            </a:r>
            <a:endParaRPr lang="en-BE" sz="900" dirty="0"/>
          </a:p>
          <a:p>
            <a:r>
              <a:rPr lang="en-US" sz="900" i="1" dirty="0"/>
              <a:t>Legend: the number of efficient EU upstream sites increases sharply when CBAM is introduced, without phasing out free allocation. In the official scenario, the initial benefit is gradually offset, and the number of sites returns toward its initial level.</a:t>
            </a:r>
            <a:endParaRPr lang="en-BE" sz="900" dirty="0"/>
          </a:p>
          <a:p>
            <a:r>
              <a:rPr lang="en-US" sz="900" b="1" dirty="0"/>
              <a:t>Source</a:t>
            </a:r>
            <a:r>
              <a:rPr lang="en-US" sz="900" dirty="0"/>
              <a:t>: Climate Economics Chair</a:t>
            </a:r>
            <a:endParaRPr lang="en-BE" sz="900" dirty="0"/>
          </a:p>
        </p:txBody>
      </p:sp>
      <p:sp>
        <p:nvSpPr>
          <p:cNvPr id="13" name="TextBox 12">
            <a:extLst>
              <a:ext uri="{FF2B5EF4-FFF2-40B4-BE49-F238E27FC236}">
                <a16:creationId xmlns:a16="http://schemas.microsoft.com/office/drawing/2014/main" id="{F78E7E22-9BAA-8100-BF99-128727D2C182}"/>
              </a:ext>
            </a:extLst>
          </p:cNvPr>
          <p:cNvSpPr txBox="1"/>
          <p:nvPr/>
        </p:nvSpPr>
        <p:spPr>
          <a:xfrm>
            <a:off x="48125" y="2784836"/>
            <a:ext cx="2747505" cy="230832"/>
          </a:xfrm>
          <a:prstGeom prst="rect">
            <a:avLst/>
          </a:prstGeom>
          <a:noFill/>
        </p:spPr>
        <p:txBody>
          <a:bodyPr wrap="square" rtlCol="0">
            <a:spAutoFit/>
          </a:bodyPr>
          <a:lstStyle/>
          <a:p>
            <a:r>
              <a:rPr lang="en-US" sz="900" i="1" dirty="0"/>
              <a:t>Number of carbon-efficient upstream sites in the EU</a:t>
            </a:r>
            <a:endParaRPr lang="en-BE" sz="900" i="1" dirty="0"/>
          </a:p>
        </p:txBody>
      </p:sp>
      <p:sp>
        <p:nvSpPr>
          <p:cNvPr id="16" name="TextBox 15">
            <a:extLst>
              <a:ext uri="{FF2B5EF4-FFF2-40B4-BE49-F238E27FC236}">
                <a16:creationId xmlns:a16="http://schemas.microsoft.com/office/drawing/2014/main" id="{B6B8A9BC-23A9-E6D1-1B5E-F89D9694504F}"/>
              </a:ext>
            </a:extLst>
          </p:cNvPr>
          <p:cNvSpPr txBox="1"/>
          <p:nvPr/>
        </p:nvSpPr>
        <p:spPr>
          <a:xfrm>
            <a:off x="4860758" y="2874716"/>
            <a:ext cx="7060309" cy="3862596"/>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GB" sz="1750" dirty="0"/>
              <a:t>When free allocation is maintained, EU carbon-efficient upstream sites benefit strongly. Their production increases as they partly absorb the production of carbon-inefficient sites that are forced to close (“decarbonize or die” effect).</a:t>
            </a:r>
          </a:p>
          <a:p>
            <a:pPr marL="285750" indent="-285750">
              <a:buFont typeface="Arial" panose="020B0604020202020204" pitchFamily="34" charset="0"/>
              <a:buChar char="•"/>
            </a:pPr>
            <a:r>
              <a:rPr lang="en-GB" sz="1750" dirty="0"/>
              <a:t>The reason is straightforward:</a:t>
            </a:r>
          </a:p>
          <a:p>
            <a:pPr marL="742950" lvl="1" indent="-285750">
              <a:buFont typeface="Arial" panose="020B0604020202020204" pitchFamily="34" charset="0"/>
              <a:buChar char="•"/>
            </a:pPr>
            <a:r>
              <a:rPr lang="en-GB" sz="1750" dirty="0"/>
              <a:t>CBAM improves the relative position of EU producers compared with foreign competitors;</a:t>
            </a:r>
          </a:p>
          <a:p>
            <a:pPr marL="742950" lvl="1" indent="-285750">
              <a:buFont typeface="Arial" panose="020B0604020202020204" pitchFamily="34" charset="0"/>
              <a:buChar char="•"/>
            </a:pPr>
            <a:r>
              <a:rPr lang="en-GB" sz="1750" dirty="0"/>
              <a:t>if free allocation is preserved, these efficient sites keep this competitive advantage without facing a rising carbon bill.</a:t>
            </a:r>
          </a:p>
          <a:p>
            <a:pPr marL="285750" indent="-285750">
              <a:buFont typeface="Arial" panose="020B0604020202020204" pitchFamily="34" charset="0"/>
              <a:buChar char="•"/>
            </a:pPr>
            <a:r>
              <a:rPr lang="en-GB" sz="1750" dirty="0"/>
              <a:t>In the official scenario, the outcome is more mixed. Efficient sites still benefit from CBAM, but this effect is partly offset by the gradual loss of free allocation. Their number rises only moderately at first, then falls back toward the initial level as the free allocation phase out reduces their profitability.</a:t>
            </a:r>
          </a:p>
        </p:txBody>
      </p:sp>
    </p:spTree>
    <p:extLst>
      <p:ext uri="{BB962C8B-B14F-4D97-AF65-F5344CB8AC3E}">
        <p14:creationId xmlns:p14="http://schemas.microsoft.com/office/powerpoint/2010/main" val="876189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234FD-90F3-5624-F657-4BAA1B39EF9E}"/>
            </a:ext>
          </a:extLst>
        </p:cNvPr>
        <p:cNvGrpSpPr/>
        <p:nvPr/>
      </p:nvGrpSpPr>
      <p:grpSpPr>
        <a:xfrm>
          <a:off x="0" y="0"/>
          <a:ext cx="0" cy="0"/>
          <a:chOff x="0" y="0"/>
          <a:chExt cx="0" cy="0"/>
        </a:xfrm>
      </p:grpSpPr>
      <p:pic>
        <p:nvPicPr>
          <p:cNvPr id="2" name="Picture 2" descr="Climate Economics Chair | Paris">
            <a:extLst>
              <a:ext uri="{FF2B5EF4-FFF2-40B4-BE49-F238E27FC236}">
                <a16:creationId xmlns:a16="http://schemas.microsoft.com/office/drawing/2014/main" id="{484C516A-DC21-142A-C92C-7D0CC65DD2FD}"/>
              </a:ext>
            </a:extLst>
          </p:cNvPr>
          <p:cNvPicPr>
            <a:picLocks noChangeAspect="1"/>
          </p:cNvPicPr>
          <p:nvPr/>
        </p:nvPicPr>
        <p:blipFill rotWithShape="1">
          <a:blip r:embed="rId2">
            <a:extLst>
              <a:ext uri="{28A0092B-C50C-407E-A947-70E740481C1C}">
                <a14:useLocalDpi xmlns:a14="http://schemas.microsoft.com/office/drawing/2010/main" val="0"/>
              </a:ext>
            </a:extLst>
          </a:blip>
          <a:srcRect t="21354" r="980" b="23438"/>
          <a:stretch>
            <a:fillRect/>
          </a:stretch>
        </p:blipFill>
        <p:spPr bwMode="auto">
          <a:xfrm>
            <a:off x="7496110" y="25693"/>
            <a:ext cx="2413635" cy="1266825"/>
          </a:xfrm>
          <a:prstGeom prst="rect">
            <a:avLst/>
          </a:prstGeom>
          <a:noFill/>
          <a:ln>
            <a:noFill/>
          </a:ln>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4AB3D272-0A60-DB2A-C0CF-208E783B5C51}"/>
              </a:ext>
            </a:extLst>
          </p:cNvPr>
          <p:cNvSpPr>
            <a:spLocks noGrp="1"/>
          </p:cNvSpPr>
          <p:nvPr>
            <p:ph type="body" sz="quarter" idx="14"/>
          </p:nvPr>
        </p:nvSpPr>
        <p:spPr>
          <a:xfrm>
            <a:off x="263609" y="368593"/>
            <a:ext cx="9646136" cy="530352"/>
          </a:xfrm>
        </p:spPr>
        <p:txBody>
          <a:bodyPr>
            <a:noAutofit/>
          </a:bodyPr>
          <a:lstStyle/>
          <a:p>
            <a:r>
              <a:rPr lang="en-US" dirty="0"/>
              <a:t>Results – Steel value chain</a:t>
            </a:r>
            <a:endParaRPr lang="en-GB" dirty="0"/>
          </a:p>
        </p:txBody>
      </p:sp>
      <p:sp>
        <p:nvSpPr>
          <p:cNvPr id="4" name="Slide Number Placeholder 3">
            <a:extLst>
              <a:ext uri="{FF2B5EF4-FFF2-40B4-BE49-F238E27FC236}">
                <a16:creationId xmlns:a16="http://schemas.microsoft.com/office/drawing/2014/main" id="{C3B2174F-C6FC-F553-CF27-45880872BABD}"/>
              </a:ext>
            </a:extLst>
          </p:cNvPr>
          <p:cNvSpPr>
            <a:spLocks noGrp="1"/>
          </p:cNvSpPr>
          <p:nvPr>
            <p:ph type="sldNum" sz="quarter" idx="12"/>
          </p:nvPr>
        </p:nvSpPr>
        <p:spPr/>
        <p:txBody>
          <a:bodyPr/>
          <a:lstStyle/>
          <a:p>
            <a:fld id="{F26FC048-DF4E-0746-B313-543F0DD72FCB}" type="slidenum">
              <a:rPr lang="en-GB" smtClean="0"/>
              <a:pPr/>
              <a:t>13</a:t>
            </a:fld>
            <a:endParaRPr lang="en-GB" dirty="0"/>
          </a:p>
        </p:txBody>
      </p:sp>
      <p:sp>
        <p:nvSpPr>
          <p:cNvPr id="5" name="ZoneTexte 5">
            <a:extLst>
              <a:ext uri="{FF2B5EF4-FFF2-40B4-BE49-F238E27FC236}">
                <a16:creationId xmlns:a16="http://schemas.microsoft.com/office/drawing/2014/main" id="{65ED3822-C446-D9BC-377A-B14B1B391D2B}"/>
              </a:ext>
            </a:extLst>
          </p:cNvPr>
          <p:cNvSpPr txBox="1"/>
          <p:nvPr/>
        </p:nvSpPr>
        <p:spPr>
          <a:xfrm>
            <a:off x="263609" y="1099398"/>
            <a:ext cx="11502778" cy="353943"/>
          </a:xfrm>
          <a:prstGeom prst="rect">
            <a:avLst/>
          </a:prstGeom>
          <a:noFill/>
        </p:spPr>
        <p:txBody>
          <a:bodyPr wrap="square">
            <a:spAutoFit/>
          </a:bodyPr>
          <a:lstStyle/>
          <a:p>
            <a:pPr>
              <a:buNone/>
            </a:pPr>
            <a:r>
              <a:rPr lang="en-US" sz="1700" b="1" dirty="0">
                <a:solidFill>
                  <a:srgbClr val="2C7D4A"/>
                </a:solidFill>
              </a:rPr>
              <a:t>Impact on production, and imports of the upstream good (flat steel)</a:t>
            </a:r>
          </a:p>
        </p:txBody>
      </p:sp>
      <p:pic>
        <p:nvPicPr>
          <p:cNvPr id="9" name="Image 1">
            <a:extLst>
              <a:ext uri="{FF2B5EF4-FFF2-40B4-BE49-F238E27FC236}">
                <a16:creationId xmlns:a16="http://schemas.microsoft.com/office/drawing/2014/main" id="{E4439B2B-E2CA-7E52-D04D-A35E316BB3A5}"/>
              </a:ext>
            </a:extLst>
          </p:cNvPr>
          <p:cNvPicPr>
            <a:picLocks noChangeAspect="1"/>
          </p:cNvPicPr>
          <p:nvPr/>
        </p:nvPicPr>
        <p:blipFill>
          <a:blip r:embed="rId3"/>
          <a:stretch>
            <a:fillRect/>
          </a:stretch>
        </p:blipFill>
        <p:spPr>
          <a:xfrm>
            <a:off x="370000" y="1765834"/>
            <a:ext cx="4599042" cy="2769609"/>
          </a:xfrm>
          <a:prstGeom prst="rect">
            <a:avLst/>
          </a:prstGeom>
        </p:spPr>
      </p:pic>
      <p:sp>
        <p:nvSpPr>
          <p:cNvPr id="10" name="TextBox 9">
            <a:extLst>
              <a:ext uri="{FF2B5EF4-FFF2-40B4-BE49-F238E27FC236}">
                <a16:creationId xmlns:a16="http://schemas.microsoft.com/office/drawing/2014/main" id="{831E1784-E00E-A488-479C-CD3D6CA89825}"/>
              </a:ext>
            </a:extLst>
          </p:cNvPr>
          <p:cNvSpPr txBox="1"/>
          <p:nvPr/>
        </p:nvSpPr>
        <p:spPr>
          <a:xfrm>
            <a:off x="370000" y="4535443"/>
            <a:ext cx="4599042" cy="646331"/>
          </a:xfrm>
          <a:prstGeom prst="rect">
            <a:avLst/>
          </a:prstGeom>
          <a:noFill/>
        </p:spPr>
        <p:txBody>
          <a:bodyPr wrap="square" rtlCol="0">
            <a:spAutoFit/>
          </a:bodyPr>
          <a:lstStyle/>
          <a:p>
            <a:r>
              <a:rPr lang="en-US" sz="900" i="1" dirty="0"/>
              <a:t>Units: tons of flat steel</a:t>
            </a:r>
            <a:endParaRPr lang="en-BE" sz="900" dirty="0"/>
          </a:p>
          <a:p>
            <a:r>
              <a:rPr lang="en-US" sz="900" i="1" dirty="0"/>
              <a:t>Legend: CBAM boosts total EU upstream production in both scenarios. The increase is more significant when free allocation is preserved.</a:t>
            </a:r>
            <a:endParaRPr lang="en-BE" sz="900" dirty="0"/>
          </a:p>
          <a:p>
            <a:r>
              <a:rPr lang="en-US" sz="900" b="1" dirty="0"/>
              <a:t>Source</a:t>
            </a:r>
            <a:r>
              <a:rPr lang="en-US" sz="900" dirty="0"/>
              <a:t>: Climate Economics Chair</a:t>
            </a:r>
            <a:endParaRPr lang="en-BE" sz="900" dirty="0"/>
          </a:p>
        </p:txBody>
      </p:sp>
      <p:pic>
        <p:nvPicPr>
          <p:cNvPr id="11" name="Image 1">
            <a:extLst>
              <a:ext uri="{FF2B5EF4-FFF2-40B4-BE49-F238E27FC236}">
                <a16:creationId xmlns:a16="http://schemas.microsoft.com/office/drawing/2014/main" id="{C90FB96A-A4D1-E552-EE21-6C0ADD0CE137}"/>
              </a:ext>
            </a:extLst>
          </p:cNvPr>
          <p:cNvPicPr>
            <a:picLocks noChangeAspect="1"/>
          </p:cNvPicPr>
          <p:nvPr/>
        </p:nvPicPr>
        <p:blipFill>
          <a:blip r:embed="rId4"/>
          <a:stretch>
            <a:fillRect/>
          </a:stretch>
        </p:blipFill>
        <p:spPr>
          <a:xfrm>
            <a:off x="5682569" y="1765833"/>
            <a:ext cx="4599041" cy="2769607"/>
          </a:xfrm>
          <a:prstGeom prst="rect">
            <a:avLst/>
          </a:prstGeom>
        </p:spPr>
      </p:pic>
      <p:sp>
        <p:nvSpPr>
          <p:cNvPr id="12" name="TextBox 11">
            <a:extLst>
              <a:ext uri="{FF2B5EF4-FFF2-40B4-BE49-F238E27FC236}">
                <a16:creationId xmlns:a16="http://schemas.microsoft.com/office/drawing/2014/main" id="{A3DAAF2C-9A9D-B5DB-0F6C-AA684EC0BC7B}"/>
              </a:ext>
            </a:extLst>
          </p:cNvPr>
          <p:cNvSpPr txBox="1"/>
          <p:nvPr/>
        </p:nvSpPr>
        <p:spPr>
          <a:xfrm>
            <a:off x="5682570" y="4535443"/>
            <a:ext cx="4599040" cy="646331"/>
          </a:xfrm>
          <a:prstGeom prst="rect">
            <a:avLst/>
          </a:prstGeom>
          <a:noFill/>
        </p:spPr>
        <p:txBody>
          <a:bodyPr wrap="square" rtlCol="0">
            <a:spAutoFit/>
          </a:bodyPr>
          <a:lstStyle/>
          <a:p>
            <a:r>
              <a:rPr lang="en-US" sz="900" i="1" dirty="0"/>
              <a:t>Units: tons of flat steel</a:t>
            </a:r>
            <a:endParaRPr lang="en-BE" sz="900" dirty="0"/>
          </a:p>
          <a:p>
            <a:r>
              <a:rPr lang="en-US" sz="900" i="1" dirty="0"/>
              <a:t>Legend: net imports of the upstream product decrease in both scenarios, especially when CBAM isn't combined with the phase-out of free allocation.</a:t>
            </a:r>
            <a:endParaRPr lang="en-BE" sz="900" dirty="0"/>
          </a:p>
          <a:p>
            <a:r>
              <a:rPr lang="en-BE" sz="900" b="1" dirty="0"/>
              <a:t>Source</a:t>
            </a:r>
            <a:r>
              <a:rPr lang="en-BE" sz="900" dirty="0"/>
              <a:t>: Climate Economics Chair </a:t>
            </a:r>
          </a:p>
        </p:txBody>
      </p:sp>
      <p:sp>
        <p:nvSpPr>
          <p:cNvPr id="14" name="TextBox 13">
            <a:extLst>
              <a:ext uri="{FF2B5EF4-FFF2-40B4-BE49-F238E27FC236}">
                <a16:creationId xmlns:a16="http://schemas.microsoft.com/office/drawing/2014/main" id="{2065B7E5-94DB-01D5-19A6-8D12455A4341}"/>
              </a:ext>
            </a:extLst>
          </p:cNvPr>
          <p:cNvSpPr txBox="1"/>
          <p:nvPr/>
        </p:nvSpPr>
        <p:spPr>
          <a:xfrm>
            <a:off x="263609" y="1506633"/>
            <a:ext cx="3316845" cy="230832"/>
          </a:xfrm>
          <a:prstGeom prst="rect">
            <a:avLst/>
          </a:prstGeom>
          <a:noFill/>
        </p:spPr>
        <p:txBody>
          <a:bodyPr wrap="square" rtlCol="0">
            <a:spAutoFit/>
          </a:bodyPr>
          <a:lstStyle/>
          <a:p>
            <a:r>
              <a:rPr lang="en-US" sz="900" i="1" dirty="0"/>
              <a:t>Total EU production of the upstream good</a:t>
            </a:r>
            <a:r>
              <a:rPr lang="en-BE" sz="900" i="1" dirty="0"/>
              <a:t> </a:t>
            </a:r>
          </a:p>
        </p:txBody>
      </p:sp>
      <p:sp>
        <p:nvSpPr>
          <p:cNvPr id="15" name="TextBox 14">
            <a:extLst>
              <a:ext uri="{FF2B5EF4-FFF2-40B4-BE49-F238E27FC236}">
                <a16:creationId xmlns:a16="http://schemas.microsoft.com/office/drawing/2014/main" id="{71EB2001-157D-D344-78AD-27EA2BFDB276}"/>
              </a:ext>
            </a:extLst>
          </p:cNvPr>
          <p:cNvSpPr txBox="1"/>
          <p:nvPr/>
        </p:nvSpPr>
        <p:spPr>
          <a:xfrm>
            <a:off x="5682570" y="1492278"/>
            <a:ext cx="2747505" cy="230832"/>
          </a:xfrm>
          <a:prstGeom prst="rect">
            <a:avLst/>
          </a:prstGeom>
          <a:noFill/>
        </p:spPr>
        <p:txBody>
          <a:bodyPr wrap="square" rtlCol="0">
            <a:spAutoFit/>
          </a:bodyPr>
          <a:lstStyle/>
          <a:p>
            <a:r>
              <a:rPr lang="en-US" sz="900" i="1" dirty="0"/>
              <a:t>Net EU imports of the upstream good</a:t>
            </a:r>
            <a:endParaRPr lang="en-BE" sz="900" i="1" dirty="0"/>
          </a:p>
        </p:txBody>
      </p:sp>
      <p:sp>
        <p:nvSpPr>
          <p:cNvPr id="16" name="TextBox 15">
            <a:extLst>
              <a:ext uri="{FF2B5EF4-FFF2-40B4-BE49-F238E27FC236}">
                <a16:creationId xmlns:a16="http://schemas.microsoft.com/office/drawing/2014/main" id="{EDFC9FDE-BF5B-478D-3CE6-F69181221ADC}"/>
              </a:ext>
            </a:extLst>
          </p:cNvPr>
          <p:cNvSpPr txBox="1"/>
          <p:nvPr/>
        </p:nvSpPr>
        <p:spPr>
          <a:xfrm>
            <a:off x="369999" y="5351367"/>
            <a:ext cx="4599043" cy="143885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GB" sz="1750" dirty="0"/>
              <a:t>Total EU production in the upstream sector increases in both scenarios. This effect shows that CBAM achieves one of its core objectives: strengthening EU production in the covered sector. </a:t>
            </a:r>
          </a:p>
        </p:txBody>
      </p:sp>
      <p:sp>
        <p:nvSpPr>
          <p:cNvPr id="18" name="TextBox 17">
            <a:extLst>
              <a:ext uri="{FF2B5EF4-FFF2-40B4-BE49-F238E27FC236}">
                <a16:creationId xmlns:a16="http://schemas.microsoft.com/office/drawing/2014/main" id="{2F1875D7-C5D4-620E-CBB5-84B6FCF52663}"/>
              </a:ext>
            </a:extLst>
          </p:cNvPr>
          <p:cNvSpPr txBox="1"/>
          <p:nvPr/>
        </p:nvSpPr>
        <p:spPr>
          <a:xfrm>
            <a:off x="5682569" y="5351366"/>
            <a:ext cx="4599043" cy="143885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GB" sz="1750" dirty="0"/>
              <a:t>Net EU imports of the upstream product decrease, again more strongly when free allocation is not phased out.</a:t>
            </a:r>
          </a:p>
          <a:p>
            <a:pPr marL="285750" indent="-285750">
              <a:buFont typeface="Arial" panose="020B0604020202020204" pitchFamily="34" charset="0"/>
              <a:buChar char="•"/>
            </a:pPr>
            <a:endParaRPr lang="en-GB" sz="1750" dirty="0"/>
          </a:p>
          <a:p>
            <a:pPr marL="285750" indent="-285750">
              <a:buFont typeface="Arial" panose="020B0604020202020204" pitchFamily="34" charset="0"/>
              <a:buChar char="•"/>
            </a:pPr>
            <a:endParaRPr lang="en-GB" sz="1750" dirty="0"/>
          </a:p>
        </p:txBody>
      </p:sp>
    </p:spTree>
    <p:extLst>
      <p:ext uri="{BB962C8B-B14F-4D97-AF65-F5344CB8AC3E}">
        <p14:creationId xmlns:p14="http://schemas.microsoft.com/office/powerpoint/2010/main" val="243265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2EFB2-E5EE-D1E0-EDE4-B8D1246C01DD}"/>
            </a:ext>
          </a:extLst>
        </p:cNvPr>
        <p:cNvGrpSpPr/>
        <p:nvPr/>
      </p:nvGrpSpPr>
      <p:grpSpPr>
        <a:xfrm>
          <a:off x="0" y="0"/>
          <a:ext cx="0" cy="0"/>
          <a:chOff x="0" y="0"/>
          <a:chExt cx="0" cy="0"/>
        </a:xfrm>
      </p:grpSpPr>
      <p:pic>
        <p:nvPicPr>
          <p:cNvPr id="2" name="Picture 2" descr="Climate Economics Chair | Paris">
            <a:extLst>
              <a:ext uri="{FF2B5EF4-FFF2-40B4-BE49-F238E27FC236}">
                <a16:creationId xmlns:a16="http://schemas.microsoft.com/office/drawing/2014/main" id="{4E6250A5-B9E3-9A4F-4C01-F5512B5666E4}"/>
              </a:ext>
            </a:extLst>
          </p:cNvPr>
          <p:cNvPicPr>
            <a:picLocks noChangeAspect="1"/>
          </p:cNvPicPr>
          <p:nvPr/>
        </p:nvPicPr>
        <p:blipFill rotWithShape="1">
          <a:blip r:embed="rId2">
            <a:extLst>
              <a:ext uri="{28A0092B-C50C-407E-A947-70E740481C1C}">
                <a14:useLocalDpi xmlns:a14="http://schemas.microsoft.com/office/drawing/2010/main" val="0"/>
              </a:ext>
            </a:extLst>
          </a:blip>
          <a:srcRect t="21354" r="980" b="23438"/>
          <a:stretch>
            <a:fillRect/>
          </a:stretch>
        </p:blipFill>
        <p:spPr bwMode="auto">
          <a:xfrm>
            <a:off x="7496110" y="25693"/>
            <a:ext cx="2413635" cy="1266825"/>
          </a:xfrm>
          <a:prstGeom prst="rect">
            <a:avLst/>
          </a:prstGeom>
          <a:noFill/>
          <a:ln>
            <a:noFill/>
          </a:ln>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610A1442-2EEB-D902-4746-D03A9FD3B2D0}"/>
              </a:ext>
            </a:extLst>
          </p:cNvPr>
          <p:cNvSpPr>
            <a:spLocks noGrp="1"/>
          </p:cNvSpPr>
          <p:nvPr>
            <p:ph type="body" sz="quarter" idx="14"/>
          </p:nvPr>
        </p:nvSpPr>
        <p:spPr>
          <a:xfrm>
            <a:off x="263609" y="368593"/>
            <a:ext cx="9646136" cy="530352"/>
          </a:xfrm>
        </p:spPr>
        <p:txBody>
          <a:bodyPr>
            <a:noAutofit/>
          </a:bodyPr>
          <a:lstStyle/>
          <a:p>
            <a:r>
              <a:rPr lang="en-US" dirty="0"/>
              <a:t>Results – Steel value chain</a:t>
            </a:r>
            <a:endParaRPr lang="en-GB" dirty="0"/>
          </a:p>
        </p:txBody>
      </p:sp>
      <p:sp>
        <p:nvSpPr>
          <p:cNvPr id="4" name="Slide Number Placeholder 3">
            <a:extLst>
              <a:ext uri="{FF2B5EF4-FFF2-40B4-BE49-F238E27FC236}">
                <a16:creationId xmlns:a16="http://schemas.microsoft.com/office/drawing/2014/main" id="{39209AD0-4367-E8DF-E64A-333861CC6726}"/>
              </a:ext>
            </a:extLst>
          </p:cNvPr>
          <p:cNvSpPr>
            <a:spLocks noGrp="1"/>
          </p:cNvSpPr>
          <p:nvPr>
            <p:ph type="sldNum" sz="quarter" idx="12"/>
          </p:nvPr>
        </p:nvSpPr>
        <p:spPr/>
        <p:txBody>
          <a:bodyPr/>
          <a:lstStyle/>
          <a:p>
            <a:fld id="{F26FC048-DF4E-0746-B313-543F0DD72FCB}" type="slidenum">
              <a:rPr lang="en-GB" smtClean="0"/>
              <a:pPr/>
              <a:t>14</a:t>
            </a:fld>
            <a:endParaRPr lang="en-GB" dirty="0"/>
          </a:p>
        </p:txBody>
      </p:sp>
      <p:sp>
        <p:nvSpPr>
          <p:cNvPr id="5" name="ZoneTexte 5">
            <a:extLst>
              <a:ext uri="{FF2B5EF4-FFF2-40B4-BE49-F238E27FC236}">
                <a16:creationId xmlns:a16="http://schemas.microsoft.com/office/drawing/2014/main" id="{084F8403-B06C-B09A-5730-9D4F613879F6}"/>
              </a:ext>
            </a:extLst>
          </p:cNvPr>
          <p:cNvSpPr txBox="1"/>
          <p:nvPr/>
        </p:nvSpPr>
        <p:spPr>
          <a:xfrm>
            <a:off x="263609" y="1015174"/>
            <a:ext cx="11502778" cy="353943"/>
          </a:xfrm>
          <a:prstGeom prst="rect">
            <a:avLst/>
          </a:prstGeom>
          <a:noFill/>
        </p:spPr>
        <p:txBody>
          <a:bodyPr wrap="square">
            <a:spAutoFit/>
          </a:bodyPr>
          <a:lstStyle/>
          <a:p>
            <a:r>
              <a:rPr lang="en-US" sz="1700" b="1" dirty="0">
                <a:solidFill>
                  <a:srgbClr val="2C7D4A"/>
                </a:solidFill>
              </a:rPr>
              <a:t>Impact on production of the downstream good (automotive production) </a:t>
            </a:r>
          </a:p>
        </p:txBody>
      </p:sp>
      <p:sp>
        <p:nvSpPr>
          <p:cNvPr id="10" name="TextBox 9">
            <a:extLst>
              <a:ext uri="{FF2B5EF4-FFF2-40B4-BE49-F238E27FC236}">
                <a16:creationId xmlns:a16="http://schemas.microsoft.com/office/drawing/2014/main" id="{37837B1A-2D92-BBA8-EFDA-B0365C4ED296}"/>
              </a:ext>
            </a:extLst>
          </p:cNvPr>
          <p:cNvSpPr txBox="1"/>
          <p:nvPr/>
        </p:nvSpPr>
        <p:spPr>
          <a:xfrm>
            <a:off x="370000" y="4451219"/>
            <a:ext cx="4599042" cy="646331"/>
          </a:xfrm>
          <a:prstGeom prst="rect">
            <a:avLst/>
          </a:prstGeom>
          <a:noFill/>
        </p:spPr>
        <p:txBody>
          <a:bodyPr wrap="square" rtlCol="0">
            <a:spAutoFit/>
          </a:bodyPr>
          <a:lstStyle/>
          <a:p>
            <a:r>
              <a:rPr lang="en-US" sz="900" i="1" dirty="0"/>
              <a:t>Units: count of operating sites</a:t>
            </a:r>
          </a:p>
          <a:p>
            <a:r>
              <a:rPr lang="en-US" sz="900" i="1" dirty="0"/>
              <a:t>Legend: the downstream sector loses sites in both scenarios. Maintaining free allocation in the upstream sector mitigates this decline, but only partially.</a:t>
            </a:r>
          </a:p>
          <a:p>
            <a:r>
              <a:rPr lang="en-US" sz="900" b="1" dirty="0"/>
              <a:t>Source</a:t>
            </a:r>
            <a:r>
              <a:rPr lang="en-US" sz="900" dirty="0"/>
              <a:t>: Climate Economics Chair</a:t>
            </a:r>
            <a:endParaRPr lang="en-BE" sz="900" dirty="0"/>
          </a:p>
        </p:txBody>
      </p:sp>
      <p:sp>
        <p:nvSpPr>
          <p:cNvPr id="12" name="TextBox 11">
            <a:extLst>
              <a:ext uri="{FF2B5EF4-FFF2-40B4-BE49-F238E27FC236}">
                <a16:creationId xmlns:a16="http://schemas.microsoft.com/office/drawing/2014/main" id="{82F78161-20B5-A085-75DA-9198A1DD81D9}"/>
              </a:ext>
            </a:extLst>
          </p:cNvPr>
          <p:cNvSpPr txBox="1"/>
          <p:nvPr/>
        </p:nvSpPr>
        <p:spPr>
          <a:xfrm>
            <a:off x="5682570" y="4451219"/>
            <a:ext cx="4599040" cy="646331"/>
          </a:xfrm>
          <a:prstGeom prst="rect">
            <a:avLst/>
          </a:prstGeom>
          <a:noFill/>
        </p:spPr>
        <p:txBody>
          <a:bodyPr wrap="square" rtlCol="0">
            <a:spAutoFit/>
          </a:bodyPr>
          <a:lstStyle/>
          <a:p>
            <a:r>
              <a:rPr lang="en-US" sz="900" i="1" dirty="0"/>
              <a:t>Units: number of passengers vehicles</a:t>
            </a:r>
          </a:p>
          <a:p>
            <a:r>
              <a:rPr lang="en-US" sz="900" i="1" dirty="0"/>
              <a:t>Legend: in both scenarios, downstream EU production decreases. This reflects the higher cost of the upstream input.</a:t>
            </a:r>
          </a:p>
          <a:p>
            <a:r>
              <a:rPr lang="en-BE" sz="900" b="1" dirty="0"/>
              <a:t>Source</a:t>
            </a:r>
            <a:r>
              <a:rPr lang="en-BE" sz="900" dirty="0"/>
              <a:t>: Climate Economics Chair </a:t>
            </a:r>
          </a:p>
        </p:txBody>
      </p:sp>
      <p:sp>
        <p:nvSpPr>
          <p:cNvPr id="14" name="TextBox 13">
            <a:extLst>
              <a:ext uri="{FF2B5EF4-FFF2-40B4-BE49-F238E27FC236}">
                <a16:creationId xmlns:a16="http://schemas.microsoft.com/office/drawing/2014/main" id="{6F0E6FDB-760E-DC1D-D88E-E1E015AF519E}"/>
              </a:ext>
            </a:extLst>
          </p:cNvPr>
          <p:cNvSpPr txBox="1"/>
          <p:nvPr/>
        </p:nvSpPr>
        <p:spPr>
          <a:xfrm>
            <a:off x="263609" y="1422409"/>
            <a:ext cx="3316845" cy="230832"/>
          </a:xfrm>
          <a:prstGeom prst="rect">
            <a:avLst/>
          </a:prstGeom>
          <a:noFill/>
        </p:spPr>
        <p:txBody>
          <a:bodyPr wrap="square" rtlCol="0">
            <a:spAutoFit/>
          </a:bodyPr>
          <a:lstStyle/>
          <a:p>
            <a:r>
              <a:rPr lang="en-US" sz="900" i="1" dirty="0"/>
              <a:t>Number of downstream sites in the EU</a:t>
            </a:r>
            <a:r>
              <a:rPr lang="en-BE" sz="900" i="1" dirty="0"/>
              <a:t> </a:t>
            </a:r>
          </a:p>
        </p:txBody>
      </p:sp>
      <p:sp>
        <p:nvSpPr>
          <p:cNvPr id="15" name="TextBox 14">
            <a:extLst>
              <a:ext uri="{FF2B5EF4-FFF2-40B4-BE49-F238E27FC236}">
                <a16:creationId xmlns:a16="http://schemas.microsoft.com/office/drawing/2014/main" id="{8A90C01D-C2B2-0EF2-C369-CBF4C08257AB}"/>
              </a:ext>
            </a:extLst>
          </p:cNvPr>
          <p:cNvSpPr txBox="1"/>
          <p:nvPr/>
        </p:nvSpPr>
        <p:spPr>
          <a:xfrm>
            <a:off x="5682570" y="1408054"/>
            <a:ext cx="2747505" cy="230832"/>
          </a:xfrm>
          <a:prstGeom prst="rect">
            <a:avLst/>
          </a:prstGeom>
          <a:noFill/>
        </p:spPr>
        <p:txBody>
          <a:bodyPr wrap="square" rtlCol="0">
            <a:spAutoFit/>
          </a:bodyPr>
          <a:lstStyle/>
          <a:p>
            <a:r>
              <a:rPr lang="en-US" sz="900" i="1" dirty="0"/>
              <a:t>Total EU production in the downstream sector</a:t>
            </a:r>
            <a:endParaRPr lang="en-BE" sz="900" i="1" dirty="0"/>
          </a:p>
        </p:txBody>
      </p:sp>
      <p:sp>
        <p:nvSpPr>
          <p:cNvPr id="18" name="TextBox 17">
            <a:extLst>
              <a:ext uri="{FF2B5EF4-FFF2-40B4-BE49-F238E27FC236}">
                <a16:creationId xmlns:a16="http://schemas.microsoft.com/office/drawing/2014/main" id="{BD01188E-939D-B449-598A-3354B4B349A8}"/>
              </a:ext>
            </a:extLst>
          </p:cNvPr>
          <p:cNvSpPr txBox="1"/>
          <p:nvPr/>
        </p:nvSpPr>
        <p:spPr>
          <a:xfrm>
            <a:off x="263609" y="5195284"/>
            <a:ext cx="10685128" cy="147732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dirty="0"/>
              <a:t>CBAM helps reduce leakage in the upstream sector, but part of the problem reappears in the downstream sector through higher input costs. As input costs rise, downstream production in the EU becomes less competitive.</a:t>
            </a:r>
            <a:endParaRPr lang="en-BE" dirty="0"/>
          </a:p>
          <a:p>
            <a:pPr marL="285750" indent="-285750">
              <a:buFont typeface="Arial" panose="020B0604020202020204" pitchFamily="34" charset="0"/>
              <a:buChar char="•"/>
            </a:pPr>
            <a:r>
              <a:rPr lang="en-US" dirty="0"/>
              <a:t>Maintaining free allocation reduces the downstream damage, but does not eliminate it. If free allocation is maintained, more efficient upstream sites remain active in the EU. Competition within the upstream sector is stronger, and the price increase of the upstream product is smaller. But the relief is only partial. </a:t>
            </a:r>
          </a:p>
        </p:txBody>
      </p:sp>
      <p:pic>
        <p:nvPicPr>
          <p:cNvPr id="6" name="Image 1">
            <a:extLst>
              <a:ext uri="{FF2B5EF4-FFF2-40B4-BE49-F238E27FC236}">
                <a16:creationId xmlns:a16="http://schemas.microsoft.com/office/drawing/2014/main" id="{605B4384-757D-EDB6-B458-B18ED7B3D0DA}"/>
              </a:ext>
            </a:extLst>
          </p:cNvPr>
          <p:cNvPicPr>
            <a:picLocks noChangeAspect="1"/>
          </p:cNvPicPr>
          <p:nvPr/>
        </p:nvPicPr>
        <p:blipFill>
          <a:blip r:embed="rId3"/>
          <a:stretch>
            <a:fillRect/>
          </a:stretch>
        </p:blipFill>
        <p:spPr>
          <a:xfrm>
            <a:off x="369998" y="1681609"/>
            <a:ext cx="4600117" cy="2769606"/>
          </a:xfrm>
          <a:prstGeom prst="rect">
            <a:avLst/>
          </a:prstGeom>
        </p:spPr>
      </p:pic>
      <p:pic>
        <p:nvPicPr>
          <p:cNvPr id="7" name="Image 1">
            <a:extLst>
              <a:ext uri="{FF2B5EF4-FFF2-40B4-BE49-F238E27FC236}">
                <a16:creationId xmlns:a16="http://schemas.microsoft.com/office/drawing/2014/main" id="{488A75FA-2B98-CE29-F358-4FA269EFDA58}"/>
              </a:ext>
            </a:extLst>
          </p:cNvPr>
          <p:cNvPicPr>
            <a:picLocks noChangeAspect="1"/>
          </p:cNvPicPr>
          <p:nvPr/>
        </p:nvPicPr>
        <p:blipFill>
          <a:blip r:embed="rId4"/>
          <a:stretch>
            <a:fillRect/>
          </a:stretch>
        </p:blipFill>
        <p:spPr>
          <a:xfrm>
            <a:off x="5682568" y="1677823"/>
            <a:ext cx="4581907" cy="2759886"/>
          </a:xfrm>
          <a:prstGeom prst="rect">
            <a:avLst/>
          </a:prstGeom>
        </p:spPr>
      </p:pic>
    </p:spTree>
    <p:extLst>
      <p:ext uri="{BB962C8B-B14F-4D97-AF65-F5344CB8AC3E}">
        <p14:creationId xmlns:p14="http://schemas.microsoft.com/office/powerpoint/2010/main" val="1168579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81A76-BD88-A69C-AB56-A189E6AC0351}"/>
            </a:ext>
          </a:extLst>
        </p:cNvPr>
        <p:cNvGrpSpPr/>
        <p:nvPr/>
      </p:nvGrpSpPr>
      <p:grpSpPr>
        <a:xfrm>
          <a:off x="0" y="0"/>
          <a:ext cx="0" cy="0"/>
          <a:chOff x="0" y="0"/>
          <a:chExt cx="0" cy="0"/>
        </a:xfrm>
      </p:grpSpPr>
      <p:pic>
        <p:nvPicPr>
          <p:cNvPr id="2" name="Picture 2" descr="Climate Economics Chair | Paris">
            <a:extLst>
              <a:ext uri="{FF2B5EF4-FFF2-40B4-BE49-F238E27FC236}">
                <a16:creationId xmlns:a16="http://schemas.microsoft.com/office/drawing/2014/main" id="{EBA009ED-A4A5-9F6B-6530-0E58466B288E}"/>
              </a:ext>
            </a:extLst>
          </p:cNvPr>
          <p:cNvPicPr>
            <a:picLocks noChangeAspect="1"/>
          </p:cNvPicPr>
          <p:nvPr/>
        </p:nvPicPr>
        <p:blipFill rotWithShape="1">
          <a:blip r:embed="rId2">
            <a:extLst>
              <a:ext uri="{28A0092B-C50C-407E-A947-70E740481C1C}">
                <a14:useLocalDpi xmlns:a14="http://schemas.microsoft.com/office/drawing/2010/main" val="0"/>
              </a:ext>
            </a:extLst>
          </a:blip>
          <a:srcRect t="21354" r="980" b="23438"/>
          <a:stretch>
            <a:fillRect/>
          </a:stretch>
        </p:blipFill>
        <p:spPr bwMode="auto">
          <a:xfrm>
            <a:off x="7496110" y="25693"/>
            <a:ext cx="2413635" cy="1266825"/>
          </a:xfrm>
          <a:prstGeom prst="rect">
            <a:avLst/>
          </a:prstGeom>
          <a:noFill/>
          <a:ln>
            <a:noFill/>
          </a:ln>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9A90F7A9-089C-F60B-E423-B7E60807786A}"/>
              </a:ext>
            </a:extLst>
          </p:cNvPr>
          <p:cNvSpPr>
            <a:spLocks noGrp="1"/>
          </p:cNvSpPr>
          <p:nvPr>
            <p:ph type="body" sz="quarter" idx="14"/>
          </p:nvPr>
        </p:nvSpPr>
        <p:spPr>
          <a:xfrm>
            <a:off x="263609" y="368593"/>
            <a:ext cx="9646136" cy="530352"/>
          </a:xfrm>
        </p:spPr>
        <p:txBody>
          <a:bodyPr>
            <a:noAutofit/>
          </a:bodyPr>
          <a:lstStyle/>
          <a:p>
            <a:r>
              <a:rPr lang="en-US" dirty="0"/>
              <a:t>Results – Steel value chain</a:t>
            </a:r>
            <a:endParaRPr lang="en-GB" dirty="0"/>
          </a:p>
        </p:txBody>
      </p:sp>
      <p:sp>
        <p:nvSpPr>
          <p:cNvPr id="4" name="Slide Number Placeholder 3">
            <a:extLst>
              <a:ext uri="{FF2B5EF4-FFF2-40B4-BE49-F238E27FC236}">
                <a16:creationId xmlns:a16="http://schemas.microsoft.com/office/drawing/2014/main" id="{FD1889AB-6BD4-8AD3-4F9B-CF52EF0B0177}"/>
              </a:ext>
            </a:extLst>
          </p:cNvPr>
          <p:cNvSpPr>
            <a:spLocks noGrp="1"/>
          </p:cNvSpPr>
          <p:nvPr>
            <p:ph type="sldNum" sz="quarter" idx="12"/>
          </p:nvPr>
        </p:nvSpPr>
        <p:spPr/>
        <p:txBody>
          <a:bodyPr/>
          <a:lstStyle/>
          <a:p>
            <a:fld id="{F26FC048-DF4E-0746-B313-543F0DD72FCB}" type="slidenum">
              <a:rPr lang="en-GB" smtClean="0"/>
              <a:pPr/>
              <a:t>15</a:t>
            </a:fld>
            <a:endParaRPr lang="en-GB" dirty="0"/>
          </a:p>
        </p:txBody>
      </p:sp>
      <p:sp>
        <p:nvSpPr>
          <p:cNvPr id="5" name="ZoneTexte 5">
            <a:extLst>
              <a:ext uri="{FF2B5EF4-FFF2-40B4-BE49-F238E27FC236}">
                <a16:creationId xmlns:a16="http://schemas.microsoft.com/office/drawing/2014/main" id="{215F8282-E982-79EA-B429-6C33DE290F5A}"/>
              </a:ext>
            </a:extLst>
          </p:cNvPr>
          <p:cNvSpPr txBox="1"/>
          <p:nvPr/>
        </p:nvSpPr>
        <p:spPr>
          <a:xfrm>
            <a:off x="263609" y="1015174"/>
            <a:ext cx="11502778" cy="353943"/>
          </a:xfrm>
          <a:prstGeom prst="rect">
            <a:avLst/>
          </a:prstGeom>
          <a:noFill/>
        </p:spPr>
        <p:txBody>
          <a:bodyPr wrap="square">
            <a:spAutoFit/>
          </a:bodyPr>
          <a:lstStyle/>
          <a:p>
            <a:r>
              <a:rPr lang="en-US" sz="1700" b="1" dirty="0">
                <a:solidFill>
                  <a:srgbClr val="2C7D4A"/>
                </a:solidFill>
              </a:rPr>
              <a:t>Impact on carbon intensity</a:t>
            </a:r>
          </a:p>
        </p:txBody>
      </p:sp>
      <p:sp>
        <p:nvSpPr>
          <p:cNvPr id="10" name="TextBox 9">
            <a:extLst>
              <a:ext uri="{FF2B5EF4-FFF2-40B4-BE49-F238E27FC236}">
                <a16:creationId xmlns:a16="http://schemas.microsoft.com/office/drawing/2014/main" id="{21DF896B-3F92-453F-8004-00670EBD761B}"/>
              </a:ext>
            </a:extLst>
          </p:cNvPr>
          <p:cNvSpPr txBox="1"/>
          <p:nvPr/>
        </p:nvSpPr>
        <p:spPr>
          <a:xfrm>
            <a:off x="370000" y="4451219"/>
            <a:ext cx="4599042" cy="646331"/>
          </a:xfrm>
          <a:prstGeom prst="rect">
            <a:avLst/>
          </a:prstGeom>
          <a:noFill/>
        </p:spPr>
        <p:txBody>
          <a:bodyPr wrap="square" rtlCol="0">
            <a:spAutoFit/>
          </a:bodyPr>
          <a:lstStyle/>
          <a:p>
            <a:r>
              <a:rPr lang="en-US" sz="900" i="1" dirty="0"/>
              <a:t>Units: tons of CO2 equivalent per ton of flat steel</a:t>
            </a:r>
          </a:p>
          <a:p>
            <a:r>
              <a:rPr lang="en-US" sz="900" i="1" dirty="0"/>
              <a:t>Legend: average carbon intensity drops in both scenarios. This reduction is larger when free allocation remains, as cleaner sites expand more.</a:t>
            </a:r>
          </a:p>
          <a:p>
            <a:r>
              <a:rPr lang="en-US" sz="900" b="1" dirty="0"/>
              <a:t>Source</a:t>
            </a:r>
            <a:r>
              <a:rPr lang="en-US" sz="900" dirty="0"/>
              <a:t>: Climate Economics Chair</a:t>
            </a:r>
            <a:endParaRPr lang="en-BE" sz="900" dirty="0"/>
          </a:p>
        </p:txBody>
      </p:sp>
      <p:sp>
        <p:nvSpPr>
          <p:cNvPr id="12" name="TextBox 11">
            <a:extLst>
              <a:ext uri="{FF2B5EF4-FFF2-40B4-BE49-F238E27FC236}">
                <a16:creationId xmlns:a16="http://schemas.microsoft.com/office/drawing/2014/main" id="{08D93E2F-0FF3-0D1B-757F-5EA27BC2DCA5}"/>
              </a:ext>
            </a:extLst>
          </p:cNvPr>
          <p:cNvSpPr txBox="1"/>
          <p:nvPr/>
        </p:nvSpPr>
        <p:spPr>
          <a:xfrm>
            <a:off x="5682570" y="4451219"/>
            <a:ext cx="4599040" cy="646331"/>
          </a:xfrm>
          <a:prstGeom prst="rect">
            <a:avLst/>
          </a:prstGeom>
          <a:noFill/>
        </p:spPr>
        <p:txBody>
          <a:bodyPr wrap="square" rtlCol="0">
            <a:spAutoFit/>
          </a:bodyPr>
          <a:lstStyle/>
          <a:p>
            <a:r>
              <a:rPr lang="en-US" sz="900" i="1" dirty="0"/>
              <a:t>Units: tons of CO2 equivalent per ton of flat steel</a:t>
            </a:r>
          </a:p>
          <a:p>
            <a:r>
              <a:rPr lang="en-US" sz="900" i="1" dirty="0"/>
              <a:t>Legend: CBAM reduces the average carbon intensity of non-EU production as foreign companies relocate output to cleaner locations to remain competitive in the EU market.</a:t>
            </a:r>
          </a:p>
          <a:p>
            <a:r>
              <a:rPr lang="en-BE" sz="900" b="1" dirty="0"/>
              <a:t>Source</a:t>
            </a:r>
            <a:r>
              <a:rPr lang="en-BE" sz="900" dirty="0"/>
              <a:t>: Climate Economics Chair </a:t>
            </a:r>
          </a:p>
        </p:txBody>
      </p:sp>
      <p:sp>
        <p:nvSpPr>
          <p:cNvPr id="14" name="TextBox 13">
            <a:extLst>
              <a:ext uri="{FF2B5EF4-FFF2-40B4-BE49-F238E27FC236}">
                <a16:creationId xmlns:a16="http://schemas.microsoft.com/office/drawing/2014/main" id="{3C9D1339-ACE2-5EBE-F04C-CD7A1068A168}"/>
              </a:ext>
            </a:extLst>
          </p:cNvPr>
          <p:cNvSpPr txBox="1"/>
          <p:nvPr/>
        </p:nvSpPr>
        <p:spPr>
          <a:xfrm>
            <a:off x="263609" y="1422409"/>
            <a:ext cx="3316845" cy="230832"/>
          </a:xfrm>
          <a:prstGeom prst="rect">
            <a:avLst/>
          </a:prstGeom>
          <a:noFill/>
        </p:spPr>
        <p:txBody>
          <a:bodyPr wrap="square" rtlCol="0">
            <a:spAutoFit/>
          </a:bodyPr>
          <a:lstStyle/>
          <a:p>
            <a:r>
              <a:rPr lang="en-US" sz="900" i="1" dirty="0"/>
              <a:t>Average carbon intensity of EU upstream production</a:t>
            </a:r>
            <a:endParaRPr lang="en-BE" sz="900" i="1" dirty="0"/>
          </a:p>
        </p:txBody>
      </p:sp>
      <p:sp>
        <p:nvSpPr>
          <p:cNvPr id="15" name="TextBox 14">
            <a:extLst>
              <a:ext uri="{FF2B5EF4-FFF2-40B4-BE49-F238E27FC236}">
                <a16:creationId xmlns:a16="http://schemas.microsoft.com/office/drawing/2014/main" id="{1514A04E-2EAC-CA01-2DE1-DBEA12E9F030}"/>
              </a:ext>
            </a:extLst>
          </p:cNvPr>
          <p:cNvSpPr txBox="1"/>
          <p:nvPr/>
        </p:nvSpPr>
        <p:spPr>
          <a:xfrm>
            <a:off x="5682570" y="1408054"/>
            <a:ext cx="3316845" cy="230832"/>
          </a:xfrm>
          <a:prstGeom prst="rect">
            <a:avLst/>
          </a:prstGeom>
          <a:noFill/>
        </p:spPr>
        <p:txBody>
          <a:bodyPr wrap="square" rtlCol="0">
            <a:spAutoFit/>
          </a:bodyPr>
          <a:lstStyle/>
          <a:p>
            <a:r>
              <a:rPr lang="en-US" sz="900" i="1" dirty="0"/>
              <a:t>Average carbon intensity of non-EU upstream production </a:t>
            </a:r>
            <a:endParaRPr lang="en-BE" sz="900" i="1" dirty="0"/>
          </a:p>
        </p:txBody>
      </p:sp>
      <p:sp>
        <p:nvSpPr>
          <p:cNvPr id="18" name="TextBox 17">
            <a:extLst>
              <a:ext uri="{FF2B5EF4-FFF2-40B4-BE49-F238E27FC236}">
                <a16:creationId xmlns:a16="http://schemas.microsoft.com/office/drawing/2014/main" id="{99D56B33-9C49-316D-C6F5-71565114B5F4}"/>
              </a:ext>
            </a:extLst>
          </p:cNvPr>
          <p:cNvSpPr txBox="1"/>
          <p:nvPr/>
        </p:nvSpPr>
        <p:spPr>
          <a:xfrm>
            <a:off x="263609" y="5195284"/>
            <a:ext cx="10685128" cy="147732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dirty="0"/>
              <a:t>In the EU, the average carbon intensity drops in both scenarios. This reduction is larger when free allocation remains, as cleaner sites expand more </a:t>
            </a:r>
          </a:p>
          <a:p>
            <a:pPr marL="285750" indent="-285750">
              <a:buFont typeface="Arial" panose="020B0604020202020204" pitchFamily="34" charset="0"/>
              <a:buChar char="•"/>
            </a:pPr>
            <a:r>
              <a:rPr lang="en-US" dirty="0"/>
              <a:t>CBAM lowers carbon intensity outside the EU. CBAM not only promotes cleaner production within the EU but also encourages non-EU producers to shift output toward their cleaner facilities to stay competitive in the EU market. </a:t>
            </a:r>
          </a:p>
        </p:txBody>
      </p:sp>
      <p:pic>
        <p:nvPicPr>
          <p:cNvPr id="9" name="Image 1">
            <a:extLst>
              <a:ext uri="{FF2B5EF4-FFF2-40B4-BE49-F238E27FC236}">
                <a16:creationId xmlns:a16="http://schemas.microsoft.com/office/drawing/2014/main" id="{32BF3A02-76C3-22AD-2D80-2637E5267D58}"/>
              </a:ext>
            </a:extLst>
          </p:cNvPr>
          <p:cNvPicPr>
            <a:picLocks noChangeAspect="1"/>
          </p:cNvPicPr>
          <p:nvPr/>
        </p:nvPicPr>
        <p:blipFill>
          <a:blip r:embed="rId3"/>
          <a:stretch>
            <a:fillRect/>
          </a:stretch>
        </p:blipFill>
        <p:spPr>
          <a:xfrm>
            <a:off x="263608" y="1705679"/>
            <a:ext cx="4599039" cy="2769270"/>
          </a:xfrm>
          <a:prstGeom prst="rect">
            <a:avLst/>
          </a:prstGeom>
        </p:spPr>
      </p:pic>
      <p:pic>
        <p:nvPicPr>
          <p:cNvPr id="11" name="Image 1">
            <a:extLst>
              <a:ext uri="{FF2B5EF4-FFF2-40B4-BE49-F238E27FC236}">
                <a16:creationId xmlns:a16="http://schemas.microsoft.com/office/drawing/2014/main" id="{DDF75214-3F9D-0D9E-69A4-C5E8F58E58B2}"/>
              </a:ext>
            </a:extLst>
          </p:cNvPr>
          <p:cNvPicPr>
            <a:picLocks noChangeAspect="1"/>
          </p:cNvPicPr>
          <p:nvPr/>
        </p:nvPicPr>
        <p:blipFill>
          <a:blip r:embed="rId4"/>
          <a:stretch>
            <a:fillRect/>
          </a:stretch>
        </p:blipFill>
        <p:spPr>
          <a:xfrm>
            <a:off x="5682570" y="1705678"/>
            <a:ext cx="4508177" cy="2715163"/>
          </a:xfrm>
          <a:prstGeom prst="rect">
            <a:avLst/>
          </a:prstGeom>
        </p:spPr>
      </p:pic>
    </p:spTree>
    <p:extLst>
      <p:ext uri="{BB962C8B-B14F-4D97-AF65-F5344CB8AC3E}">
        <p14:creationId xmlns:p14="http://schemas.microsoft.com/office/powerpoint/2010/main" val="3041461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A7DAB-EA14-4A9C-DEDE-31B7E67FC885}"/>
            </a:ext>
          </a:extLst>
        </p:cNvPr>
        <p:cNvGrpSpPr/>
        <p:nvPr/>
      </p:nvGrpSpPr>
      <p:grpSpPr>
        <a:xfrm>
          <a:off x="0" y="0"/>
          <a:ext cx="0" cy="0"/>
          <a:chOff x="0" y="0"/>
          <a:chExt cx="0" cy="0"/>
        </a:xfrm>
      </p:grpSpPr>
      <p:pic>
        <p:nvPicPr>
          <p:cNvPr id="2" name="Picture 2" descr="Climate Economics Chair | Paris">
            <a:extLst>
              <a:ext uri="{FF2B5EF4-FFF2-40B4-BE49-F238E27FC236}">
                <a16:creationId xmlns:a16="http://schemas.microsoft.com/office/drawing/2014/main" id="{AA2389A6-D12B-20A4-118F-877EB9870DF0}"/>
              </a:ext>
            </a:extLst>
          </p:cNvPr>
          <p:cNvPicPr>
            <a:picLocks noChangeAspect="1"/>
          </p:cNvPicPr>
          <p:nvPr/>
        </p:nvPicPr>
        <p:blipFill rotWithShape="1">
          <a:blip r:embed="rId2">
            <a:extLst>
              <a:ext uri="{28A0092B-C50C-407E-A947-70E740481C1C}">
                <a14:useLocalDpi xmlns:a14="http://schemas.microsoft.com/office/drawing/2010/main" val="0"/>
              </a:ext>
            </a:extLst>
          </a:blip>
          <a:srcRect t="21354" r="980" b="23438"/>
          <a:stretch>
            <a:fillRect/>
          </a:stretch>
        </p:blipFill>
        <p:spPr bwMode="auto">
          <a:xfrm>
            <a:off x="7496110" y="25693"/>
            <a:ext cx="2413635" cy="1266825"/>
          </a:xfrm>
          <a:prstGeom prst="rect">
            <a:avLst/>
          </a:prstGeom>
          <a:noFill/>
          <a:ln>
            <a:noFill/>
          </a:ln>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FC07FA81-0F6F-1CF3-04EC-04036C275FF5}"/>
              </a:ext>
            </a:extLst>
          </p:cNvPr>
          <p:cNvSpPr>
            <a:spLocks noGrp="1"/>
          </p:cNvSpPr>
          <p:nvPr>
            <p:ph type="body" sz="quarter" idx="14"/>
          </p:nvPr>
        </p:nvSpPr>
        <p:spPr>
          <a:xfrm>
            <a:off x="263609" y="368593"/>
            <a:ext cx="9646136" cy="530352"/>
          </a:xfrm>
        </p:spPr>
        <p:txBody>
          <a:bodyPr>
            <a:noAutofit/>
          </a:bodyPr>
          <a:lstStyle/>
          <a:p>
            <a:r>
              <a:rPr lang="en-US" dirty="0"/>
              <a:t>Results – Fertilizers value chain</a:t>
            </a:r>
            <a:endParaRPr lang="en-GB" dirty="0"/>
          </a:p>
        </p:txBody>
      </p:sp>
      <p:sp>
        <p:nvSpPr>
          <p:cNvPr id="4" name="Slide Number Placeholder 3">
            <a:extLst>
              <a:ext uri="{FF2B5EF4-FFF2-40B4-BE49-F238E27FC236}">
                <a16:creationId xmlns:a16="http://schemas.microsoft.com/office/drawing/2014/main" id="{1DA1E983-F7E2-FFEA-81A5-E8ED1FEA5B31}"/>
              </a:ext>
            </a:extLst>
          </p:cNvPr>
          <p:cNvSpPr>
            <a:spLocks noGrp="1"/>
          </p:cNvSpPr>
          <p:nvPr>
            <p:ph type="sldNum" sz="quarter" idx="12"/>
          </p:nvPr>
        </p:nvSpPr>
        <p:spPr/>
        <p:txBody>
          <a:bodyPr/>
          <a:lstStyle/>
          <a:p>
            <a:fld id="{F26FC048-DF4E-0746-B313-543F0DD72FCB}" type="slidenum">
              <a:rPr lang="en-GB" smtClean="0"/>
              <a:pPr/>
              <a:t>16</a:t>
            </a:fld>
            <a:endParaRPr lang="en-GB" dirty="0"/>
          </a:p>
        </p:txBody>
      </p:sp>
      <p:sp>
        <p:nvSpPr>
          <p:cNvPr id="6" name="ZoneTexte 5">
            <a:extLst>
              <a:ext uri="{FF2B5EF4-FFF2-40B4-BE49-F238E27FC236}">
                <a16:creationId xmlns:a16="http://schemas.microsoft.com/office/drawing/2014/main" id="{23985266-376A-BC91-9317-9A187F5F4444}"/>
              </a:ext>
            </a:extLst>
          </p:cNvPr>
          <p:cNvSpPr txBox="1"/>
          <p:nvPr/>
        </p:nvSpPr>
        <p:spPr>
          <a:xfrm>
            <a:off x="263609" y="1035253"/>
            <a:ext cx="11502778" cy="1477328"/>
          </a:xfrm>
          <a:prstGeom prst="rect">
            <a:avLst/>
          </a:prstGeom>
          <a:noFill/>
        </p:spPr>
        <p:txBody>
          <a:bodyPr wrap="square">
            <a:spAutoFit/>
          </a:bodyPr>
          <a:lstStyle/>
          <a:p>
            <a:r>
              <a:rPr lang="en-US" dirty="0"/>
              <a:t>The model is calibrated for the fertilizers value chain as follows:</a:t>
            </a:r>
            <a:endParaRPr lang="en-BE" dirty="0"/>
          </a:p>
          <a:p>
            <a:pPr marL="285750" lvl="0" indent="-285750">
              <a:buFont typeface="Arial" panose="020B0604020202020204" pitchFamily="34" charset="0"/>
              <a:buChar char="•"/>
            </a:pPr>
            <a:r>
              <a:rPr lang="en-US" b="1" dirty="0"/>
              <a:t>AN fertilizers production</a:t>
            </a:r>
            <a:r>
              <a:rPr lang="en-US" dirty="0"/>
              <a:t> is the upstream sector, with vertically integrated production being the reference as it is more carbon efficient and explicitly promoted through the EU-ETS benchmarks, non-integrated production is also considered without explicitly separating the ammonia production step;</a:t>
            </a:r>
            <a:endParaRPr lang="en-BE" dirty="0"/>
          </a:p>
          <a:p>
            <a:pPr marL="285750" lvl="0" indent="-285750">
              <a:buFont typeface="Arial" panose="020B0604020202020204" pitchFamily="34" charset="0"/>
              <a:buChar char="•"/>
            </a:pPr>
            <a:r>
              <a:rPr lang="en-US" b="1" dirty="0"/>
              <a:t>agricultural production</a:t>
            </a:r>
            <a:r>
              <a:rPr lang="en-US" dirty="0"/>
              <a:t> is the downstream sector, more specifically staple grain production</a:t>
            </a:r>
            <a:endParaRPr lang="en-BE" dirty="0"/>
          </a:p>
        </p:txBody>
      </p:sp>
      <p:sp>
        <p:nvSpPr>
          <p:cNvPr id="5" name="ZoneTexte 5">
            <a:extLst>
              <a:ext uri="{FF2B5EF4-FFF2-40B4-BE49-F238E27FC236}">
                <a16:creationId xmlns:a16="http://schemas.microsoft.com/office/drawing/2014/main" id="{E0006936-A761-21EB-CD59-C031DAB47BFD}"/>
              </a:ext>
            </a:extLst>
          </p:cNvPr>
          <p:cNvSpPr txBox="1"/>
          <p:nvPr/>
        </p:nvSpPr>
        <p:spPr>
          <a:xfrm>
            <a:off x="86370" y="2720549"/>
            <a:ext cx="11502778" cy="353943"/>
          </a:xfrm>
          <a:prstGeom prst="rect">
            <a:avLst/>
          </a:prstGeom>
          <a:noFill/>
        </p:spPr>
        <p:txBody>
          <a:bodyPr wrap="square">
            <a:spAutoFit/>
          </a:bodyPr>
          <a:lstStyle/>
          <a:p>
            <a:pPr>
              <a:buNone/>
            </a:pPr>
            <a:r>
              <a:rPr lang="en-US" sz="1700" b="1" dirty="0">
                <a:solidFill>
                  <a:srgbClr val="2C7D4A"/>
                </a:solidFill>
              </a:rPr>
              <a:t>Impact on EU carbon efficient sites of the upstream good (AN fertilizers)</a:t>
            </a:r>
          </a:p>
        </p:txBody>
      </p:sp>
      <p:sp>
        <p:nvSpPr>
          <p:cNvPr id="8" name="TextBox 7">
            <a:extLst>
              <a:ext uri="{FF2B5EF4-FFF2-40B4-BE49-F238E27FC236}">
                <a16:creationId xmlns:a16="http://schemas.microsoft.com/office/drawing/2014/main" id="{B21A0214-C29F-D541-A0A8-183B1FB82929}"/>
              </a:ext>
            </a:extLst>
          </p:cNvPr>
          <p:cNvSpPr txBox="1"/>
          <p:nvPr/>
        </p:nvSpPr>
        <p:spPr>
          <a:xfrm>
            <a:off x="86370" y="6019171"/>
            <a:ext cx="4251455" cy="784830"/>
          </a:xfrm>
          <a:prstGeom prst="rect">
            <a:avLst/>
          </a:prstGeom>
          <a:noFill/>
        </p:spPr>
        <p:txBody>
          <a:bodyPr wrap="square" rtlCol="0">
            <a:spAutoFit/>
          </a:bodyPr>
          <a:lstStyle/>
          <a:p>
            <a:r>
              <a:rPr lang="en-US" sz="900" i="1" dirty="0"/>
              <a:t>Units: count of operating sites</a:t>
            </a:r>
            <a:endParaRPr lang="en-BE" sz="900" dirty="0"/>
          </a:p>
          <a:p>
            <a:r>
              <a:rPr lang="en-US" sz="900" i="1" dirty="0"/>
              <a:t>Legend: the number of efficient EU upstream sites drastically increases when CBAM is introduced, without phasing out free allocation. In the official scenario, the initial benefit is gradually offset, but the number of sites remains much higher than its initial </a:t>
            </a:r>
            <a:r>
              <a:rPr lang="en-US" sz="900" i="1" dirty="0" err="1"/>
              <a:t>level.</a:t>
            </a:r>
            <a:r>
              <a:rPr lang="en-US" sz="900" b="1" dirty="0" err="1"/>
              <a:t>Source</a:t>
            </a:r>
            <a:r>
              <a:rPr lang="en-US" sz="900" dirty="0"/>
              <a:t>: Climate Economics Chair</a:t>
            </a:r>
            <a:endParaRPr lang="en-BE" sz="900" dirty="0"/>
          </a:p>
        </p:txBody>
      </p:sp>
      <p:sp>
        <p:nvSpPr>
          <p:cNvPr id="13" name="TextBox 12">
            <a:extLst>
              <a:ext uri="{FF2B5EF4-FFF2-40B4-BE49-F238E27FC236}">
                <a16:creationId xmlns:a16="http://schemas.microsoft.com/office/drawing/2014/main" id="{41E9B4C8-77BD-BC96-35E8-C809D8EB20DA}"/>
              </a:ext>
            </a:extLst>
          </p:cNvPr>
          <p:cNvSpPr txBox="1"/>
          <p:nvPr/>
        </p:nvSpPr>
        <p:spPr>
          <a:xfrm>
            <a:off x="86370" y="3043715"/>
            <a:ext cx="2747505" cy="230832"/>
          </a:xfrm>
          <a:prstGeom prst="rect">
            <a:avLst/>
          </a:prstGeom>
          <a:noFill/>
        </p:spPr>
        <p:txBody>
          <a:bodyPr wrap="square" rtlCol="0">
            <a:spAutoFit/>
          </a:bodyPr>
          <a:lstStyle/>
          <a:p>
            <a:r>
              <a:rPr lang="en-US" sz="900" i="1" dirty="0"/>
              <a:t>Number of carbon-efficient upstream sites in the EU</a:t>
            </a:r>
            <a:endParaRPr lang="en-BE" sz="900" i="1" dirty="0"/>
          </a:p>
        </p:txBody>
      </p:sp>
      <p:sp>
        <p:nvSpPr>
          <p:cNvPr id="16" name="TextBox 15">
            <a:extLst>
              <a:ext uri="{FF2B5EF4-FFF2-40B4-BE49-F238E27FC236}">
                <a16:creationId xmlns:a16="http://schemas.microsoft.com/office/drawing/2014/main" id="{B9C6B65A-6D5A-BD4F-BC09-4DDFE93FEBDF}"/>
              </a:ext>
            </a:extLst>
          </p:cNvPr>
          <p:cNvSpPr txBox="1"/>
          <p:nvPr/>
        </p:nvSpPr>
        <p:spPr>
          <a:xfrm>
            <a:off x="4867417" y="3183420"/>
            <a:ext cx="6721731" cy="341632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dirty="0"/>
              <a:t>The CBAM is expected to significantly expand the number of lower-emission AN fertilizers production sites within the EU. In contrast, more carbon-intensive sites are entirely excluded from the EU, whereas they accounted for the majority in the pre-CBAM period.</a:t>
            </a:r>
          </a:p>
          <a:p>
            <a:pPr marL="285750" indent="-285750">
              <a:buFont typeface="Arial" panose="020B0604020202020204" pitchFamily="34" charset="0"/>
              <a:buChar char="•"/>
            </a:pPr>
            <a:r>
              <a:rPr lang="en-US" dirty="0"/>
              <a:t>With a parallel phasing out of free allocation that counteracts increased price competitiveness, the CBAM reduces the profitability of even the most efficient sites, so that in 2034 the total number of sites is lower (80) than in the pre-CBAM period (109). </a:t>
            </a:r>
          </a:p>
          <a:p>
            <a:pPr marL="285750" indent="-285750">
              <a:buFont typeface="Arial" panose="020B0604020202020204" pitchFamily="34" charset="0"/>
              <a:buChar char="•"/>
            </a:pPr>
            <a:r>
              <a:rPr lang="en-US" dirty="0"/>
              <a:t>Without the phase-out of free allocation of allowances, the total number of sites is roughly one third higher than in the pre-CBAM period.</a:t>
            </a:r>
            <a:endParaRPr lang="en-US" sz="1700" dirty="0"/>
          </a:p>
        </p:txBody>
      </p:sp>
      <p:pic>
        <p:nvPicPr>
          <p:cNvPr id="9" name="Image 1">
            <a:extLst>
              <a:ext uri="{FF2B5EF4-FFF2-40B4-BE49-F238E27FC236}">
                <a16:creationId xmlns:a16="http://schemas.microsoft.com/office/drawing/2014/main" id="{18C3697A-1AC6-A054-DB19-882C6C35806A}"/>
              </a:ext>
            </a:extLst>
          </p:cNvPr>
          <p:cNvPicPr>
            <a:picLocks noChangeAspect="1"/>
          </p:cNvPicPr>
          <p:nvPr/>
        </p:nvPicPr>
        <p:blipFill>
          <a:blip r:embed="rId3"/>
          <a:stretch>
            <a:fillRect/>
          </a:stretch>
        </p:blipFill>
        <p:spPr>
          <a:xfrm>
            <a:off x="222189" y="3303579"/>
            <a:ext cx="4509408" cy="2715591"/>
          </a:xfrm>
          <a:prstGeom prst="rect">
            <a:avLst/>
          </a:prstGeom>
        </p:spPr>
      </p:pic>
    </p:spTree>
    <p:extLst>
      <p:ext uri="{BB962C8B-B14F-4D97-AF65-F5344CB8AC3E}">
        <p14:creationId xmlns:p14="http://schemas.microsoft.com/office/powerpoint/2010/main" val="1630994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F2265-CDA7-D40B-3466-D712BBBECEBE}"/>
            </a:ext>
          </a:extLst>
        </p:cNvPr>
        <p:cNvGrpSpPr/>
        <p:nvPr/>
      </p:nvGrpSpPr>
      <p:grpSpPr>
        <a:xfrm>
          <a:off x="0" y="0"/>
          <a:ext cx="0" cy="0"/>
          <a:chOff x="0" y="0"/>
          <a:chExt cx="0" cy="0"/>
        </a:xfrm>
      </p:grpSpPr>
      <p:pic>
        <p:nvPicPr>
          <p:cNvPr id="2" name="Picture 2" descr="Climate Economics Chair | Paris">
            <a:extLst>
              <a:ext uri="{FF2B5EF4-FFF2-40B4-BE49-F238E27FC236}">
                <a16:creationId xmlns:a16="http://schemas.microsoft.com/office/drawing/2014/main" id="{BD12B8A3-60D4-DCDC-A2CC-94DEB6FD04A9}"/>
              </a:ext>
            </a:extLst>
          </p:cNvPr>
          <p:cNvPicPr>
            <a:picLocks noChangeAspect="1"/>
          </p:cNvPicPr>
          <p:nvPr/>
        </p:nvPicPr>
        <p:blipFill rotWithShape="1">
          <a:blip r:embed="rId2">
            <a:extLst>
              <a:ext uri="{28A0092B-C50C-407E-A947-70E740481C1C}">
                <a14:useLocalDpi xmlns:a14="http://schemas.microsoft.com/office/drawing/2010/main" val="0"/>
              </a:ext>
            </a:extLst>
          </a:blip>
          <a:srcRect t="21354" r="980" b="23438"/>
          <a:stretch>
            <a:fillRect/>
          </a:stretch>
        </p:blipFill>
        <p:spPr bwMode="auto">
          <a:xfrm>
            <a:off x="7496110" y="25693"/>
            <a:ext cx="2413635" cy="1266825"/>
          </a:xfrm>
          <a:prstGeom prst="rect">
            <a:avLst/>
          </a:prstGeom>
          <a:noFill/>
          <a:ln>
            <a:noFill/>
          </a:ln>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3416AE13-B032-F262-64AE-9979973A988A}"/>
              </a:ext>
            </a:extLst>
          </p:cNvPr>
          <p:cNvSpPr>
            <a:spLocks noGrp="1"/>
          </p:cNvSpPr>
          <p:nvPr>
            <p:ph type="body" sz="quarter" idx="14"/>
          </p:nvPr>
        </p:nvSpPr>
        <p:spPr>
          <a:xfrm>
            <a:off x="263609" y="368593"/>
            <a:ext cx="9646136" cy="530352"/>
          </a:xfrm>
        </p:spPr>
        <p:txBody>
          <a:bodyPr>
            <a:noAutofit/>
          </a:bodyPr>
          <a:lstStyle/>
          <a:p>
            <a:r>
              <a:rPr lang="en-US" dirty="0"/>
              <a:t>Results – Fertilizers value chain</a:t>
            </a:r>
            <a:endParaRPr lang="en-GB" dirty="0"/>
          </a:p>
        </p:txBody>
      </p:sp>
      <p:sp>
        <p:nvSpPr>
          <p:cNvPr id="4" name="Slide Number Placeholder 3">
            <a:extLst>
              <a:ext uri="{FF2B5EF4-FFF2-40B4-BE49-F238E27FC236}">
                <a16:creationId xmlns:a16="http://schemas.microsoft.com/office/drawing/2014/main" id="{FD40BEC3-C992-C3AF-79D2-0ED1D20DAF31}"/>
              </a:ext>
            </a:extLst>
          </p:cNvPr>
          <p:cNvSpPr>
            <a:spLocks noGrp="1"/>
          </p:cNvSpPr>
          <p:nvPr>
            <p:ph type="sldNum" sz="quarter" idx="12"/>
          </p:nvPr>
        </p:nvSpPr>
        <p:spPr/>
        <p:txBody>
          <a:bodyPr/>
          <a:lstStyle/>
          <a:p>
            <a:fld id="{F26FC048-DF4E-0746-B313-543F0DD72FCB}" type="slidenum">
              <a:rPr lang="en-GB" smtClean="0"/>
              <a:pPr/>
              <a:t>17</a:t>
            </a:fld>
            <a:endParaRPr lang="en-GB" dirty="0"/>
          </a:p>
        </p:txBody>
      </p:sp>
      <p:sp>
        <p:nvSpPr>
          <p:cNvPr id="5" name="ZoneTexte 5">
            <a:extLst>
              <a:ext uri="{FF2B5EF4-FFF2-40B4-BE49-F238E27FC236}">
                <a16:creationId xmlns:a16="http://schemas.microsoft.com/office/drawing/2014/main" id="{EFB79D96-C93D-CB43-1C0D-3EA6AA9F0C64}"/>
              </a:ext>
            </a:extLst>
          </p:cNvPr>
          <p:cNvSpPr txBox="1"/>
          <p:nvPr/>
        </p:nvSpPr>
        <p:spPr>
          <a:xfrm>
            <a:off x="263609" y="930951"/>
            <a:ext cx="11502778" cy="353943"/>
          </a:xfrm>
          <a:prstGeom prst="rect">
            <a:avLst/>
          </a:prstGeom>
          <a:noFill/>
        </p:spPr>
        <p:txBody>
          <a:bodyPr wrap="square">
            <a:spAutoFit/>
          </a:bodyPr>
          <a:lstStyle/>
          <a:p>
            <a:pPr>
              <a:buNone/>
            </a:pPr>
            <a:r>
              <a:rPr lang="en-US" sz="1700" b="1" dirty="0">
                <a:solidFill>
                  <a:srgbClr val="2C7D4A"/>
                </a:solidFill>
              </a:rPr>
              <a:t>Impact on production, and imports of the upstream good (AN fertilizers)</a:t>
            </a:r>
          </a:p>
        </p:txBody>
      </p:sp>
      <p:sp>
        <p:nvSpPr>
          <p:cNvPr id="10" name="TextBox 9">
            <a:extLst>
              <a:ext uri="{FF2B5EF4-FFF2-40B4-BE49-F238E27FC236}">
                <a16:creationId xmlns:a16="http://schemas.microsoft.com/office/drawing/2014/main" id="{89618A25-09A8-66B0-3FDB-3DAEA29FC13A}"/>
              </a:ext>
            </a:extLst>
          </p:cNvPr>
          <p:cNvSpPr txBox="1"/>
          <p:nvPr/>
        </p:nvSpPr>
        <p:spPr>
          <a:xfrm>
            <a:off x="370000" y="4090261"/>
            <a:ext cx="4599042" cy="784830"/>
          </a:xfrm>
          <a:prstGeom prst="rect">
            <a:avLst/>
          </a:prstGeom>
          <a:noFill/>
        </p:spPr>
        <p:txBody>
          <a:bodyPr wrap="square" rtlCol="0">
            <a:spAutoFit/>
          </a:bodyPr>
          <a:lstStyle/>
          <a:p>
            <a:r>
              <a:rPr lang="en-US" sz="900" i="1" dirty="0"/>
              <a:t>Units: tons of AN fertilizers</a:t>
            </a:r>
          </a:p>
          <a:p>
            <a:r>
              <a:rPr lang="en-US" sz="900" i="1" dirty="0"/>
              <a:t>Legend: CBAM adds about 20% to total EU upstream production in both scenarios. The total production does not vary because production is entirely by carbon efficient firms, their carbon intensity is fixed, so that the cap on emissions is also a cap on production</a:t>
            </a:r>
          </a:p>
          <a:p>
            <a:r>
              <a:rPr lang="en-US" sz="900" b="1" dirty="0"/>
              <a:t>Source</a:t>
            </a:r>
            <a:r>
              <a:rPr lang="en-US" sz="900" dirty="0"/>
              <a:t>: Climate Economics Chair</a:t>
            </a:r>
            <a:endParaRPr lang="en-BE" sz="900" dirty="0"/>
          </a:p>
        </p:txBody>
      </p:sp>
      <p:sp>
        <p:nvSpPr>
          <p:cNvPr id="12" name="TextBox 11">
            <a:extLst>
              <a:ext uri="{FF2B5EF4-FFF2-40B4-BE49-F238E27FC236}">
                <a16:creationId xmlns:a16="http://schemas.microsoft.com/office/drawing/2014/main" id="{F0A28572-63C0-339E-A76F-538DDCB08CE5}"/>
              </a:ext>
            </a:extLst>
          </p:cNvPr>
          <p:cNvSpPr txBox="1"/>
          <p:nvPr/>
        </p:nvSpPr>
        <p:spPr>
          <a:xfrm>
            <a:off x="5682570" y="4090261"/>
            <a:ext cx="4599040" cy="784830"/>
          </a:xfrm>
          <a:prstGeom prst="rect">
            <a:avLst/>
          </a:prstGeom>
          <a:noFill/>
        </p:spPr>
        <p:txBody>
          <a:bodyPr wrap="square" rtlCol="0">
            <a:spAutoFit/>
          </a:bodyPr>
          <a:lstStyle/>
          <a:p>
            <a:r>
              <a:rPr lang="en-US" sz="900" i="1" dirty="0"/>
              <a:t>Units: tons of AN fertilizers</a:t>
            </a:r>
          </a:p>
          <a:p>
            <a:r>
              <a:rPr lang="en-US" sz="900" i="1" dirty="0"/>
              <a:t>Legend: net imports of the upstream product are sharply cut off in both scenarios, especially when CBAM is combined with the phase-out of free allocation which makes net imports fall to zero from 2030 onwards.</a:t>
            </a:r>
          </a:p>
          <a:p>
            <a:r>
              <a:rPr lang="en-BE" sz="900" b="1" dirty="0"/>
              <a:t>Source</a:t>
            </a:r>
            <a:r>
              <a:rPr lang="en-BE" sz="900" dirty="0"/>
              <a:t>: Climate Economics Chair </a:t>
            </a:r>
          </a:p>
        </p:txBody>
      </p:sp>
      <p:sp>
        <p:nvSpPr>
          <p:cNvPr id="14" name="TextBox 13">
            <a:extLst>
              <a:ext uri="{FF2B5EF4-FFF2-40B4-BE49-F238E27FC236}">
                <a16:creationId xmlns:a16="http://schemas.microsoft.com/office/drawing/2014/main" id="{E8E78FCE-33D8-B326-01FD-F4E1CF2D3FF6}"/>
              </a:ext>
            </a:extLst>
          </p:cNvPr>
          <p:cNvSpPr txBox="1"/>
          <p:nvPr/>
        </p:nvSpPr>
        <p:spPr>
          <a:xfrm>
            <a:off x="263609" y="1290058"/>
            <a:ext cx="3316845" cy="230832"/>
          </a:xfrm>
          <a:prstGeom prst="rect">
            <a:avLst/>
          </a:prstGeom>
          <a:noFill/>
        </p:spPr>
        <p:txBody>
          <a:bodyPr wrap="square" rtlCol="0">
            <a:spAutoFit/>
          </a:bodyPr>
          <a:lstStyle/>
          <a:p>
            <a:r>
              <a:rPr lang="en-US" sz="900" i="1" dirty="0"/>
              <a:t>Total EU production of the upstream good</a:t>
            </a:r>
            <a:r>
              <a:rPr lang="en-BE" sz="900" i="1" dirty="0"/>
              <a:t> </a:t>
            </a:r>
          </a:p>
        </p:txBody>
      </p:sp>
      <p:sp>
        <p:nvSpPr>
          <p:cNvPr id="15" name="TextBox 14">
            <a:extLst>
              <a:ext uri="{FF2B5EF4-FFF2-40B4-BE49-F238E27FC236}">
                <a16:creationId xmlns:a16="http://schemas.microsoft.com/office/drawing/2014/main" id="{945D89B5-BF04-DCC6-73B0-9E8D73034870}"/>
              </a:ext>
            </a:extLst>
          </p:cNvPr>
          <p:cNvSpPr txBox="1"/>
          <p:nvPr/>
        </p:nvSpPr>
        <p:spPr>
          <a:xfrm>
            <a:off x="5682570" y="1275703"/>
            <a:ext cx="2747505" cy="230832"/>
          </a:xfrm>
          <a:prstGeom prst="rect">
            <a:avLst/>
          </a:prstGeom>
          <a:noFill/>
        </p:spPr>
        <p:txBody>
          <a:bodyPr wrap="square" rtlCol="0">
            <a:spAutoFit/>
          </a:bodyPr>
          <a:lstStyle/>
          <a:p>
            <a:r>
              <a:rPr lang="en-US" sz="900" i="1" dirty="0"/>
              <a:t>Net EU imports of the upstream good</a:t>
            </a:r>
            <a:endParaRPr lang="en-BE" sz="900" i="1" dirty="0"/>
          </a:p>
        </p:txBody>
      </p:sp>
      <p:pic>
        <p:nvPicPr>
          <p:cNvPr id="6" name="Image 1">
            <a:extLst>
              <a:ext uri="{FF2B5EF4-FFF2-40B4-BE49-F238E27FC236}">
                <a16:creationId xmlns:a16="http://schemas.microsoft.com/office/drawing/2014/main" id="{3E5C6F68-4CEE-6A0E-E838-CC053F2D740E}"/>
              </a:ext>
            </a:extLst>
          </p:cNvPr>
          <p:cNvPicPr>
            <a:picLocks noChangeAspect="1"/>
          </p:cNvPicPr>
          <p:nvPr/>
        </p:nvPicPr>
        <p:blipFill>
          <a:blip r:embed="rId3"/>
          <a:stretch>
            <a:fillRect/>
          </a:stretch>
        </p:blipFill>
        <p:spPr>
          <a:xfrm>
            <a:off x="369999" y="1489098"/>
            <a:ext cx="4382475" cy="2638886"/>
          </a:xfrm>
          <a:prstGeom prst="rect">
            <a:avLst/>
          </a:prstGeom>
        </p:spPr>
      </p:pic>
      <p:pic>
        <p:nvPicPr>
          <p:cNvPr id="7" name="Image 1">
            <a:extLst>
              <a:ext uri="{FF2B5EF4-FFF2-40B4-BE49-F238E27FC236}">
                <a16:creationId xmlns:a16="http://schemas.microsoft.com/office/drawing/2014/main" id="{4D2DF4A9-13C0-8D55-2691-C6BDBE0F5999}"/>
              </a:ext>
            </a:extLst>
          </p:cNvPr>
          <p:cNvPicPr>
            <a:picLocks noChangeAspect="1"/>
          </p:cNvPicPr>
          <p:nvPr/>
        </p:nvPicPr>
        <p:blipFill>
          <a:blip r:embed="rId4"/>
          <a:stretch>
            <a:fillRect/>
          </a:stretch>
        </p:blipFill>
        <p:spPr>
          <a:xfrm>
            <a:off x="5717021" y="1491740"/>
            <a:ext cx="4382476" cy="2639377"/>
          </a:xfrm>
          <a:prstGeom prst="rect">
            <a:avLst/>
          </a:prstGeom>
        </p:spPr>
      </p:pic>
      <p:sp>
        <p:nvSpPr>
          <p:cNvPr id="8" name="TextBox 7">
            <a:extLst>
              <a:ext uri="{FF2B5EF4-FFF2-40B4-BE49-F238E27FC236}">
                <a16:creationId xmlns:a16="http://schemas.microsoft.com/office/drawing/2014/main" id="{823C0A9E-E24D-6D1F-BD6C-5EBA52F73112}"/>
              </a:ext>
            </a:extLst>
          </p:cNvPr>
          <p:cNvSpPr txBox="1"/>
          <p:nvPr/>
        </p:nvSpPr>
        <p:spPr>
          <a:xfrm>
            <a:off x="236523" y="4934396"/>
            <a:ext cx="11684543" cy="192360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sz="1700" dirty="0"/>
              <a:t>Results are qualitatively consistent with those for flat steel but are quantitatively more pronounced. </a:t>
            </a:r>
          </a:p>
          <a:p>
            <a:pPr marL="285750" indent="-285750">
              <a:buFont typeface="Arial" panose="020B0604020202020204" pitchFamily="34" charset="0"/>
              <a:buChar char="•"/>
            </a:pPr>
            <a:r>
              <a:rPr lang="en-US" sz="1700" dirty="0"/>
              <a:t>In the case of AN fertilizers, when their production is vertically integrated (which corresponds to carbon-efficient EU producers in the model), the CBAM regulation abruptly levels the playing field and not only results in the total exit of other production sites from the EU market but also in the ousting of imported AN fertilizers. The most carbon-efficient non-EU producers remain more carbon-intensive than EU producers and cannot compete with them in the EU market. </a:t>
            </a:r>
          </a:p>
          <a:p>
            <a:pPr marL="285750" indent="-285750">
              <a:buFont typeface="Arial" panose="020B0604020202020204" pitchFamily="34" charset="0"/>
              <a:buChar char="•"/>
            </a:pPr>
            <a:r>
              <a:rPr lang="en-US" sz="1700" dirty="0"/>
              <a:t>Some imports remain when the CBAM is not combined with the phase-out of free allocation because the size of the EU market is larger compared to when the CBAM is coupled with the auction of allowances.</a:t>
            </a:r>
            <a:endParaRPr lang="en-BE" sz="1700" dirty="0"/>
          </a:p>
        </p:txBody>
      </p:sp>
    </p:spTree>
    <p:extLst>
      <p:ext uri="{BB962C8B-B14F-4D97-AF65-F5344CB8AC3E}">
        <p14:creationId xmlns:p14="http://schemas.microsoft.com/office/powerpoint/2010/main" val="1656129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6B9E3-96D3-B582-0CB5-52C6E6F17FB4}"/>
            </a:ext>
          </a:extLst>
        </p:cNvPr>
        <p:cNvGrpSpPr/>
        <p:nvPr/>
      </p:nvGrpSpPr>
      <p:grpSpPr>
        <a:xfrm>
          <a:off x="0" y="0"/>
          <a:ext cx="0" cy="0"/>
          <a:chOff x="0" y="0"/>
          <a:chExt cx="0" cy="0"/>
        </a:xfrm>
      </p:grpSpPr>
      <p:pic>
        <p:nvPicPr>
          <p:cNvPr id="2" name="Picture 2" descr="Climate Economics Chair | Paris">
            <a:extLst>
              <a:ext uri="{FF2B5EF4-FFF2-40B4-BE49-F238E27FC236}">
                <a16:creationId xmlns:a16="http://schemas.microsoft.com/office/drawing/2014/main" id="{02AAC725-A191-1C4F-DA1E-9E64691442BA}"/>
              </a:ext>
            </a:extLst>
          </p:cNvPr>
          <p:cNvPicPr>
            <a:picLocks noChangeAspect="1"/>
          </p:cNvPicPr>
          <p:nvPr/>
        </p:nvPicPr>
        <p:blipFill rotWithShape="1">
          <a:blip r:embed="rId2">
            <a:extLst>
              <a:ext uri="{28A0092B-C50C-407E-A947-70E740481C1C}">
                <a14:useLocalDpi xmlns:a14="http://schemas.microsoft.com/office/drawing/2010/main" val="0"/>
              </a:ext>
            </a:extLst>
          </a:blip>
          <a:srcRect t="21354" r="980" b="23438"/>
          <a:stretch>
            <a:fillRect/>
          </a:stretch>
        </p:blipFill>
        <p:spPr bwMode="auto">
          <a:xfrm>
            <a:off x="7496110" y="25693"/>
            <a:ext cx="2413635" cy="1266825"/>
          </a:xfrm>
          <a:prstGeom prst="rect">
            <a:avLst/>
          </a:prstGeom>
          <a:noFill/>
          <a:ln>
            <a:noFill/>
          </a:ln>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823EFDF2-3AB2-E0FF-D339-533E3E6E83CB}"/>
              </a:ext>
            </a:extLst>
          </p:cNvPr>
          <p:cNvSpPr>
            <a:spLocks noGrp="1"/>
          </p:cNvSpPr>
          <p:nvPr>
            <p:ph type="body" sz="quarter" idx="14"/>
          </p:nvPr>
        </p:nvSpPr>
        <p:spPr>
          <a:xfrm>
            <a:off x="263609" y="368593"/>
            <a:ext cx="9646136" cy="530352"/>
          </a:xfrm>
        </p:spPr>
        <p:txBody>
          <a:bodyPr>
            <a:noAutofit/>
          </a:bodyPr>
          <a:lstStyle/>
          <a:p>
            <a:r>
              <a:rPr lang="en-US" dirty="0"/>
              <a:t>Results – Fertilizers value chain</a:t>
            </a:r>
            <a:endParaRPr lang="en-GB" dirty="0"/>
          </a:p>
        </p:txBody>
      </p:sp>
      <p:sp>
        <p:nvSpPr>
          <p:cNvPr id="4" name="Slide Number Placeholder 3">
            <a:extLst>
              <a:ext uri="{FF2B5EF4-FFF2-40B4-BE49-F238E27FC236}">
                <a16:creationId xmlns:a16="http://schemas.microsoft.com/office/drawing/2014/main" id="{A498B2D6-D6DD-0591-1CCD-4DD9EBB5D7EE}"/>
              </a:ext>
            </a:extLst>
          </p:cNvPr>
          <p:cNvSpPr>
            <a:spLocks noGrp="1"/>
          </p:cNvSpPr>
          <p:nvPr>
            <p:ph type="sldNum" sz="quarter" idx="12"/>
          </p:nvPr>
        </p:nvSpPr>
        <p:spPr/>
        <p:txBody>
          <a:bodyPr/>
          <a:lstStyle/>
          <a:p>
            <a:fld id="{F26FC048-DF4E-0746-B313-543F0DD72FCB}" type="slidenum">
              <a:rPr lang="en-GB" smtClean="0"/>
              <a:pPr/>
              <a:t>18</a:t>
            </a:fld>
            <a:endParaRPr lang="en-GB" dirty="0"/>
          </a:p>
        </p:txBody>
      </p:sp>
      <p:sp>
        <p:nvSpPr>
          <p:cNvPr id="5" name="ZoneTexte 5">
            <a:extLst>
              <a:ext uri="{FF2B5EF4-FFF2-40B4-BE49-F238E27FC236}">
                <a16:creationId xmlns:a16="http://schemas.microsoft.com/office/drawing/2014/main" id="{A4A6F4F7-820C-D5FC-F341-D664E628AF2E}"/>
              </a:ext>
            </a:extLst>
          </p:cNvPr>
          <p:cNvSpPr txBox="1"/>
          <p:nvPr/>
        </p:nvSpPr>
        <p:spPr>
          <a:xfrm>
            <a:off x="263609" y="955015"/>
            <a:ext cx="11502778" cy="353943"/>
          </a:xfrm>
          <a:prstGeom prst="rect">
            <a:avLst/>
          </a:prstGeom>
          <a:noFill/>
        </p:spPr>
        <p:txBody>
          <a:bodyPr wrap="square">
            <a:spAutoFit/>
          </a:bodyPr>
          <a:lstStyle/>
          <a:p>
            <a:r>
              <a:rPr lang="en-US" sz="1700" b="1" dirty="0">
                <a:solidFill>
                  <a:srgbClr val="2C7D4A"/>
                </a:solidFill>
              </a:rPr>
              <a:t>Impact on production of the downstream good (staple grain) </a:t>
            </a:r>
          </a:p>
        </p:txBody>
      </p:sp>
      <p:sp>
        <p:nvSpPr>
          <p:cNvPr id="10" name="TextBox 9">
            <a:extLst>
              <a:ext uri="{FF2B5EF4-FFF2-40B4-BE49-F238E27FC236}">
                <a16:creationId xmlns:a16="http://schemas.microsoft.com/office/drawing/2014/main" id="{322ADC6A-3616-56E2-6621-870BB6603DBF}"/>
              </a:ext>
            </a:extLst>
          </p:cNvPr>
          <p:cNvSpPr txBox="1"/>
          <p:nvPr/>
        </p:nvSpPr>
        <p:spPr>
          <a:xfrm>
            <a:off x="263609" y="3950121"/>
            <a:ext cx="5013101" cy="784830"/>
          </a:xfrm>
          <a:prstGeom prst="rect">
            <a:avLst/>
          </a:prstGeom>
          <a:noFill/>
        </p:spPr>
        <p:txBody>
          <a:bodyPr wrap="square" rtlCol="0">
            <a:spAutoFit/>
          </a:bodyPr>
          <a:lstStyle/>
          <a:p>
            <a:r>
              <a:rPr lang="en-US" sz="900" i="1" dirty="0"/>
              <a:t>Units: constant 2026 Euros</a:t>
            </a:r>
          </a:p>
          <a:p>
            <a:r>
              <a:rPr lang="en-US" sz="900" i="1" dirty="0"/>
              <a:t>Legend: the downstream sector value of production drops in both scenarios. Maintaining free allocation in the upstream sector dampens this decline, more specifically for latter years associated with a low CBAM factor.</a:t>
            </a:r>
          </a:p>
          <a:p>
            <a:r>
              <a:rPr lang="en-US" sz="900" b="1" dirty="0"/>
              <a:t>Source</a:t>
            </a:r>
            <a:r>
              <a:rPr lang="en-US" sz="900" dirty="0"/>
              <a:t>: Climate Economics Chair</a:t>
            </a:r>
            <a:endParaRPr lang="en-BE" sz="900" dirty="0"/>
          </a:p>
        </p:txBody>
      </p:sp>
      <p:sp>
        <p:nvSpPr>
          <p:cNvPr id="12" name="TextBox 11">
            <a:extLst>
              <a:ext uri="{FF2B5EF4-FFF2-40B4-BE49-F238E27FC236}">
                <a16:creationId xmlns:a16="http://schemas.microsoft.com/office/drawing/2014/main" id="{A9606CF4-95F5-1A60-5F18-9FA76D08BB81}"/>
              </a:ext>
            </a:extLst>
          </p:cNvPr>
          <p:cNvSpPr txBox="1"/>
          <p:nvPr/>
        </p:nvSpPr>
        <p:spPr>
          <a:xfrm>
            <a:off x="5626771" y="3941810"/>
            <a:ext cx="4599040" cy="784830"/>
          </a:xfrm>
          <a:prstGeom prst="rect">
            <a:avLst/>
          </a:prstGeom>
          <a:noFill/>
        </p:spPr>
        <p:txBody>
          <a:bodyPr wrap="square" rtlCol="0">
            <a:spAutoFit/>
          </a:bodyPr>
          <a:lstStyle/>
          <a:p>
            <a:r>
              <a:rPr lang="en-US" sz="900" i="1" dirty="0"/>
              <a:t>Units: constant 2026 Euros</a:t>
            </a:r>
          </a:p>
          <a:p>
            <a:r>
              <a:rPr lang="en-US" sz="900" i="1" dirty="0"/>
              <a:t>Legend: in both scenarios, revenue in the downstream EU sector decreases. This reflects both the decrease in production due to a lower use of AN fertilizers and the higher cost of that upstream input</a:t>
            </a:r>
          </a:p>
          <a:p>
            <a:r>
              <a:rPr lang="en-BE" sz="900" b="1" dirty="0"/>
              <a:t>Source</a:t>
            </a:r>
            <a:r>
              <a:rPr lang="en-BE" sz="900" dirty="0"/>
              <a:t>: Climate Economics Chair </a:t>
            </a:r>
          </a:p>
        </p:txBody>
      </p:sp>
      <p:sp>
        <p:nvSpPr>
          <p:cNvPr id="14" name="TextBox 13">
            <a:extLst>
              <a:ext uri="{FF2B5EF4-FFF2-40B4-BE49-F238E27FC236}">
                <a16:creationId xmlns:a16="http://schemas.microsoft.com/office/drawing/2014/main" id="{436B87D6-1B7A-92B4-C705-D9041E70CA2E}"/>
              </a:ext>
            </a:extLst>
          </p:cNvPr>
          <p:cNvSpPr txBox="1"/>
          <p:nvPr/>
        </p:nvSpPr>
        <p:spPr>
          <a:xfrm>
            <a:off x="263609" y="1362250"/>
            <a:ext cx="3316845" cy="230832"/>
          </a:xfrm>
          <a:prstGeom prst="rect">
            <a:avLst/>
          </a:prstGeom>
          <a:noFill/>
        </p:spPr>
        <p:txBody>
          <a:bodyPr wrap="square" rtlCol="0">
            <a:spAutoFit/>
          </a:bodyPr>
          <a:lstStyle/>
          <a:p>
            <a:r>
              <a:rPr lang="en-US" sz="900" i="1" dirty="0"/>
              <a:t>Value of the production of staple grains in the EU</a:t>
            </a:r>
            <a:endParaRPr lang="en-BE" sz="900" i="1" dirty="0"/>
          </a:p>
        </p:txBody>
      </p:sp>
      <p:sp>
        <p:nvSpPr>
          <p:cNvPr id="15" name="TextBox 14">
            <a:extLst>
              <a:ext uri="{FF2B5EF4-FFF2-40B4-BE49-F238E27FC236}">
                <a16:creationId xmlns:a16="http://schemas.microsoft.com/office/drawing/2014/main" id="{263B2046-F5A6-8C56-0C2E-246EC356D5D8}"/>
              </a:ext>
            </a:extLst>
          </p:cNvPr>
          <p:cNvSpPr txBox="1"/>
          <p:nvPr/>
        </p:nvSpPr>
        <p:spPr>
          <a:xfrm>
            <a:off x="5682570" y="1347895"/>
            <a:ext cx="2747505" cy="230832"/>
          </a:xfrm>
          <a:prstGeom prst="rect">
            <a:avLst/>
          </a:prstGeom>
          <a:noFill/>
        </p:spPr>
        <p:txBody>
          <a:bodyPr wrap="square" rtlCol="0">
            <a:spAutoFit/>
          </a:bodyPr>
          <a:lstStyle/>
          <a:p>
            <a:r>
              <a:rPr lang="en-US" sz="900" i="1" dirty="0"/>
              <a:t>Revenue from the production of staple grains in the EU</a:t>
            </a:r>
            <a:endParaRPr lang="en-BE" sz="900" i="1" dirty="0"/>
          </a:p>
        </p:txBody>
      </p:sp>
      <p:sp>
        <p:nvSpPr>
          <p:cNvPr id="18" name="TextBox 17">
            <a:extLst>
              <a:ext uri="{FF2B5EF4-FFF2-40B4-BE49-F238E27FC236}">
                <a16:creationId xmlns:a16="http://schemas.microsoft.com/office/drawing/2014/main" id="{CCF9324D-B991-9FCF-19C7-D64B54F199C5}"/>
              </a:ext>
            </a:extLst>
          </p:cNvPr>
          <p:cNvSpPr txBox="1"/>
          <p:nvPr/>
        </p:nvSpPr>
        <p:spPr>
          <a:xfrm>
            <a:off x="270933" y="4734951"/>
            <a:ext cx="11657458" cy="2062103"/>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sz="1600" dirty="0"/>
              <a:t>Results show a decrease in the production of the EU downstream sector, both in terms of value and volume. </a:t>
            </a:r>
          </a:p>
          <a:p>
            <a:pPr marL="285750" indent="-285750">
              <a:buFont typeface="Arial" panose="020B0604020202020204" pitchFamily="34" charset="0"/>
              <a:buChar char="•"/>
            </a:pPr>
            <a:r>
              <a:rPr lang="en-US" sz="1600" dirty="0"/>
              <a:t>Without the phase-out of FA, the decrease is limited to 2,5% of the pre-CBAM production. Coupling CBAM with the phase-out of FA results in a larger drop in downstream production, amounting to 7,5% of pre-CBAM production at the end of the period.</a:t>
            </a:r>
          </a:p>
          <a:p>
            <a:pPr marL="285750" indent="-285750">
              <a:buFont typeface="Arial" panose="020B0604020202020204" pitchFamily="34" charset="0"/>
              <a:buChar char="•"/>
            </a:pPr>
            <a:r>
              <a:rPr lang="en-US" sz="1600" dirty="0"/>
              <a:t>The main explanatory factor of the difference between the two scenarios is the much larger total number of upstream EU production sites under free allocation of allowances, which helps maintain significant competitive pressure in the EU upstream sector.</a:t>
            </a:r>
          </a:p>
          <a:p>
            <a:pPr marL="285750" indent="-285750">
              <a:buFont typeface="Arial" panose="020B0604020202020204" pitchFamily="34" charset="0"/>
              <a:buChar char="•"/>
            </a:pPr>
            <a:r>
              <a:rPr lang="en-US" sz="1600" dirty="0"/>
              <a:t>The impact on the revenues of EU staple grain farmers is more pronounced because it compounds the decrease in production value with the increase in input costs. The decrease in revenues amounts to roughly 11% compared to the pre-CBAM period when FA is not phased out for the upstream sector. It amounts to roughly 25% when phasing out FA in parallel to the CBAM implementation. </a:t>
            </a:r>
          </a:p>
        </p:txBody>
      </p:sp>
      <p:pic>
        <p:nvPicPr>
          <p:cNvPr id="8" name="Image 1">
            <a:extLst>
              <a:ext uri="{FF2B5EF4-FFF2-40B4-BE49-F238E27FC236}">
                <a16:creationId xmlns:a16="http://schemas.microsoft.com/office/drawing/2014/main" id="{658C9D1B-10B6-403D-110F-750F472A6E5D}"/>
              </a:ext>
            </a:extLst>
          </p:cNvPr>
          <p:cNvPicPr>
            <a:picLocks noChangeAspect="1"/>
          </p:cNvPicPr>
          <p:nvPr/>
        </p:nvPicPr>
        <p:blipFill>
          <a:blip r:embed="rId3"/>
          <a:stretch>
            <a:fillRect/>
          </a:stretch>
        </p:blipFill>
        <p:spPr>
          <a:xfrm>
            <a:off x="369999" y="1575083"/>
            <a:ext cx="4033559" cy="2428226"/>
          </a:xfrm>
          <a:prstGeom prst="rect">
            <a:avLst/>
          </a:prstGeom>
        </p:spPr>
      </p:pic>
      <p:pic>
        <p:nvPicPr>
          <p:cNvPr id="9" name="Image 1">
            <a:extLst>
              <a:ext uri="{FF2B5EF4-FFF2-40B4-BE49-F238E27FC236}">
                <a16:creationId xmlns:a16="http://schemas.microsoft.com/office/drawing/2014/main" id="{9E25482C-6A79-7DF6-E7FE-8DC3EE58205A}"/>
              </a:ext>
            </a:extLst>
          </p:cNvPr>
          <p:cNvPicPr>
            <a:picLocks noChangeAspect="1"/>
          </p:cNvPicPr>
          <p:nvPr/>
        </p:nvPicPr>
        <p:blipFill>
          <a:blip r:embed="rId4"/>
          <a:stretch>
            <a:fillRect/>
          </a:stretch>
        </p:blipFill>
        <p:spPr>
          <a:xfrm>
            <a:off x="5682571" y="1575082"/>
            <a:ext cx="4363797" cy="2433561"/>
          </a:xfrm>
          <a:prstGeom prst="rect">
            <a:avLst/>
          </a:prstGeom>
        </p:spPr>
      </p:pic>
    </p:spTree>
    <p:extLst>
      <p:ext uri="{BB962C8B-B14F-4D97-AF65-F5344CB8AC3E}">
        <p14:creationId xmlns:p14="http://schemas.microsoft.com/office/powerpoint/2010/main" val="4087376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9EAC-FEAE-537E-FB80-2320647A1DF2}"/>
            </a:ext>
          </a:extLst>
        </p:cNvPr>
        <p:cNvGrpSpPr/>
        <p:nvPr/>
      </p:nvGrpSpPr>
      <p:grpSpPr>
        <a:xfrm>
          <a:off x="0" y="0"/>
          <a:ext cx="0" cy="0"/>
          <a:chOff x="0" y="0"/>
          <a:chExt cx="0" cy="0"/>
        </a:xfrm>
      </p:grpSpPr>
      <p:pic>
        <p:nvPicPr>
          <p:cNvPr id="2" name="Picture 2" descr="Climate Economics Chair | Paris">
            <a:extLst>
              <a:ext uri="{FF2B5EF4-FFF2-40B4-BE49-F238E27FC236}">
                <a16:creationId xmlns:a16="http://schemas.microsoft.com/office/drawing/2014/main" id="{5D0B8365-EFF0-46AF-B879-34F7932842A7}"/>
              </a:ext>
            </a:extLst>
          </p:cNvPr>
          <p:cNvPicPr>
            <a:picLocks noChangeAspect="1"/>
          </p:cNvPicPr>
          <p:nvPr/>
        </p:nvPicPr>
        <p:blipFill rotWithShape="1">
          <a:blip r:embed="rId2">
            <a:extLst>
              <a:ext uri="{28A0092B-C50C-407E-A947-70E740481C1C}">
                <a14:useLocalDpi xmlns:a14="http://schemas.microsoft.com/office/drawing/2010/main" val="0"/>
              </a:ext>
            </a:extLst>
          </a:blip>
          <a:srcRect t="21354" r="980" b="23438"/>
          <a:stretch>
            <a:fillRect/>
          </a:stretch>
        </p:blipFill>
        <p:spPr bwMode="auto">
          <a:xfrm>
            <a:off x="7496110" y="25693"/>
            <a:ext cx="2413635" cy="1266825"/>
          </a:xfrm>
          <a:prstGeom prst="rect">
            <a:avLst/>
          </a:prstGeom>
          <a:noFill/>
          <a:ln>
            <a:noFill/>
          </a:ln>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475DE3B7-ECDF-57D0-C8E7-17E2CE7EE7F8}"/>
              </a:ext>
            </a:extLst>
          </p:cNvPr>
          <p:cNvSpPr>
            <a:spLocks noGrp="1"/>
          </p:cNvSpPr>
          <p:nvPr>
            <p:ph type="body" sz="quarter" idx="14"/>
          </p:nvPr>
        </p:nvSpPr>
        <p:spPr>
          <a:xfrm>
            <a:off x="263609" y="368593"/>
            <a:ext cx="9646136" cy="530352"/>
          </a:xfrm>
        </p:spPr>
        <p:txBody>
          <a:bodyPr>
            <a:noAutofit/>
          </a:bodyPr>
          <a:lstStyle/>
          <a:p>
            <a:r>
              <a:rPr lang="en-US" dirty="0"/>
              <a:t>Results – Fertilizers value chain</a:t>
            </a:r>
            <a:endParaRPr lang="en-GB" dirty="0"/>
          </a:p>
        </p:txBody>
      </p:sp>
      <p:sp>
        <p:nvSpPr>
          <p:cNvPr id="4" name="Slide Number Placeholder 3">
            <a:extLst>
              <a:ext uri="{FF2B5EF4-FFF2-40B4-BE49-F238E27FC236}">
                <a16:creationId xmlns:a16="http://schemas.microsoft.com/office/drawing/2014/main" id="{9ACDF20B-75DB-C6BE-8717-FA094F0EF2F2}"/>
              </a:ext>
            </a:extLst>
          </p:cNvPr>
          <p:cNvSpPr>
            <a:spLocks noGrp="1"/>
          </p:cNvSpPr>
          <p:nvPr>
            <p:ph type="sldNum" sz="quarter" idx="12"/>
          </p:nvPr>
        </p:nvSpPr>
        <p:spPr/>
        <p:txBody>
          <a:bodyPr/>
          <a:lstStyle/>
          <a:p>
            <a:fld id="{F26FC048-DF4E-0746-B313-543F0DD72FCB}" type="slidenum">
              <a:rPr lang="en-GB" smtClean="0"/>
              <a:pPr/>
              <a:t>19</a:t>
            </a:fld>
            <a:endParaRPr lang="en-GB" dirty="0"/>
          </a:p>
        </p:txBody>
      </p:sp>
      <p:sp>
        <p:nvSpPr>
          <p:cNvPr id="5" name="ZoneTexte 5">
            <a:extLst>
              <a:ext uri="{FF2B5EF4-FFF2-40B4-BE49-F238E27FC236}">
                <a16:creationId xmlns:a16="http://schemas.microsoft.com/office/drawing/2014/main" id="{1AA9A01B-081C-1112-F3E9-74A5B99899B1}"/>
              </a:ext>
            </a:extLst>
          </p:cNvPr>
          <p:cNvSpPr txBox="1"/>
          <p:nvPr/>
        </p:nvSpPr>
        <p:spPr>
          <a:xfrm>
            <a:off x="263609" y="930951"/>
            <a:ext cx="11502778" cy="353943"/>
          </a:xfrm>
          <a:prstGeom prst="rect">
            <a:avLst/>
          </a:prstGeom>
          <a:noFill/>
        </p:spPr>
        <p:txBody>
          <a:bodyPr wrap="square">
            <a:spAutoFit/>
          </a:bodyPr>
          <a:lstStyle/>
          <a:p>
            <a:r>
              <a:rPr lang="en-US" sz="1700" b="1" dirty="0">
                <a:solidFill>
                  <a:srgbClr val="2C7D4A"/>
                </a:solidFill>
              </a:rPr>
              <a:t>Impact on carbon intensity</a:t>
            </a:r>
          </a:p>
        </p:txBody>
      </p:sp>
      <p:sp>
        <p:nvSpPr>
          <p:cNvPr id="10" name="TextBox 9">
            <a:extLst>
              <a:ext uri="{FF2B5EF4-FFF2-40B4-BE49-F238E27FC236}">
                <a16:creationId xmlns:a16="http://schemas.microsoft.com/office/drawing/2014/main" id="{A4B3401B-A259-1D33-6480-81FCF755A8DA}"/>
              </a:ext>
            </a:extLst>
          </p:cNvPr>
          <p:cNvSpPr txBox="1"/>
          <p:nvPr/>
        </p:nvSpPr>
        <p:spPr>
          <a:xfrm>
            <a:off x="370000" y="4306835"/>
            <a:ext cx="4599042" cy="646331"/>
          </a:xfrm>
          <a:prstGeom prst="rect">
            <a:avLst/>
          </a:prstGeom>
          <a:noFill/>
        </p:spPr>
        <p:txBody>
          <a:bodyPr wrap="square" rtlCol="0">
            <a:spAutoFit/>
          </a:bodyPr>
          <a:lstStyle/>
          <a:p>
            <a:r>
              <a:rPr lang="en-US" sz="900" i="1" dirty="0"/>
              <a:t>Units: tons of CO2 equivalent per ton of AN fertilizer</a:t>
            </a:r>
          </a:p>
          <a:p>
            <a:r>
              <a:rPr lang="en-US" sz="900" i="1" dirty="0"/>
              <a:t>Legend: average carbon intensity drops in both scenarios to the same constant level. This is because only carbon-efficient sites produce and their carbon intensity is constant.</a:t>
            </a:r>
          </a:p>
          <a:p>
            <a:r>
              <a:rPr lang="en-US" sz="900" b="1" dirty="0"/>
              <a:t>Source</a:t>
            </a:r>
            <a:r>
              <a:rPr lang="en-US" sz="900" dirty="0"/>
              <a:t>: Climate Economics Chair</a:t>
            </a:r>
            <a:endParaRPr lang="en-BE" sz="900" dirty="0"/>
          </a:p>
        </p:txBody>
      </p:sp>
      <p:sp>
        <p:nvSpPr>
          <p:cNvPr id="12" name="TextBox 11">
            <a:extLst>
              <a:ext uri="{FF2B5EF4-FFF2-40B4-BE49-F238E27FC236}">
                <a16:creationId xmlns:a16="http://schemas.microsoft.com/office/drawing/2014/main" id="{6B2C9F12-61B8-9DB5-C89B-824CC59FBDC4}"/>
              </a:ext>
            </a:extLst>
          </p:cNvPr>
          <p:cNvSpPr txBox="1"/>
          <p:nvPr/>
        </p:nvSpPr>
        <p:spPr>
          <a:xfrm>
            <a:off x="5682569" y="4306835"/>
            <a:ext cx="5362419" cy="646331"/>
          </a:xfrm>
          <a:prstGeom prst="rect">
            <a:avLst/>
          </a:prstGeom>
          <a:noFill/>
        </p:spPr>
        <p:txBody>
          <a:bodyPr wrap="square" rtlCol="0">
            <a:spAutoFit/>
          </a:bodyPr>
          <a:lstStyle/>
          <a:p>
            <a:r>
              <a:rPr lang="en-US" sz="900" i="1" dirty="0"/>
              <a:t>Units: tons of CO2 equivalent per ton of AN fertilizer</a:t>
            </a:r>
          </a:p>
          <a:p>
            <a:r>
              <a:rPr lang="en-US" sz="900" i="1" dirty="0"/>
              <a:t>Legend: CBAM reduces the average carbon intensity of non-EU production as foreign carbon-efficient companies reroute their production to the foreign market and take market shares from carbon-intensive firms.</a:t>
            </a:r>
          </a:p>
          <a:p>
            <a:r>
              <a:rPr lang="en-BE" sz="900" b="1" dirty="0"/>
              <a:t>Source</a:t>
            </a:r>
            <a:r>
              <a:rPr lang="en-BE" sz="900" dirty="0"/>
              <a:t>: Climate Economics Chair </a:t>
            </a:r>
          </a:p>
        </p:txBody>
      </p:sp>
      <p:sp>
        <p:nvSpPr>
          <p:cNvPr id="14" name="TextBox 13">
            <a:extLst>
              <a:ext uri="{FF2B5EF4-FFF2-40B4-BE49-F238E27FC236}">
                <a16:creationId xmlns:a16="http://schemas.microsoft.com/office/drawing/2014/main" id="{DFCBA311-5FF8-6A07-8427-42DEDE6AD28C}"/>
              </a:ext>
            </a:extLst>
          </p:cNvPr>
          <p:cNvSpPr txBox="1"/>
          <p:nvPr/>
        </p:nvSpPr>
        <p:spPr>
          <a:xfrm>
            <a:off x="263609" y="1278025"/>
            <a:ext cx="3316845" cy="230832"/>
          </a:xfrm>
          <a:prstGeom prst="rect">
            <a:avLst/>
          </a:prstGeom>
          <a:noFill/>
        </p:spPr>
        <p:txBody>
          <a:bodyPr wrap="square" rtlCol="0">
            <a:spAutoFit/>
          </a:bodyPr>
          <a:lstStyle/>
          <a:p>
            <a:r>
              <a:rPr lang="en-US" sz="900" i="1" dirty="0"/>
              <a:t>Average carbon intensity of EU upstream production</a:t>
            </a:r>
            <a:endParaRPr lang="en-BE" sz="900" i="1" dirty="0"/>
          </a:p>
        </p:txBody>
      </p:sp>
      <p:sp>
        <p:nvSpPr>
          <p:cNvPr id="15" name="TextBox 14">
            <a:extLst>
              <a:ext uri="{FF2B5EF4-FFF2-40B4-BE49-F238E27FC236}">
                <a16:creationId xmlns:a16="http://schemas.microsoft.com/office/drawing/2014/main" id="{4CA0865E-6B80-ED29-606A-BAE8FF94EF2E}"/>
              </a:ext>
            </a:extLst>
          </p:cNvPr>
          <p:cNvSpPr txBox="1"/>
          <p:nvPr/>
        </p:nvSpPr>
        <p:spPr>
          <a:xfrm>
            <a:off x="5682570" y="1263670"/>
            <a:ext cx="3316845" cy="230832"/>
          </a:xfrm>
          <a:prstGeom prst="rect">
            <a:avLst/>
          </a:prstGeom>
          <a:noFill/>
        </p:spPr>
        <p:txBody>
          <a:bodyPr wrap="square" rtlCol="0">
            <a:spAutoFit/>
          </a:bodyPr>
          <a:lstStyle/>
          <a:p>
            <a:r>
              <a:rPr lang="en-US" sz="900" i="1" dirty="0"/>
              <a:t>Average carbon intensity of non-EU upstream production </a:t>
            </a:r>
            <a:endParaRPr lang="en-BE" sz="900" i="1" dirty="0"/>
          </a:p>
        </p:txBody>
      </p:sp>
      <p:sp>
        <p:nvSpPr>
          <p:cNvPr id="18" name="TextBox 17">
            <a:extLst>
              <a:ext uri="{FF2B5EF4-FFF2-40B4-BE49-F238E27FC236}">
                <a16:creationId xmlns:a16="http://schemas.microsoft.com/office/drawing/2014/main" id="{1DE11A06-182F-DF8C-6BF2-F677E8F68D54}"/>
              </a:ext>
            </a:extLst>
          </p:cNvPr>
          <p:cNvSpPr txBox="1"/>
          <p:nvPr/>
        </p:nvSpPr>
        <p:spPr>
          <a:xfrm>
            <a:off x="263609" y="5158221"/>
            <a:ext cx="11502777" cy="147732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dirty="0"/>
              <a:t>As all carbon-intensive sites within the EU close due to CBAM implementation in both scenarios, carbon intensity within the EU falls to a low, constant level of vertically integrated producers.</a:t>
            </a:r>
          </a:p>
          <a:p>
            <a:pPr marL="285750" indent="-285750">
              <a:buFont typeface="Arial" panose="020B0604020202020204" pitchFamily="34" charset="0"/>
              <a:buChar char="•"/>
            </a:pPr>
            <a:r>
              <a:rPr lang="en-US" dirty="0"/>
              <a:t>The impact on the carbon intensity of non-EU producers is the sole outcome of the model that qualitatively departs from the one observed for the steel value chain. The impact remains downward, but it weakens if the CBAM factor is reduced year by year, and the gap compared to the pre-CBAM period narrows when free allocation is phased out in parallel.</a:t>
            </a:r>
          </a:p>
        </p:txBody>
      </p:sp>
      <p:pic>
        <p:nvPicPr>
          <p:cNvPr id="6" name="Image 1">
            <a:extLst>
              <a:ext uri="{FF2B5EF4-FFF2-40B4-BE49-F238E27FC236}">
                <a16:creationId xmlns:a16="http://schemas.microsoft.com/office/drawing/2014/main" id="{83EE9A1E-3AF8-0156-BAD0-09EC7B7D04D5}"/>
              </a:ext>
            </a:extLst>
          </p:cNvPr>
          <p:cNvPicPr>
            <a:picLocks noChangeAspect="1"/>
          </p:cNvPicPr>
          <p:nvPr/>
        </p:nvPicPr>
        <p:blipFill>
          <a:blip r:embed="rId3"/>
          <a:stretch>
            <a:fillRect/>
          </a:stretch>
        </p:blipFill>
        <p:spPr>
          <a:xfrm>
            <a:off x="370000" y="1561293"/>
            <a:ext cx="4508524" cy="2715163"/>
          </a:xfrm>
          <a:prstGeom prst="rect">
            <a:avLst/>
          </a:prstGeom>
        </p:spPr>
      </p:pic>
      <p:pic>
        <p:nvPicPr>
          <p:cNvPr id="7" name="Image 1">
            <a:extLst>
              <a:ext uri="{FF2B5EF4-FFF2-40B4-BE49-F238E27FC236}">
                <a16:creationId xmlns:a16="http://schemas.microsoft.com/office/drawing/2014/main" id="{7C5DE314-AE85-E5D9-29F7-CB2E2D5A7C0A}"/>
              </a:ext>
            </a:extLst>
          </p:cNvPr>
          <p:cNvPicPr>
            <a:picLocks noChangeAspect="1"/>
          </p:cNvPicPr>
          <p:nvPr/>
        </p:nvPicPr>
        <p:blipFill>
          <a:blip r:embed="rId4"/>
          <a:stretch>
            <a:fillRect/>
          </a:stretch>
        </p:blipFill>
        <p:spPr>
          <a:xfrm>
            <a:off x="5682570" y="1577130"/>
            <a:ext cx="4508524" cy="2715163"/>
          </a:xfrm>
          <a:prstGeom prst="rect">
            <a:avLst/>
          </a:prstGeom>
        </p:spPr>
      </p:pic>
    </p:spTree>
    <p:extLst>
      <p:ext uri="{BB962C8B-B14F-4D97-AF65-F5344CB8AC3E}">
        <p14:creationId xmlns:p14="http://schemas.microsoft.com/office/powerpoint/2010/main" val="83686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7B5033-0715-6F52-9826-2DD7ED361283}"/>
              </a:ext>
            </a:extLst>
          </p:cNvPr>
          <p:cNvSpPr>
            <a:spLocks noGrp="1"/>
          </p:cNvSpPr>
          <p:nvPr>
            <p:ph type="body" sz="quarter" idx="14"/>
          </p:nvPr>
        </p:nvSpPr>
        <p:spPr/>
        <p:txBody>
          <a:bodyPr/>
          <a:lstStyle/>
          <a:p>
            <a:r>
              <a:rPr lang="en-GB" dirty="0"/>
              <a:t>Agenda</a:t>
            </a:r>
          </a:p>
        </p:txBody>
      </p:sp>
      <p:sp>
        <p:nvSpPr>
          <p:cNvPr id="3" name="Slide Number Placeholder 2">
            <a:extLst>
              <a:ext uri="{FF2B5EF4-FFF2-40B4-BE49-F238E27FC236}">
                <a16:creationId xmlns:a16="http://schemas.microsoft.com/office/drawing/2014/main" id="{67906004-0FD8-0ECC-5756-AA37437F9D5B}"/>
              </a:ext>
            </a:extLst>
          </p:cNvPr>
          <p:cNvSpPr>
            <a:spLocks noGrp="1"/>
          </p:cNvSpPr>
          <p:nvPr>
            <p:ph type="sldNum" sz="quarter" idx="12"/>
          </p:nvPr>
        </p:nvSpPr>
        <p:spPr/>
        <p:txBody>
          <a:bodyPr/>
          <a:lstStyle/>
          <a:p>
            <a:fld id="{F26FC048-DF4E-0746-B313-543F0DD72FCB}" type="slidenum">
              <a:rPr lang="en-GB" smtClean="0"/>
              <a:pPr/>
              <a:t>2</a:t>
            </a:fld>
            <a:endParaRPr lang="en-GB" dirty="0"/>
          </a:p>
        </p:txBody>
      </p:sp>
      <p:sp>
        <p:nvSpPr>
          <p:cNvPr id="4" name="Content Placeholder 3">
            <a:extLst>
              <a:ext uri="{FF2B5EF4-FFF2-40B4-BE49-F238E27FC236}">
                <a16:creationId xmlns:a16="http://schemas.microsoft.com/office/drawing/2014/main" id="{BDC38AB3-D075-3E35-99BA-83B118EA9539}"/>
              </a:ext>
            </a:extLst>
          </p:cNvPr>
          <p:cNvSpPr>
            <a:spLocks noGrp="1"/>
          </p:cNvSpPr>
          <p:nvPr>
            <p:ph idx="13"/>
          </p:nvPr>
        </p:nvSpPr>
        <p:spPr/>
        <p:txBody>
          <a:bodyPr>
            <a:normAutofit/>
          </a:bodyPr>
          <a:lstStyle/>
          <a:p>
            <a:r>
              <a:rPr lang="en-GB" sz="2400" b="1" dirty="0"/>
              <a:t>10:30 – 10:40	</a:t>
            </a:r>
            <a:r>
              <a:rPr lang="en-GB" sz="2400" dirty="0"/>
              <a:t>Welcome and introduction </a:t>
            </a:r>
          </a:p>
          <a:p>
            <a:r>
              <a:rPr lang="en-GB" sz="2400" b="1" dirty="0"/>
              <a:t>10:40 – 11:30	</a:t>
            </a:r>
            <a:r>
              <a:rPr lang="en-GB" sz="2400" dirty="0"/>
              <a:t>Presentation of</a:t>
            </a:r>
            <a:r>
              <a:rPr lang="en-US" sz="2400" dirty="0"/>
              <a:t> the paper</a:t>
            </a:r>
            <a:endParaRPr lang="en-BE" sz="2400" dirty="0"/>
          </a:p>
          <a:p>
            <a:r>
              <a:rPr lang="en-GB" sz="2400" b="1" dirty="0"/>
              <a:t>11:30 – 12:00	</a:t>
            </a:r>
            <a:r>
              <a:rPr lang="en-GB" sz="2400" dirty="0"/>
              <a:t>Discussion guided by selected speakers</a:t>
            </a:r>
          </a:p>
          <a:p>
            <a:pPr lvl="6"/>
            <a:r>
              <a:rPr lang="en-GB" sz="2400" dirty="0"/>
              <a:t>Miles Perry, European Commission</a:t>
            </a:r>
          </a:p>
          <a:p>
            <a:pPr lvl="6"/>
            <a:r>
              <a:rPr lang="en-GB" sz="2400" dirty="0"/>
              <a:t>Marc </a:t>
            </a:r>
            <a:r>
              <a:rPr lang="en-GB" sz="2400" dirty="0" err="1"/>
              <a:t>Löning</a:t>
            </a:r>
            <a:r>
              <a:rPr lang="en-GB" sz="2400" dirty="0"/>
              <a:t>, Government of France</a:t>
            </a:r>
          </a:p>
          <a:p>
            <a:pPr lvl="6"/>
            <a:r>
              <a:rPr lang="en-GB" sz="2400" dirty="0"/>
              <a:t>Nicolas de Warren, UNIDEN</a:t>
            </a:r>
          </a:p>
          <a:p>
            <a:pPr lvl="6"/>
            <a:r>
              <a:rPr lang="en-GB" sz="2400" dirty="0"/>
              <a:t>Lidia Tamellini, Carbon Markets Watch</a:t>
            </a:r>
          </a:p>
          <a:p>
            <a:pPr lvl="6"/>
            <a:r>
              <a:rPr lang="en-GB" sz="2400" dirty="0"/>
              <a:t>Antoine Hoxha, Fertilizers Europe</a:t>
            </a:r>
          </a:p>
          <a:p>
            <a:pPr lvl="6"/>
            <a:r>
              <a:rPr lang="en-GB" sz="2400" dirty="0"/>
              <a:t>Adina Georgescu, European Metals</a:t>
            </a:r>
            <a:endParaRPr lang="en-BE" sz="2400" dirty="0"/>
          </a:p>
          <a:p>
            <a:r>
              <a:rPr lang="en-GB" sz="2400" b="1" dirty="0"/>
              <a:t>12:00 – 12:30 	</a:t>
            </a:r>
            <a:r>
              <a:rPr lang="en-GB" sz="2400" dirty="0"/>
              <a:t>Q&amp;A</a:t>
            </a:r>
            <a:endParaRPr lang="en-BE" sz="2400" dirty="0"/>
          </a:p>
          <a:p>
            <a:r>
              <a:rPr lang="en-GB" sz="2400" b="1" dirty="0"/>
              <a:t>12:30		</a:t>
            </a:r>
            <a:r>
              <a:rPr lang="en-GB" sz="2400" dirty="0"/>
              <a:t>End of the meeting </a:t>
            </a:r>
            <a:endParaRPr lang="en-BE" sz="2400" dirty="0"/>
          </a:p>
          <a:p>
            <a:endParaRPr lang="en-GB" dirty="0"/>
          </a:p>
        </p:txBody>
      </p:sp>
      <p:pic>
        <p:nvPicPr>
          <p:cNvPr id="7" name="Picture 2" descr="Climate Economics Chair | Paris">
            <a:extLst>
              <a:ext uri="{FF2B5EF4-FFF2-40B4-BE49-F238E27FC236}">
                <a16:creationId xmlns:a16="http://schemas.microsoft.com/office/drawing/2014/main" id="{0EE2589E-5E8A-D3B7-C908-250167035BFA}"/>
              </a:ext>
            </a:extLst>
          </p:cNvPr>
          <p:cNvPicPr>
            <a:picLocks noChangeAspect="1"/>
          </p:cNvPicPr>
          <p:nvPr/>
        </p:nvPicPr>
        <p:blipFill rotWithShape="1">
          <a:blip r:embed="rId2">
            <a:extLst>
              <a:ext uri="{28A0092B-C50C-407E-A947-70E740481C1C}">
                <a14:useLocalDpi xmlns:a14="http://schemas.microsoft.com/office/drawing/2010/main" val="0"/>
              </a:ext>
            </a:extLst>
          </a:blip>
          <a:srcRect t="21354" r="980" b="23438"/>
          <a:stretch>
            <a:fillRect/>
          </a:stretch>
        </p:blipFill>
        <p:spPr bwMode="auto">
          <a:xfrm>
            <a:off x="7496110" y="-20027"/>
            <a:ext cx="2413635" cy="1266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940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BA874-F209-2508-3375-662C82439454}"/>
            </a:ext>
          </a:extLst>
        </p:cNvPr>
        <p:cNvGrpSpPr/>
        <p:nvPr/>
      </p:nvGrpSpPr>
      <p:grpSpPr>
        <a:xfrm>
          <a:off x="0" y="0"/>
          <a:ext cx="0" cy="0"/>
          <a:chOff x="0" y="0"/>
          <a:chExt cx="0" cy="0"/>
        </a:xfrm>
      </p:grpSpPr>
      <p:pic>
        <p:nvPicPr>
          <p:cNvPr id="2" name="Picture 2" descr="Climate Economics Chair | Paris">
            <a:extLst>
              <a:ext uri="{FF2B5EF4-FFF2-40B4-BE49-F238E27FC236}">
                <a16:creationId xmlns:a16="http://schemas.microsoft.com/office/drawing/2014/main" id="{0204ADB8-2D76-DEB2-ACEC-ACA116733DB4}"/>
              </a:ext>
            </a:extLst>
          </p:cNvPr>
          <p:cNvPicPr>
            <a:picLocks noChangeAspect="1"/>
          </p:cNvPicPr>
          <p:nvPr/>
        </p:nvPicPr>
        <p:blipFill rotWithShape="1">
          <a:blip r:embed="rId2">
            <a:extLst>
              <a:ext uri="{28A0092B-C50C-407E-A947-70E740481C1C}">
                <a14:useLocalDpi xmlns:a14="http://schemas.microsoft.com/office/drawing/2010/main" val="0"/>
              </a:ext>
            </a:extLst>
          </a:blip>
          <a:srcRect t="21354" r="980" b="23438"/>
          <a:stretch>
            <a:fillRect/>
          </a:stretch>
        </p:blipFill>
        <p:spPr bwMode="auto">
          <a:xfrm>
            <a:off x="7496110" y="25693"/>
            <a:ext cx="2413635" cy="1266825"/>
          </a:xfrm>
          <a:prstGeom prst="rect">
            <a:avLst/>
          </a:prstGeom>
          <a:noFill/>
          <a:ln>
            <a:noFill/>
          </a:ln>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DA3642C8-BE48-890B-454F-3B4462D1B730}"/>
              </a:ext>
            </a:extLst>
          </p:cNvPr>
          <p:cNvSpPr>
            <a:spLocks noGrp="1"/>
          </p:cNvSpPr>
          <p:nvPr>
            <p:ph type="body" sz="quarter" idx="14"/>
          </p:nvPr>
        </p:nvSpPr>
        <p:spPr>
          <a:xfrm>
            <a:off x="263609" y="368593"/>
            <a:ext cx="9646136" cy="530352"/>
          </a:xfrm>
        </p:spPr>
        <p:txBody>
          <a:bodyPr>
            <a:noAutofit/>
          </a:bodyPr>
          <a:lstStyle/>
          <a:p>
            <a:r>
              <a:rPr lang="en-US" dirty="0"/>
              <a:t>Insights from the modelling</a:t>
            </a:r>
            <a:endParaRPr lang="en-GB" dirty="0"/>
          </a:p>
        </p:txBody>
      </p:sp>
      <p:sp>
        <p:nvSpPr>
          <p:cNvPr id="4" name="Slide Number Placeholder 3">
            <a:extLst>
              <a:ext uri="{FF2B5EF4-FFF2-40B4-BE49-F238E27FC236}">
                <a16:creationId xmlns:a16="http://schemas.microsoft.com/office/drawing/2014/main" id="{4CAD6F9D-DD26-2062-04E6-FA455FF15F5F}"/>
              </a:ext>
            </a:extLst>
          </p:cNvPr>
          <p:cNvSpPr>
            <a:spLocks noGrp="1"/>
          </p:cNvSpPr>
          <p:nvPr>
            <p:ph type="sldNum" sz="quarter" idx="12"/>
          </p:nvPr>
        </p:nvSpPr>
        <p:spPr/>
        <p:txBody>
          <a:bodyPr/>
          <a:lstStyle/>
          <a:p>
            <a:fld id="{F26FC048-DF4E-0746-B313-543F0DD72FCB}" type="slidenum">
              <a:rPr lang="en-GB" smtClean="0"/>
              <a:pPr/>
              <a:t>20</a:t>
            </a:fld>
            <a:endParaRPr lang="en-GB" dirty="0"/>
          </a:p>
        </p:txBody>
      </p:sp>
      <p:sp>
        <p:nvSpPr>
          <p:cNvPr id="5" name="ZoneTexte 5">
            <a:extLst>
              <a:ext uri="{FF2B5EF4-FFF2-40B4-BE49-F238E27FC236}">
                <a16:creationId xmlns:a16="http://schemas.microsoft.com/office/drawing/2014/main" id="{BF340A14-1ADB-0AEF-490D-852EDABBBEAC}"/>
              </a:ext>
            </a:extLst>
          </p:cNvPr>
          <p:cNvSpPr txBox="1"/>
          <p:nvPr/>
        </p:nvSpPr>
        <p:spPr>
          <a:xfrm>
            <a:off x="344611" y="964079"/>
            <a:ext cx="11502778" cy="5816977"/>
          </a:xfrm>
          <a:prstGeom prst="rect">
            <a:avLst/>
          </a:prstGeom>
          <a:noFill/>
        </p:spPr>
        <p:txBody>
          <a:bodyPr wrap="square">
            <a:spAutoFit/>
          </a:bodyPr>
          <a:lstStyle/>
          <a:p>
            <a:pPr>
              <a:spcAft>
                <a:spcPts val="600"/>
              </a:spcAft>
            </a:pPr>
            <a:r>
              <a:rPr lang="en-US" dirty="0"/>
              <a:t>The following </a:t>
            </a:r>
            <a:r>
              <a:rPr lang="en-US" b="1" dirty="0"/>
              <a:t>insights</a:t>
            </a:r>
            <a:r>
              <a:rPr lang="en-US" dirty="0"/>
              <a:t> are </a:t>
            </a:r>
            <a:r>
              <a:rPr lang="en-US" b="1" dirty="0"/>
              <a:t>drawn</a:t>
            </a:r>
            <a:r>
              <a:rPr lang="en-US" dirty="0"/>
              <a:t> </a:t>
            </a:r>
            <a:r>
              <a:rPr lang="en-US" b="1" dirty="0"/>
              <a:t>from the modelling results</a:t>
            </a:r>
            <a:r>
              <a:rPr lang="en-US" dirty="0"/>
              <a:t>:</a:t>
            </a:r>
          </a:p>
          <a:p>
            <a:pPr marL="285750" indent="-285750">
              <a:spcAft>
                <a:spcPts val="600"/>
              </a:spcAft>
              <a:buFont typeface="Arial" panose="020B0604020202020204" pitchFamily="34" charset="0"/>
              <a:buChar char="•"/>
            </a:pPr>
            <a:r>
              <a:rPr lang="en-US" dirty="0"/>
              <a:t>CBAM can both protect and decarbonize EU upstream production. However, when CBAM is combined with the phase-out of free allocation, the adjustment becomes more concentrated, more inflationary, and more costly for downstream industries. Maintaining free allocation does not remove this trade-off, but it substantially attenuates it.</a:t>
            </a:r>
          </a:p>
          <a:p>
            <a:pPr marL="285750" indent="-285750">
              <a:spcAft>
                <a:spcPts val="600"/>
              </a:spcAft>
              <a:buFont typeface="Arial" panose="020B0604020202020204" pitchFamily="34" charset="0"/>
              <a:buChar char="•"/>
            </a:pPr>
            <a:r>
              <a:rPr lang="en-US" dirty="0"/>
              <a:t>CBAM achieves its primary objective in the covered upstream sector: strengthening EU production and reducing reliance on imports. It also drives decarbonization both inside and outside the EU.</a:t>
            </a:r>
          </a:p>
          <a:p>
            <a:pPr marL="285750" indent="-285750">
              <a:spcAft>
                <a:spcPts val="600"/>
              </a:spcAft>
              <a:buFont typeface="Arial" panose="020B0604020202020204" pitchFamily="34" charset="0"/>
              <a:buChar char="•"/>
            </a:pPr>
            <a:r>
              <a:rPr lang="en-US" dirty="0"/>
              <a:t>However, with CBAM as currently designed early gains for carbon efficient EU firms upstream are eventually offset by the financial strain of losing free permits and rising compliance carbon costs that erode their profitability. </a:t>
            </a:r>
          </a:p>
          <a:p>
            <a:pPr marL="285750" indent="-285750">
              <a:spcAft>
                <a:spcPts val="600"/>
              </a:spcAft>
              <a:buFont typeface="Arial" panose="020B0604020202020204" pitchFamily="34" charset="0"/>
              <a:buChar char="•"/>
            </a:pPr>
            <a:r>
              <a:rPr lang="en-US" dirty="0"/>
              <a:t>In contrast, when maintaining free allocation efficient firms thrive long-term while gaining market share from closing inefficient sites.</a:t>
            </a:r>
          </a:p>
          <a:p>
            <a:pPr marL="285750" indent="-285750">
              <a:spcAft>
                <a:spcPts val="600"/>
              </a:spcAft>
              <a:buFont typeface="Arial" panose="020B0604020202020204" pitchFamily="34" charset="0"/>
              <a:buChar char="•"/>
            </a:pPr>
            <a:r>
              <a:rPr lang="en-US" dirty="0"/>
              <a:t>A main drawback is the impact on downstream activities. Regardless of the free allocation regime, higher upstream input prices erode the competitiveness of EU downstream production, leading to lower domestic output and higher net imports of downstream/finished goods.</a:t>
            </a:r>
          </a:p>
          <a:p>
            <a:pPr marL="285750" indent="-285750">
              <a:spcAft>
                <a:spcPts val="600"/>
              </a:spcAft>
              <a:buFont typeface="Arial" panose="020B0604020202020204" pitchFamily="34" charset="0"/>
              <a:buChar char="•"/>
            </a:pPr>
            <a:r>
              <a:rPr lang="en-US" dirty="0"/>
              <a:t>The official phase-out scenario amplifies these effects. By 2030, the effective carbon cost rises sharply, exceeding pre-CBAM levels, which accelerates the exit of carbon-intensive upstream sites. This exit increases production concentration and strengthens market power among the remaining upstream producers, pushing upstream prices further upward and intensifying inflationary pressures for downstream sectors. By contrast, maintaining free allocation softens the trade-off: it allows carbon-efficient EU sites to expand more strongly, preserves competitive pressure among upstream producers, keeps upstream prices lower, and reduces the overall cost burden transmitted to downstream firms.</a:t>
            </a:r>
          </a:p>
        </p:txBody>
      </p:sp>
    </p:spTree>
    <p:extLst>
      <p:ext uri="{BB962C8B-B14F-4D97-AF65-F5344CB8AC3E}">
        <p14:creationId xmlns:p14="http://schemas.microsoft.com/office/powerpoint/2010/main" val="4201834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DF5C7-1195-6F9A-0600-9364A11B5DBF}"/>
            </a:ext>
          </a:extLst>
        </p:cNvPr>
        <p:cNvGrpSpPr/>
        <p:nvPr/>
      </p:nvGrpSpPr>
      <p:grpSpPr>
        <a:xfrm>
          <a:off x="0" y="0"/>
          <a:ext cx="0" cy="0"/>
          <a:chOff x="0" y="0"/>
          <a:chExt cx="0" cy="0"/>
        </a:xfrm>
      </p:grpSpPr>
      <p:pic>
        <p:nvPicPr>
          <p:cNvPr id="2" name="Picture 2" descr="Climate Economics Chair | Paris">
            <a:extLst>
              <a:ext uri="{FF2B5EF4-FFF2-40B4-BE49-F238E27FC236}">
                <a16:creationId xmlns:a16="http://schemas.microsoft.com/office/drawing/2014/main" id="{69FFE11B-D5C8-2CDF-319D-50E93B7A4A03}"/>
              </a:ext>
            </a:extLst>
          </p:cNvPr>
          <p:cNvPicPr>
            <a:picLocks noChangeAspect="1"/>
          </p:cNvPicPr>
          <p:nvPr/>
        </p:nvPicPr>
        <p:blipFill rotWithShape="1">
          <a:blip r:embed="rId2">
            <a:extLst>
              <a:ext uri="{28A0092B-C50C-407E-A947-70E740481C1C}">
                <a14:useLocalDpi xmlns:a14="http://schemas.microsoft.com/office/drawing/2010/main" val="0"/>
              </a:ext>
            </a:extLst>
          </a:blip>
          <a:srcRect t="21354" r="980" b="23438"/>
          <a:stretch>
            <a:fillRect/>
          </a:stretch>
        </p:blipFill>
        <p:spPr bwMode="auto">
          <a:xfrm>
            <a:off x="7496110" y="25693"/>
            <a:ext cx="2413635" cy="1266825"/>
          </a:xfrm>
          <a:prstGeom prst="rect">
            <a:avLst/>
          </a:prstGeom>
          <a:noFill/>
          <a:ln>
            <a:noFill/>
          </a:ln>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DEADEB55-80DA-11D9-BEBA-F3FCFF3B7D59}"/>
              </a:ext>
            </a:extLst>
          </p:cNvPr>
          <p:cNvSpPr>
            <a:spLocks noGrp="1"/>
          </p:cNvSpPr>
          <p:nvPr>
            <p:ph type="body" sz="quarter" idx="14"/>
          </p:nvPr>
        </p:nvSpPr>
        <p:spPr>
          <a:xfrm>
            <a:off x="263609" y="368593"/>
            <a:ext cx="9646136" cy="530352"/>
          </a:xfrm>
        </p:spPr>
        <p:txBody>
          <a:bodyPr>
            <a:noAutofit/>
          </a:bodyPr>
          <a:lstStyle/>
          <a:p>
            <a:r>
              <a:rPr lang="en-US" dirty="0"/>
              <a:t>Takeaways</a:t>
            </a:r>
            <a:endParaRPr lang="en-GB" dirty="0"/>
          </a:p>
        </p:txBody>
      </p:sp>
      <p:sp>
        <p:nvSpPr>
          <p:cNvPr id="4" name="Slide Number Placeholder 3">
            <a:extLst>
              <a:ext uri="{FF2B5EF4-FFF2-40B4-BE49-F238E27FC236}">
                <a16:creationId xmlns:a16="http://schemas.microsoft.com/office/drawing/2014/main" id="{0C18F923-D217-A96C-569A-87AB08456494}"/>
              </a:ext>
            </a:extLst>
          </p:cNvPr>
          <p:cNvSpPr>
            <a:spLocks noGrp="1"/>
          </p:cNvSpPr>
          <p:nvPr>
            <p:ph type="sldNum" sz="quarter" idx="12"/>
          </p:nvPr>
        </p:nvSpPr>
        <p:spPr/>
        <p:txBody>
          <a:bodyPr/>
          <a:lstStyle/>
          <a:p>
            <a:fld id="{F26FC048-DF4E-0746-B313-543F0DD72FCB}" type="slidenum">
              <a:rPr lang="en-GB" smtClean="0"/>
              <a:pPr/>
              <a:t>21</a:t>
            </a:fld>
            <a:endParaRPr lang="en-GB" dirty="0"/>
          </a:p>
        </p:txBody>
      </p:sp>
      <p:sp>
        <p:nvSpPr>
          <p:cNvPr id="6" name="ZoneTexte 5">
            <a:extLst>
              <a:ext uri="{FF2B5EF4-FFF2-40B4-BE49-F238E27FC236}">
                <a16:creationId xmlns:a16="http://schemas.microsoft.com/office/drawing/2014/main" id="{20E66C85-492B-631A-7CD9-A2E05C01BA1A}"/>
              </a:ext>
            </a:extLst>
          </p:cNvPr>
          <p:cNvSpPr txBox="1"/>
          <p:nvPr/>
        </p:nvSpPr>
        <p:spPr>
          <a:xfrm>
            <a:off x="344611" y="964079"/>
            <a:ext cx="11502778" cy="5970865"/>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Carbon leakage and the preservation of industrial competitiveness remain a central preoccupation for policymakers and industrial stakeholders alike. </a:t>
            </a:r>
          </a:p>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EU carbon leakage policy shift from grandfathering, to performance-based benchmarks, and finally to the EU CBAM reflects the initial vision and expectation of an evolving global climate policy outlook, involving linked carbon markets and a global carbon price. However, in hindsight, this perspective was overly optimistic. </a:t>
            </a:r>
          </a:p>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With the continued asymmetry in climate policies and carbon pricing globally, the risk of industrial offshoring is becoming an even greater preoccupation for the EU. As domestic carbon prices and most importantly costs escalate, the risk of carbon leakage is no longer theoretical. </a:t>
            </a:r>
          </a:p>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EU leads the way in terms of having the highest ‘ETS visible price’, but also the highest ‘incurred carbon costs’ by covered entities. Most systems in other jurisdictions rely heavily on free allocation or equivalent measures that imply zero or close to zero carbon costs for the industrial sector.</a:t>
            </a:r>
          </a:p>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Effective decarbonization under the EU ETS requires a distinction between the market price of allowances and the actual carbon costs borne by industry. </a:t>
            </a:r>
          </a:p>
          <a:p>
            <a:pPr marL="742950" lvl="1"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High visible (explicit) EUA prices are a necessary market signal to drive </a:t>
            </a:r>
            <a:r>
              <a:rPr lang="en-US" dirty="0" err="1">
                <a:latin typeface="Times New Roman" panose="02020603050405020304" pitchFamily="18" charset="0"/>
                <a:cs typeface="Times New Roman" panose="02020603050405020304" pitchFamily="18" charset="0"/>
              </a:rPr>
              <a:t>decarbonisation</a:t>
            </a:r>
            <a:r>
              <a:rPr lang="en-US" dirty="0">
                <a:latin typeface="Times New Roman" panose="02020603050405020304" pitchFamily="18" charset="0"/>
                <a:cs typeface="Times New Roman" panose="02020603050405020304" pitchFamily="18" charset="0"/>
              </a:rPr>
              <a:t> investments. </a:t>
            </a:r>
          </a:p>
          <a:p>
            <a:pPr marL="742950" lvl="1" indent="-285750">
              <a:spcAft>
                <a:spcPts val="600"/>
              </a:spcAft>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Costs</a:t>
            </a:r>
            <a:r>
              <a:rPr lang="en-US" dirty="0">
                <a:latin typeface="Times New Roman" panose="02020603050405020304" pitchFamily="18" charset="0"/>
                <a:cs typeface="Times New Roman" panose="02020603050405020304" pitchFamily="18" charset="0"/>
              </a:rPr>
              <a:t> are </a:t>
            </a:r>
            <a:r>
              <a:rPr lang="en-GB" dirty="0">
                <a:latin typeface="Times New Roman" panose="02020603050405020304" pitchFamily="18" charset="0"/>
                <a:cs typeface="Times New Roman" panose="02020603050405020304" pitchFamily="18" charset="0"/>
              </a:rPr>
              <a:t>fundamental to economic decision-making</a:t>
            </a:r>
            <a:r>
              <a:rPr lang="en-US" dirty="0">
                <a:latin typeface="Times New Roman" panose="02020603050405020304" pitchFamily="18" charset="0"/>
                <a:cs typeface="Times New Roman" panose="02020603050405020304" pitchFamily="18" charset="0"/>
              </a:rPr>
              <a:t> and determine the competitiveness of EU industries. </a:t>
            </a:r>
          </a:p>
          <a:p>
            <a:pPr marL="742950" lvl="1"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a:t>
            </a:r>
            <a:r>
              <a:rPr lang="en-US" dirty="0" err="1">
                <a:latin typeface="Times New Roman" panose="02020603050405020304" pitchFamily="18" charset="0"/>
                <a:cs typeface="Times New Roman" panose="02020603050405020304" pitchFamily="18" charset="0"/>
              </a:rPr>
              <a:t>incentivise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decarbonisation</a:t>
            </a:r>
            <a:r>
              <a:rPr lang="en-US" dirty="0">
                <a:latin typeface="Times New Roman" panose="02020603050405020304" pitchFamily="18" charset="0"/>
                <a:cs typeface="Times New Roman" panose="02020603050405020304" pitchFamily="18" charset="0"/>
              </a:rPr>
              <a:t> while preventing </a:t>
            </a:r>
            <a:r>
              <a:rPr lang="en-US" dirty="0" err="1">
                <a:latin typeface="Times New Roman" panose="02020603050405020304" pitchFamily="18" charset="0"/>
                <a:cs typeface="Times New Roman" panose="02020603050405020304" pitchFamily="18" charset="0"/>
              </a:rPr>
              <a:t>deindustrialisation</a:t>
            </a:r>
            <a:r>
              <a:rPr lang="en-US" dirty="0">
                <a:latin typeface="Times New Roman" panose="02020603050405020304" pitchFamily="18" charset="0"/>
                <a:cs typeface="Times New Roman" panose="02020603050405020304" pitchFamily="18" charset="0"/>
              </a:rPr>
              <a:t>, policy should aim for a high explicit price, while ensuring that the effective cost remains sustainable for companies currently undergoing transition rather than erode their profitability.</a:t>
            </a:r>
            <a:endParaRPr lang="en-BE" dirty="0">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6892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3169F-76C1-7800-E58B-56C72C2BAC9C}"/>
            </a:ext>
          </a:extLst>
        </p:cNvPr>
        <p:cNvGrpSpPr/>
        <p:nvPr/>
      </p:nvGrpSpPr>
      <p:grpSpPr>
        <a:xfrm>
          <a:off x="0" y="0"/>
          <a:ext cx="0" cy="0"/>
          <a:chOff x="0" y="0"/>
          <a:chExt cx="0" cy="0"/>
        </a:xfrm>
      </p:grpSpPr>
      <p:pic>
        <p:nvPicPr>
          <p:cNvPr id="2" name="Picture 2" descr="Climate Economics Chair | Paris">
            <a:extLst>
              <a:ext uri="{FF2B5EF4-FFF2-40B4-BE49-F238E27FC236}">
                <a16:creationId xmlns:a16="http://schemas.microsoft.com/office/drawing/2014/main" id="{FF27227E-CA97-AF60-B64F-E40B0DD6781D}"/>
              </a:ext>
            </a:extLst>
          </p:cNvPr>
          <p:cNvPicPr>
            <a:picLocks noChangeAspect="1"/>
          </p:cNvPicPr>
          <p:nvPr/>
        </p:nvPicPr>
        <p:blipFill rotWithShape="1">
          <a:blip r:embed="rId2">
            <a:extLst>
              <a:ext uri="{28A0092B-C50C-407E-A947-70E740481C1C}">
                <a14:useLocalDpi xmlns:a14="http://schemas.microsoft.com/office/drawing/2010/main" val="0"/>
              </a:ext>
            </a:extLst>
          </a:blip>
          <a:srcRect t="21354" r="980" b="23438"/>
          <a:stretch>
            <a:fillRect/>
          </a:stretch>
        </p:blipFill>
        <p:spPr bwMode="auto">
          <a:xfrm>
            <a:off x="7496110" y="25693"/>
            <a:ext cx="2413635" cy="1266825"/>
          </a:xfrm>
          <a:prstGeom prst="rect">
            <a:avLst/>
          </a:prstGeom>
          <a:noFill/>
          <a:ln>
            <a:noFill/>
          </a:ln>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9AEA8984-D1D4-0857-2267-3C2E02A4F7AF}"/>
              </a:ext>
            </a:extLst>
          </p:cNvPr>
          <p:cNvSpPr>
            <a:spLocks noGrp="1"/>
          </p:cNvSpPr>
          <p:nvPr>
            <p:ph type="body" sz="quarter" idx="14"/>
          </p:nvPr>
        </p:nvSpPr>
        <p:spPr>
          <a:xfrm>
            <a:off x="263609" y="368593"/>
            <a:ext cx="9646136" cy="530352"/>
          </a:xfrm>
        </p:spPr>
        <p:txBody>
          <a:bodyPr>
            <a:noAutofit/>
          </a:bodyPr>
          <a:lstStyle/>
          <a:p>
            <a:r>
              <a:rPr lang="en-US" dirty="0"/>
              <a:t>Takeaways</a:t>
            </a:r>
            <a:endParaRPr lang="en-GB" dirty="0"/>
          </a:p>
        </p:txBody>
      </p:sp>
      <p:sp>
        <p:nvSpPr>
          <p:cNvPr id="4" name="Slide Number Placeholder 3">
            <a:extLst>
              <a:ext uri="{FF2B5EF4-FFF2-40B4-BE49-F238E27FC236}">
                <a16:creationId xmlns:a16="http://schemas.microsoft.com/office/drawing/2014/main" id="{0F1953C3-21C2-8071-75C0-7B586391367C}"/>
              </a:ext>
            </a:extLst>
          </p:cNvPr>
          <p:cNvSpPr>
            <a:spLocks noGrp="1"/>
          </p:cNvSpPr>
          <p:nvPr>
            <p:ph type="sldNum" sz="quarter" idx="12"/>
          </p:nvPr>
        </p:nvSpPr>
        <p:spPr/>
        <p:txBody>
          <a:bodyPr/>
          <a:lstStyle/>
          <a:p>
            <a:fld id="{F26FC048-DF4E-0746-B313-543F0DD72FCB}" type="slidenum">
              <a:rPr lang="en-GB" smtClean="0"/>
              <a:pPr/>
              <a:t>22</a:t>
            </a:fld>
            <a:endParaRPr lang="en-GB" dirty="0"/>
          </a:p>
        </p:txBody>
      </p:sp>
      <p:sp>
        <p:nvSpPr>
          <p:cNvPr id="6" name="ZoneTexte 5">
            <a:extLst>
              <a:ext uri="{FF2B5EF4-FFF2-40B4-BE49-F238E27FC236}">
                <a16:creationId xmlns:a16="http://schemas.microsoft.com/office/drawing/2014/main" id="{64418D71-4579-5FDD-A12B-E4E973772323}"/>
              </a:ext>
            </a:extLst>
          </p:cNvPr>
          <p:cNvSpPr txBox="1"/>
          <p:nvPr/>
        </p:nvSpPr>
        <p:spPr>
          <a:xfrm>
            <a:off x="344611" y="964079"/>
            <a:ext cx="11502778" cy="5816977"/>
          </a:xfrm>
          <a:prstGeom prst="rect">
            <a:avLst/>
          </a:prstGeom>
          <a:noFill/>
        </p:spPr>
        <p:txBody>
          <a:bodyPr wrap="square">
            <a:spAutoFit/>
          </a:bodyPr>
          <a:lstStyle/>
          <a:p>
            <a:pPr>
              <a:spcAft>
                <a:spcPts val="600"/>
              </a:spcAft>
            </a:pPr>
            <a:r>
              <a:rPr lang="en-US" dirty="0"/>
              <a:t>The policy takeaways from this study can be summarized in a few points:</a:t>
            </a:r>
            <a:endParaRPr lang="en-BE" dirty="0"/>
          </a:p>
          <a:p>
            <a:pPr lvl="0">
              <a:spcBef>
                <a:spcPts val="600"/>
              </a:spcBef>
            </a:pPr>
            <a:r>
              <a:rPr lang="en-US" b="1" dirty="0"/>
              <a:t>1. What CBAM helps achieve:</a:t>
            </a:r>
            <a:endParaRPr lang="en-BE" dirty="0"/>
          </a:p>
          <a:p>
            <a:pPr marL="285750" lvl="0" indent="-285750">
              <a:buFont typeface="Arial" panose="020B0604020202020204" pitchFamily="34" charset="0"/>
              <a:buChar char="•"/>
            </a:pPr>
            <a:r>
              <a:rPr lang="en-CA" dirty="0"/>
              <a:t>It supports EU production in the covered sector.</a:t>
            </a:r>
            <a:endParaRPr lang="en-BE" dirty="0"/>
          </a:p>
          <a:p>
            <a:pPr marL="285750" lvl="0" indent="-285750">
              <a:buFont typeface="Arial" panose="020B0604020202020204" pitchFamily="34" charset="0"/>
              <a:buChar char="•"/>
            </a:pPr>
            <a:r>
              <a:rPr lang="en-CA" dirty="0"/>
              <a:t>It reduces import dependence in that sector.</a:t>
            </a:r>
            <a:endParaRPr lang="en-BE" dirty="0"/>
          </a:p>
          <a:p>
            <a:pPr marL="285750" lvl="0" indent="-285750">
              <a:spcAft>
                <a:spcPts val="600"/>
              </a:spcAft>
              <a:buFont typeface="Arial" panose="020B0604020202020204" pitchFamily="34" charset="0"/>
              <a:buChar char="•"/>
            </a:pPr>
            <a:r>
              <a:rPr lang="en-CA" dirty="0"/>
              <a:t>It encourages cleaner production both inside and outside the EU.</a:t>
            </a:r>
            <a:endParaRPr lang="en-BE" dirty="0"/>
          </a:p>
          <a:p>
            <a:pPr lvl="0">
              <a:spcBef>
                <a:spcPts val="600"/>
              </a:spcBef>
            </a:pPr>
            <a:r>
              <a:rPr lang="en-US" b="1" dirty="0"/>
              <a:t>2. What remains difficult:</a:t>
            </a:r>
            <a:endParaRPr lang="en-BE" dirty="0"/>
          </a:p>
          <a:p>
            <a:pPr marL="285750" lvl="0" indent="-285750">
              <a:buFont typeface="Arial" panose="020B0604020202020204" pitchFamily="34" charset="0"/>
              <a:buChar char="•"/>
            </a:pPr>
            <a:r>
              <a:rPr lang="en-CA" dirty="0"/>
              <a:t>Rising carbon costs erode the profitability of carbon efficient EU firms upstream: </a:t>
            </a:r>
            <a:endParaRPr lang="en-BE" dirty="0"/>
          </a:p>
          <a:p>
            <a:pPr marL="742950" lvl="1" indent="-285750">
              <a:buFont typeface="Arial" panose="020B0604020202020204" pitchFamily="34" charset="0"/>
              <a:buChar char="•"/>
            </a:pPr>
            <a:r>
              <a:rPr lang="en-US" dirty="0"/>
              <a:t>The financial strain from the phase out of free allocation eventually offsets any early gains for carbon efficient EU firms. </a:t>
            </a:r>
            <a:endParaRPr lang="en-BE" dirty="0"/>
          </a:p>
          <a:p>
            <a:pPr marL="742950" lvl="1" indent="-285750">
              <a:buFont typeface="Arial" panose="020B0604020202020204" pitchFamily="34" charset="0"/>
              <a:buChar char="•"/>
            </a:pPr>
            <a:r>
              <a:rPr lang="en-US" dirty="0"/>
              <a:t>In contrast, when free allocation is maintained carbon efficient firms thrive long-term as they gain market share from closing inefficient sites.</a:t>
            </a:r>
            <a:endParaRPr lang="en-BE" dirty="0"/>
          </a:p>
          <a:p>
            <a:pPr marL="285750" lvl="0" indent="-285750">
              <a:buFont typeface="Arial" panose="020B0604020202020204" pitchFamily="34" charset="0"/>
              <a:buChar char="•"/>
            </a:pPr>
            <a:r>
              <a:rPr lang="en-CA" dirty="0"/>
              <a:t>It increases costs for downstream sectors.</a:t>
            </a:r>
            <a:endParaRPr lang="en-BE" dirty="0"/>
          </a:p>
          <a:p>
            <a:pPr marL="742950" lvl="1" indent="-285750">
              <a:buFont typeface="Arial" panose="020B0604020202020204" pitchFamily="34" charset="0"/>
              <a:buChar char="•"/>
            </a:pPr>
            <a:r>
              <a:rPr lang="en-CA" dirty="0"/>
              <a:t>It shifts part of the competitiveness problem from the upstream sector to the downstream sector.</a:t>
            </a:r>
            <a:endParaRPr lang="en-BE" dirty="0"/>
          </a:p>
          <a:p>
            <a:pPr marL="742950" lvl="1" indent="-285750">
              <a:spcAft>
                <a:spcPts val="600"/>
              </a:spcAft>
              <a:buFont typeface="Arial" panose="020B0604020202020204" pitchFamily="34" charset="0"/>
              <a:buChar char="•"/>
            </a:pPr>
            <a:r>
              <a:rPr lang="en-CA" dirty="0"/>
              <a:t>This effect is stronger when free allocation is phased out at the same time.</a:t>
            </a:r>
            <a:endParaRPr lang="en-BE" dirty="0"/>
          </a:p>
          <a:p>
            <a:pPr lvl="0">
              <a:spcBef>
                <a:spcPts val="600"/>
              </a:spcBef>
            </a:pPr>
            <a:r>
              <a:rPr lang="en-US" b="1" dirty="0"/>
              <a:t>3. When CBAM is combined with maintaining free allocation:</a:t>
            </a:r>
            <a:endParaRPr lang="en-BE" dirty="0"/>
          </a:p>
          <a:p>
            <a:pPr marL="285750" lvl="0" indent="-285750">
              <a:buFont typeface="Arial" panose="020B0604020202020204" pitchFamily="34" charset="0"/>
              <a:buChar char="•"/>
            </a:pPr>
            <a:r>
              <a:rPr lang="en-CA" dirty="0"/>
              <a:t>It makes the adjustment less severe for the upstream sector.</a:t>
            </a:r>
            <a:endParaRPr lang="en-BE" dirty="0"/>
          </a:p>
          <a:p>
            <a:pPr marL="285750" lvl="0" indent="-285750">
              <a:buFont typeface="Arial" panose="020B0604020202020204" pitchFamily="34" charset="0"/>
              <a:buChar char="•"/>
            </a:pPr>
            <a:r>
              <a:rPr lang="en-CA" dirty="0"/>
              <a:t>It reduces the inflationary effect on the upstream product.</a:t>
            </a:r>
          </a:p>
          <a:p>
            <a:pPr marL="285750" lvl="0" indent="-285750">
              <a:buFont typeface="Arial" panose="020B0604020202020204" pitchFamily="34" charset="0"/>
              <a:buChar char="•"/>
            </a:pPr>
            <a:r>
              <a:rPr lang="en-CA" dirty="0"/>
              <a:t>It contains the negative impact on downstream industries, but does not reverse it.</a:t>
            </a:r>
            <a:endParaRPr lang="en-BE" dirty="0"/>
          </a:p>
          <a:p>
            <a:pPr marL="285750" lvl="0" indent="-285750">
              <a:buFont typeface="Arial" panose="020B0604020202020204" pitchFamily="34" charset="0"/>
              <a:buChar char="•"/>
            </a:pPr>
            <a:r>
              <a:rPr lang="en-CA" dirty="0"/>
              <a:t>It leads to a comparable or greater reduction in the EU average carbon intensity, as cleaner sites expand more.</a:t>
            </a:r>
            <a:endParaRPr lang="en-BE" dirty="0"/>
          </a:p>
        </p:txBody>
      </p:sp>
    </p:spTree>
    <p:extLst>
      <p:ext uri="{BB962C8B-B14F-4D97-AF65-F5344CB8AC3E}">
        <p14:creationId xmlns:p14="http://schemas.microsoft.com/office/powerpoint/2010/main" val="4257802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AC3D3-7CA2-00A7-EF0C-21F4257D12E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81A9600-5236-1386-17F8-95B3C121A973}"/>
              </a:ext>
            </a:extLst>
          </p:cNvPr>
          <p:cNvSpPr>
            <a:spLocks noGrp="1"/>
          </p:cNvSpPr>
          <p:nvPr>
            <p:ph type="body" sz="quarter" idx="14"/>
          </p:nvPr>
        </p:nvSpPr>
        <p:spPr>
          <a:xfrm>
            <a:off x="628072" y="2904744"/>
            <a:ext cx="10935855" cy="530352"/>
          </a:xfrm>
        </p:spPr>
        <p:txBody>
          <a:bodyPr>
            <a:noAutofit/>
          </a:bodyPr>
          <a:lstStyle/>
          <a:p>
            <a:pPr algn="ctr"/>
            <a:r>
              <a:rPr lang="en-GB" dirty="0"/>
              <a:t>T</a:t>
            </a:r>
            <a:r>
              <a:rPr lang="en-BE" dirty="0"/>
              <a:t>hank you</a:t>
            </a:r>
            <a:endParaRPr lang="en-GB" dirty="0"/>
          </a:p>
        </p:txBody>
      </p:sp>
      <p:sp>
        <p:nvSpPr>
          <p:cNvPr id="3" name="Slide Number Placeholder 2">
            <a:extLst>
              <a:ext uri="{FF2B5EF4-FFF2-40B4-BE49-F238E27FC236}">
                <a16:creationId xmlns:a16="http://schemas.microsoft.com/office/drawing/2014/main" id="{545F948E-6311-67DD-B4A2-A1CBB7C3303A}"/>
              </a:ext>
            </a:extLst>
          </p:cNvPr>
          <p:cNvSpPr>
            <a:spLocks noGrp="1"/>
          </p:cNvSpPr>
          <p:nvPr>
            <p:ph type="sldNum" sz="quarter" idx="12"/>
          </p:nvPr>
        </p:nvSpPr>
        <p:spPr/>
        <p:txBody>
          <a:bodyPr/>
          <a:lstStyle/>
          <a:p>
            <a:fld id="{F26FC048-DF4E-0746-B313-543F0DD72FCB}" type="slidenum">
              <a:rPr lang="en-GB" smtClean="0"/>
              <a:pPr/>
              <a:t>23</a:t>
            </a:fld>
            <a:endParaRPr lang="en-GB" dirty="0"/>
          </a:p>
        </p:txBody>
      </p:sp>
      <p:pic>
        <p:nvPicPr>
          <p:cNvPr id="5" name="Picture 2" descr="Climate Economics Chair | Paris">
            <a:extLst>
              <a:ext uri="{FF2B5EF4-FFF2-40B4-BE49-F238E27FC236}">
                <a16:creationId xmlns:a16="http://schemas.microsoft.com/office/drawing/2014/main" id="{3C122243-57EA-F56A-97DE-B48018B430BC}"/>
              </a:ext>
            </a:extLst>
          </p:cNvPr>
          <p:cNvPicPr>
            <a:picLocks noChangeAspect="1"/>
          </p:cNvPicPr>
          <p:nvPr/>
        </p:nvPicPr>
        <p:blipFill rotWithShape="1">
          <a:blip r:embed="rId2">
            <a:extLst>
              <a:ext uri="{28A0092B-C50C-407E-A947-70E740481C1C}">
                <a14:useLocalDpi xmlns:a14="http://schemas.microsoft.com/office/drawing/2010/main" val="0"/>
              </a:ext>
            </a:extLst>
          </a:blip>
          <a:srcRect t="21354" r="980" b="23438"/>
          <a:stretch>
            <a:fillRect/>
          </a:stretch>
        </p:blipFill>
        <p:spPr bwMode="auto">
          <a:xfrm>
            <a:off x="7496110" y="-20027"/>
            <a:ext cx="2413635" cy="1266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4148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41C50-B5A4-9D7A-E114-CB59E39B09A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A8D902B-72C4-4BF5-0F3B-1CA80122BFBE}"/>
              </a:ext>
            </a:extLst>
          </p:cNvPr>
          <p:cNvSpPr>
            <a:spLocks noGrp="1"/>
          </p:cNvSpPr>
          <p:nvPr>
            <p:ph type="body" sz="quarter" idx="14"/>
          </p:nvPr>
        </p:nvSpPr>
        <p:spPr>
          <a:xfrm>
            <a:off x="628072" y="2904744"/>
            <a:ext cx="10935855" cy="530352"/>
          </a:xfrm>
        </p:spPr>
        <p:txBody>
          <a:bodyPr>
            <a:noAutofit/>
          </a:bodyPr>
          <a:lstStyle/>
          <a:p>
            <a:pPr algn="ctr"/>
            <a:r>
              <a:rPr lang="en-BE" dirty="0"/>
              <a:t>Appendix</a:t>
            </a:r>
            <a:endParaRPr lang="en-GB" dirty="0"/>
          </a:p>
        </p:txBody>
      </p:sp>
      <p:sp>
        <p:nvSpPr>
          <p:cNvPr id="3" name="Slide Number Placeholder 2">
            <a:extLst>
              <a:ext uri="{FF2B5EF4-FFF2-40B4-BE49-F238E27FC236}">
                <a16:creationId xmlns:a16="http://schemas.microsoft.com/office/drawing/2014/main" id="{7B68FEA6-7044-0C78-D0A3-B5BD75A572CB}"/>
              </a:ext>
            </a:extLst>
          </p:cNvPr>
          <p:cNvSpPr>
            <a:spLocks noGrp="1"/>
          </p:cNvSpPr>
          <p:nvPr>
            <p:ph type="sldNum" sz="quarter" idx="12"/>
          </p:nvPr>
        </p:nvSpPr>
        <p:spPr/>
        <p:txBody>
          <a:bodyPr/>
          <a:lstStyle/>
          <a:p>
            <a:fld id="{F26FC048-DF4E-0746-B313-543F0DD72FCB}" type="slidenum">
              <a:rPr lang="en-GB" smtClean="0"/>
              <a:pPr/>
              <a:t>24</a:t>
            </a:fld>
            <a:endParaRPr lang="en-GB" dirty="0"/>
          </a:p>
        </p:txBody>
      </p:sp>
      <p:pic>
        <p:nvPicPr>
          <p:cNvPr id="5" name="Picture 2" descr="Climate Economics Chair | Paris">
            <a:extLst>
              <a:ext uri="{FF2B5EF4-FFF2-40B4-BE49-F238E27FC236}">
                <a16:creationId xmlns:a16="http://schemas.microsoft.com/office/drawing/2014/main" id="{FB196761-E6C3-E260-EB6E-FEFF3A6FE166}"/>
              </a:ext>
            </a:extLst>
          </p:cNvPr>
          <p:cNvPicPr>
            <a:picLocks noChangeAspect="1"/>
          </p:cNvPicPr>
          <p:nvPr/>
        </p:nvPicPr>
        <p:blipFill rotWithShape="1">
          <a:blip r:embed="rId2">
            <a:extLst>
              <a:ext uri="{28A0092B-C50C-407E-A947-70E740481C1C}">
                <a14:useLocalDpi xmlns:a14="http://schemas.microsoft.com/office/drawing/2010/main" val="0"/>
              </a:ext>
            </a:extLst>
          </a:blip>
          <a:srcRect t="21354" r="980" b="23438"/>
          <a:stretch>
            <a:fillRect/>
          </a:stretch>
        </p:blipFill>
        <p:spPr bwMode="auto">
          <a:xfrm>
            <a:off x="7496110" y="-20027"/>
            <a:ext cx="2413635" cy="1266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1467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FA9F3-2D5F-0947-3291-7F1A908D91C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350A4E4-80CC-90EE-7A3B-7DBFC79BFAA9}"/>
              </a:ext>
            </a:extLst>
          </p:cNvPr>
          <p:cNvSpPr>
            <a:spLocks noGrp="1"/>
          </p:cNvSpPr>
          <p:nvPr>
            <p:ph type="body" sz="quarter" idx="14"/>
          </p:nvPr>
        </p:nvSpPr>
        <p:spPr>
          <a:xfrm>
            <a:off x="228919" y="298997"/>
            <a:ext cx="10146483" cy="530352"/>
          </a:xfrm>
        </p:spPr>
        <p:txBody>
          <a:bodyPr>
            <a:noAutofit/>
          </a:bodyPr>
          <a:lstStyle/>
          <a:p>
            <a:r>
              <a:rPr lang="en-US" dirty="0"/>
              <a:t>Evolution of visible ETS prices across jurisdictions</a:t>
            </a:r>
            <a:endParaRPr lang="en-GB" dirty="0"/>
          </a:p>
        </p:txBody>
      </p:sp>
      <p:sp>
        <p:nvSpPr>
          <p:cNvPr id="11" name="Rectangle 7">
            <a:extLst>
              <a:ext uri="{FF2B5EF4-FFF2-40B4-BE49-F238E27FC236}">
                <a16:creationId xmlns:a16="http://schemas.microsoft.com/office/drawing/2014/main" id="{855E525A-3D47-8CE0-D3CF-53B671B003A5}"/>
              </a:ext>
            </a:extLst>
          </p:cNvPr>
          <p:cNvSpPr>
            <a:spLocks noChangeArrowheads="1"/>
          </p:cNvSpPr>
          <p:nvPr/>
        </p:nvSpPr>
        <p:spPr bwMode="auto">
          <a:xfrm>
            <a:off x="0" y="2311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BE"/>
          </a:p>
        </p:txBody>
      </p:sp>
      <p:sp>
        <p:nvSpPr>
          <p:cNvPr id="2" name="Content Placeholder 1">
            <a:extLst>
              <a:ext uri="{FF2B5EF4-FFF2-40B4-BE49-F238E27FC236}">
                <a16:creationId xmlns:a16="http://schemas.microsoft.com/office/drawing/2014/main" id="{C7A8FC08-91B3-6E87-B341-C6A7F743EEC3}"/>
              </a:ext>
            </a:extLst>
          </p:cNvPr>
          <p:cNvSpPr txBox="1">
            <a:spLocks/>
          </p:cNvSpPr>
          <p:nvPr/>
        </p:nvSpPr>
        <p:spPr>
          <a:xfrm>
            <a:off x="304723" y="1391629"/>
            <a:ext cx="11078386" cy="501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b="1" dirty="0"/>
          </a:p>
        </p:txBody>
      </p:sp>
      <p:sp>
        <p:nvSpPr>
          <p:cNvPr id="7" name="TextBox 6">
            <a:extLst>
              <a:ext uri="{FF2B5EF4-FFF2-40B4-BE49-F238E27FC236}">
                <a16:creationId xmlns:a16="http://schemas.microsoft.com/office/drawing/2014/main" id="{E714689B-F1E5-876B-4A21-0C96673BE101}"/>
              </a:ext>
            </a:extLst>
          </p:cNvPr>
          <p:cNvSpPr txBox="1"/>
          <p:nvPr/>
        </p:nvSpPr>
        <p:spPr>
          <a:xfrm>
            <a:off x="8147326" y="1448613"/>
            <a:ext cx="3854470" cy="3631763"/>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marL="285750" indent="-285750">
              <a:spcBef>
                <a:spcPts val="600"/>
              </a:spcBef>
              <a:spcAft>
                <a:spcPts val="600"/>
              </a:spcAft>
              <a:buFont typeface="Arial" panose="020B0604020202020204" pitchFamily="34" charset="0"/>
              <a:buChar char="•"/>
            </a:pPr>
            <a:r>
              <a:rPr lang="en-US" sz="2000" dirty="0"/>
              <a:t>Visible carbon prices are significantly different between different economic jurisdictions worldwide where ETSs exist. </a:t>
            </a:r>
          </a:p>
          <a:p>
            <a:pPr marL="285750" indent="-285750">
              <a:spcBef>
                <a:spcPts val="600"/>
              </a:spcBef>
              <a:spcAft>
                <a:spcPts val="600"/>
              </a:spcAft>
              <a:buFont typeface="Arial" panose="020B0604020202020204" pitchFamily="34" charset="0"/>
              <a:buChar char="•"/>
            </a:pPr>
            <a:r>
              <a:rPr lang="en-US" sz="2000" dirty="0"/>
              <a:t>The EU ETS is the highest-priced carbon market globally. </a:t>
            </a:r>
          </a:p>
          <a:p>
            <a:pPr marL="742950" lvl="1" indent="-285750">
              <a:spcBef>
                <a:spcPts val="600"/>
              </a:spcBef>
              <a:spcAft>
                <a:spcPts val="600"/>
              </a:spcAft>
              <a:buFont typeface="Arial" panose="020B0604020202020204" pitchFamily="34" charset="0"/>
              <a:buChar char="•"/>
            </a:pPr>
            <a:r>
              <a:rPr lang="en-US" dirty="0"/>
              <a:t>In 2024, the EU ETS price was 1.5 times that of the UK ETS and almost double that in the New Zealand ETS and California </a:t>
            </a:r>
            <a:r>
              <a:rPr lang="en-US" dirty="0" err="1"/>
              <a:t>CaT</a:t>
            </a:r>
            <a:r>
              <a:rPr lang="en-US" dirty="0"/>
              <a:t> </a:t>
            </a:r>
            <a:endParaRPr lang="en-CA" dirty="0"/>
          </a:p>
        </p:txBody>
      </p:sp>
      <p:sp>
        <p:nvSpPr>
          <p:cNvPr id="15" name="Text Box 9">
            <a:extLst>
              <a:ext uri="{FF2B5EF4-FFF2-40B4-BE49-F238E27FC236}">
                <a16:creationId xmlns:a16="http://schemas.microsoft.com/office/drawing/2014/main" id="{7F8F23A1-6879-B164-CD32-75DDBC0B4AAC}"/>
              </a:ext>
            </a:extLst>
          </p:cNvPr>
          <p:cNvSpPr txBox="1"/>
          <p:nvPr/>
        </p:nvSpPr>
        <p:spPr>
          <a:xfrm>
            <a:off x="228919" y="6090779"/>
            <a:ext cx="6011634" cy="16778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b="1" dirty="0">
                <a:latin typeface="Times New Roman" panose="02020603050405020304" pitchFamily="18" charset="0"/>
                <a:cs typeface="Times New Roman" panose="02020603050405020304" pitchFamily="18" charset="0"/>
              </a:rPr>
              <a:t>Source</a:t>
            </a:r>
            <a:r>
              <a:rPr lang="en-US" sz="900" dirty="0">
                <a:latin typeface="Times New Roman" panose="02020603050405020304" pitchFamily="18" charset="0"/>
                <a:cs typeface="Times New Roman" panose="02020603050405020304" pitchFamily="18" charset="0"/>
              </a:rPr>
              <a:t>: ERCST, based on data from World Bank Group, State and Trends of Carbon Pricing Dashboard</a:t>
            </a:r>
            <a:endParaRPr lang="en-BE" sz="9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F34ACF7-354E-7C1D-9A37-59E324B732DE}"/>
              </a:ext>
            </a:extLst>
          </p:cNvPr>
          <p:cNvPicPr>
            <a:picLocks noChangeAspect="1"/>
          </p:cNvPicPr>
          <p:nvPr/>
        </p:nvPicPr>
        <p:blipFill>
          <a:blip r:embed="rId2"/>
          <a:stretch>
            <a:fillRect/>
          </a:stretch>
        </p:blipFill>
        <p:spPr>
          <a:xfrm>
            <a:off x="228919" y="1328726"/>
            <a:ext cx="7842603" cy="4609030"/>
          </a:xfrm>
          <a:prstGeom prst="rect">
            <a:avLst/>
          </a:prstGeom>
        </p:spPr>
      </p:pic>
    </p:spTree>
    <p:extLst>
      <p:ext uri="{BB962C8B-B14F-4D97-AF65-F5344CB8AC3E}">
        <p14:creationId xmlns:p14="http://schemas.microsoft.com/office/powerpoint/2010/main" val="521912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F89FD-A39B-02CF-0E4A-47D975F4635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8243F21-CA96-D06B-F39A-D4C82CF7EB20}"/>
              </a:ext>
            </a:extLst>
          </p:cNvPr>
          <p:cNvSpPr>
            <a:spLocks noGrp="1"/>
          </p:cNvSpPr>
          <p:nvPr>
            <p:ph type="body" sz="quarter" idx="14"/>
          </p:nvPr>
        </p:nvSpPr>
        <p:spPr>
          <a:xfrm>
            <a:off x="228919" y="298997"/>
            <a:ext cx="10146483" cy="530352"/>
          </a:xfrm>
        </p:spPr>
        <p:txBody>
          <a:bodyPr>
            <a:noAutofit/>
          </a:bodyPr>
          <a:lstStyle/>
          <a:p>
            <a:r>
              <a:rPr lang="en-GB" dirty="0"/>
              <a:t>‘ETS price’ vs ‘ETS costs incurred by covered entities’</a:t>
            </a:r>
          </a:p>
        </p:txBody>
      </p:sp>
      <p:sp>
        <p:nvSpPr>
          <p:cNvPr id="11" name="Rectangle 7">
            <a:extLst>
              <a:ext uri="{FF2B5EF4-FFF2-40B4-BE49-F238E27FC236}">
                <a16:creationId xmlns:a16="http://schemas.microsoft.com/office/drawing/2014/main" id="{4750A552-2E6B-266D-C704-25DCF60FEA2F}"/>
              </a:ext>
            </a:extLst>
          </p:cNvPr>
          <p:cNvSpPr>
            <a:spLocks noChangeArrowheads="1"/>
          </p:cNvSpPr>
          <p:nvPr/>
        </p:nvSpPr>
        <p:spPr bwMode="auto">
          <a:xfrm>
            <a:off x="0" y="2311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BE"/>
          </a:p>
        </p:txBody>
      </p:sp>
      <p:sp>
        <p:nvSpPr>
          <p:cNvPr id="2" name="Content Placeholder 1">
            <a:extLst>
              <a:ext uri="{FF2B5EF4-FFF2-40B4-BE49-F238E27FC236}">
                <a16:creationId xmlns:a16="http://schemas.microsoft.com/office/drawing/2014/main" id="{CB49A792-2CE1-C30A-1E6F-82501398D72A}"/>
              </a:ext>
            </a:extLst>
          </p:cNvPr>
          <p:cNvSpPr txBox="1">
            <a:spLocks/>
          </p:cNvSpPr>
          <p:nvPr/>
        </p:nvSpPr>
        <p:spPr>
          <a:xfrm>
            <a:off x="304723" y="1391629"/>
            <a:ext cx="11078386" cy="501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b="1" dirty="0"/>
          </a:p>
        </p:txBody>
      </p:sp>
      <p:sp>
        <p:nvSpPr>
          <p:cNvPr id="7" name="TextBox 6">
            <a:extLst>
              <a:ext uri="{FF2B5EF4-FFF2-40B4-BE49-F238E27FC236}">
                <a16:creationId xmlns:a16="http://schemas.microsoft.com/office/drawing/2014/main" id="{38CD8C96-75C6-6B4E-5370-A83D4A2B1EDF}"/>
              </a:ext>
            </a:extLst>
          </p:cNvPr>
          <p:cNvSpPr txBox="1"/>
          <p:nvPr/>
        </p:nvSpPr>
        <p:spPr>
          <a:xfrm>
            <a:off x="7714975" y="1163339"/>
            <a:ext cx="4244239" cy="401648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285750" lvl="0" indent="-285750">
              <a:buFont typeface="Arial" panose="020B0604020202020204" pitchFamily="34" charset="0"/>
              <a:buChar char="•"/>
            </a:pPr>
            <a:r>
              <a:rPr lang="en-BE" sz="1700" b="1" i="1" dirty="0">
                <a:solidFill>
                  <a:schemeClr val="tx1"/>
                </a:solidFill>
              </a:rPr>
              <a:t>ETS permit price’, </a:t>
            </a:r>
            <a:r>
              <a:rPr lang="en-BE" sz="1700" i="1" dirty="0">
                <a:solidFill>
                  <a:schemeClr val="tx1"/>
                </a:solidFill>
              </a:rPr>
              <a:t>is the respective system’</a:t>
            </a:r>
            <a:r>
              <a:rPr lang="en-BE" sz="1700" dirty="0">
                <a:solidFill>
                  <a:schemeClr val="tx1"/>
                </a:solidFill>
              </a:rPr>
              <a:t>s visible price.</a:t>
            </a:r>
          </a:p>
          <a:p>
            <a:pPr marL="285750" lvl="0" indent="-285750">
              <a:buFont typeface="Arial" panose="020B0604020202020204" pitchFamily="34" charset="0"/>
              <a:buChar char="•"/>
            </a:pPr>
            <a:r>
              <a:rPr lang="en-BE" sz="1700" b="1" dirty="0">
                <a:solidFill>
                  <a:schemeClr val="tx1"/>
                </a:solidFill>
              </a:rPr>
              <a:t>‘</a:t>
            </a:r>
            <a:r>
              <a:rPr lang="en-BE" sz="1700" b="1" i="1" dirty="0">
                <a:solidFill>
                  <a:schemeClr val="tx1"/>
                </a:solidFill>
              </a:rPr>
              <a:t>ETS costs by covered entities</a:t>
            </a:r>
            <a:r>
              <a:rPr lang="en-BE" sz="1700" b="1" dirty="0">
                <a:solidFill>
                  <a:schemeClr val="tx1"/>
                </a:solidFill>
              </a:rPr>
              <a:t>’, </a:t>
            </a:r>
            <a:r>
              <a:rPr lang="en-BE" sz="1700" dirty="0">
                <a:solidFill>
                  <a:schemeClr val="tx1"/>
                </a:solidFill>
              </a:rPr>
              <a:t>provides an estimate of the direct costs incurred by covered entities in the industry and electricity sectors, by adjusting for free allocation.</a:t>
            </a:r>
          </a:p>
          <a:p>
            <a:pPr marL="285750" indent="-285750">
              <a:buFont typeface="Arial" panose="020B0604020202020204" pitchFamily="34" charset="0"/>
              <a:buChar char="•"/>
            </a:pPr>
            <a:r>
              <a:rPr lang="en-BE" sz="1700" b="1" dirty="0">
                <a:solidFill>
                  <a:schemeClr val="tx1"/>
                </a:solidFill>
              </a:rPr>
              <a:t>‘</a:t>
            </a:r>
            <a:r>
              <a:rPr lang="en-BE" sz="1700" b="1" i="1" dirty="0">
                <a:solidFill>
                  <a:schemeClr val="tx1"/>
                </a:solidFill>
              </a:rPr>
              <a:t>Average ETS costs at the sector level’</a:t>
            </a:r>
            <a:r>
              <a:rPr lang="en-BE" sz="1700" b="1" dirty="0">
                <a:solidFill>
                  <a:schemeClr val="tx1"/>
                </a:solidFill>
              </a:rPr>
              <a:t>, </a:t>
            </a:r>
            <a:r>
              <a:rPr lang="en-BE" sz="1700" dirty="0">
                <a:solidFill>
                  <a:schemeClr val="tx1"/>
                </a:solidFill>
              </a:rPr>
              <a:t>provides an estimate of (direct) ETS costs incurred on average by all firms in the sector rather than by covered entities only. In addition to adjusting for free allocation, this estimate takes into account system coverage, i.e. the share of sector-wide emissions priced through the system.</a:t>
            </a:r>
          </a:p>
        </p:txBody>
      </p:sp>
      <p:sp>
        <p:nvSpPr>
          <p:cNvPr id="15" name="Text Box 9">
            <a:extLst>
              <a:ext uri="{FF2B5EF4-FFF2-40B4-BE49-F238E27FC236}">
                <a16:creationId xmlns:a16="http://schemas.microsoft.com/office/drawing/2014/main" id="{AA39DAFC-FDC5-FB20-83CF-8B1220971857}"/>
              </a:ext>
            </a:extLst>
          </p:cNvPr>
          <p:cNvSpPr txBox="1"/>
          <p:nvPr/>
        </p:nvSpPr>
        <p:spPr>
          <a:xfrm>
            <a:off x="304723" y="5012040"/>
            <a:ext cx="6011634" cy="16778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900" b="1" dirty="0"/>
              <a:t>Source</a:t>
            </a:r>
            <a:r>
              <a:rPr lang="en-US" sz="900" dirty="0"/>
              <a:t>: ERCST, based on OECD (2025)</a:t>
            </a:r>
            <a:endParaRPr lang="en-BE" sz="900" dirty="0"/>
          </a:p>
        </p:txBody>
      </p:sp>
      <p:pic>
        <p:nvPicPr>
          <p:cNvPr id="5" name="Picture 4">
            <a:extLst>
              <a:ext uri="{FF2B5EF4-FFF2-40B4-BE49-F238E27FC236}">
                <a16:creationId xmlns:a16="http://schemas.microsoft.com/office/drawing/2014/main" id="{B57E3A99-F4C3-17B4-DD59-9B91796029EA}"/>
              </a:ext>
            </a:extLst>
          </p:cNvPr>
          <p:cNvPicPr>
            <a:picLocks noChangeAspect="1"/>
          </p:cNvPicPr>
          <p:nvPr/>
        </p:nvPicPr>
        <p:blipFill>
          <a:blip r:embed="rId2"/>
          <a:srcRect b="29832"/>
          <a:stretch>
            <a:fillRect/>
          </a:stretch>
        </p:blipFill>
        <p:spPr>
          <a:xfrm>
            <a:off x="304723" y="1118146"/>
            <a:ext cx="7299719" cy="3854952"/>
          </a:xfrm>
          <a:prstGeom prst="rect">
            <a:avLst/>
          </a:prstGeom>
        </p:spPr>
      </p:pic>
      <p:sp>
        <p:nvSpPr>
          <p:cNvPr id="8" name="TextBox 7">
            <a:extLst>
              <a:ext uri="{FF2B5EF4-FFF2-40B4-BE49-F238E27FC236}">
                <a16:creationId xmlns:a16="http://schemas.microsoft.com/office/drawing/2014/main" id="{447D091D-AC4A-C072-B860-27488E660AAC}"/>
              </a:ext>
            </a:extLst>
          </p:cNvPr>
          <p:cNvSpPr txBox="1"/>
          <p:nvPr/>
        </p:nvSpPr>
        <p:spPr>
          <a:xfrm>
            <a:off x="304723" y="5676669"/>
            <a:ext cx="11582554" cy="67710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BE" sz="1900" dirty="0"/>
              <a:t>Some systems with non-zero ‘avg. incurred costs by covered entities’, demonstrate negligible (close to zero) ‘avg. incurred costs at the sector level’, because they only cover a small part of the jurisdiction’s sectoral emissions.</a:t>
            </a:r>
          </a:p>
        </p:txBody>
      </p:sp>
    </p:spTree>
    <p:extLst>
      <p:ext uri="{BB962C8B-B14F-4D97-AF65-F5344CB8AC3E}">
        <p14:creationId xmlns:p14="http://schemas.microsoft.com/office/powerpoint/2010/main" val="1826472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B7ACC-E7CA-1BDA-D489-A8B3C831D42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C663625-53FD-1BE5-4D94-2CF01C1B29B2}"/>
              </a:ext>
            </a:extLst>
          </p:cNvPr>
          <p:cNvSpPr>
            <a:spLocks noGrp="1"/>
          </p:cNvSpPr>
          <p:nvPr>
            <p:ph type="body" sz="quarter" idx="14"/>
          </p:nvPr>
        </p:nvSpPr>
        <p:spPr>
          <a:xfrm>
            <a:off x="263608" y="420625"/>
            <a:ext cx="10146483" cy="530352"/>
          </a:xfrm>
        </p:spPr>
        <p:txBody>
          <a:bodyPr>
            <a:noAutofit/>
          </a:bodyPr>
          <a:lstStyle/>
          <a:p>
            <a:r>
              <a:rPr lang="en-BE" dirty="0"/>
              <a:t>Carbon leakage measures &amp; allowance allocation methods in ETSs of other jurisdictions considering BCAs</a:t>
            </a:r>
            <a:endParaRPr lang="en-GB" dirty="0"/>
          </a:p>
        </p:txBody>
      </p:sp>
      <p:graphicFrame>
        <p:nvGraphicFramePr>
          <p:cNvPr id="6" name="Table 5">
            <a:extLst>
              <a:ext uri="{FF2B5EF4-FFF2-40B4-BE49-F238E27FC236}">
                <a16:creationId xmlns:a16="http://schemas.microsoft.com/office/drawing/2014/main" id="{DA23E669-330B-A675-BF24-384DCB4FB284}"/>
              </a:ext>
            </a:extLst>
          </p:cNvPr>
          <p:cNvGraphicFramePr>
            <a:graphicFrameLocks noGrp="1"/>
          </p:cNvGraphicFramePr>
          <p:nvPr/>
        </p:nvGraphicFramePr>
        <p:xfrm>
          <a:off x="263607" y="1926308"/>
          <a:ext cx="11527339" cy="3627120"/>
        </p:xfrm>
        <a:graphic>
          <a:graphicData uri="http://schemas.openxmlformats.org/drawingml/2006/table">
            <a:tbl>
              <a:tblPr firstRow="1" bandRow="1">
                <a:tableStyleId>{B301B821-A1FF-4177-AEE7-76D212191A09}</a:tableStyleId>
              </a:tblPr>
              <a:tblGrid>
                <a:gridCol w="875382">
                  <a:extLst>
                    <a:ext uri="{9D8B030D-6E8A-4147-A177-3AD203B41FA5}">
                      <a16:colId xmlns:a16="http://schemas.microsoft.com/office/drawing/2014/main" val="531553225"/>
                    </a:ext>
                  </a:extLst>
                </a:gridCol>
                <a:gridCol w="3465095">
                  <a:extLst>
                    <a:ext uri="{9D8B030D-6E8A-4147-A177-3AD203B41FA5}">
                      <a16:colId xmlns:a16="http://schemas.microsoft.com/office/drawing/2014/main" val="1109894034"/>
                    </a:ext>
                  </a:extLst>
                </a:gridCol>
                <a:gridCol w="2743200">
                  <a:extLst>
                    <a:ext uri="{9D8B030D-6E8A-4147-A177-3AD203B41FA5}">
                      <a16:colId xmlns:a16="http://schemas.microsoft.com/office/drawing/2014/main" val="1516210444"/>
                    </a:ext>
                  </a:extLst>
                </a:gridCol>
                <a:gridCol w="4443662">
                  <a:extLst>
                    <a:ext uri="{9D8B030D-6E8A-4147-A177-3AD203B41FA5}">
                      <a16:colId xmlns:a16="http://schemas.microsoft.com/office/drawing/2014/main" val="282324279"/>
                    </a:ext>
                  </a:extLst>
                </a:gridCol>
              </a:tblGrid>
              <a:tr h="361498">
                <a:tc>
                  <a:txBody>
                    <a:bodyPr/>
                    <a:lstStyle/>
                    <a:p>
                      <a:pPr>
                        <a:buNone/>
                      </a:pPr>
                      <a:r>
                        <a:rPr lang="en-CA" sz="1400">
                          <a:effectLst/>
                        </a:rPr>
                        <a:t>Country</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dirty="0">
                          <a:effectLst/>
                        </a:rPr>
                        <a:t>Carbon pricing mechanism type</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a:effectLst/>
                        </a:rPr>
                        <a:t>Free allocation or other carbon leakage provisions</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a:effectLst/>
                        </a:rPr>
                        <a:t>Adjustment of free allocation trajectory or other carbon leakage provisions with the introduction of a BCA</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638675"/>
                  </a:ext>
                </a:extLst>
              </a:tr>
              <a:tr h="1445992">
                <a:tc>
                  <a:txBody>
                    <a:bodyPr/>
                    <a:lstStyle/>
                    <a:p>
                      <a:pPr>
                        <a:buNone/>
                      </a:pPr>
                      <a:r>
                        <a:rPr lang="en-CA" sz="1400" b="1">
                          <a:effectLst/>
                        </a:rPr>
                        <a:t>Taiwan</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dirty="0">
                          <a:effectLst/>
                        </a:rPr>
                        <a:t>In place: carbon fee (launched in 2025)</a:t>
                      </a:r>
                      <a:endParaRPr lang="en-BE" sz="1400" dirty="0">
                        <a:effectLst/>
                      </a:endParaRPr>
                    </a:p>
                    <a:p>
                      <a:pPr>
                        <a:buNone/>
                      </a:pPr>
                      <a:r>
                        <a:rPr lang="en-CA" sz="1400" dirty="0">
                          <a:effectLst/>
                        </a:rPr>
                        <a:t> </a:t>
                      </a:r>
                      <a:endParaRPr lang="en-BE" sz="1400" dirty="0">
                        <a:effectLst/>
                      </a:endParaRPr>
                    </a:p>
                    <a:p>
                      <a:pPr>
                        <a:buNone/>
                      </a:pPr>
                      <a:r>
                        <a:rPr lang="en-CA" sz="1400" dirty="0">
                          <a:effectLst/>
                        </a:rPr>
                        <a:t>Planned cap &amp; trade ETS + CBAM: </a:t>
                      </a:r>
                      <a:endParaRPr lang="en-BE" sz="1400" dirty="0">
                        <a:effectLst/>
                      </a:endParaRPr>
                    </a:p>
                    <a:p>
                      <a:pPr marL="342900" lvl="0" indent="-342900">
                        <a:buFont typeface="Symbol" pitchFamily="2" charset="2"/>
                        <a:buChar char=""/>
                      </a:pPr>
                      <a:r>
                        <a:rPr lang="en-CA" sz="1400" dirty="0">
                          <a:effectLst/>
                        </a:rPr>
                        <a:t>Pilot ETS in 2026,</a:t>
                      </a:r>
                      <a:endParaRPr lang="en-BE" sz="1400" dirty="0">
                        <a:effectLst/>
                      </a:endParaRPr>
                    </a:p>
                    <a:p>
                      <a:pPr marL="342900" lvl="0" indent="-342900">
                        <a:buFont typeface="Symbol" pitchFamily="2" charset="2"/>
                        <a:buChar char=""/>
                      </a:pPr>
                      <a:r>
                        <a:rPr lang="en-CA" sz="1400" dirty="0">
                          <a:effectLst/>
                        </a:rPr>
                        <a:t>Full mandatory ETS in 2028</a:t>
                      </a:r>
                      <a:endParaRPr lang="en-BE" sz="1400" dirty="0">
                        <a:effectLst/>
                      </a:endParaRPr>
                    </a:p>
                    <a:p>
                      <a:pPr marL="342900" lvl="0" indent="-342900">
                        <a:buFont typeface="Symbol" pitchFamily="2" charset="2"/>
                        <a:buChar char=""/>
                      </a:pPr>
                      <a:r>
                        <a:rPr lang="en-CA" sz="1400" dirty="0">
                          <a:effectLst/>
                        </a:rPr>
                        <a:t>Taiwan CBAM under development, with plans to implement it as of 2027. </a:t>
                      </a:r>
                      <a:endParaRPr lang="en-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a:effectLst/>
                        </a:rPr>
                        <a:t>Carbon fee: Lower carbon fee rates on industries at risk of carbon leakage</a:t>
                      </a:r>
                      <a:endParaRPr lang="en-BE" sz="1400">
                        <a:effectLst/>
                      </a:endParaRPr>
                    </a:p>
                    <a:p>
                      <a:pPr>
                        <a:buNone/>
                      </a:pPr>
                      <a:r>
                        <a:rPr lang="en-CA" sz="1400">
                          <a:effectLst/>
                        </a:rPr>
                        <a:t> </a:t>
                      </a:r>
                      <a:endParaRPr lang="en-BE" sz="1400">
                        <a:effectLst/>
                      </a:endParaRPr>
                    </a:p>
                    <a:p>
                      <a:pPr>
                        <a:buNone/>
                      </a:pPr>
                      <a:r>
                        <a:rPr lang="en-CA" sz="1400">
                          <a:effectLst/>
                        </a:rPr>
                        <a:t>Planned ETS: n/a</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dirty="0">
                          <a:effectLst/>
                        </a:rPr>
                        <a:t>Given that both the national ETS and CBAM regulations are under development, it is not possible to foresee whether there will be free allocation and how a possible free allocation trajectory over time would be impacted by the introduction of a CBAM. </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8463959"/>
                  </a:ext>
                </a:extLst>
              </a:tr>
              <a:tr h="1445992">
                <a:tc>
                  <a:txBody>
                    <a:bodyPr/>
                    <a:lstStyle/>
                    <a:p>
                      <a:pPr>
                        <a:buNone/>
                      </a:pPr>
                      <a:r>
                        <a:rPr lang="en-CA" sz="1400" b="1" dirty="0">
                          <a:effectLst/>
                        </a:rPr>
                        <a:t>Thailand</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dirty="0">
                          <a:effectLst/>
                        </a:rPr>
                        <a:t>Planned carbon pricing framework according to Dec 2025 draft Climate Change Act: </a:t>
                      </a:r>
                      <a:endParaRPr lang="en-BE" sz="1400" dirty="0">
                        <a:effectLst/>
                      </a:endParaRPr>
                    </a:p>
                    <a:p>
                      <a:pPr marL="342900" lvl="0" indent="-342900">
                        <a:buFont typeface="+mj-lt"/>
                        <a:buAutoNum type="arabicParenR"/>
                      </a:pPr>
                      <a:r>
                        <a:rPr lang="en-CA" sz="1400" dirty="0">
                          <a:effectLst/>
                        </a:rPr>
                        <a:t>carbon tax; </a:t>
                      </a:r>
                      <a:endParaRPr lang="en-BE" sz="1400" dirty="0">
                        <a:effectLst/>
                      </a:endParaRPr>
                    </a:p>
                    <a:p>
                      <a:pPr marL="342900" lvl="0" indent="-342900">
                        <a:buFont typeface="+mj-lt"/>
                        <a:buAutoNum type="arabicParenR"/>
                      </a:pPr>
                      <a:r>
                        <a:rPr lang="en-CA" sz="1400" dirty="0">
                          <a:effectLst/>
                        </a:rPr>
                        <a:t>mandatory cap &amp; trade ETS</a:t>
                      </a:r>
                      <a:endParaRPr lang="en-BE" sz="1400" dirty="0">
                        <a:effectLst/>
                      </a:endParaRPr>
                    </a:p>
                    <a:p>
                      <a:pPr marL="342900" lvl="0" indent="-342900">
                        <a:buFont typeface="+mj-lt"/>
                        <a:buAutoNum type="arabicParenR"/>
                      </a:pPr>
                      <a:r>
                        <a:rPr lang="en-CA" sz="1400" dirty="0">
                          <a:effectLst/>
                        </a:rPr>
                        <a:t>Thai CBAM</a:t>
                      </a:r>
                      <a:endParaRPr lang="en-BE" sz="1400" dirty="0">
                        <a:effectLst/>
                      </a:endParaRPr>
                    </a:p>
                    <a:p>
                      <a:pPr>
                        <a:buNone/>
                      </a:pPr>
                      <a:r>
                        <a:rPr lang="en-US" sz="1400" dirty="0">
                          <a:effectLst/>
                        </a:rPr>
                        <a:t> </a:t>
                      </a:r>
                      <a:endParaRPr lang="en-BE" sz="1400" dirty="0">
                        <a:effectLst/>
                      </a:endParaRPr>
                    </a:p>
                    <a:p>
                      <a:pPr>
                        <a:buNone/>
                      </a:pPr>
                      <a:r>
                        <a:rPr lang="en-US" sz="1400" dirty="0">
                          <a:effectLst/>
                        </a:rPr>
                        <a:t>Full implementation of Thai ETS and CBAM foreseen in early 2030s.</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a:effectLst/>
                        </a:rPr>
                        <a:t>Planned ETS: Free allocation (tbc)</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1400" dirty="0">
                          <a:effectLst/>
                        </a:rPr>
                        <a:t>Detailed ETS allocation rules and details of the Thai CBAM will be determined in the phase of secondary legislation drafting that is expected to follow the formal approval of the Climate Change Act by the Thai Senate.</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1779128"/>
                  </a:ext>
                </a:extLst>
              </a:tr>
            </a:tbl>
          </a:graphicData>
        </a:graphic>
      </p:graphicFrame>
      <p:sp>
        <p:nvSpPr>
          <p:cNvPr id="11" name="Rectangle 7">
            <a:extLst>
              <a:ext uri="{FF2B5EF4-FFF2-40B4-BE49-F238E27FC236}">
                <a16:creationId xmlns:a16="http://schemas.microsoft.com/office/drawing/2014/main" id="{FA6030D8-0399-F7D3-2C7E-1F00BCBFD2BD}"/>
              </a:ext>
            </a:extLst>
          </p:cNvPr>
          <p:cNvSpPr>
            <a:spLocks noChangeArrowheads="1"/>
          </p:cNvSpPr>
          <p:nvPr/>
        </p:nvSpPr>
        <p:spPr bwMode="auto">
          <a:xfrm>
            <a:off x="0" y="2311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BE"/>
          </a:p>
        </p:txBody>
      </p:sp>
      <p:sp>
        <p:nvSpPr>
          <p:cNvPr id="2" name="Content Placeholder 1">
            <a:extLst>
              <a:ext uri="{FF2B5EF4-FFF2-40B4-BE49-F238E27FC236}">
                <a16:creationId xmlns:a16="http://schemas.microsoft.com/office/drawing/2014/main" id="{DE85589A-808B-5478-9239-E66327E9778D}"/>
              </a:ext>
            </a:extLst>
          </p:cNvPr>
          <p:cNvSpPr txBox="1">
            <a:spLocks/>
          </p:cNvSpPr>
          <p:nvPr/>
        </p:nvSpPr>
        <p:spPr>
          <a:xfrm>
            <a:off x="304723" y="1343503"/>
            <a:ext cx="11078386" cy="501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1800" b="1" dirty="0"/>
              <a:t>2. Countries with advanced discussions or political commitments on BCAs</a:t>
            </a:r>
            <a:endParaRPr lang="en-BE" sz="1800" b="1" dirty="0"/>
          </a:p>
        </p:txBody>
      </p:sp>
    </p:spTree>
    <p:extLst>
      <p:ext uri="{BB962C8B-B14F-4D97-AF65-F5344CB8AC3E}">
        <p14:creationId xmlns:p14="http://schemas.microsoft.com/office/powerpoint/2010/main" val="3894148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30D1C-FFE3-41B1-0A0B-D1693A66DC3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1C310F9-F541-496A-30CC-AEA11A31D0F1}"/>
              </a:ext>
            </a:extLst>
          </p:cNvPr>
          <p:cNvSpPr>
            <a:spLocks noGrp="1"/>
          </p:cNvSpPr>
          <p:nvPr>
            <p:ph type="body" sz="quarter" idx="14"/>
          </p:nvPr>
        </p:nvSpPr>
        <p:spPr>
          <a:xfrm>
            <a:off x="263608" y="420625"/>
            <a:ext cx="10146483" cy="530352"/>
          </a:xfrm>
        </p:spPr>
        <p:txBody>
          <a:bodyPr>
            <a:noAutofit/>
          </a:bodyPr>
          <a:lstStyle/>
          <a:p>
            <a:r>
              <a:rPr lang="en-BE" dirty="0"/>
              <a:t>Carbon leakage measures &amp; allowance allocation methods in ETSs of other jurisdictions considering BCAs</a:t>
            </a:r>
            <a:endParaRPr lang="en-GB" dirty="0"/>
          </a:p>
        </p:txBody>
      </p:sp>
      <p:graphicFrame>
        <p:nvGraphicFramePr>
          <p:cNvPr id="6" name="Table 5">
            <a:extLst>
              <a:ext uri="{FF2B5EF4-FFF2-40B4-BE49-F238E27FC236}">
                <a16:creationId xmlns:a16="http://schemas.microsoft.com/office/drawing/2014/main" id="{65EB6F56-D823-FB7E-FF3A-2810FEA9D58E}"/>
              </a:ext>
            </a:extLst>
          </p:cNvPr>
          <p:cNvGraphicFramePr>
            <a:graphicFrameLocks noGrp="1"/>
          </p:cNvGraphicFramePr>
          <p:nvPr/>
        </p:nvGraphicFramePr>
        <p:xfrm>
          <a:off x="263607" y="1862140"/>
          <a:ext cx="11527339" cy="3627120"/>
        </p:xfrm>
        <a:graphic>
          <a:graphicData uri="http://schemas.openxmlformats.org/drawingml/2006/table">
            <a:tbl>
              <a:tblPr firstRow="1" bandRow="1">
                <a:tableStyleId>{B301B821-A1FF-4177-AEE7-76D212191A09}</a:tableStyleId>
              </a:tblPr>
              <a:tblGrid>
                <a:gridCol w="875382">
                  <a:extLst>
                    <a:ext uri="{9D8B030D-6E8A-4147-A177-3AD203B41FA5}">
                      <a16:colId xmlns:a16="http://schemas.microsoft.com/office/drawing/2014/main" val="531553225"/>
                    </a:ext>
                  </a:extLst>
                </a:gridCol>
                <a:gridCol w="3465095">
                  <a:extLst>
                    <a:ext uri="{9D8B030D-6E8A-4147-A177-3AD203B41FA5}">
                      <a16:colId xmlns:a16="http://schemas.microsoft.com/office/drawing/2014/main" val="1109894034"/>
                    </a:ext>
                  </a:extLst>
                </a:gridCol>
                <a:gridCol w="2743200">
                  <a:extLst>
                    <a:ext uri="{9D8B030D-6E8A-4147-A177-3AD203B41FA5}">
                      <a16:colId xmlns:a16="http://schemas.microsoft.com/office/drawing/2014/main" val="1516210444"/>
                    </a:ext>
                  </a:extLst>
                </a:gridCol>
                <a:gridCol w="4443662">
                  <a:extLst>
                    <a:ext uri="{9D8B030D-6E8A-4147-A177-3AD203B41FA5}">
                      <a16:colId xmlns:a16="http://schemas.microsoft.com/office/drawing/2014/main" val="282324279"/>
                    </a:ext>
                  </a:extLst>
                </a:gridCol>
              </a:tblGrid>
              <a:tr h="361498">
                <a:tc>
                  <a:txBody>
                    <a:bodyPr/>
                    <a:lstStyle/>
                    <a:p>
                      <a:pPr>
                        <a:buNone/>
                      </a:pPr>
                      <a:r>
                        <a:rPr lang="en-CA" sz="1400">
                          <a:effectLst/>
                        </a:rPr>
                        <a:t>Country</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dirty="0">
                          <a:effectLst/>
                        </a:rPr>
                        <a:t>Carbon pricing mechanism type</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a:effectLst/>
                        </a:rPr>
                        <a:t>Free allocation or other carbon leakage provisions</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a:effectLst/>
                        </a:rPr>
                        <a:t>Adjustment of free allocation trajectory or other carbon leakage provisions with the introduction of a BCA</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638675"/>
                  </a:ext>
                </a:extLst>
              </a:tr>
              <a:tr h="919559">
                <a:tc>
                  <a:txBody>
                    <a:bodyPr/>
                    <a:lstStyle/>
                    <a:p>
                      <a:pPr>
                        <a:buNone/>
                      </a:pPr>
                      <a:r>
                        <a:rPr lang="en-US" sz="1400" b="1">
                          <a:effectLst/>
                        </a:rPr>
                        <a:t>Australia</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1400" dirty="0">
                          <a:effectLst/>
                        </a:rPr>
                        <a:t>Intensity-based baseline and credit ETS</a:t>
                      </a:r>
                      <a:endParaRPr lang="en-BE" sz="1400" dirty="0">
                        <a:effectLst/>
                      </a:endParaRPr>
                    </a:p>
                    <a:p>
                      <a:pPr>
                        <a:buNone/>
                      </a:pPr>
                      <a:r>
                        <a:rPr lang="en-CA" sz="1400" dirty="0">
                          <a:effectLst/>
                        </a:rPr>
                        <a:t> </a:t>
                      </a:r>
                      <a:endParaRPr lang="en-BE" sz="1400" dirty="0">
                        <a:effectLst/>
                      </a:endParaRPr>
                    </a:p>
                    <a:p>
                      <a:pPr>
                        <a:buNone/>
                      </a:pPr>
                      <a:r>
                        <a:rPr lang="en-US" sz="1400" dirty="0">
                          <a:effectLst/>
                        </a:rPr>
                        <a:t>Government reviewing feasibility of a BCA that would likely initially cover cement and clinker; </a:t>
                      </a:r>
                      <a:r>
                        <a:rPr lang="en-CA" sz="1400" dirty="0">
                          <a:effectLst/>
                        </a:rPr>
                        <a:t>Political commitment in 2023 to work towards introducing a BCA</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1400" dirty="0">
                          <a:effectLst/>
                        </a:rPr>
                        <a:t>Facilities facing an elevated risk of carbon leakage can receive a slower annual baseline decline rate</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1400">
                          <a:effectLst/>
                        </a:rPr>
                        <a:t>Preliminary findings of Australia’s Carbon Leakage Review, mentions three options of 1) removing; 2) gradually phasing out; or 3) retaining reduced baseline decline rates for sector covered by a BCA.</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08372027"/>
                  </a:ext>
                </a:extLst>
              </a:tr>
              <a:tr h="1347537">
                <a:tc>
                  <a:txBody>
                    <a:bodyPr/>
                    <a:lstStyle/>
                    <a:p>
                      <a:pPr>
                        <a:buNone/>
                      </a:pPr>
                      <a:r>
                        <a:rPr lang="en-US" sz="1400" b="1">
                          <a:effectLst/>
                        </a:rPr>
                        <a:t>Canada</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dirty="0">
                          <a:effectLst/>
                        </a:rPr>
                        <a:t>Federal-level: output-based carbon pricing system.</a:t>
                      </a:r>
                      <a:endParaRPr lang="en-BE" sz="1400" dirty="0">
                        <a:effectLst/>
                      </a:endParaRPr>
                    </a:p>
                    <a:p>
                      <a:pPr>
                        <a:buNone/>
                      </a:pPr>
                      <a:r>
                        <a:rPr lang="en-CA" sz="1400" dirty="0">
                          <a:effectLst/>
                        </a:rPr>
                        <a:t> </a:t>
                      </a:r>
                      <a:endParaRPr lang="en-BE" sz="1400" dirty="0">
                        <a:effectLst/>
                      </a:endParaRPr>
                    </a:p>
                    <a:p>
                      <a:pPr>
                        <a:buNone/>
                      </a:pPr>
                      <a:endParaRPr lang="en-BE" sz="1400" dirty="0">
                        <a:effectLst/>
                      </a:endParaRPr>
                    </a:p>
                    <a:p>
                      <a:pPr>
                        <a:buNone/>
                      </a:pPr>
                      <a:r>
                        <a:rPr lang="en-CA" sz="1400" dirty="0">
                          <a:effectLst/>
                        </a:rPr>
                        <a:t>Quebec: cap &amp; trade ETS </a:t>
                      </a:r>
                    </a:p>
                    <a:p>
                      <a:pPr>
                        <a:buNone/>
                      </a:pPr>
                      <a:endParaRPr lang="en-CA" sz="14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effectLst/>
                        </a:rPr>
                        <a:t>Liberal Party BCA commitment in its election manifesto (2025). Govt. consultation on a BCA in 2021.</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dirty="0">
                          <a:effectLst/>
                        </a:rPr>
                        <a:t>Federal-level: carbon price due on emissions above sectoral standards.</a:t>
                      </a:r>
                      <a:endParaRPr lang="en-BE" sz="1400" dirty="0">
                        <a:effectLst/>
                      </a:endParaRPr>
                    </a:p>
                    <a:p>
                      <a:pPr>
                        <a:buNone/>
                      </a:pPr>
                      <a:r>
                        <a:rPr lang="en-CA" sz="1400" dirty="0">
                          <a:effectLst/>
                        </a:rPr>
                        <a:t> </a:t>
                      </a:r>
                      <a:endParaRPr lang="en-BE" sz="1400" dirty="0">
                        <a:effectLst/>
                      </a:endParaRPr>
                    </a:p>
                    <a:p>
                      <a:pPr>
                        <a:buNone/>
                      </a:pPr>
                      <a:endParaRPr lang="en-CA" sz="1400" dirty="0">
                        <a:effectLst/>
                      </a:endParaRPr>
                    </a:p>
                    <a:p>
                      <a:pPr>
                        <a:buNone/>
                      </a:pPr>
                      <a:r>
                        <a:rPr lang="en-CA" sz="1400" dirty="0">
                          <a:effectLst/>
                        </a:rPr>
                        <a:t>Quebec: free allocation, similar to EU ETS.</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dirty="0">
                          <a:effectLst/>
                        </a:rPr>
                        <a:t>Federal-level: </a:t>
                      </a:r>
                      <a:r>
                        <a:rPr lang="en-US" sz="1400" dirty="0">
                          <a:effectLst/>
                        </a:rPr>
                        <a:t>no provisions on whether there would be a rollback of sectoral standards in case of a BCA. This aspect was not part of the 2021 govt. consultation.</a:t>
                      </a:r>
                      <a:endParaRPr lang="en-BE" sz="1400" dirty="0">
                        <a:effectLst/>
                      </a:endParaRPr>
                    </a:p>
                    <a:p>
                      <a:pPr>
                        <a:buNone/>
                      </a:pPr>
                      <a:r>
                        <a:rPr lang="en-US" sz="1400" dirty="0">
                          <a:effectLst/>
                        </a:rPr>
                        <a:t> </a:t>
                      </a:r>
                      <a:endParaRPr lang="en-BE" sz="1400" dirty="0">
                        <a:effectLst/>
                      </a:endParaRPr>
                    </a:p>
                    <a:p>
                      <a:pPr>
                        <a:buNone/>
                      </a:pPr>
                      <a:r>
                        <a:rPr lang="en-US" sz="1400" dirty="0">
                          <a:effectLst/>
                        </a:rPr>
                        <a:t>Quebec: </a:t>
                      </a:r>
                      <a:r>
                        <a:rPr lang="en-GB" sz="1400" dirty="0">
                          <a:effectLst/>
                        </a:rPr>
                        <a:t>the interaction between Quebec’s ETS and a potential BCA at the federal level is unclear and subject to speculation (no concrete/ proposed BCA design).</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42480906"/>
                  </a:ext>
                </a:extLst>
              </a:tr>
            </a:tbl>
          </a:graphicData>
        </a:graphic>
      </p:graphicFrame>
      <p:sp>
        <p:nvSpPr>
          <p:cNvPr id="11" name="Rectangle 7">
            <a:extLst>
              <a:ext uri="{FF2B5EF4-FFF2-40B4-BE49-F238E27FC236}">
                <a16:creationId xmlns:a16="http://schemas.microsoft.com/office/drawing/2014/main" id="{7755B27A-3352-E535-B014-C7DDB352B6D4}"/>
              </a:ext>
            </a:extLst>
          </p:cNvPr>
          <p:cNvSpPr>
            <a:spLocks noChangeArrowheads="1"/>
          </p:cNvSpPr>
          <p:nvPr/>
        </p:nvSpPr>
        <p:spPr bwMode="auto">
          <a:xfrm>
            <a:off x="0" y="2311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BE"/>
          </a:p>
        </p:txBody>
      </p:sp>
      <p:sp>
        <p:nvSpPr>
          <p:cNvPr id="2" name="Content Placeholder 1">
            <a:extLst>
              <a:ext uri="{FF2B5EF4-FFF2-40B4-BE49-F238E27FC236}">
                <a16:creationId xmlns:a16="http://schemas.microsoft.com/office/drawing/2014/main" id="{E39E9560-E057-8A61-2154-77456E1BE5D2}"/>
              </a:ext>
            </a:extLst>
          </p:cNvPr>
          <p:cNvSpPr txBox="1">
            <a:spLocks/>
          </p:cNvSpPr>
          <p:nvPr/>
        </p:nvSpPr>
        <p:spPr>
          <a:xfrm>
            <a:off x="304723" y="1343503"/>
            <a:ext cx="11078386" cy="501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1800" b="1" dirty="0"/>
              <a:t>2. Countries with advanced discussions or political commitments on BCAs</a:t>
            </a:r>
            <a:endParaRPr lang="en-BE" sz="1800" b="1" dirty="0"/>
          </a:p>
        </p:txBody>
      </p:sp>
    </p:spTree>
    <p:extLst>
      <p:ext uri="{BB962C8B-B14F-4D97-AF65-F5344CB8AC3E}">
        <p14:creationId xmlns:p14="http://schemas.microsoft.com/office/powerpoint/2010/main" val="3340813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EE935-0A24-7233-1F3C-FB22546CC8E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A98BFE6-FEFC-9779-0FCE-B91D505457A3}"/>
              </a:ext>
            </a:extLst>
          </p:cNvPr>
          <p:cNvSpPr>
            <a:spLocks noGrp="1"/>
          </p:cNvSpPr>
          <p:nvPr>
            <p:ph type="body" sz="quarter" idx="14"/>
          </p:nvPr>
        </p:nvSpPr>
        <p:spPr>
          <a:xfrm>
            <a:off x="263608" y="420625"/>
            <a:ext cx="10146483" cy="530352"/>
          </a:xfrm>
        </p:spPr>
        <p:txBody>
          <a:bodyPr>
            <a:noAutofit/>
          </a:bodyPr>
          <a:lstStyle/>
          <a:p>
            <a:r>
              <a:rPr lang="en-BE" dirty="0"/>
              <a:t>Carbon leakage measures &amp; allowance allocation methods in ETSs of other jurisdictions considering BCAs</a:t>
            </a:r>
            <a:endParaRPr lang="en-GB" dirty="0"/>
          </a:p>
        </p:txBody>
      </p:sp>
      <p:graphicFrame>
        <p:nvGraphicFramePr>
          <p:cNvPr id="6" name="Table 5">
            <a:extLst>
              <a:ext uri="{FF2B5EF4-FFF2-40B4-BE49-F238E27FC236}">
                <a16:creationId xmlns:a16="http://schemas.microsoft.com/office/drawing/2014/main" id="{4DF0EAC1-2CE5-3F38-6926-B7DAF73F8FAA}"/>
              </a:ext>
            </a:extLst>
          </p:cNvPr>
          <p:cNvGraphicFramePr>
            <a:graphicFrameLocks noGrp="1"/>
          </p:cNvGraphicFramePr>
          <p:nvPr/>
        </p:nvGraphicFramePr>
        <p:xfrm>
          <a:off x="263608" y="1739622"/>
          <a:ext cx="11495257" cy="4837640"/>
        </p:xfrm>
        <a:graphic>
          <a:graphicData uri="http://schemas.openxmlformats.org/drawingml/2006/table">
            <a:tbl>
              <a:tblPr firstRow="1" bandRow="1">
                <a:tableStyleId>{B301B821-A1FF-4177-AEE7-76D212191A09}</a:tableStyleId>
              </a:tblPr>
              <a:tblGrid>
                <a:gridCol w="958960">
                  <a:extLst>
                    <a:ext uri="{9D8B030D-6E8A-4147-A177-3AD203B41FA5}">
                      <a16:colId xmlns:a16="http://schemas.microsoft.com/office/drawing/2014/main" val="531553225"/>
                    </a:ext>
                  </a:extLst>
                </a:gridCol>
                <a:gridCol w="3051321">
                  <a:extLst>
                    <a:ext uri="{9D8B030D-6E8A-4147-A177-3AD203B41FA5}">
                      <a16:colId xmlns:a16="http://schemas.microsoft.com/office/drawing/2014/main" val="1109894034"/>
                    </a:ext>
                  </a:extLst>
                </a:gridCol>
                <a:gridCol w="2552510">
                  <a:extLst>
                    <a:ext uri="{9D8B030D-6E8A-4147-A177-3AD203B41FA5}">
                      <a16:colId xmlns:a16="http://schemas.microsoft.com/office/drawing/2014/main" val="1516210444"/>
                    </a:ext>
                  </a:extLst>
                </a:gridCol>
                <a:gridCol w="4932466">
                  <a:extLst>
                    <a:ext uri="{9D8B030D-6E8A-4147-A177-3AD203B41FA5}">
                      <a16:colId xmlns:a16="http://schemas.microsoft.com/office/drawing/2014/main" val="282324279"/>
                    </a:ext>
                  </a:extLst>
                </a:gridCol>
              </a:tblGrid>
              <a:tr h="361498">
                <a:tc>
                  <a:txBody>
                    <a:bodyPr/>
                    <a:lstStyle/>
                    <a:p>
                      <a:pPr>
                        <a:buNone/>
                      </a:pPr>
                      <a:r>
                        <a:rPr lang="en-CA" sz="1400">
                          <a:effectLst/>
                        </a:rPr>
                        <a:t>Country</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dirty="0">
                          <a:effectLst/>
                        </a:rPr>
                        <a:t>Carbon pricing mechanism type</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a:effectLst/>
                        </a:rPr>
                        <a:t>Free allocation or other carbon leakage provisions</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a:effectLst/>
                        </a:rPr>
                        <a:t>Adjustment of free allocation trajectory or other carbon leakage provisions with the introduction of a BCA</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638675"/>
                  </a:ext>
                </a:extLst>
              </a:tr>
              <a:tr h="1445992">
                <a:tc>
                  <a:txBody>
                    <a:bodyPr/>
                    <a:lstStyle/>
                    <a:p>
                      <a:pPr>
                        <a:buNone/>
                      </a:pPr>
                      <a:r>
                        <a:rPr lang="en-GB" sz="1400" b="1" dirty="0">
                          <a:effectLst/>
                        </a:rPr>
                        <a:t>New Zealand</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GB" sz="1400" dirty="0">
                          <a:effectLst/>
                        </a:rPr>
                        <a:t>Cap &amp; trade ETS</a:t>
                      </a:r>
                      <a:endParaRPr lang="en-BE" sz="1400" dirty="0">
                        <a:effectLst/>
                      </a:endParaRPr>
                    </a:p>
                    <a:p>
                      <a:pPr>
                        <a:buNone/>
                      </a:pPr>
                      <a:r>
                        <a:rPr lang="en-CA" sz="1400" dirty="0">
                          <a:effectLst/>
                        </a:rPr>
                        <a:t> </a:t>
                      </a:r>
                      <a:endParaRPr lang="en-BE" sz="1400" dirty="0">
                        <a:effectLst/>
                      </a:endParaRPr>
                    </a:p>
                    <a:p>
                      <a:pPr>
                        <a:buNone/>
                      </a:pPr>
                      <a:r>
                        <a:rPr lang="en-CA" sz="1400" dirty="0">
                          <a:effectLst/>
                        </a:rPr>
                        <a:t>Note: The cap limits the volume of net emitted emissions, without a limit on gross emissions (i.e. no limit on NZ allowances generated from removal activities).</a:t>
                      </a:r>
                      <a:endParaRPr lang="en-BE" sz="1400" dirty="0">
                        <a:effectLst/>
                      </a:endParaRPr>
                    </a:p>
                    <a:p>
                      <a:pPr>
                        <a:buNone/>
                      </a:pPr>
                      <a:r>
                        <a:rPr lang="en-CA" sz="1400" dirty="0">
                          <a:effectLst/>
                        </a:rPr>
                        <a:t> </a:t>
                      </a:r>
                      <a:endParaRPr lang="en-BE" sz="1400" dirty="0">
                        <a:effectLst/>
                      </a:endParaRPr>
                    </a:p>
                    <a:p>
                      <a:pPr>
                        <a:buNone/>
                      </a:pPr>
                      <a:r>
                        <a:rPr lang="en-CA" sz="1400" dirty="0">
                          <a:effectLst/>
                        </a:rPr>
                        <a:t>BCA broadly under consideration/ examined but not yet at a granular level of detail.</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GB" sz="1400">
                          <a:effectLst/>
                        </a:rPr>
                        <a:t>Free allocation to EITE sectors </a:t>
                      </a:r>
                      <a:endParaRPr lang="en-BE" sz="1400">
                        <a:effectLst/>
                      </a:endParaRPr>
                    </a:p>
                    <a:p>
                      <a:pPr>
                        <a:buNone/>
                      </a:pPr>
                      <a:r>
                        <a:rPr lang="en-GB" sz="1400">
                          <a:effectLst/>
                        </a:rPr>
                        <a:t> </a:t>
                      </a:r>
                      <a:endParaRPr lang="en-BE" sz="1400">
                        <a:effectLst/>
                      </a:endParaRPr>
                    </a:p>
                    <a:p>
                      <a:pPr>
                        <a:buNone/>
                      </a:pPr>
                      <a:r>
                        <a:rPr lang="en-GB" sz="1400">
                          <a:effectLst/>
                        </a:rPr>
                        <a:t>Planned phase out of FA by 2050 and 2060 for moderately and highly emissions intensive sectors respectively.</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1400">
                          <a:effectLst/>
                        </a:rPr>
                        <a:t>No concrete discussions on a BCA design incl. on how it might impact free allocation. </a:t>
                      </a:r>
                      <a:endParaRPr lang="en-BE" sz="1400">
                        <a:effectLst/>
                      </a:endParaRPr>
                    </a:p>
                    <a:p>
                      <a:pPr>
                        <a:buNone/>
                      </a:pPr>
                      <a:r>
                        <a:rPr lang="en-GB" sz="1400">
                          <a:effectLst/>
                        </a:rPr>
                        <a:t> </a:t>
                      </a:r>
                      <a:endParaRPr lang="en-BE" sz="1400">
                        <a:effectLst/>
                      </a:endParaRPr>
                    </a:p>
                    <a:p>
                      <a:pPr>
                        <a:buNone/>
                      </a:pPr>
                      <a:r>
                        <a:rPr lang="en-GB" sz="1400">
                          <a:effectLst/>
                        </a:rPr>
                        <a:t>Irrespective of the discussion on a potential BCA, the ongoing NZ ETS reform is expected to review and accelerate the phase out of free allocation to EITE sectors.</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08372027"/>
                  </a:ext>
                </a:extLst>
              </a:tr>
              <a:tr h="1107252">
                <a:tc>
                  <a:txBody>
                    <a:bodyPr/>
                    <a:lstStyle/>
                    <a:p>
                      <a:pPr>
                        <a:buNone/>
                      </a:pPr>
                      <a:r>
                        <a:rPr lang="en-CA" sz="1400" b="1">
                          <a:effectLst/>
                        </a:rPr>
                        <a:t>South Korea</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1400">
                          <a:effectLst/>
                        </a:rPr>
                        <a:t>Cap &amp; trade ETS</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1400">
                          <a:effectLst/>
                        </a:rPr>
                        <a:t>Free allocation</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dirty="0">
                          <a:effectLst/>
                        </a:rPr>
                        <a:t>The Climate Ministry starts researching the introduction of a BCA, with a study launched in October 2025.</a:t>
                      </a:r>
                      <a:endParaRPr lang="en-BE" sz="1400" dirty="0">
                        <a:effectLst/>
                      </a:endParaRPr>
                    </a:p>
                    <a:p>
                      <a:pPr>
                        <a:buNone/>
                      </a:pPr>
                      <a:r>
                        <a:rPr lang="en-CA" sz="1400" dirty="0">
                          <a:effectLst/>
                        </a:rPr>
                        <a:t> </a:t>
                      </a:r>
                      <a:endParaRPr lang="en-BE" sz="1400" dirty="0">
                        <a:effectLst/>
                      </a:endParaRPr>
                    </a:p>
                    <a:p>
                      <a:pPr>
                        <a:buNone/>
                      </a:pPr>
                      <a:r>
                        <a:rPr lang="en-US" sz="1400" dirty="0">
                          <a:effectLst/>
                        </a:rPr>
                        <a:t>No concrete discussions on a BCA design incl. on how it might impact free allocation.</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42480906"/>
                  </a:ext>
                </a:extLst>
              </a:tr>
              <a:tr h="956708">
                <a:tc>
                  <a:txBody>
                    <a:bodyPr/>
                    <a:lstStyle/>
                    <a:p>
                      <a:pPr>
                        <a:buNone/>
                      </a:pPr>
                      <a:r>
                        <a:rPr lang="en-CA" sz="1400" b="1" dirty="0">
                          <a:effectLst/>
                        </a:rPr>
                        <a:t>Türkiye</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1400" dirty="0">
                          <a:effectLst/>
                        </a:rPr>
                        <a:t>Planned: expected to be an intensity-based baseline and credit ETS.</a:t>
                      </a:r>
                      <a:endParaRPr lang="en-BE" sz="1400" dirty="0">
                        <a:effectLst/>
                      </a:endParaRPr>
                    </a:p>
                    <a:p>
                      <a:pPr>
                        <a:buNone/>
                      </a:pPr>
                      <a:r>
                        <a:rPr lang="en-US" sz="1400" dirty="0">
                          <a:effectLst/>
                        </a:rPr>
                        <a:t>(Türkiye’s ETS design and legislation still being developed).</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a:effectLst/>
                        </a:rPr>
                        <a:t>Free allocation</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1400" dirty="0">
                          <a:effectLst/>
                        </a:rPr>
                        <a:t>Türkiye’s Climate Law reference to potential establishment of a BCA; No concrete discussions on a BCA design incl. on how it might impact free allocation.</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8463959"/>
                  </a:ext>
                </a:extLst>
              </a:tr>
            </a:tbl>
          </a:graphicData>
        </a:graphic>
      </p:graphicFrame>
      <p:sp>
        <p:nvSpPr>
          <p:cNvPr id="11" name="Rectangle 7">
            <a:extLst>
              <a:ext uri="{FF2B5EF4-FFF2-40B4-BE49-F238E27FC236}">
                <a16:creationId xmlns:a16="http://schemas.microsoft.com/office/drawing/2014/main" id="{88F93636-E069-2BC6-0A22-75DC19E85C2A}"/>
              </a:ext>
            </a:extLst>
          </p:cNvPr>
          <p:cNvSpPr>
            <a:spLocks noChangeArrowheads="1"/>
          </p:cNvSpPr>
          <p:nvPr/>
        </p:nvSpPr>
        <p:spPr bwMode="auto">
          <a:xfrm>
            <a:off x="0" y="2311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BE"/>
          </a:p>
        </p:txBody>
      </p:sp>
      <p:sp>
        <p:nvSpPr>
          <p:cNvPr id="2" name="Content Placeholder 1">
            <a:extLst>
              <a:ext uri="{FF2B5EF4-FFF2-40B4-BE49-F238E27FC236}">
                <a16:creationId xmlns:a16="http://schemas.microsoft.com/office/drawing/2014/main" id="{5F9A1968-57E5-D0EE-4B35-CF41ABD18FFB}"/>
              </a:ext>
            </a:extLst>
          </p:cNvPr>
          <p:cNvSpPr txBox="1">
            <a:spLocks/>
          </p:cNvSpPr>
          <p:nvPr/>
        </p:nvSpPr>
        <p:spPr>
          <a:xfrm>
            <a:off x="304723" y="1343503"/>
            <a:ext cx="11078386" cy="501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1800" b="1" dirty="0"/>
              <a:t>3. Countries exploring or beginning to research the potential of a BCA</a:t>
            </a:r>
          </a:p>
        </p:txBody>
      </p:sp>
    </p:spTree>
    <p:extLst>
      <p:ext uri="{BB962C8B-B14F-4D97-AF65-F5344CB8AC3E}">
        <p14:creationId xmlns:p14="http://schemas.microsoft.com/office/powerpoint/2010/main" val="1948861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1F3DE-B8D4-BE86-E5BD-D20B5874086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5CB77E-4A61-6816-2531-8609D4BFEAFF}"/>
              </a:ext>
            </a:extLst>
          </p:cNvPr>
          <p:cNvSpPr>
            <a:spLocks noGrp="1"/>
          </p:cNvSpPr>
          <p:nvPr>
            <p:ph idx="4294967295"/>
          </p:nvPr>
        </p:nvSpPr>
        <p:spPr>
          <a:xfrm>
            <a:off x="304722" y="1162574"/>
            <a:ext cx="11734878" cy="4648676"/>
          </a:xfrm>
        </p:spPr>
        <p:txBody>
          <a:bodyPr>
            <a:noAutofit/>
          </a:bodyPr>
          <a:lstStyle/>
          <a:p>
            <a:r>
              <a:rPr lang="en-US" sz="2200" b="1" dirty="0"/>
              <a:t>Objective:</a:t>
            </a:r>
            <a:endParaRPr lang="en-US" sz="2200" dirty="0"/>
          </a:p>
          <a:p>
            <a:pPr lvl="1"/>
            <a:r>
              <a:rPr lang="en-US" sz="2200" dirty="0"/>
              <a:t>Study on the long-term effects of free allocation versus full auctioning on industry value chain, and investment signals.</a:t>
            </a:r>
          </a:p>
          <a:p>
            <a:pPr lvl="2"/>
            <a:r>
              <a:rPr lang="en-US" sz="2200" dirty="0"/>
              <a:t>Develop an analytical model that explicitly integrates international trade and carbon leakage, including the interplay between free allocation and CBAM.</a:t>
            </a:r>
          </a:p>
          <a:p>
            <a:pPr lvl="2"/>
            <a:r>
              <a:rPr lang="en-US" sz="2200" dirty="0"/>
              <a:t>Review of carbon leakage approaches in other cap and trade ETSs</a:t>
            </a:r>
          </a:p>
          <a:p>
            <a:pPr marL="914400" lvl="2" indent="0">
              <a:buNone/>
            </a:pPr>
            <a:endParaRPr lang="en-US" sz="2200" dirty="0"/>
          </a:p>
          <a:p>
            <a:r>
              <a:rPr lang="en-US" sz="2200" b="1" dirty="0"/>
              <a:t>Context</a:t>
            </a:r>
            <a:r>
              <a:rPr lang="en-US" sz="2200" dirty="0"/>
              <a:t>:</a:t>
            </a:r>
          </a:p>
          <a:p>
            <a:pPr lvl="1"/>
            <a:r>
              <a:rPr lang="en-US" sz="2200" dirty="0"/>
              <a:t>Start of CBAM on several key industrials sectors (Aluminum, Steel, Cement, Fertilizers, H2)</a:t>
            </a:r>
          </a:p>
          <a:p>
            <a:pPr lvl="1"/>
            <a:r>
              <a:rPr lang="en-US" sz="2200" dirty="0"/>
              <a:t>Extension of CBAM to other sectors</a:t>
            </a:r>
          </a:p>
          <a:p>
            <a:pPr lvl="1"/>
            <a:r>
              <a:rPr lang="en-US" sz="2200" dirty="0"/>
              <a:t>EU ETS 2026 revision</a:t>
            </a:r>
          </a:p>
          <a:p>
            <a:pPr lvl="1"/>
            <a:r>
              <a:rPr lang="en-US" sz="2200" dirty="0"/>
              <a:t>EU Industry competitiveness back on the political agenda (Omnibus, Draghi report…)</a:t>
            </a:r>
          </a:p>
          <a:p>
            <a:pPr lvl="1"/>
            <a:r>
              <a:rPr lang="en-US" sz="2200" dirty="0"/>
              <a:t>With rising carbon prices and costs, ex-post studies start to detect stronger evidence of carbon leakage (e.g. Teusch et al., 2024)</a:t>
            </a:r>
          </a:p>
          <a:p>
            <a:pPr lvl="1"/>
            <a:endParaRPr lang="en-US" sz="2200" dirty="0"/>
          </a:p>
          <a:p>
            <a:pPr marL="731838" lvl="2" indent="-227013"/>
            <a:endParaRPr lang="en-US" sz="2200" b="1" dirty="0"/>
          </a:p>
          <a:p>
            <a:pPr marL="731838" lvl="2" indent="-227013"/>
            <a:endParaRPr lang="en-US" sz="2200" b="1" dirty="0"/>
          </a:p>
          <a:p>
            <a:pPr lvl="1"/>
            <a:endParaRPr lang="en-US" sz="2200" dirty="0"/>
          </a:p>
          <a:p>
            <a:pPr lvl="1"/>
            <a:endParaRPr lang="en-US" sz="2200" dirty="0"/>
          </a:p>
          <a:p>
            <a:endParaRPr lang="en-GB" sz="2200" dirty="0"/>
          </a:p>
        </p:txBody>
      </p:sp>
      <p:sp>
        <p:nvSpPr>
          <p:cNvPr id="3" name="Text Placeholder 2">
            <a:extLst>
              <a:ext uri="{FF2B5EF4-FFF2-40B4-BE49-F238E27FC236}">
                <a16:creationId xmlns:a16="http://schemas.microsoft.com/office/drawing/2014/main" id="{7314A3C0-0E6B-CC83-0B81-E8272F1000FE}"/>
              </a:ext>
            </a:extLst>
          </p:cNvPr>
          <p:cNvSpPr>
            <a:spLocks noGrp="1"/>
          </p:cNvSpPr>
          <p:nvPr>
            <p:ph type="body" sz="quarter" idx="14"/>
          </p:nvPr>
        </p:nvSpPr>
        <p:spPr/>
        <p:txBody>
          <a:bodyPr/>
          <a:lstStyle/>
          <a:p>
            <a:r>
              <a:rPr lang="en-US" dirty="0"/>
              <a:t>Objective &amp; Context</a:t>
            </a:r>
            <a:endParaRPr lang="en-GB" dirty="0"/>
          </a:p>
        </p:txBody>
      </p:sp>
      <p:sp>
        <p:nvSpPr>
          <p:cNvPr id="4" name="Slide Number Placeholder 3">
            <a:extLst>
              <a:ext uri="{FF2B5EF4-FFF2-40B4-BE49-F238E27FC236}">
                <a16:creationId xmlns:a16="http://schemas.microsoft.com/office/drawing/2014/main" id="{F5012A3C-0D7E-CB72-50CB-EAACDC81CDCA}"/>
              </a:ext>
            </a:extLst>
          </p:cNvPr>
          <p:cNvSpPr>
            <a:spLocks noGrp="1"/>
          </p:cNvSpPr>
          <p:nvPr>
            <p:ph type="sldNum" sz="quarter" idx="12"/>
          </p:nvPr>
        </p:nvSpPr>
        <p:spPr/>
        <p:txBody>
          <a:bodyPr/>
          <a:lstStyle/>
          <a:p>
            <a:fld id="{F26FC048-DF4E-0746-B313-543F0DD72FCB}" type="slidenum">
              <a:rPr lang="en-GB" smtClean="0"/>
              <a:pPr/>
              <a:t>3</a:t>
            </a:fld>
            <a:endParaRPr lang="en-GB" dirty="0"/>
          </a:p>
        </p:txBody>
      </p:sp>
      <p:pic>
        <p:nvPicPr>
          <p:cNvPr id="5" name="Picture 2" descr="Climate Economics Chair | Paris">
            <a:extLst>
              <a:ext uri="{FF2B5EF4-FFF2-40B4-BE49-F238E27FC236}">
                <a16:creationId xmlns:a16="http://schemas.microsoft.com/office/drawing/2014/main" id="{F9E67A8A-917A-82F1-2DFE-235F1A201A04}"/>
              </a:ext>
            </a:extLst>
          </p:cNvPr>
          <p:cNvPicPr>
            <a:picLocks noChangeAspect="1"/>
          </p:cNvPicPr>
          <p:nvPr/>
        </p:nvPicPr>
        <p:blipFill rotWithShape="1">
          <a:blip r:embed="rId2">
            <a:extLst>
              <a:ext uri="{28A0092B-C50C-407E-A947-70E740481C1C}">
                <a14:useLocalDpi xmlns:a14="http://schemas.microsoft.com/office/drawing/2010/main" val="0"/>
              </a:ext>
            </a:extLst>
          </a:blip>
          <a:srcRect t="21354" r="980" b="23438"/>
          <a:stretch>
            <a:fillRect/>
          </a:stretch>
        </p:blipFill>
        <p:spPr bwMode="auto">
          <a:xfrm>
            <a:off x="7496110" y="-20027"/>
            <a:ext cx="2413635" cy="1266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954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ACD8A-4E06-8EDA-3AC9-D3C702AAEC75}"/>
            </a:ext>
          </a:extLst>
        </p:cNvPr>
        <p:cNvGrpSpPr/>
        <p:nvPr/>
      </p:nvGrpSpPr>
      <p:grpSpPr>
        <a:xfrm>
          <a:off x="0" y="0"/>
          <a:ext cx="0" cy="0"/>
          <a:chOff x="0" y="0"/>
          <a:chExt cx="0" cy="0"/>
        </a:xfrm>
      </p:grpSpPr>
      <p:pic>
        <p:nvPicPr>
          <p:cNvPr id="2" name="Picture 2" descr="Climate Economics Chair | Paris">
            <a:extLst>
              <a:ext uri="{FF2B5EF4-FFF2-40B4-BE49-F238E27FC236}">
                <a16:creationId xmlns:a16="http://schemas.microsoft.com/office/drawing/2014/main" id="{67777C7C-F019-C3C8-8FA5-D62F5DA2737F}"/>
              </a:ext>
            </a:extLst>
          </p:cNvPr>
          <p:cNvPicPr>
            <a:picLocks noChangeAspect="1"/>
          </p:cNvPicPr>
          <p:nvPr/>
        </p:nvPicPr>
        <p:blipFill rotWithShape="1">
          <a:blip r:embed="rId2">
            <a:extLst>
              <a:ext uri="{28A0092B-C50C-407E-A947-70E740481C1C}">
                <a14:useLocalDpi xmlns:a14="http://schemas.microsoft.com/office/drawing/2010/main" val="0"/>
              </a:ext>
            </a:extLst>
          </a:blip>
          <a:srcRect t="21354" r="980" b="23438"/>
          <a:stretch>
            <a:fillRect/>
          </a:stretch>
        </p:blipFill>
        <p:spPr bwMode="auto">
          <a:xfrm>
            <a:off x="7496110" y="25693"/>
            <a:ext cx="2413635" cy="1266825"/>
          </a:xfrm>
          <a:prstGeom prst="rect">
            <a:avLst/>
          </a:prstGeom>
          <a:noFill/>
          <a:ln>
            <a:noFill/>
          </a:ln>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4910AFA8-2122-6F3D-51B0-F4C37E02A72E}"/>
              </a:ext>
            </a:extLst>
          </p:cNvPr>
          <p:cNvSpPr>
            <a:spLocks noGrp="1"/>
          </p:cNvSpPr>
          <p:nvPr>
            <p:ph type="body" sz="quarter" idx="14"/>
          </p:nvPr>
        </p:nvSpPr>
        <p:spPr>
          <a:xfrm>
            <a:off x="263609" y="368593"/>
            <a:ext cx="9646136" cy="530352"/>
          </a:xfrm>
        </p:spPr>
        <p:txBody>
          <a:bodyPr>
            <a:noAutofit/>
          </a:bodyPr>
          <a:lstStyle/>
          <a:p>
            <a:r>
              <a:rPr lang="en-US" dirty="0"/>
              <a:t>Modelling framework’s key assumptions</a:t>
            </a:r>
            <a:endParaRPr lang="en-GB" dirty="0">
              <a:highlight>
                <a:srgbClr val="FFFF00"/>
              </a:highlight>
            </a:endParaRPr>
          </a:p>
        </p:txBody>
      </p:sp>
      <p:sp>
        <p:nvSpPr>
          <p:cNvPr id="4" name="Slide Number Placeholder 3">
            <a:extLst>
              <a:ext uri="{FF2B5EF4-FFF2-40B4-BE49-F238E27FC236}">
                <a16:creationId xmlns:a16="http://schemas.microsoft.com/office/drawing/2014/main" id="{9CCAA381-BE99-6F7B-698A-7593AB63B224}"/>
              </a:ext>
            </a:extLst>
          </p:cNvPr>
          <p:cNvSpPr>
            <a:spLocks noGrp="1"/>
          </p:cNvSpPr>
          <p:nvPr>
            <p:ph type="sldNum" sz="quarter" idx="12"/>
          </p:nvPr>
        </p:nvSpPr>
        <p:spPr/>
        <p:txBody>
          <a:bodyPr/>
          <a:lstStyle/>
          <a:p>
            <a:fld id="{F26FC048-DF4E-0746-B313-543F0DD72FCB}" type="slidenum">
              <a:rPr lang="en-GB" smtClean="0"/>
              <a:pPr/>
              <a:t>30</a:t>
            </a:fld>
            <a:endParaRPr lang="en-GB" dirty="0"/>
          </a:p>
        </p:txBody>
      </p:sp>
      <p:sp>
        <p:nvSpPr>
          <p:cNvPr id="6" name="ZoneTexte 5">
            <a:extLst>
              <a:ext uri="{FF2B5EF4-FFF2-40B4-BE49-F238E27FC236}">
                <a16:creationId xmlns:a16="http://schemas.microsoft.com/office/drawing/2014/main" id="{4DAF57BD-F42B-D4DE-3824-AFDB0E9CEE87}"/>
              </a:ext>
            </a:extLst>
          </p:cNvPr>
          <p:cNvSpPr txBox="1"/>
          <p:nvPr/>
        </p:nvSpPr>
        <p:spPr>
          <a:xfrm>
            <a:off x="344611" y="1146503"/>
            <a:ext cx="11502778" cy="5001369"/>
          </a:xfrm>
          <a:prstGeom prst="rect">
            <a:avLst/>
          </a:prstGeom>
          <a:noFill/>
        </p:spPr>
        <p:txBody>
          <a:bodyPr wrap="square">
            <a:spAutoFit/>
          </a:bodyPr>
          <a:lstStyle/>
          <a:p>
            <a:pPr lvl="0">
              <a:spcBef>
                <a:spcPts val="600"/>
              </a:spcBef>
              <a:spcAft>
                <a:spcPts val="600"/>
              </a:spcAft>
            </a:pPr>
            <a:r>
              <a:rPr lang="en-US" sz="1850" dirty="0"/>
              <a:t>1. Firms do not all pass carbon costs through to prices in the same way. The degree of pass-through depends on the price of the good. This matters because firms with different market positions react differently to carbon costs.</a:t>
            </a:r>
            <a:endParaRPr lang="en-BE" sz="1850" dirty="0"/>
          </a:p>
          <a:p>
            <a:pPr>
              <a:spcBef>
                <a:spcPts val="600"/>
              </a:spcBef>
            </a:pPr>
            <a:r>
              <a:rPr lang="en-US" sz="1850" dirty="0"/>
              <a:t>2. We model a full value chain rather than a single sector, that allows us to capture the different channels of carbon leakage. We distinguish:</a:t>
            </a:r>
            <a:endParaRPr lang="en-BE" sz="1850" dirty="0"/>
          </a:p>
          <a:p>
            <a:pPr lvl="1"/>
            <a:r>
              <a:rPr lang="en-US" sz="1850" dirty="0"/>
              <a:t>an </a:t>
            </a:r>
            <a:r>
              <a:rPr lang="en-US" sz="1850" b="1" dirty="0"/>
              <a:t>upstream sector</a:t>
            </a:r>
            <a:r>
              <a:rPr lang="en-US" sz="1850" dirty="0"/>
              <a:t>, which is covered by carbon pricing;</a:t>
            </a:r>
            <a:endParaRPr lang="en-BE" sz="1850" dirty="0"/>
          </a:p>
          <a:p>
            <a:pPr lvl="1">
              <a:spcAft>
                <a:spcPts val="600"/>
              </a:spcAft>
            </a:pPr>
            <a:r>
              <a:rPr lang="en-US" sz="1850" dirty="0"/>
              <a:t>a </a:t>
            </a:r>
            <a:r>
              <a:rPr lang="en-US" sz="1850" b="1" dirty="0"/>
              <a:t>downstream sector</a:t>
            </a:r>
            <a:r>
              <a:rPr lang="en-US" sz="1850" dirty="0"/>
              <a:t>, which is not directly covered and uses the upstream good as an input.</a:t>
            </a:r>
          </a:p>
          <a:p>
            <a:pPr lvl="0">
              <a:spcBef>
                <a:spcPts val="600"/>
              </a:spcBef>
              <a:spcAft>
                <a:spcPts val="600"/>
              </a:spcAft>
            </a:pPr>
            <a:r>
              <a:rPr lang="en-US" sz="1850" dirty="0"/>
              <a:t>3. Production technologies are assumed to be given.  </a:t>
            </a:r>
            <a:endParaRPr lang="en-BE" sz="1850" dirty="0"/>
          </a:p>
          <a:p>
            <a:pPr lvl="0">
              <a:spcBef>
                <a:spcPts val="600"/>
              </a:spcBef>
              <a:spcAft>
                <a:spcPts val="600"/>
              </a:spcAft>
            </a:pPr>
            <a:r>
              <a:rPr lang="en-US" sz="1850" dirty="0"/>
              <a:t>4. The analysis is conducted within a partial equilibrium framework. </a:t>
            </a:r>
            <a:endParaRPr lang="en-BE" sz="1850" dirty="0"/>
          </a:p>
          <a:p>
            <a:pPr lvl="0">
              <a:spcBef>
                <a:spcPts val="600"/>
              </a:spcBef>
              <a:spcAft>
                <a:spcPts val="600"/>
              </a:spcAft>
            </a:pPr>
            <a:r>
              <a:rPr lang="en-US" sz="1850" dirty="0"/>
              <a:t>5. Firms’ heterogeneity is represented by distinguishing between production units that are more or less carbon-intensive. </a:t>
            </a:r>
            <a:endParaRPr lang="en-BE" sz="1850" dirty="0"/>
          </a:p>
          <a:p>
            <a:pPr lvl="0">
              <a:spcBef>
                <a:spcPts val="600"/>
              </a:spcBef>
              <a:spcAft>
                <a:spcPts val="600"/>
              </a:spcAft>
            </a:pPr>
            <a:r>
              <a:rPr lang="en-US" sz="1850" dirty="0"/>
              <a:t>6. Public policy rules are introduced in a stylized manner, distinguishing between the CBAM, which affects competition between EU production and imports, and free allowances, which directly affect the costs borne by EU producers.</a:t>
            </a:r>
            <a:endParaRPr lang="en-BE" sz="1850" dirty="0"/>
          </a:p>
          <a:p>
            <a:pPr>
              <a:spcBef>
                <a:spcPts val="600"/>
              </a:spcBef>
              <a:spcAft>
                <a:spcPts val="600"/>
              </a:spcAft>
            </a:pPr>
            <a:r>
              <a:rPr lang="en-US" sz="1850" dirty="0"/>
              <a:t>7. The distinction between short-term and long-term depends on the ability to adjust the number of production sites. In the short term, production structures are fixed, whereas in the longer term, entry and exit decisions capture more structural effects on the sector's organization. The modelling results in this presentation focus on long-term effects.</a:t>
            </a:r>
            <a:endParaRPr lang="en-BE" sz="1850" dirty="0"/>
          </a:p>
        </p:txBody>
      </p:sp>
    </p:spTree>
    <p:extLst>
      <p:ext uri="{BB962C8B-B14F-4D97-AF65-F5344CB8AC3E}">
        <p14:creationId xmlns:p14="http://schemas.microsoft.com/office/powerpoint/2010/main" val="2442408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EEF9-01A7-F7D5-D103-E2630C8592A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51725B5-02EF-74DE-9682-F69C1E94BDEF}"/>
              </a:ext>
            </a:extLst>
          </p:cNvPr>
          <p:cNvSpPr>
            <a:spLocks noGrp="1"/>
          </p:cNvSpPr>
          <p:nvPr>
            <p:ph type="body" sz="quarter" idx="14"/>
          </p:nvPr>
        </p:nvSpPr>
        <p:spPr>
          <a:xfrm>
            <a:off x="628072" y="2904744"/>
            <a:ext cx="10935855" cy="530352"/>
          </a:xfrm>
        </p:spPr>
        <p:txBody>
          <a:bodyPr>
            <a:noAutofit/>
          </a:bodyPr>
          <a:lstStyle/>
          <a:p>
            <a:pPr algn="ctr"/>
            <a:r>
              <a:rPr lang="en-BE" dirty="0"/>
              <a:t>Carbon price vs. carbon costs</a:t>
            </a:r>
            <a:endParaRPr lang="en-GB" dirty="0"/>
          </a:p>
        </p:txBody>
      </p:sp>
      <p:sp>
        <p:nvSpPr>
          <p:cNvPr id="3" name="Slide Number Placeholder 2">
            <a:extLst>
              <a:ext uri="{FF2B5EF4-FFF2-40B4-BE49-F238E27FC236}">
                <a16:creationId xmlns:a16="http://schemas.microsoft.com/office/drawing/2014/main" id="{1B8703F5-45B5-5088-6C9B-56506C9CC873}"/>
              </a:ext>
            </a:extLst>
          </p:cNvPr>
          <p:cNvSpPr>
            <a:spLocks noGrp="1"/>
          </p:cNvSpPr>
          <p:nvPr>
            <p:ph type="sldNum" sz="quarter" idx="12"/>
          </p:nvPr>
        </p:nvSpPr>
        <p:spPr/>
        <p:txBody>
          <a:bodyPr/>
          <a:lstStyle/>
          <a:p>
            <a:fld id="{F26FC048-DF4E-0746-B313-543F0DD72FCB}" type="slidenum">
              <a:rPr lang="en-GB" smtClean="0"/>
              <a:pPr/>
              <a:t>4</a:t>
            </a:fld>
            <a:endParaRPr lang="en-GB" dirty="0"/>
          </a:p>
        </p:txBody>
      </p:sp>
      <p:pic>
        <p:nvPicPr>
          <p:cNvPr id="5" name="Picture 2" descr="Climate Economics Chair | Paris">
            <a:extLst>
              <a:ext uri="{FF2B5EF4-FFF2-40B4-BE49-F238E27FC236}">
                <a16:creationId xmlns:a16="http://schemas.microsoft.com/office/drawing/2014/main" id="{41B91A2D-A663-EE2A-7FE5-9607C55279A6}"/>
              </a:ext>
            </a:extLst>
          </p:cNvPr>
          <p:cNvPicPr>
            <a:picLocks noChangeAspect="1"/>
          </p:cNvPicPr>
          <p:nvPr/>
        </p:nvPicPr>
        <p:blipFill rotWithShape="1">
          <a:blip r:embed="rId2">
            <a:extLst>
              <a:ext uri="{28A0092B-C50C-407E-A947-70E740481C1C}">
                <a14:useLocalDpi xmlns:a14="http://schemas.microsoft.com/office/drawing/2010/main" val="0"/>
              </a:ext>
            </a:extLst>
          </a:blip>
          <a:srcRect t="21354" r="980" b="23438"/>
          <a:stretch>
            <a:fillRect/>
          </a:stretch>
        </p:blipFill>
        <p:spPr bwMode="auto">
          <a:xfrm>
            <a:off x="7496110" y="-20027"/>
            <a:ext cx="2413635" cy="1266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2653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BB5C9-1676-3AF4-2BB1-46005C3D353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3194196-44D6-4294-FD1D-0BA6D5C2D0FF}"/>
              </a:ext>
            </a:extLst>
          </p:cNvPr>
          <p:cNvSpPr>
            <a:spLocks noGrp="1"/>
          </p:cNvSpPr>
          <p:nvPr>
            <p:ph type="body" sz="quarter" idx="14"/>
          </p:nvPr>
        </p:nvSpPr>
        <p:spPr>
          <a:xfrm>
            <a:off x="228919" y="298997"/>
            <a:ext cx="10146483" cy="530352"/>
          </a:xfrm>
        </p:spPr>
        <p:txBody>
          <a:bodyPr>
            <a:noAutofit/>
          </a:bodyPr>
          <a:lstStyle/>
          <a:p>
            <a:r>
              <a:rPr lang="en-GB" dirty="0"/>
              <a:t>‘ETS price’ vs ‘ETS costs incurred by covered entities’</a:t>
            </a:r>
          </a:p>
        </p:txBody>
      </p:sp>
      <p:sp>
        <p:nvSpPr>
          <p:cNvPr id="11" name="Rectangle 7">
            <a:extLst>
              <a:ext uri="{FF2B5EF4-FFF2-40B4-BE49-F238E27FC236}">
                <a16:creationId xmlns:a16="http://schemas.microsoft.com/office/drawing/2014/main" id="{D005F01B-1501-80FA-C189-05FDE58BBED7}"/>
              </a:ext>
            </a:extLst>
          </p:cNvPr>
          <p:cNvSpPr>
            <a:spLocks noChangeArrowheads="1"/>
          </p:cNvSpPr>
          <p:nvPr/>
        </p:nvSpPr>
        <p:spPr bwMode="auto">
          <a:xfrm>
            <a:off x="0" y="2311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BE"/>
          </a:p>
        </p:txBody>
      </p:sp>
      <p:sp>
        <p:nvSpPr>
          <p:cNvPr id="2" name="Content Placeholder 1">
            <a:extLst>
              <a:ext uri="{FF2B5EF4-FFF2-40B4-BE49-F238E27FC236}">
                <a16:creationId xmlns:a16="http://schemas.microsoft.com/office/drawing/2014/main" id="{6C30D93F-6EF5-1F3C-0830-F8CAC74ACA0D}"/>
              </a:ext>
            </a:extLst>
          </p:cNvPr>
          <p:cNvSpPr txBox="1">
            <a:spLocks/>
          </p:cNvSpPr>
          <p:nvPr/>
        </p:nvSpPr>
        <p:spPr>
          <a:xfrm>
            <a:off x="304723" y="1391629"/>
            <a:ext cx="11078386" cy="501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b="1" dirty="0"/>
          </a:p>
        </p:txBody>
      </p:sp>
      <p:sp>
        <p:nvSpPr>
          <p:cNvPr id="7" name="TextBox 6">
            <a:extLst>
              <a:ext uri="{FF2B5EF4-FFF2-40B4-BE49-F238E27FC236}">
                <a16:creationId xmlns:a16="http://schemas.microsoft.com/office/drawing/2014/main" id="{8C706A50-0AB2-7BC4-CF5C-7B66564C64C5}"/>
              </a:ext>
            </a:extLst>
          </p:cNvPr>
          <p:cNvSpPr txBox="1"/>
          <p:nvPr/>
        </p:nvSpPr>
        <p:spPr>
          <a:xfrm>
            <a:off x="263608" y="4882718"/>
            <a:ext cx="11745512" cy="190821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CA" dirty="0"/>
              <a:t>In most ETSs, covered entities receive emission allowances for free to reduce the risk of carbon leakage and to protect firms against competitiveness losses.</a:t>
            </a:r>
          </a:p>
          <a:p>
            <a:pPr marL="285750" lvl="0" indent="-285750">
              <a:spcBef>
                <a:spcPts val="600"/>
              </a:spcBef>
              <a:buFont typeface="Arial" panose="020B0604020202020204" pitchFamily="34" charset="0"/>
              <a:buChar char="•"/>
            </a:pPr>
            <a:r>
              <a:rPr lang="en-CA" dirty="0"/>
              <a:t>EU leads the way, in terms of having one of the </a:t>
            </a:r>
            <a:r>
              <a:rPr lang="en-CA"/>
              <a:t>highest ‘</a:t>
            </a:r>
            <a:r>
              <a:rPr lang="en-CA" i="1" dirty="0"/>
              <a:t>ETS visible price’</a:t>
            </a:r>
            <a:r>
              <a:rPr lang="en-CA" dirty="0"/>
              <a:t>, and ‘</a:t>
            </a:r>
            <a:r>
              <a:rPr lang="en-CA" i="1" dirty="0"/>
              <a:t>incurred direct ETS costs by covered entities</a:t>
            </a:r>
            <a:r>
              <a:rPr lang="en-CA" dirty="0"/>
              <a:t>’ </a:t>
            </a:r>
            <a:r>
              <a:rPr lang="en-GB" dirty="0"/>
              <a:t>in the industry and electricity sectors after adjusting for free allocation.</a:t>
            </a:r>
            <a:endParaRPr lang="en-CA" dirty="0"/>
          </a:p>
          <a:p>
            <a:pPr marL="285750" lvl="0" indent="-285750">
              <a:spcBef>
                <a:spcPts val="600"/>
              </a:spcBef>
              <a:buFont typeface="Arial" panose="020B0604020202020204" pitchFamily="34" charset="0"/>
              <a:buChar char="•"/>
            </a:pPr>
            <a:r>
              <a:rPr lang="en-CA" dirty="0"/>
              <a:t>A considerable number of systems imply zero or close to zero ‘</a:t>
            </a:r>
            <a:r>
              <a:rPr lang="en-CA" i="1" dirty="0"/>
              <a:t>incurred costs by covered entities</a:t>
            </a:r>
            <a:r>
              <a:rPr lang="en-CA" dirty="0"/>
              <a:t>’, namely Australia, China, Japan, Korea, but also Switzerland for the industrial sector.</a:t>
            </a:r>
            <a:endParaRPr lang="en-BE" dirty="0"/>
          </a:p>
        </p:txBody>
      </p:sp>
      <p:sp>
        <p:nvSpPr>
          <p:cNvPr id="15" name="Text Box 9">
            <a:extLst>
              <a:ext uri="{FF2B5EF4-FFF2-40B4-BE49-F238E27FC236}">
                <a16:creationId xmlns:a16="http://schemas.microsoft.com/office/drawing/2014/main" id="{74CA19C0-7A81-1AA4-73E4-8EFF4BBED25C}"/>
              </a:ext>
            </a:extLst>
          </p:cNvPr>
          <p:cNvSpPr txBox="1"/>
          <p:nvPr/>
        </p:nvSpPr>
        <p:spPr>
          <a:xfrm>
            <a:off x="8476000" y="1123455"/>
            <a:ext cx="3028950" cy="26225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buNone/>
            </a:pPr>
            <a:r>
              <a:rPr lang="en-US" sz="1100">
                <a:effectLst/>
                <a:latin typeface="Times New Roman" panose="02020603050405020304" pitchFamily="18" charset="0"/>
                <a:ea typeface="Times New Roman" panose="02020603050405020304" pitchFamily="18" charset="0"/>
              </a:rPr>
              <a:t> </a:t>
            </a:r>
            <a:endParaRPr lang="en-BE" sz="110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DB0964D9-28E6-6B18-EA8E-B945A63AF683}"/>
              </a:ext>
            </a:extLst>
          </p:cNvPr>
          <p:cNvPicPr>
            <a:picLocks noChangeAspect="1"/>
          </p:cNvPicPr>
          <p:nvPr/>
        </p:nvPicPr>
        <p:blipFill rotWithShape="1">
          <a:blip r:embed="rId2"/>
          <a:srcRect b="36662"/>
          <a:stretch>
            <a:fillRect/>
          </a:stretch>
        </p:blipFill>
        <p:spPr bwMode="auto">
          <a:xfrm>
            <a:off x="217842" y="904702"/>
            <a:ext cx="5878150" cy="3084316"/>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771D5EC9-362C-6CEF-850C-BC9EB8D6D1D8}"/>
              </a:ext>
            </a:extLst>
          </p:cNvPr>
          <p:cNvSpPr txBox="1"/>
          <p:nvPr/>
        </p:nvSpPr>
        <p:spPr>
          <a:xfrm>
            <a:off x="182880" y="3901607"/>
            <a:ext cx="11745512" cy="954107"/>
          </a:xfrm>
          <a:prstGeom prst="rect">
            <a:avLst/>
          </a:prstGeom>
          <a:noFill/>
        </p:spPr>
        <p:txBody>
          <a:bodyPr wrap="square" rtlCol="0">
            <a:spAutoFit/>
          </a:bodyPr>
          <a:lstStyle/>
          <a:p>
            <a:r>
              <a:rPr lang="en-US" sz="800" dirty="0"/>
              <a:t>* The EU ETS is considered without Austria and Germany, which also have national ETSs. Austrian and German ETS coverage is meant as coverage by EU ETS and national ETSs which cover transport and buildings that will be moved under EU ETS2.</a:t>
            </a:r>
            <a:endParaRPr lang="en-BE" sz="800" dirty="0"/>
          </a:p>
          <a:p>
            <a:r>
              <a:rPr lang="en-US" sz="800" dirty="0"/>
              <a:t>** Covered systems by country or jurisdiction:</a:t>
            </a:r>
            <a:r>
              <a:rPr lang="en-BE" sz="800" dirty="0"/>
              <a:t> </a:t>
            </a:r>
            <a:r>
              <a:rPr lang="en-US" sz="800" dirty="0"/>
              <a:t>Australia: Safeguard Mechanism;</a:t>
            </a:r>
            <a:r>
              <a:rPr lang="en-BE" sz="800" dirty="0"/>
              <a:t> </a:t>
            </a:r>
            <a:r>
              <a:rPr lang="en-US" sz="800" dirty="0"/>
              <a:t>Austria: Austrian national ETS (NEHS) and EU ETS coverage;</a:t>
            </a:r>
            <a:r>
              <a:rPr lang="en-BE" sz="800" dirty="0"/>
              <a:t> </a:t>
            </a:r>
            <a:r>
              <a:rPr lang="en-US" sz="800" dirty="0"/>
              <a:t>Canada: Alberta Technology Innovation and Emissions Reduction (TIER) Regulation, Canada Federal Output-Based Pricing System (OBPS), New Brunswick Output-Based Pricing System, Newfoundland and Labrador Performance Standards System (PSS), Nova Scotia Output-Based Pricing System for Industry, Ontario Emissions Performance Standards (EPS), Québec Cap-and-Trade System, Saskatchewan Output-Based Performance Standards;</a:t>
            </a:r>
            <a:r>
              <a:rPr lang="en-BE" sz="800" dirty="0"/>
              <a:t> </a:t>
            </a:r>
            <a:r>
              <a:rPr lang="en-US" sz="800" dirty="0"/>
              <a:t>China: Chinese national ETS, the Chinese Pilot ETSs (Beijing, Chongqing, Fujian, Guangdong, Hubei, Shanghai, Shenzhen, Tianjin)</a:t>
            </a:r>
            <a:r>
              <a:rPr lang="en-BE" sz="800" dirty="0"/>
              <a:t>; </a:t>
            </a:r>
            <a:r>
              <a:rPr lang="en-US" sz="800" dirty="0"/>
              <a:t>EU ETS: considered without Austria and Germany, which also have their own national ETSs;</a:t>
            </a:r>
            <a:r>
              <a:rPr lang="en-BE" sz="800" dirty="0"/>
              <a:t> </a:t>
            </a:r>
            <a:r>
              <a:rPr lang="en-US" sz="800" dirty="0"/>
              <a:t>Germany: German national ETS (</a:t>
            </a:r>
            <a:r>
              <a:rPr lang="en-US" sz="800" dirty="0" err="1"/>
              <a:t>nEHS</a:t>
            </a:r>
            <a:r>
              <a:rPr lang="en-US" sz="800" dirty="0"/>
              <a:t>) and EU ETS coverage;</a:t>
            </a:r>
            <a:r>
              <a:rPr lang="en-BE" sz="800" dirty="0"/>
              <a:t> </a:t>
            </a:r>
            <a:r>
              <a:rPr lang="en-US" sz="800" dirty="0"/>
              <a:t>Japan: the Japanese subnational ETSs (Saitama Target Setting ETS and Tokyo Cap-and-Trade System)</a:t>
            </a:r>
            <a:r>
              <a:rPr lang="en-BE" sz="800" dirty="0"/>
              <a:t>; </a:t>
            </a:r>
            <a:r>
              <a:rPr lang="en-US" sz="800" dirty="0"/>
              <a:t>Korea: Korean Emissions Trading System</a:t>
            </a:r>
            <a:r>
              <a:rPr lang="en-BE" sz="800" dirty="0"/>
              <a:t>; </a:t>
            </a:r>
            <a:r>
              <a:rPr lang="en-US" sz="800" dirty="0"/>
              <a:t>New Zealand: New Zealand ETS</a:t>
            </a:r>
            <a:r>
              <a:rPr lang="en-BE" sz="800" dirty="0"/>
              <a:t>; </a:t>
            </a:r>
            <a:r>
              <a:rPr lang="en-US" sz="800" dirty="0"/>
              <a:t>Switzerland: Swiss ETS</a:t>
            </a:r>
            <a:r>
              <a:rPr lang="en-BE" sz="800" dirty="0"/>
              <a:t>; </a:t>
            </a:r>
            <a:r>
              <a:rPr lang="en-US" sz="800" dirty="0"/>
              <a:t>United Kingdom: UK ETS</a:t>
            </a:r>
            <a:r>
              <a:rPr lang="en-BE" sz="800" dirty="0"/>
              <a:t>; </a:t>
            </a:r>
            <a:r>
              <a:rPr lang="en-US" sz="800" dirty="0"/>
              <a:t>United States: all US subnational ETSs, i.e. California Cap-and-Trade, the Regional Greenhouse Gas Initiative (RGGI), Massachusetts Limits on Emissions from Electricity Generators, Washington Cap-and-Invest</a:t>
            </a:r>
            <a:endParaRPr lang="en-BE" sz="800" dirty="0"/>
          </a:p>
          <a:p>
            <a:r>
              <a:rPr lang="en-US" sz="800" b="1" dirty="0"/>
              <a:t>Source</a:t>
            </a:r>
            <a:r>
              <a:rPr lang="en-US" sz="800" dirty="0"/>
              <a:t>: ERCST, based on OECD (2025)</a:t>
            </a:r>
            <a:endParaRPr lang="en-BE" sz="800" dirty="0"/>
          </a:p>
        </p:txBody>
      </p:sp>
      <p:pic>
        <p:nvPicPr>
          <p:cNvPr id="8" name="Picture 7">
            <a:extLst>
              <a:ext uri="{FF2B5EF4-FFF2-40B4-BE49-F238E27FC236}">
                <a16:creationId xmlns:a16="http://schemas.microsoft.com/office/drawing/2014/main" id="{E12A78D6-E860-89DA-E30E-C9FD32A79FCF}"/>
              </a:ext>
            </a:extLst>
          </p:cNvPr>
          <p:cNvPicPr>
            <a:picLocks noChangeAspect="1"/>
          </p:cNvPicPr>
          <p:nvPr/>
        </p:nvPicPr>
        <p:blipFill>
          <a:blip r:embed="rId3"/>
          <a:srcRect b="42050"/>
          <a:stretch>
            <a:fillRect/>
          </a:stretch>
        </p:blipFill>
        <p:spPr>
          <a:xfrm>
            <a:off x="6130955" y="899128"/>
            <a:ext cx="5797438" cy="2829631"/>
          </a:xfrm>
          <a:prstGeom prst="rect">
            <a:avLst/>
          </a:prstGeom>
        </p:spPr>
      </p:pic>
    </p:spTree>
    <p:extLst>
      <p:ext uri="{BB962C8B-B14F-4D97-AF65-F5344CB8AC3E}">
        <p14:creationId xmlns:p14="http://schemas.microsoft.com/office/powerpoint/2010/main" val="317974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41221-B474-D5EF-2347-90D2429351A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C7FB444-D52B-3225-D0C3-5D59E594EDB2}"/>
              </a:ext>
            </a:extLst>
          </p:cNvPr>
          <p:cNvSpPr>
            <a:spLocks noGrp="1"/>
          </p:cNvSpPr>
          <p:nvPr>
            <p:ph type="body" sz="quarter" idx="14"/>
          </p:nvPr>
        </p:nvSpPr>
        <p:spPr>
          <a:xfrm>
            <a:off x="263608" y="420625"/>
            <a:ext cx="10146483" cy="530352"/>
          </a:xfrm>
        </p:spPr>
        <p:txBody>
          <a:bodyPr>
            <a:noAutofit/>
          </a:bodyPr>
          <a:lstStyle/>
          <a:p>
            <a:r>
              <a:rPr lang="en-GB" dirty="0"/>
              <a:t>The role of carbon price and carbon cost</a:t>
            </a:r>
            <a:endParaRPr lang="en-GB" dirty="0">
              <a:highlight>
                <a:srgbClr val="FFFF00"/>
              </a:highlight>
            </a:endParaRPr>
          </a:p>
        </p:txBody>
      </p:sp>
      <p:sp>
        <p:nvSpPr>
          <p:cNvPr id="11" name="Rectangle 7">
            <a:extLst>
              <a:ext uri="{FF2B5EF4-FFF2-40B4-BE49-F238E27FC236}">
                <a16:creationId xmlns:a16="http://schemas.microsoft.com/office/drawing/2014/main" id="{BB6100C3-246D-5A65-EFD2-A0773BE9B994}"/>
              </a:ext>
            </a:extLst>
          </p:cNvPr>
          <p:cNvSpPr>
            <a:spLocks noChangeArrowheads="1"/>
          </p:cNvSpPr>
          <p:nvPr/>
        </p:nvSpPr>
        <p:spPr bwMode="auto">
          <a:xfrm>
            <a:off x="0" y="2311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BE"/>
          </a:p>
        </p:txBody>
      </p:sp>
      <p:sp>
        <p:nvSpPr>
          <p:cNvPr id="2" name="Content Placeholder 1">
            <a:extLst>
              <a:ext uri="{FF2B5EF4-FFF2-40B4-BE49-F238E27FC236}">
                <a16:creationId xmlns:a16="http://schemas.microsoft.com/office/drawing/2014/main" id="{51278D90-8336-32E9-D2F0-765D9C0E55E2}"/>
              </a:ext>
            </a:extLst>
          </p:cNvPr>
          <p:cNvSpPr txBox="1">
            <a:spLocks/>
          </p:cNvSpPr>
          <p:nvPr/>
        </p:nvSpPr>
        <p:spPr>
          <a:xfrm>
            <a:off x="304723" y="1391629"/>
            <a:ext cx="11078386" cy="501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b="1" dirty="0"/>
          </a:p>
        </p:txBody>
      </p:sp>
      <p:sp>
        <p:nvSpPr>
          <p:cNvPr id="15" name="Text Box 9">
            <a:extLst>
              <a:ext uri="{FF2B5EF4-FFF2-40B4-BE49-F238E27FC236}">
                <a16:creationId xmlns:a16="http://schemas.microsoft.com/office/drawing/2014/main" id="{7C2D1978-D6F7-5C21-17B5-F8839E58D384}"/>
              </a:ext>
            </a:extLst>
          </p:cNvPr>
          <p:cNvSpPr txBox="1"/>
          <p:nvPr/>
        </p:nvSpPr>
        <p:spPr>
          <a:xfrm>
            <a:off x="8476000" y="1123455"/>
            <a:ext cx="3028950" cy="26225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buNone/>
            </a:pPr>
            <a:r>
              <a:rPr lang="en-US" sz="1100">
                <a:effectLst/>
                <a:latin typeface="Times New Roman" panose="02020603050405020304" pitchFamily="18" charset="0"/>
                <a:ea typeface="Times New Roman" panose="02020603050405020304" pitchFamily="18" charset="0"/>
              </a:rPr>
              <a:t> </a:t>
            </a:r>
            <a:endParaRPr lang="en-BE" sz="1100">
              <a:effectLst/>
              <a:latin typeface="Times New Roman" panose="02020603050405020304" pitchFamily="18" charset="0"/>
              <a:ea typeface="Times New Roman" panose="02020603050405020304" pitchFamily="18" charset="0"/>
            </a:endParaRPr>
          </a:p>
        </p:txBody>
      </p:sp>
      <p:sp>
        <p:nvSpPr>
          <p:cNvPr id="4" name="Content Placeholder 1">
            <a:extLst>
              <a:ext uri="{FF2B5EF4-FFF2-40B4-BE49-F238E27FC236}">
                <a16:creationId xmlns:a16="http://schemas.microsoft.com/office/drawing/2014/main" id="{A8045F34-C1D3-E5D3-A212-1F4F31C85381}"/>
              </a:ext>
            </a:extLst>
          </p:cNvPr>
          <p:cNvSpPr txBox="1">
            <a:spLocks/>
          </p:cNvSpPr>
          <p:nvPr/>
        </p:nvSpPr>
        <p:spPr>
          <a:xfrm>
            <a:off x="304723" y="1225845"/>
            <a:ext cx="11979519" cy="46486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Under the EU ETS, prices of EUAs and decarbonization costs may differ and play different roles:</a:t>
            </a:r>
            <a:endParaRPr lang="en-BE" sz="2000" dirty="0"/>
          </a:p>
          <a:p>
            <a:pPr lvl="0"/>
            <a:r>
              <a:rPr lang="en-CA" sz="2000" dirty="0"/>
              <a:t>Costs resulting from complying with the EU ETS, direct and indirect, will impact the competitiveness of covered installations, and sectors overall.</a:t>
            </a:r>
            <a:endParaRPr lang="en-BE" sz="2000" dirty="0"/>
          </a:p>
          <a:p>
            <a:pPr lvl="1"/>
            <a:r>
              <a:rPr lang="en-GB" sz="2000" dirty="0"/>
              <a:t>EU ETS direct cost of compliance has been partially muted with free allocation, while indirect cost partially muted with state aid. Both direct and indirect costs expected to increase as free allocation declines, and price of EUAs increase and electrification increases, thus impacting (if temporarily) the competitiveness of EU industry. </a:t>
            </a:r>
            <a:endParaRPr lang="en-BE" sz="2000" dirty="0"/>
          </a:p>
          <a:p>
            <a:pPr lvl="1"/>
            <a:r>
              <a:rPr lang="en-GB" sz="2000" dirty="0"/>
              <a:t>Costs</a:t>
            </a:r>
            <a:r>
              <a:rPr lang="en-CA" sz="2000" dirty="0"/>
              <a:t> are </a:t>
            </a:r>
            <a:r>
              <a:rPr lang="en-GB" sz="2000" dirty="0"/>
              <a:t>fundamental to economic decision-making</a:t>
            </a:r>
            <a:r>
              <a:rPr lang="en-CA" sz="2000" dirty="0"/>
              <a:t> and determine the competitiveness of European industries in international markets. EU industries facing global competition may struggle if they are subject to higher costs than their counterparts in other countries.</a:t>
            </a:r>
            <a:endParaRPr lang="en-BE" sz="2000" dirty="0"/>
          </a:p>
          <a:p>
            <a:pPr lvl="0"/>
            <a:r>
              <a:rPr lang="en-CA" sz="2000" dirty="0"/>
              <a:t>While EUA prices are impacted by the EUA scarcity, and ultimately by the cost of decarbonization, this is not a direct relationship as the overall cap provides the long-term visibility and market participants’ behaviour determines prices. This sends a decarbonisation signal but is not always predictable.</a:t>
            </a:r>
            <a:endParaRPr lang="en-BE" sz="2000" dirty="0"/>
          </a:p>
          <a:p>
            <a:pPr lvl="1"/>
            <a:r>
              <a:rPr lang="en-CA" sz="2000" dirty="0"/>
              <a:t>EUA prices not only to </a:t>
            </a:r>
            <a:r>
              <a:rPr lang="en-CA" sz="2000" dirty="0" err="1"/>
              <a:t>disincentivise</a:t>
            </a:r>
            <a:r>
              <a:rPr lang="en-CA" sz="2000" dirty="0"/>
              <a:t> carbon intensive approaches, but also incentivise the development/ deployment of low carbon technologies. The two are not the same and at current levels latter is not happening. </a:t>
            </a:r>
            <a:endParaRPr lang="en-BE" sz="2000" dirty="0"/>
          </a:p>
          <a:p>
            <a:pPr lvl="0"/>
            <a:r>
              <a:rPr lang="en-GB" sz="2000" dirty="0"/>
              <a:t>High visible/explicit prices not to be confused with high costs (effective price) – aim for high visible prices but for costs that can be sustained by those that need to undertake decarbonization.</a:t>
            </a:r>
            <a:endParaRPr lang="en-US" sz="2000" dirty="0"/>
          </a:p>
          <a:p>
            <a:pPr marL="731838" lvl="2" indent="-227013"/>
            <a:endParaRPr lang="en-US" b="1" dirty="0"/>
          </a:p>
          <a:p>
            <a:pPr marL="731838" lvl="2" indent="-227013"/>
            <a:endParaRPr lang="en-US" b="1" dirty="0"/>
          </a:p>
          <a:p>
            <a:pPr lvl="1"/>
            <a:endParaRPr lang="en-US" sz="2000" dirty="0"/>
          </a:p>
          <a:p>
            <a:pPr lvl="1"/>
            <a:endParaRPr lang="en-US" sz="2000" dirty="0"/>
          </a:p>
          <a:p>
            <a:endParaRPr lang="en-GB" sz="2000" dirty="0"/>
          </a:p>
        </p:txBody>
      </p:sp>
    </p:spTree>
    <p:extLst>
      <p:ext uri="{BB962C8B-B14F-4D97-AF65-F5344CB8AC3E}">
        <p14:creationId xmlns:p14="http://schemas.microsoft.com/office/powerpoint/2010/main" val="3714525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12C81E-00C3-8976-0D60-A97461205BA3}"/>
              </a:ext>
            </a:extLst>
          </p:cNvPr>
          <p:cNvSpPr>
            <a:spLocks noGrp="1"/>
          </p:cNvSpPr>
          <p:nvPr>
            <p:ph type="body" sz="quarter" idx="14"/>
          </p:nvPr>
        </p:nvSpPr>
        <p:spPr>
          <a:xfrm>
            <a:off x="628072" y="2904744"/>
            <a:ext cx="10935855" cy="530352"/>
          </a:xfrm>
        </p:spPr>
        <p:txBody>
          <a:bodyPr>
            <a:noAutofit/>
          </a:bodyPr>
          <a:lstStyle/>
          <a:p>
            <a:pPr algn="ctr"/>
            <a:r>
              <a:rPr lang="en-BE" dirty="0"/>
              <a:t>Carbon leakage measures &amp; allowance allocation methods in ETSs of other jurisdictions considering BCAs</a:t>
            </a:r>
            <a:endParaRPr lang="en-GB" dirty="0"/>
          </a:p>
        </p:txBody>
      </p:sp>
      <p:sp>
        <p:nvSpPr>
          <p:cNvPr id="3" name="Slide Number Placeholder 2">
            <a:extLst>
              <a:ext uri="{FF2B5EF4-FFF2-40B4-BE49-F238E27FC236}">
                <a16:creationId xmlns:a16="http://schemas.microsoft.com/office/drawing/2014/main" id="{A233D320-AC06-FAC3-75F9-69547F135D7E}"/>
              </a:ext>
            </a:extLst>
          </p:cNvPr>
          <p:cNvSpPr>
            <a:spLocks noGrp="1"/>
          </p:cNvSpPr>
          <p:nvPr>
            <p:ph type="sldNum" sz="quarter" idx="12"/>
          </p:nvPr>
        </p:nvSpPr>
        <p:spPr/>
        <p:txBody>
          <a:bodyPr/>
          <a:lstStyle/>
          <a:p>
            <a:fld id="{F26FC048-DF4E-0746-B313-543F0DD72FCB}" type="slidenum">
              <a:rPr lang="en-GB" smtClean="0"/>
              <a:pPr/>
              <a:t>7</a:t>
            </a:fld>
            <a:endParaRPr lang="en-GB" dirty="0"/>
          </a:p>
        </p:txBody>
      </p:sp>
      <p:pic>
        <p:nvPicPr>
          <p:cNvPr id="5" name="Picture 2" descr="Climate Economics Chair | Paris">
            <a:extLst>
              <a:ext uri="{FF2B5EF4-FFF2-40B4-BE49-F238E27FC236}">
                <a16:creationId xmlns:a16="http://schemas.microsoft.com/office/drawing/2014/main" id="{7283E6E0-9661-74FE-54E6-758603D9D5E1}"/>
              </a:ext>
            </a:extLst>
          </p:cNvPr>
          <p:cNvPicPr>
            <a:picLocks noChangeAspect="1"/>
          </p:cNvPicPr>
          <p:nvPr/>
        </p:nvPicPr>
        <p:blipFill rotWithShape="1">
          <a:blip r:embed="rId2">
            <a:extLst>
              <a:ext uri="{28A0092B-C50C-407E-A947-70E740481C1C}">
                <a14:useLocalDpi xmlns:a14="http://schemas.microsoft.com/office/drawing/2010/main" val="0"/>
              </a:ext>
            </a:extLst>
          </a:blip>
          <a:srcRect t="21354" r="980" b="23438"/>
          <a:stretch>
            <a:fillRect/>
          </a:stretch>
        </p:blipFill>
        <p:spPr bwMode="auto">
          <a:xfrm>
            <a:off x="7496110" y="-20027"/>
            <a:ext cx="2413635" cy="1266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0424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BB5C9-1676-3AF4-2BB1-46005C3D353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3194196-44D6-4294-FD1D-0BA6D5C2D0FF}"/>
              </a:ext>
            </a:extLst>
          </p:cNvPr>
          <p:cNvSpPr>
            <a:spLocks noGrp="1"/>
          </p:cNvSpPr>
          <p:nvPr>
            <p:ph type="body" sz="quarter" idx="14"/>
          </p:nvPr>
        </p:nvSpPr>
        <p:spPr>
          <a:xfrm>
            <a:off x="263608" y="420625"/>
            <a:ext cx="10146483" cy="530352"/>
          </a:xfrm>
        </p:spPr>
        <p:txBody>
          <a:bodyPr>
            <a:noAutofit/>
          </a:bodyPr>
          <a:lstStyle/>
          <a:p>
            <a:r>
              <a:rPr lang="en-BE" dirty="0"/>
              <a:t>Carbon leakage measures &amp; allowance allocation methods in ETSs of other jurisdictions considering BCAs</a:t>
            </a:r>
            <a:endParaRPr lang="en-GB" dirty="0"/>
          </a:p>
        </p:txBody>
      </p:sp>
      <p:sp>
        <p:nvSpPr>
          <p:cNvPr id="4" name="Slide Number Placeholder 3">
            <a:extLst>
              <a:ext uri="{FF2B5EF4-FFF2-40B4-BE49-F238E27FC236}">
                <a16:creationId xmlns:a16="http://schemas.microsoft.com/office/drawing/2014/main" id="{506D8121-36FC-4B26-4155-C6FA8D321FA0}"/>
              </a:ext>
            </a:extLst>
          </p:cNvPr>
          <p:cNvSpPr>
            <a:spLocks noGrp="1"/>
          </p:cNvSpPr>
          <p:nvPr>
            <p:ph type="sldNum" sz="quarter" idx="12"/>
          </p:nvPr>
        </p:nvSpPr>
        <p:spPr/>
        <p:txBody>
          <a:bodyPr/>
          <a:lstStyle/>
          <a:p>
            <a:fld id="{F26FC048-DF4E-0746-B313-543F0DD72FCB}" type="slidenum">
              <a:rPr lang="en-GB" smtClean="0"/>
              <a:pPr/>
              <a:t>8</a:t>
            </a:fld>
            <a:endParaRPr lang="en-GB" dirty="0"/>
          </a:p>
        </p:txBody>
      </p:sp>
      <p:graphicFrame>
        <p:nvGraphicFramePr>
          <p:cNvPr id="6" name="Table 5">
            <a:extLst>
              <a:ext uri="{FF2B5EF4-FFF2-40B4-BE49-F238E27FC236}">
                <a16:creationId xmlns:a16="http://schemas.microsoft.com/office/drawing/2014/main" id="{7C88FF8C-D9DF-E270-AFAF-3D0B46520DE6}"/>
              </a:ext>
            </a:extLst>
          </p:cNvPr>
          <p:cNvGraphicFramePr>
            <a:graphicFrameLocks noGrp="1"/>
          </p:cNvGraphicFramePr>
          <p:nvPr/>
        </p:nvGraphicFramePr>
        <p:xfrm>
          <a:off x="319822" y="1767089"/>
          <a:ext cx="11368010" cy="1920240"/>
        </p:xfrm>
        <a:graphic>
          <a:graphicData uri="http://schemas.openxmlformats.org/drawingml/2006/table">
            <a:tbl>
              <a:tblPr firstRow="1" bandRow="1">
                <a:tableStyleId>{B301B821-A1FF-4177-AEE7-76D212191A09}</a:tableStyleId>
              </a:tblPr>
              <a:tblGrid>
                <a:gridCol w="948345">
                  <a:extLst>
                    <a:ext uri="{9D8B030D-6E8A-4147-A177-3AD203B41FA5}">
                      <a16:colId xmlns:a16="http://schemas.microsoft.com/office/drawing/2014/main" val="531553225"/>
                    </a:ext>
                  </a:extLst>
                </a:gridCol>
                <a:gridCol w="2774444">
                  <a:extLst>
                    <a:ext uri="{9D8B030D-6E8A-4147-A177-3AD203B41FA5}">
                      <a16:colId xmlns:a16="http://schemas.microsoft.com/office/drawing/2014/main" val="1109894034"/>
                    </a:ext>
                  </a:extLst>
                </a:gridCol>
                <a:gridCol w="2149642">
                  <a:extLst>
                    <a:ext uri="{9D8B030D-6E8A-4147-A177-3AD203B41FA5}">
                      <a16:colId xmlns:a16="http://schemas.microsoft.com/office/drawing/2014/main" val="1516210444"/>
                    </a:ext>
                  </a:extLst>
                </a:gridCol>
                <a:gridCol w="5495579">
                  <a:extLst>
                    <a:ext uri="{9D8B030D-6E8A-4147-A177-3AD203B41FA5}">
                      <a16:colId xmlns:a16="http://schemas.microsoft.com/office/drawing/2014/main" val="282324279"/>
                    </a:ext>
                  </a:extLst>
                </a:gridCol>
              </a:tblGrid>
              <a:tr h="361498">
                <a:tc>
                  <a:txBody>
                    <a:bodyPr/>
                    <a:lstStyle/>
                    <a:p>
                      <a:pPr>
                        <a:buNone/>
                      </a:pPr>
                      <a:r>
                        <a:rPr lang="en-CA" sz="1400">
                          <a:effectLst/>
                        </a:rPr>
                        <a:t>Country</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dirty="0">
                          <a:effectLst/>
                        </a:rPr>
                        <a:t>Carbon pricing mechanism type</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a:effectLst/>
                        </a:rPr>
                        <a:t>Free allocation or other carbon leakage provisions</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a:effectLst/>
                        </a:rPr>
                        <a:t>Adjustment of free allocation trajectory or other carbon leakage provisions with the introduction of a BCA</a:t>
                      </a:r>
                      <a:endParaRPr lang="en-B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638675"/>
                  </a:ext>
                </a:extLst>
              </a:tr>
              <a:tr h="1445992">
                <a:tc>
                  <a:txBody>
                    <a:bodyPr/>
                    <a:lstStyle/>
                    <a:p>
                      <a:pPr>
                        <a:buNone/>
                      </a:pPr>
                      <a:r>
                        <a:rPr lang="en-CA" sz="1400" dirty="0">
                          <a:effectLst/>
                        </a:rPr>
                        <a:t>United Kingdom</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1400" dirty="0">
                          <a:effectLst/>
                        </a:rPr>
                        <a:t>Cap &amp; trade ETS</a:t>
                      </a:r>
                      <a:endParaRPr lang="en-BE" sz="1400" dirty="0">
                        <a:effectLst/>
                      </a:endParaRPr>
                    </a:p>
                    <a:p>
                      <a:pPr>
                        <a:buNone/>
                      </a:pPr>
                      <a:r>
                        <a:rPr lang="en-US" sz="1400" dirty="0">
                          <a:effectLst/>
                        </a:rPr>
                        <a:t> </a:t>
                      </a:r>
                      <a:endParaRPr lang="en-BE" sz="1400" dirty="0">
                        <a:effectLst/>
                      </a:endParaRPr>
                    </a:p>
                    <a:p>
                      <a:pPr>
                        <a:buNone/>
                      </a:pPr>
                      <a:r>
                        <a:rPr lang="en-US" sz="1400" dirty="0">
                          <a:effectLst/>
                        </a:rPr>
                        <a:t>UK CBAM legislated, to be introduced in January 2027</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dirty="0">
                          <a:effectLst/>
                        </a:rPr>
                        <a:t>Free allocation</a:t>
                      </a:r>
                      <a:endParaRPr lang="en-B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CA" sz="1400" dirty="0">
                          <a:effectLst/>
                        </a:rPr>
                        <a:t>Nov. 2025 decision to gradually phase out free allocation for UK CBAM covered sectors between 2027-2035 (closely mirroring EU CBAM).</a:t>
                      </a:r>
                      <a:endParaRPr lang="en-BE" sz="1400" dirty="0">
                        <a:effectLst/>
                      </a:endParaRPr>
                    </a:p>
                    <a:p>
                      <a:pPr>
                        <a:buNone/>
                      </a:pPr>
                      <a:r>
                        <a:rPr lang="en-CA" sz="1400" dirty="0">
                          <a:effectLst/>
                        </a:rPr>
                        <a:t> </a:t>
                      </a:r>
                      <a:endParaRPr lang="en-BE" sz="1400" dirty="0">
                        <a:effectLst/>
                      </a:endParaRPr>
                    </a:p>
                    <a:p>
                      <a:pPr>
                        <a:buNone/>
                      </a:pPr>
                      <a:r>
                        <a:rPr lang="en-US" sz="1400" dirty="0">
                          <a:effectLst/>
                        </a:rPr>
                        <a:t>Explored options during the legislative process: </a:t>
                      </a:r>
                      <a:endParaRPr lang="en-BE" sz="1400" dirty="0">
                        <a:effectLst/>
                      </a:endParaRPr>
                    </a:p>
                    <a:p>
                      <a:pPr marL="342900" lvl="0" indent="-342900">
                        <a:buFont typeface="+mj-lt"/>
                        <a:buAutoNum type="arabicParenR"/>
                      </a:pPr>
                      <a:r>
                        <a:rPr lang="en-US" sz="1400" dirty="0">
                          <a:effectLst/>
                        </a:rPr>
                        <a:t>No adjustment of free allocation; </a:t>
                      </a:r>
                      <a:endParaRPr lang="en-BE" sz="1400" dirty="0">
                        <a:effectLst/>
                      </a:endParaRPr>
                    </a:p>
                    <a:p>
                      <a:pPr marL="342900" lvl="0" indent="-342900">
                        <a:buFont typeface="+mj-lt"/>
                        <a:buAutoNum type="arabicParenR"/>
                      </a:pPr>
                      <a:r>
                        <a:rPr lang="en-US" sz="1400" dirty="0">
                          <a:effectLst/>
                        </a:rPr>
                        <a:t>Top-down free allocation adjustment to zero; </a:t>
                      </a:r>
                      <a:endParaRPr lang="en-BE" sz="1400" dirty="0">
                        <a:effectLst/>
                      </a:endParaRPr>
                    </a:p>
                    <a:p>
                      <a:pPr marL="342900" lvl="0" indent="-342900">
                        <a:buFont typeface="+mj-lt"/>
                        <a:buAutoNum type="arabicParenR"/>
                      </a:pPr>
                      <a:r>
                        <a:rPr lang="en-US" sz="1400" dirty="0">
                          <a:effectLst/>
                        </a:rPr>
                        <a:t>Top-down adjustment to non-zero (phase-down). </a:t>
                      </a:r>
                      <a:endParaRPr lang="en-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08372027"/>
                  </a:ext>
                </a:extLst>
              </a:tr>
            </a:tbl>
          </a:graphicData>
        </a:graphic>
      </p:graphicFrame>
      <p:sp>
        <p:nvSpPr>
          <p:cNvPr id="8" name="Rectangle 2">
            <a:extLst>
              <a:ext uri="{FF2B5EF4-FFF2-40B4-BE49-F238E27FC236}">
                <a16:creationId xmlns:a16="http://schemas.microsoft.com/office/drawing/2014/main" id="{3F8C2920-BD54-0DDB-D79C-D8A83D843F31}"/>
              </a:ext>
            </a:extLst>
          </p:cNvPr>
          <p:cNvSpPr>
            <a:spLocks noChangeArrowheads="1"/>
          </p:cNvSpPr>
          <p:nvPr/>
        </p:nvSpPr>
        <p:spPr bwMode="auto">
          <a:xfrm>
            <a:off x="263605" y="3819439"/>
            <a:ext cx="427843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BE"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Figure 1 Free allocation phase out trajectory for sectors covered by UK CBAM</a:t>
            </a:r>
            <a:endParaRPr kumimoji="0" lang="en-US" altLang="en-BE"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5" name="Picture 3" descr="A graph showing a blue line&#10;&#10;AI-generated content may be incorrect.">
            <a:extLst>
              <a:ext uri="{FF2B5EF4-FFF2-40B4-BE49-F238E27FC236}">
                <a16:creationId xmlns:a16="http://schemas.microsoft.com/office/drawing/2014/main" id="{CFA8BDF1-105F-F32C-4A90-7B99FC81C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22" y="4238092"/>
            <a:ext cx="3861083" cy="218079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BE040C01-34B5-374C-4BE5-7436852897A3}"/>
              </a:ext>
            </a:extLst>
          </p:cNvPr>
          <p:cNvSpPr>
            <a:spLocks noChangeArrowheads="1"/>
          </p:cNvSpPr>
          <p:nvPr/>
        </p:nvSpPr>
        <p:spPr bwMode="auto">
          <a:xfrm>
            <a:off x="263608" y="6137871"/>
            <a:ext cx="4114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BE"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BE"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BE" sz="9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Source</a:t>
            </a:r>
            <a:r>
              <a:rPr kumimoji="0" lang="en-US" altLang="en-BE"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figure 7 in UK Emissions Trading Scheme: Free Allocation Review Main Authority Response, November 2025 </a:t>
            </a:r>
            <a:endParaRPr kumimoji="0" lang="en-US" altLang="en-BE"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9" name="Picture 5" descr="A graph with different colored lines&#10;&#10;AI-generated content may be incorrect.">
            <a:extLst>
              <a:ext uri="{FF2B5EF4-FFF2-40B4-BE49-F238E27FC236}">
                <a16:creationId xmlns:a16="http://schemas.microsoft.com/office/drawing/2014/main" id="{B6973BBB-A03F-0E82-1C3E-7FC8D80A0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646" y="4143072"/>
            <a:ext cx="3634154" cy="23169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6" descr="A graph with numbers and a line&#10;&#10;AI-generated content may be incorrect.">
            <a:extLst>
              <a:ext uri="{FF2B5EF4-FFF2-40B4-BE49-F238E27FC236}">
                <a16:creationId xmlns:a16="http://schemas.microsoft.com/office/drawing/2014/main" id="{9F74F8AD-123B-ED4B-CFF6-887715756D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332"/>
          <a:stretch>
            <a:fillRect/>
          </a:stretch>
        </p:blipFill>
        <p:spPr bwMode="auto">
          <a:xfrm>
            <a:off x="8144281" y="4247986"/>
            <a:ext cx="3806895" cy="192549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7">
            <a:extLst>
              <a:ext uri="{FF2B5EF4-FFF2-40B4-BE49-F238E27FC236}">
                <a16:creationId xmlns:a16="http://schemas.microsoft.com/office/drawing/2014/main" id="{D005F01B-1501-80FA-C189-05FDE58BBED7}"/>
              </a:ext>
            </a:extLst>
          </p:cNvPr>
          <p:cNvSpPr>
            <a:spLocks noChangeArrowheads="1"/>
          </p:cNvSpPr>
          <p:nvPr/>
        </p:nvSpPr>
        <p:spPr bwMode="auto">
          <a:xfrm>
            <a:off x="0" y="2311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BE"/>
          </a:p>
        </p:txBody>
      </p:sp>
      <p:sp>
        <p:nvSpPr>
          <p:cNvPr id="12" name="Rectangle 8">
            <a:extLst>
              <a:ext uri="{FF2B5EF4-FFF2-40B4-BE49-F238E27FC236}">
                <a16:creationId xmlns:a16="http://schemas.microsoft.com/office/drawing/2014/main" id="{3EE92734-02E1-75B7-FE07-7E23639DD70A}"/>
              </a:ext>
            </a:extLst>
          </p:cNvPr>
          <p:cNvSpPr>
            <a:spLocks noChangeArrowheads="1"/>
          </p:cNvSpPr>
          <p:nvPr/>
        </p:nvSpPr>
        <p:spPr bwMode="auto">
          <a:xfrm rot="10800000" flipV="1">
            <a:off x="4542041" y="6198575"/>
            <a:ext cx="72044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BE"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BE" sz="9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Source</a:t>
            </a:r>
            <a:r>
              <a:rPr kumimoji="0" lang="en-US" altLang="en-BE" sz="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figures 3 and 7 in Analytical Annex: Free Allocation for CBAM Sectors - Analytical Annex to the Free Allocation for CBAM Sectors Chapter of the UK Government, the Scottish Government, the Welsh Government and the Department of Agriculture, Environment and Rural Affairs for Northern Ireland Consultation on Carbon Leakage as part of the Free Allocation Review, December 2024,</a:t>
            </a:r>
            <a:endParaRPr kumimoji="0" lang="en-US" altLang="en-BE"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6C30D93F-6EF5-1F3C-0830-F8CAC74ACA0D}"/>
              </a:ext>
            </a:extLst>
          </p:cNvPr>
          <p:cNvSpPr txBox="1">
            <a:spLocks/>
          </p:cNvSpPr>
          <p:nvPr/>
        </p:nvSpPr>
        <p:spPr>
          <a:xfrm>
            <a:off x="304723" y="1391629"/>
            <a:ext cx="11078386" cy="5019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1. Countries with concrete BCA plans</a:t>
            </a:r>
          </a:p>
        </p:txBody>
      </p:sp>
      <p:sp>
        <p:nvSpPr>
          <p:cNvPr id="5" name="Rectangle 2">
            <a:extLst>
              <a:ext uri="{FF2B5EF4-FFF2-40B4-BE49-F238E27FC236}">
                <a16:creationId xmlns:a16="http://schemas.microsoft.com/office/drawing/2014/main" id="{F4F24AF1-260C-2D98-6933-91AE22402BD1}"/>
              </a:ext>
            </a:extLst>
          </p:cNvPr>
          <p:cNvSpPr>
            <a:spLocks noChangeArrowheads="1"/>
          </p:cNvSpPr>
          <p:nvPr/>
        </p:nvSpPr>
        <p:spPr bwMode="auto">
          <a:xfrm>
            <a:off x="4378408" y="3818215"/>
            <a:ext cx="427843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BE" sz="900" dirty="0">
                <a:latin typeface="Times New Roman" panose="02020603050405020304" pitchFamily="18" charset="0"/>
                <a:ea typeface="Times New Roman" panose="02020603050405020304" pitchFamily="18" charset="0"/>
                <a:cs typeface="Times New Roman" panose="02020603050405020304" pitchFamily="18" charset="0"/>
              </a:rPr>
              <a:t>Figure 2 Illustration of ‘no adjustment’ &amp; ‘phase out’ options </a:t>
            </a:r>
            <a:endParaRPr kumimoji="0" lang="en-US" altLang="en-BE"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2">
            <a:extLst>
              <a:ext uri="{FF2B5EF4-FFF2-40B4-BE49-F238E27FC236}">
                <a16:creationId xmlns:a16="http://schemas.microsoft.com/office/drawing/2014/main" id="{3DB48110-A587-3C08-2D2B-F7FAAD9BE184}"/>
              </a:ext>
            </a:extLst>
          </p:cNvPr>
          <p:cNvSpPr>
            <a:spLocks noChangeArrowheads="1"/>
          </p:cNvSpPr>
          <p:nvPr/>
        </p:nvSpPr>
        <p:spPr bwMode="auto">
          <a:xfrm>
            <a:off x="8144281" y="3818216"/>
            <a:ext cx="3742996" cy="230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BE" sz="900" dirty="0">
                <a:latin typeface="Times New Roman" panose="02020603050405020304" pitchFamily="18" charset="0"/>
                <a:ea typeface="Times New Roman" panose="02020603050405020304" pitchFamily="18" charset="0"/>
                <a:cs typeface="Times New Roman" panose="02020603050405020304" pitchFamily="18" charset="0"/>
              </a:rPr>
              <a:t>Figure 3 Illustration of ‘phase-down’ option </a:t>
            </a:r>
            <a:endParaRPr kumimoji="0" lang="en-US" altLang="en-BE"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9725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0E651-6401-4886-A723-ADE769D0BF8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68C09AE-B1C0-C44C-7383-8D35C9E50556}"/>
              </a:ext>
            </a:extLst>
          </p:cNvPr>
          <p:cNvSpPr>
            <a:spLocks noGrp="1"/>
          </p:cNvSpPr>
          <p:nvPr>
            <p:ph type="body" sz="quarter" idx="14"/>
          </p:nvPr>
        </p:nvSpPr>
        <p:spPr>
          <a:xfrm>
            <a:off x="628072" y="2904743"/>
            <a:ext cx="10935855" cy="1266825"/>
          </a:xfrm>
        </p:spPr>
        <p:txBody>
          <a:bodyPr>
            <a:noAutofit/>
          </a:bodyPr>
          <a:lstStyle/>
          <a:p>
            <a:pPr algn="ctr"/>
            <a:r>
              <a:rPr lang="en-US" dirty="0"/>
              <a:t>Modelling of two sectors</a:t>
            </a:r>
          </a:p>
        </p:txBody>
      </p:sp>
      <p:sp>
        <p:nvSpPr>
          <p:cNvPr id="3" name="Slide Number Placeholder 2">
            <a:extLst>
              <a:ext uri="{FF2B5EF4-FFF2-40B4-BE49-F238E27FC236}">
                <a16:creationId xmlns:a16="http://schemas.microsoft.com/office/drawing/2014/main" id="{BB1D3203-32AE-D51D-DE92-E0E53ACEE3A6}"/>
              </a:ext>
            </a:extLst>
          </p:cNvPr>
          <p:cNvSpPr>
            <a:spLocks noGrp="1"/>
          </p:cNvSpPr>
          <p:nvPr>
            <p:ph type="sldNum" sz="quarter" idx="12"/>
          </p:nvPr>
        </p:nvSpPr>
        <p:spPr/>
        <p:txBody>
          <a:bodyPr/>
          <a:lstStyle/>
          <a:p>
            <a:fld id="{F26FC048-DF4E-0746-B313-543F0DD72FCB}" type="slidenum">
              <a:rPr lang="en-GB" smtClean="0"/>
              <a:pPr/>
              <a:t>9</a:t>
            </a:fld>
            <a:endParaRPr lang="en-GB" dirty="0"/>
          </a:p>
        </p:txBody>
      </p:sp>
      <p:pic>
        <p:nvPicPr>
          <p:cNvPr id="5" name="Picture 2" descr="Climate Economics Chair | Paris">
            <a:extLst>
              <a:ext uri="{FF2B5EF4-FFF2-40B4-BE49-F238E27FC236}">
                <a16:creationId xmlns:a16="http://schemas.microsoft.com/office/drawing/2014/main" id="{B0BC0978-A2C4-DFB0-2261-065673D40B53}"/>
              </a:ext>
            </a:extLst>
          </p:cNvPr>
          <p:cNvPicPr>
            <a:picLocks noChangeAspect="1"/>
          </p:cNvPicPr>
          <p:nvPr/>
        </p:nvPicPr>
        <p:blipFill rotWithShape="1">
          <a:blip r:embed="rId2">
            <a:extLst>
              <a:ext uri="{28A0092B-C50C-407E-A947-70E740481C1C}">
                <a14:useLocalDpi xmlns:a14="http://schemas.microsoft.com/office/drawing/2010/main" val="0"/>
              </a:ext>
            </a:extLst>
          </a:blip>
          <a:srcRect t="21354" r="980" b="23438"/>
          <a:stretch>
            <a:fillRect/>
          </a:stretch>
        </p:blipFill>
        <p:spPr bwMode="auto">
          <a:xfrm>
            <a:off x="7496110" y="-20027"/>
            <a:ext cx="2413635" cy="1266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062389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1F6BA7"/>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CST presentation template.potx" id="{3DE26408-4659-4E1A-A4AD-6B2FABBF3CE1}" vid="{D4BBB485-61EC-4EF5-9ED8-041D0EA377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BB70DFC1CB164BA2F071008697AA7A" ma:contentTypeVersion="12" ma:contentTypeDescription="Create a new document." ma:contentTypeScope="" ma:versionID="6c44751bc2c5a5a06e794df9729d3452">
  <xsd:schema xmlns:xsd="http://www.w3.org/2001/XMLSchema" xmlns:xs="http://www.w3.org/2001/XMLSchema" xmlns:p="http://schemas.microsoft.com/office/2006/metadata/properties" xmlns:ns3="5fc937bc-d9d4-411f-bc41-d27a17f41844" xmlns:ns4="94b0ae86-2e8c-4394-92bb-6e309eca8412" targetNamespace="http://schemas.microsoft.com/office/2006/metadata/properties" ma:root="true" ma:fieldsID="c02cf743a037e6734ab54de8a6f4d44c" ns3:_="" ns4:_="">
    <xsd:import namespace="5fc937bc-d9d4-411f-bc41-d27a17f41844"/>
    <xsd:import namespace="94b0ae86-2e8c-4394-92bb-6e309eca8412"/>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c937bc-d9d4-411f-bc41-d27a17f418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4b0ae86-2e8c-4394-92bb-6e309eca841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fc937bc-d9d4-411f-bc41-d27a17f4184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D94888-FD47-4EC2-9C50-E5B379030C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c937bc-d9d4-411f-bc41-d27a17f41844"/>
    <ds:schemaRef ds:uri="94b0ae86-2e8c-4394-92bb-6e309eca84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C282A8-BD16-4948-989B-C19F28A78992}">
  <ds:schemaRefs>
    <ds:schemaRef ds:uri="94b0ae86-2e8c-4394-92bb-6e309eca8412"/>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5fc937bc-d9d4-411f-bc41-d27a17f41844"/>
    <ds:schemaRef ds:uri="http://www.w3.org/XML/1998/namespace"/>
  </ds:schemaRefs>
</ds:datastoreItem>
</file>

<file path=customXml/itemProps3.xml><?xml version="1.0" encoding="utf-8"?>
<ds:datastoreItem xmlns:ds="http://schemas.openxmlformats.org/officeDocument/2006/customXml" ds:itemID="{BD2A8C83-F465-4CB3-A15E-97BDDF6437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4046</TotalTime>
  <Words>5522</Words>
  <Application>Microsoft Macintosh PowerPoint</Application>
  <PresentationFormat>Widescreen</PresentationFormat>
  <Paragraphs>361</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Open Sans</vt:lpstr>
      <vt:lpstr>Symbol</vt:lpstr>
      <vt:lpstr>Times New Roman</vt:lpstr>
      <vt:lpstr>Office Theme</vt:lpstr>
      <vt:lpstr>Launch event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Maratou | ERCST</dc:creator>
  <cp:lastModifiedBy>Alexandra Maratou | ERCST</cp:lastModifiedBy>
  <cp:revision>118</cp:revision>
  <cp:lastPrinted>2026-05-12T14:08:21Z</cp:lastPrinted>
  <dcterms:created xsi:type="dcterms:W3CDTF">2025-11-25T10:56:38Z</dcterms:created>
  <dcterms:modified xsi:type="dcterms:W3CDTF">2026-05-13T08:08:09Z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0x010100E5BB70DFC1CB164BA2F071008697AA7A</vt:lpwstr>
  </property>
</Properties>
</file>