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0" r:id="rId4"/>
  </p:sldMasterIdLst>
  <p:notesMasterIdLst>
    <p:notesMasterId r:id="rId14"/>
  </p:notesMasterIdLst>
  <p:handoutMasterIdLst>
    <p:handoutMasterId r:id="rId15"/>
  </p:handoutMasterIdLst>
  <p:sldIdLst>
    <p:sldId id="319" r:id="rId5"/>
    <p:sldId id="429" r:id="rId6"/>
    <p:sldId id="424" r:id="rId7"/>
    <p:sldId id="422" r:id="rId8"/>
    <p:sldId id="427" r:id="rId9"/>
    <p:sldId id="418" r:id="rId10"/>
    <p:sldId id="426" r:id="rId11"/>
    <p:sldId id="425" r:id="rId12"/>
    <p:sldId id="428" r:id="rId1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A979BD3-D6BE-2CF6-43DB-C8FA0E53ABAE}" name="Chiara Cavallera | ERCST" initials="C" userId="S::ccavallera@ercst.org::1ada74db-a798-4a08-a531-2d8a34e4bdf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7D4A"/>
    <a:srgbClr val="809F86"/>
    <a:srgbClr val="1F6B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904" autoAdjust="0"/>
    <p:restoredTop sz="85372" autoAdjust="0"/>
  </p:normalViewPr>
  <p:slideViewPr>
    <p:cSldViewPr snapToGrid="0" snapToObjects="1">
      <p:cViewPr varScale="1">
        <p:scale>
          <a:sx n="55" d="100"/>
          <a:sy n="55" d="100"/>
        </p:scale>
        <p:origin x="1444" y="28"/>
      </p:cViewPr>
      <p:guideLst/>
    </p:cSldViewPr>
  </p:slid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97" d="100"/>
          <a:sy n="97" d="100"/>
        </p:scale>
        <p:origin x="1800" y="19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AD1CA6B-F26F-1B43-AF77-C4F0A3ED7A4D}"/>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276F68A1-C323-B647-940D-18B257F373A1}"/>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90628EA5-3B57-EB45-AB9E-A048054F959C}" type="datetimeFigureOut">
              <a:rPr lang="en-GB" smtClean="0"/>
              <a:t>15/07/2025</a:t>
            </a:fld>
            <a:endParaRPr lang="en-GB"/>
          </a:p>
        </p:txBody>
      </p:sp>
      <p:sp>
        <p:nvSpPr>
          <p:cNvPr id="4" name="Footer Placeholder 3">
            <a:extLst>
              <a:ext uri="{FF2B5EF4-FFF2-40B4-BE49-F238E27FC236}">
                <a16:creationId xmlns:a16="http://schemas.microsoft.com/office/drawing/2014/main" id="{01D1A8AC-4164-0C43-926E-505BC0BDC352}"/>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511FF39F-F0D0-014E-AAE5-B4774C48F571}"/>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1CF93CC9-238D-3A4D-96C0-6A460E557E64}" type="slidenum">
              <a:rPr lang="en-GB" smtClean="0"/>
              <a:t>‹#›</a:t>
            </a:fld>
            <a:endParaRPr lang="en-GB"/>
          </a:p>
        </p:txBody>
      </p:sp>
    </p:spTree>
    <p:extLst>
      <p:ext uri="{BB962C8B-B14F-4D97-AF65-F5344CB8AC3E}">
        <p14:creationId xmlns:p14="http://schemas.microsoft.com/office/powerpoint/2010/main" val="13427586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932DA37D-2FDE-F047-A814-B89AF3CAA999}" type="datetimeFigureOut">
              <a:rPr lang="en-GB" smtClean="0"/>
              <a:t>15/07/2025</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167819B1-5A62-8942-A1A9-7C81B8FCFFD7}" type="slidenum">
              <a:rPr lang="en-GB" smtClean="0"/>
              <a:t>‹#›</a:t>
            </a:fld>
            <a:endParaRPr lang="en-GB"/>
          </a:p>
        </p:txBody>
      </p:sp>
    </p:spTree>
    <p:extLst>
      <p:ext uri="{BB962C8B-B14F-4D97-AF65-F5344CB8AC3E}">
        <p14:creationId xmlns:p14="http://schemas.microsoft.com/office/powerpoint/2010/main" val="7968093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7819B1-5A62-8942-A1A9-7C81B8FCFFD7}" type="slidenum">
              <a:rPr lang="en-GB" smtClean="0"/>
              <a:t>1</a:t>
            </a:fld>
            <a:endParaRPr lang="en-GB"/>
          </a:p>
        </p:txBody>
      </p:sp>
    </p:spTree>
    <p:extLst>
      <p:ext uri="{BB962C8B-B14F-4D97-AF65-F5344CB8AC3E}">
        <p14:creationId xmlns:p14="http://schemas.microsoft.com/office/powerpoint/2010/main" val="801044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52A1E6-81EB-7504-03BA-9F6710CB4D8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9E3EBC4-A3F0-4230-6FE0-FC898F768E0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9AEE5A9-7743-0462-B710-E8288369A81B}"/>
              </a:ext>
            </a:extLst>
          </p:cNvPr>
          <p:cNvSpPr>
            <a:spLocks noGrp="1"/>
          </p:cNvSpPr>
          <p:nvPr>
            <p:ph type="body" idx="1"/>
          </p:nvPr>
        </p:nvSpPr>
        <p:spPr/>
        <p:txBody>
          <a:bodyPr/>
          <a:lstStyle/>
          <a:p>
            <a:endParaRPr lang="en-BE" dirty="0"/>
          </a:p>
        </p:txBody>
      </p:sp>
      <p:sp>
        <p:nvSpPr>
          <p:cNvPr id="4" name="Slide Number Placeholder 3">
            <a:extLst>
              <a:ext uri="{FF2B5EF4-FFF2-40B4-BE49-F238E27FC236}">
                <a16:creationId xmlns:a16="http://schemas.microsoft.com/office/drawing/2014/main" id="{22BA19EE-3157-40DA-E913-325202A8A773}"/>
              </a:ext>
            </a:extLst>
          </p:cNvPr>
          <p:cNvSpPr>
            <a:spLocks noGrp="1"/>
          </p:cNvSpPr>
          <p:nvPr>
            <p:ph type="sldNum" sz="quarter" idx="5"/>
          </p:nvPr>
        </p:nvSpPr>
        <p:spPr/>
        <p:txBody>
          <a:bodyPr/>
          <a:lstStyle/>
          <a:p>
            <a:fld id="{167819B1-5A62-8942-A1A9-7C81B8FCFFD7}" type="slidenum">
              <a:rPr lang="en-GB" smtClean="0"/>
              <a:t>2</a:t>
            </a:fld>
            <a:endParaRPr lang="en-GB"/>
          </a:p>
        </p:txBody>
      </p:sp>
    </p:spTree>
    <p:extLst>
      <p:ext uri="{BB962C8B-B14F-4D97-AF65-F5344CB8AC3E}">
        <p14:creationId xmlns:p14="http://schemas.microsoft.com/office/powerpoint/2010/main" val="31256760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67819B1-5A62-8942-A1A9-7C81B8FCFFD7}" type="slidenum">
              <a:rPr lang="en-GB" smtClean="0"/>
              <a:t>3</a:t>
            </a:fld>
            <a:endParaRPr lang="en-GB"/>
          </a:p>
        </p:txBody>
      </p:sp>
    </p:spTree>
    <p:extLst>
      <p:ext uri="{BB962C8B-B14F-4D97-AF65-F5344CB8AC3E}">
        <p14:creationId xmlns:p14="http://schemas.microsoft.com/office/powerpoint/2010/main" val="18534397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67819B1-5A62-8942-A1A9-7C81B8FCFFD7}" type="slidenum">
              <a:rPr lang="en-GB" smtClean="0"/>
              <a:t>4</a:t>
            </a:fld>
            <a:endParaRPr lang="en-GB"/>
          </a:p>
        </p:txBody>
      </p:sp>
    </p:spTree>
    <p:extLst>
      <p:ext uri="{BB962C8B-B14F-4D97-AF65-F5344CB8AC3E}">
        <p14:creationId xmlns:p14="http://schemas.microsoft.com/office/powerpoint/2010/main" val="32485295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BE" dirty="0"/>
          </a:p>
        </p:txBody>
      </p:sp>
      <p:sp>
        <p:nvSpPr>
          <p:cNvPr id="4" name="Slide Number Placeholder 3"/>
          <p:cNvSpPr>
            <a:spLocks noGrp="1"/>
          </p:cNvSpPr>
          <p:nvPr>
            <p:ph type="sldNum" sz="quarter" idx="5"/>
          </p:nvPr>
        </p:nvSpPr>
        <p:spPr/>
        <p:txBody>
          <a:bodyPr/>
          <a:lstStyle/>
          <a:p>
            <a:fld id="{167819B1-5A62-8942-A1A9-7C81B8FCFFD7}" type="slidenum">
              <a:rPr lang="en-GB" smtClean="0"/>
              <a:t>5</a:t>
            </a:fld>
            <a:endParaRPr lang="en-GB"/>
          </a:p>
        </p:txBody>
      </p:sp>
    </p:spTree>
    <p:extLst>
      <p:ext uri="{BB962C8B-B14F-4D97-AF65-F5344CB8AC3E}">
        <p14:creationId xmlns:p14="http://schemas.microsoft.com/office/powerpoint/2010/main" val="27228422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67819B1-5A62-8942-A1A9-7C81B8FCFFD7}" type="slidenum">
              <a:rPr lang="en-GB" smtClean="0"/>
              <a:t>8</a:t>
            </a:fld>
            <a:endParaRPr lang="en-GB"/>
          </a:p>
        </p:txBody>
      </p:sp>
    </p:spTree>
    <p:extLst>
      <p:ext uri="{BB962C8B-B14F-4D97-AF65-F5344CB8AC3E}">
        <p14:creationId xmlns:p14="http://schemas.microsoft.com/office/powerpoint/2010/main" val="23600711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BE" dirty="0"/>
          </a:p>
        </p:txBody>
      </p:sp>
      <p:sp>
        <p:nvSpPr>
          <p:cNvPr id="4" name="Slide Number Placeholder 3"/>
          <p:cNvSpPr>
            <a:spLocks noGrp="1"/>
          </p:cNvSpPr>
          <p:nvPr>
            <p:ph type="sldNum" sz="quarter" idx="5"/>
          </p:nvPr>
        </p:nvSpPr>
        <p:spPr/>
        <p:txBody>
          <a:bodyPr/>
          <a:lstStyle/>
          <a:p>
            <a:fld id="{167819B1-5A62-8942-A1A9-7C81B8FCFFD7}" type="slidenum">
              <a:rPr lang="en-GB" smtClean="0"/>
              <a:t>9</a:t>
            </a:fld>
            <a:endParaRPr lang="en-GB"/>
          </a:p>
        </p:txBody>
      </p:sp>
    </p:spTree>
    <p:extLst>
      <p:ext uri="{BB962C8B-B14F-4D97-AF65-F5344CB8AC3E}">
        <p14:creationId xmlns:p14="http://schemas.microsoft.com/office/powerpoint/2010/main" val="15621840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6FC048-DF4E-0746-B313-543F0DD72FCB}" type="slidenum">
              <a:rPr lang="en-GB" smtClean="0"/>
              <a:t>‹#›</a:t>
            </a:fld>
            <a:endParaRPr lang="en-GB"/>
          </a:p>
        </p:txBody>
      </p:sp>
    </p:spTree>
    <p:extLst>
      <p:ext uri="{BB962C8B-B14F-4D97-AF65-F5344CB8AC3E}">
        <p14:creationId xmlns:p14="http://schemas.microsoft.com/office/powerpoint/2010/main" val="3066824368"/>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6FC048-DF4E-0746-B313-543F0DD72FCB}" type="slidenum">
              <a:rPr lang="en-GB" smtClean="0"/>
              <a:t>‹#›</a:t>
            </a:fld>
            <a:endParaRPr lang="en-GB"/>
          </a:p>
        </p:txBody>
      </p:sp>
    </p:spTree>
    <p:extLst>
      <p:ext uri="{BB962C8B-B14F-4D97-AF65-F5344CB8AC3E}">
        <p14:creationId xmlns:p14="http://schemas.microsoft.com/office/powerpoint/2010/main" val="331743232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6FC048-DF4E-0746-B313-543F0DD72FCB}" type="slidenum">
              <a:rPr lang="en-GB" smtClean="0"/>
              <a:t>‹#›</a:t>
            </a:fld>
            <a:endParaRPr lang="en-GB"/>
          </a:p>
        </p:txBody>
      </p:sp>
    </p:spTree>
    <p:extLst>
      <p:ext uri="{BB962C8B-B14F-4D97-AF65-F5344CB8AC3E}">
        <p14:creationId xmlns:p14="http://schemas.microsoft.com/office/powerpoint/2010/main" val="2106872657"/>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First pa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42432" y="4310142"/>
            <a:ext cx="10515600" cy="468103"/>
          </a:xfrm>
          <a:prstGeom prst="rect">
            <a:avLst/>
          </a:prstGeom>
        </p:spPr>
        <p:txBody>
          <a:bodyPr/>
          <a:lstStyle>
            <a:lvl1pPr>
              <a:defRPr lang="en-GB" sz="1800" b="1" kern="1200" dirty="0">
                <a:solidFill>
                  <a:srgbClr val="2C7D4A"/>
                </a:solidFill>
                <a:latin typeface="Times New Roman" panose="02020603050405020304" pitchFamily="18" charset="0"/>
                <a:ea typeface="Open Sans" panose="020B0606030504020204" pitchFamily="34" charset="0"/>
                <a:cs typeface="Times New Roman" panose="02020603050405020304" pitchFamily="18" charset="0"/>
              </a:defRPr>
            </a:lvl1pPr>
          </a:lstStyle>
          <a:p>
            <a:r>
              <a:rPr lang="en-US" dirty="0"/>
              <a:t>Name(s) of presenters</a:t>
            </a:r>
            <a:r>
              <a:rPr lang="en-US" b="0" dirty="0"/>
              <a:t>, affiliation</a:t>
            </a:r>
            <a:endParaRPr lang="en-GB" dirty="0"/>
          </a:p>
        </p:txBody>
      </p:sp>
      <p:sp>
        <p:nvSpPr>
          <p:cNvPr id="3" name="Content Placeholder 2"/>
          <p:cNvSpPr>
            <a:spLocks noGrp="1"/>
          </p:cNvSpPr>
          <p:nvPr>
            <p:ph sz="half" idx="1" hasCustomPrompt="1"/>
          </p:nvPr>
        </p:nvSpPr>
        <p:spPr>
          <a:xfrm>
            <a:off x="442432" y="3132712"/>
            <a:ext cx="10911367" cy="380399"/>
          </a:xfrm>
          <a:prstGeom prst="rect">
            <a:avLst/>
          </a:prstGeom>
        </p:spPr>
        <p:txBody>
          <a:bodyPr>
            <a:normAutofit/>
          </a:bodyPr>
          <a:lstStyle>
            <a:lvl1pPr marL="0" indent="0">
              <a:buNone/>
              <a:defRPr lang="en-US" sz="2000" b="0" i="0" kern="1200" dirty="0" smtClean="0">
                <a:solidFill>
                  <a:srgbClr val="2C7D4A"/>
                </a:solidFill>
                <a:latin typeface="Times New Roman" panose="02020603050405020304" pitchFamily="18" charset="0"/>
                <a:ea typeface="+mn-ea"/>
                <a:cs typeface="Times New Roman" panose="02020603050405020304" pitchFamily="18" charset="0"/>
              </a:defRPr>
            </a:lvl1pPr>
          </a:lstStyle>
          <a:p>
            <a:pPr lvl="0"/>
            <a:r>
              <a:rPr lang="en-US" dirty="0"/>
              <a:t>Subtitle – location, date</a:t>
            </a:r>
          </a:p>
        </p:txBody>
      </p:sp>
      <p:sp>
        <p:nvSpPr>
          <p:cNvPr id="4" name="Content Placeholder 3"/>
          <p:cNvSpPr>
            <a:spLocks noGrp="1"/>
          </p:cNvSpPr>
          <p:nvPr>
            <p:ph sz="half" idx="2" hasCustomPrompt="1"/>
          </p:nvPr>
        </p:nvSpPr>
        <p:spPr>
          <a:xfrm>
            <a:off x="442432" y="2323677"/>
            <a:ext cx="10911367" cy="714466"/>
          </a:xfrm>
          <a:prstGeom prst="rect">
            <a:avLst/>
          </a:prstGeom>
        </p:spPr>
        <p:txBody>
          <a:bodyPr>
            <a:normAutofit/>
          </a:bodyPr>
          <a:lstStyle>
            <a:lvl1pPr marL="0" indent="0">
              <a:buNone/>
              <a:defRPr lang="en-US" sz="3600" b="1" kern="1200" dirty="0" smtClean="0">
                <a:solidFill>
                  <a:srgbClr val="2C7D4A"/>
                </a:solidFill>
                <a:latin typeface="Times New Roman" panose="02020603050405020304" pitchFamily="18" charset="0"/>
                <a:ea typeface="Cambria" panose="02040503050406030204" pitchFamily="18" charset="0"/>
                <a:cs typeface="Times New Roman" panose="02020603050405020304" pitchFamily="18" charset="0"/>
              </a:defRPr>
            </a:lvl1pPr>
            <a:lvl2pPr>
              <a:defRPr lang="en-US" sz="24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a:defRPr lang="en-US" sz="24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a:defRPr lang="en-US" sz="24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a:defRPr lang="en-GB" sz="2400" b="1" kern="1200" dirty="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Main title</a:t>
            </a:r>
          </a:p>
        </p:txBody>
      </p:sp>
      <p:cxnSp>
        <p:nvCxnSpPr>
          <p:cNvPr id="12" name="Connettore 1 15"/>
          <p:cNvCxnSpPr>
            <a:cxnSpLocks/>
          </p:cNvCxnSpPr>
          <p:nvPr userDrawn="1"/>
        </p:nvCxnSpPr>
        <p:spPr>
          <a:xfrm>
            <a:off x="442432" y="5900690"/>
            <a:ext cx="9153513" cy="0"/>
          </a:xfrm>
          <a:prstGeom prst="line">
            <a:avLst/>
          </a:prstGeom>
          <a:ln w="6350" cmpd="sng">
            <a:solidFill>
              <a:srgbClr val="2C7D4A"/>
            </a:solidFill>
          </a:ln>
          <a:effectLst>
            <a:outerShdw dist="12700" dir="5400000" sx="0" sy="0" rotWithShape="0">
              <a:srgbClr val="000000"/>
            </a:outerShdw>
          </a:effectLst>
        </p:spPr>
        <p:style>
          <a:lnRef idx="2">
            <a:schemeClr val="accent1"/>
          </a:lnRef>
          <a:fillRef idx="0">
            <a:schemeClr val="accent1"/>
          </a:fillRef>
          <a:effectRef idx="1">
            <a:schemeClr val="accent1"/>
          </a:effectRef>
          <a:fontRef idx="minor">
            <a:schemeClr val="tx1"/>
          </a:fontRef>
        </p:style>
      </p:cxnSp>
      <p:sp>
        <p:nvSpPr>
          <p:cNvPr id="17" name="Text Placeholder 16"/>
          <p:cNvSpPr>
            <a:spLocks noGrp="1"/>
          </p:cNvSpPr>
          <p:nvPr>
            <p:ph type="body" sz="quarter" idx="10"/>
          </p:nvPr>
        </p:nvSpPr>
        <p:spPr>
          <a:xfrm>
            <a:off x="359217" y="655227"/>
            <a:ext cx="3188315" cy="271462"/>
          </a:xfrm>
          <a:prstGeom prst="rect">
            <a:avLst/>
          </a:prstGeom>
        </p:spPr>
        <p:txBody>
          <a:bodyPr/>
          <a:lstStyle>
            <a:lvl1pPr>
              <a:defRPr lang="en-US" sz="1600" b="1" kern="1200" dirty="0" smtClean="0">
                <a:solidFill>
                  <a:prstClr val="white"/>
                </a:solidFill>
                <a:latin typeface="Times New Roman" panose="02020603050405020304" pitchFamily="18" charset="0"/>
                <a:ea typeface="+mn-ea"/>
                <a:cs typeface="Times New Roman" panose="02020603050405020304" pitchFamily="18" charset="0"/>
              </a:defRPr>
            </a:lvl1pPr>
          </a:lstStyle>
          <a:p>
            <a:pPr lvl="0"/>
            <a:r>
              <a:rPr lang="en-GB"/>
              <a:t>Click to edit Master text styles</a:t>
            </a:r>
          </a:p>
        </p:txBody>
      </p:sp>
      <p:pic>
        <p:nvPicPr>
          <p:cNvPr id="13" name="Immagine 5"/>
          <p:cNvPicPr>
            <a:picLocks noChangeAspect="1"/>
          </p:cNvPicPr>
          <p:nvPr userDrawn="1"/>
        </p:nvPicPr>
        <p:blipFill>
          <a:blip r:embed="rId2">
            <a:duotone>
              <a:prstClr val="black"/>
              <a:srgbClr val="2C7D4A">
                <a:tint val="45000"/>
                <a:satMod val="400000"/>
              </a:srgbClr>
            </a:duotone>
            <a:lum contrast="40000"/>
          </a:blip>
          <a:stretch>
            <a:fillRect/>
          </a:stretch>
        </p:blipFill>
        <p:spPr>
          <a:xfrm>
            <a:off x="-661119" y="386816"/>
            <a:ext cx="4606591" cy="714466"/>
          </a:xfrm>
          <a:prstGeom prst="rect">
            <a:avLst/>
          </a:prstGeom>
          <a:ln>
            <a:noFill/>
          </a:ln>
        </p:spPr>
      </p:pic>
      <p:pic>
        <p:nvPicPr>
          <p:cNvPr id="7" name="Picture 6" descr="A black background with green text&#10;&#10;Description automatically generated">
            <a:extLst>
              <a:ext uri="{FF2B5EF4-FFF2-40B4-BE49-F238E27FC236}">
                <a16:creationId xmlns:a16="http://schemas.microsoft.com/office/drawing/2014/main" id="{E3CC9B9F-1F0E-0AA5-1E5D-7EB357A85D3F}"/>
              </a:ext>
            </a:extLst>
          </p:cNvPr>
          <p:cNvPicPr>
            <a:picLocks noChangeAspect="1"/>
          </p:cNvPicPr>
          <p:nvPr userDrawn="1"/>
        </p:nvPicPr>
        <p:blipFill>
          <a:blip r:embed="rId3"/>
          <a:stretch>
            <a:fillRect/>
          </a:stretch>
        </p:blipFill>
        <p:spPr>
          <a:xfrm>
            <a:off x="10089931" y="5808911"/>
            <a:ext cx="1918454" cy="964023"/>
          </a:xfrm>
          <a:prstGeom prst="rect">
            <a:avLst/>
          </a:prstGeom>
        </p:spPr>
      </p:pic>
    </p:spTree>
    <p:extLst>
      <p:ext uri="{BB962C8B-B14F-4D97-AF65-F5344CB8AC3E}">
        <p14:creationId xmlns:p14="http://schemas.microsoft.com/office/powerpoint/2010/main" val="4067133505"/>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8" name="Text Placeholder 14">
            <a:extLst>
              <a:ext uri="{FF2B5EF4-FFF2-40B4-BE49-F238E27FC236}">
                <a16:creationId xmlns:a16="http://schemas.microsoft.com/office/drawing/2014/main" id="{BCE93E7D-A312-AFEC-351E-DA12BF45EA15}"/>
              </a:ext>
            </a:extLst>
          </p:cNvPr>
          <p:cNvSpPr>
            <a:spLocks noGrp="1" noRot="1" noMove="1" noResize="1" noEditPoints="1" noAdjustHandles="1" noChangeArrowheads="1" noChangeShapeType="1"/>
          </p:cNvSpPr>
          <p:nvPr>
            <p:ph type="body" sz="quarter" idx="14" hasCustomPrompt="1"/>
          </p:nvPr>
        </p:nvSpPr>
        <p:spPr>
          <a:xfrm>
            <a:off x="263609" y="420625"/>
            <a:ext cx="10935855" cy="530352"/>
          </a:xfrm>
          <a:prstGeom prst="rect">
            <a:avLst/>
          </a:prstGeom>
        </p:spPr>
        <p:txBody>
          <a:bodyPr/>
          <a:lstStyle>
            <a:lvl1pPr marL="0" indent="0">
              <a:buNone/>
              <a:defRPr lang="en-US" sz="3200" b="1" kern="1200" dirty="0" smtClean="0">
                <a:solidFill>
                  <a:srgbClr val="2C7D4A"/>
                </a:solidFill>
                <a:latin typeface="Times New Roman" panose="02020603050405020304" pitchFamily="18" charset="0"/>
                <a:ea typeface="+mn-ea"/>
                <a:cs typeface="Times New Roman" panose="02020603050405020304" pitchFamily="18" charset="0"/>
              </a:defRPr>
            </a:lvl1pPr>
            <a:lvl2pPr>
              <a:defRPr lang="en-US" sz="1050" kern="1200" dirty="0" smtClean="0">
                <a:solidFill>
                  <a:srgbClr val="1F6BA7"/>
                </a:solidFill>
                <a:latin typeface="Open Sans"/>
                <a:ea typeface="+mn-ea"/>
                <a:cs typeface="Open Sans"/>
              </a:defRPr>
            </a:lvl2pPr>
            <a:lvl3pPr>
              <a:defRPr lang="en-US" sz="1050" kern="1200" dirty="0" smtClean="0">
                <a:solidFill>
                  <a:srgbClr val="1F6BA7"/>
                </a:solidFill>
                <a:latin typeface="Open Sans"/>
                <a:ea typeface="+mn-ea"/>
                <a:cs typeface="Open Sans"/>
              </a:defRPr>
            </a:lvl3pPr>
            <a:lvl4pPr>
              <a:defRPr lang="en-US" sz="1050" kern="1200" dirty="0" smtClean="0">
                <a:solidFill>
                  <a:srgbClr val="1F6BA7"/>
                </a:solidFill>
                <a:latin typeface="Open Sans"/>
                <a:ea typeface="+mn-ea"/>
                <a:cs typeface="Open Sans"/>
              </a:defRPr>
            </a:lvl4pPr>
            <a:lvl5pPr>
              <a:defRPr lang="en-GB" sz="1050" kern="1200" dirty="0">
                <a:solidFill>
                  <a:srgbClr val="1F6BA7"/>
                </a:solidFill>
                <a:latin typeface="Open Sans"/>
                <a:ea typeface="+mn-ea"/>
                <a:cs typeface="Open Sans"/>
              </a:defRPr>
            </a:lvl5pPr>
          </a:lstStyle>
          <a:p>
            <a:pPr lvl="0"/>
            <a:r>
              <a:rPr lang="en-US" dirty="0"/>
              <a:t>Slide title</a:t>
            </a:r>
          </a:p>
        </p:txBody>
      </p:sp>
      <p:sp>
        <p:nvSpPr>
          <p:cNvPr id="9" name="Slide Number Placeholder 5">
            <a:extLst>
              <a:ext uri="{FF2B5EF4-FFF2-40B4-BE49-F238E27FC236}">
                <a16:creationId xmlns:a16="http://schemas.microsoft.com/office/drawing/2014/main" id="{047B4010-3FE4-9FD5-B36E-5934D4DEF2C7}"/>
              </a:ext>
            </a:extLst>
          </p:cNvPr>
          <p:cNvSpPr>
            <a:spLocks noGrp="1"/>
          </p:cNvSpPr>
          <p:nvPr>
            <p:ph type="sldNum" sz="quarter" idx="12"/>
          </p:nvPr>
        </p:nvSpPr>
        <p:spPr>
          <a:xfrm>
            <a:off x="9177867" y="6411586"/>
            <a:ext cx="2743200" cy="365125"/>
          </a:xfrm>
        </p:spPr>
        <p:txBody>
          <a:bodyPr/>
          <a:lstStyle>
            <a:lvl1pPr>
              <a:defRPr sz="1600">
                <a:solidFill>
                  <a:srgbClr val="2C7D4A"/>
                </a:solidFill>
              </a:defRPr>
            </a:lvl1pPr>
          </a:lstStyle>
          <a:p>
            <a:fld id="{F26FC048-DF4E-0746-B313-543F0DD72FCB}" type="slidenum">
              <a:rPr lang="en-GB" smtClean="0"/>
              <a:pPr/>
              <a:t>‹#›</a:t>
            </a:fld>
            <a:endParaRPr lang="en-GB" dirty="0"/>
          </a:p>
        </p:txBody>
      </p:sp>
      <p:pic>
        <p:nvPicPr>
          <p:cNvPr id="10" name="Picture 9" descr="A black background with green text&#10;&#10;Description automatically generated">
            <a:extLst>
              <a:ext uri="{FF2B5EF4-FFF2-40B4-BE49-F238E27FC236}">
                <a16:creationId xmlns:a16="http://schemas.microsoft.com/office/drawing/2014/main" id="{E85EB9C8-1671-AD83-7B6C-507C5979B562}"/>
              </a:ext>
            </a:extLst>
          </p:cNvPr>
          <p:cNvPicPr>
            <a:picLocks noChangeAspect="1"/>
          </p:cNvPicPr>
          <p:nvPr userDrawn="1"/>
        </p:nvPicPr>
        <p:blipFill>
          <a:blip r:embed="rId2"/>
          <a:stretch>
            <a:fillRect/>
          </a:stretch>
        </p:blipFill>
        <p:spPr>
          <a:xfrm>
            <a:off x="10009937" y="132585"/>
            <a:ext cx="1918454" cy="964023"/>
          </a:xfrm>
          <a:prstGeom prst="rect">
            <a:avLst/>
          </a:prstGeom>
        </p:spPr>
      </p:pic>
      <p:sp>
        <p:nvSpPr>
          <p:cNvPr id="2" name="Segnaposto contenuto 2">
            <a:extLst>
              <a:ext uri="{FF2B5EF4-FFF2-40B4-BE49-F238E27FC236}">
                <a16:creationId xmlns:a16="http://schemas.microsoft.com/office/drawing/2014/main" id="{55D31A5A-8AAB-1044-A8E4-4347524BD364}"/>
              </a:ext>
            </a:extLst>
          </p:cNvPr>
          <p:cNvSpPr>
            <a:spLocks noGrp="1"/>
          </p:cNvSpPr>
          <p:nvPr>
            <p:ph idx="13" hasCustomPrompt="1"/>
          </p:nvPr>
        </p:nvSpPr>
        <p:spPr>
          <a:xfrm>
            <a:off x="304722" y="1246798"/>
            <a:ext cx="11616345" cy="5234092"/>
          </a:xfrm>
          <a:prstGeom prst="rect">
            <a:avLst/>
          </a:prstGeom>
        </p:spPr>
        <p:txBody>
          <a:bodyPr/>
          <a:lstStyle>
            <a:lvl1pPr marL="285750" indent="-285750">
              <a:lnSpc>
                <a:spcPct val="120000"/>
              </a:lnSpc>
              <a:buFont typeface="Arial" panose="020B0604020202020204" pitchFamily="34" charset="0"/>
              <a:buChar char="•"/>
              <a:defRPr/>
            </a:lvl1pPr>
          </a:lstStyle>
          <a:p>
            <a:pPr marL="0" indent="0">
              <a:buNone/>
            </a:pPr>
            <a:r>
              <a:rPr lang="it-IT" b="1" dirty="0">
                <a:latin typeface="Open Sans"/>
                <a:cs typeface="Open Sans"/>
              </a:rPr>
              <a:t>Text (</a:t>
            </a:r>
            <a:r>
              <a:rPr lang="it-IT" b="1" dirty="0" err="1">
                <a:latin typeface="Open Sans"/>
                <a:cs typeface="Open Sans"/>
              </a:rPr>
              <a:t>title</a:t>
            </a:r>
            <a:r>
              <a:rPr lang="it-IT" b="1" dirty="0">
                <a:latin typeface="Open Sans"/>
                <a:cs typeface="Open Sans"/>
              </a:rPr>
              <a:t>)</a:t>
            </a:r>
          </a:p>
          <a:p>
            <a:pPr marL="0" indent="0">
              <a:lnSpc>
                <a:spcPct val="120000"/>
              </a:lnSpc>
              <a:buNone/>
            </a:pPr>
            <a:r>
              <a:rPr lang="it-IT" sz="1800" dirty="0">
                <a:latin typeface="Open Sans"/>
                <a:cs typeface="Open Sans"/>
              </a:rPr>
              <a:t>Text </a:t>
            </a:r>
            <a:r>
              <a:rPr lang="it-IT" sz="1800" dirty="0" err="1">
                <a:latin typeface="Open Sans"/>
                <a:cs typeface="Open Sans"/>
              </a:rPr>
              <a:t>Lorem</a:t>
            </a:r>
            <a:r>
              <a:rPr lang="it-IT" sz="1800" dirty="0">
                <a:latin typeface="Open Sans"/>
                <a:cs typeface="Open Sans"/>
              </a:rPr>
              <a:t> </a:t>
            </a:r>
            <a:r>
              <a:rPr lang="it-IT" sz="1800" dirty="0" err="1">
                <a:latin typeface="Open Sans"/>
                <a:cs typeface="Open Sans"/>
              </a:rPr>
              <a:t>ipsum</a:t>
            </a:r>
            <a:r>
              <a:rPr lang="it-IT" sz="1800" dirty="0">
                <a:latin typeface="Open Sans"/>
                <a:cs typeface="Open Sans"/>
              </a:rPr>
              <a:t> </a:t>
            </a:r>
            <a:r>
              <a:rPr lang="it-IT" sz="1800" dirty="0" err="1">
                <a:latin typeface="Open Sans"/>
                <a:cs typeface="Open Sans"/>
              </a:rPr>
              <a:t>dolor</a:t>
            </a:r>
            <a:r>
              <a:rPr lang="it-IT" sz="1800" dirty="0">
                <a:latin typeface="Open Sans"/>
                <a:cs typeface="Open Sans"/>
              </a:rPr>
              <a:t> </a:t>
            </a:r>
            <a:r>
              <a:rPr lang="it-IT" sz="1800" dirty="0" err="1">
                <a:latin typeface="Open Sans"/>
                <a:cs typeface="Open Sans"/>
              </a:rPr>
              <a:t>sitmkn</a:t>
            </a:r>
            <a:r>
              <a:rPr lang="it-IT" sz="1800" dirty="0">
                <a:latin typeface="Open Sans"/>
                <a:cs typeface="Open Sans"/>
              </a:rPr>
              <a:t> </a:t>
            </a:r>
            <a:r>
              <a:rPr lang="it-IT" sz="1800" dirty="0" err="1">
                <a:latin typeface="Open Sans"/>
                <a:cs typeface="Open Sans"/>
              </a:rPr>
              <a:t>djsoinsc-msdece</a:t>
            </a:r>
            <a:r>
              <a:rPr lang="it-IT" sz="1800" dirty="0">
                <a:latin typeface="Open Sans"/>
                <a:cs typeface="Open Sans"/>
              </a:rPr>
              <a:t>. </a:t>
            </a:r>
            <a:r>
              <a:rPr lang="it-IT" sz="1800" dirty="0" err="1">
                <a:latin typeface="Open Sans"/>
                <a:cs typeface="Open Sans"/>
              </a:rPr>
              <a:t>Lorem</a:t>
            </a:r>
            <a:r>
              <a:rPr lang="it-IT" sz="1800" dirty="0">
                <a:latin typeface="Open Sans"/>
                <a:cs typeface="Open Sans"/>
              </a:rPr>
              <a:t> </a:t>
            </a:r>
            <a:r>
              <a:rPr lang="it-IT" sz="1800" dirty="0" err="1">
                <a:latin typeface="Open Sans"/>
                <a:cs typeface="Open Sans"/>
              </a:rPr>
              <a:t>ipsum</a:t>
            </a:r>
            <a:r>
              <a:rPr lang="it-IT" sz="1800" dirty="0">
                <a:latin typeface="Open Sans"/>
                <a:cs typeface="Open Sans"/>
              </a:rPr>
              <a:t> </a:t>
            </a:r>
            <a:r>
              <a:rPr lang="it-IT" sz="1800" dirty="0" err="1">
                <a:latin typeface="Open Sans"/>
                <a:cs typeface="Open Sans"/>
              </a:rPr>
              <a:t>dolor</a:t>
            </a:r>
            <a:r>
              <a:rPr lang="it-IT" sz="1800" dirty="0">
                <a:latin typeface="Open Sans"/>
                <a:cs typeface="Open Sans"/>
              </a:rPr>
              <a:t> </a:t>
            </a:r>
            <a:r>
              <a:rPr lang="it-IT" sz="1800" dirty="0" err="1">
                <a:latin typeface="Open Sans"/>
                <a:cs typeface="Open Sans"/>
              </a:rPr>
              <a:t>sitmkn</a:t>
            </a:r>
            <a:r>
              <a:rPr lang="it-IT" sz="1800" dirty="0">
                <a:latin typeface="Open Sans"/>
                <a:cs typeface="Open Sans"/>
              </a:rPr>
              <a:t> </a:t>
            </a:r>
            <a:r>
              <a:rPr lang="it-IT" sz="1800" dirty="0" err="1">
                <a:latin typeface="Open Sans"/>
                <a:cs typeface="Open Sans"/>
              </a:rPr>
              <a:t>djsoinsc-msdece</a:t>
            </a:r>
            <a:r>
              <a:rPr lang="it-IT" sz="1800" dirty="0">
                <a:latin typeface="Open Sans"/>
                <a:cs typeface="Open Sans"/>
              </a:rPr>
              <a:t>.</a:t>
            </a:r>
          </a:p>
          <a:p>
            <a:pPr marL="0" indent="0">
              <a:buNone/>
            </a:pPr>
            <a:endParaRPr lang="it-IT" sz="1800" dirty="0">
              <a:latin typeface="Open Sans"/>
              <a:cs typeface="Open Sans"/>
            </a:endParaRPr>
          </a:p>
          <a:p>
            <a:pPr marL="0" indent="0">
              <a:buNone/>
            </a:pPr>
            <a:endParaRPr lang="it-IT" sz="1800" dirty="0">
              <a:latin typeface="Open Sans"/>
              <a:cs typeface="Open Sans"/>
            </a:endParaRPr>
          </a:p>
          <a:p>
            <a:pPr marL="0" indent="0">
              <a:buNone/>
            </a:pPr>
            <a:endParaRPr lang="it-IT" sz="1800" dirty="0">
              <a:latin typeface="Open Sans"/>
              <a:cs typeface="Open Sans"/>
            </a:endParaRPr>
          </a:p>
        </p:txBody>
      </p:sp>
    </p:spTree>
    <p:extLst>
      <p:ext uri="{BB962C8B-B14F-4D97-AF65-F5344CB8AC3E}">
        <p14:creationId xmlns:p14="http://schemas.microsoft.com/office/powerpoint/2010/main" val="3914318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6FC048-DF4E-0746-B313-543F0DD72FCB}" type="slidenum">
              <a:rPr lang="en-GB" smtClean="0"/>
              <a:t>‹#›</a:t>
            </a:fld>
            <a:endParaRPr lang="en-GB"/>
          </a:p>
        </p:txBody>
      </p:sp>
    </p:spTree>
    <p:extLst>
      <p:ext uri="{BB962C8B-B14F-4D97-AF65-F5344CB8AC3E}">
        <p14:creationId xmlns:p14="http://schemas.microsoft.com/office/powerpoint/2010/main" val="4266686113"/>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6FC048-DF4E-0746-B313-543F0DD72FCB}" type="slidenum">
              <a:rPr lang="en-GB" smtClean="0"/>
              <a:t>‹#›</a:t>
            </a:fld>
            <a:endParaRPr lang="en-GB"/>
          </a:p>
        </p:txBody>
      </p:sp>
    </p:spTree>
    <p:extLst>
      <p:ext uri="{BB962C8B-B14F-4D97-AF65-F5344CB8AC3E}">
        <p14:creationId xmlns:p14="http://schemas.microsoft.com/office/powerpoint/2010/main" val="2496021867"/>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6FC048-DF4E-0746-B313-543F0DD72FCB}" type="slidenum">
              <a:rPr lang="en-GB" smtClean="0"/>
              <a:t>‹#›</a:t>
            </a:fld>
            <a:endParaRPr lang="en-GB"/>
          </a:p>
        </p:txBody>
      </p:sp>
    </p:spTree>
    <p:extLst>
      <p:ext uri="{BB962C8B-B14F-4D97-AF65-F5344CB8AC3E}">
        <p14:creationId xmlns:p14="http://schemas.microsoft.com/office/powerpoint/2010/main" val="1052462700"/>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26FC048-DF4E-0746-B313-543F0DD72FCB}" type="slidenum">
              <a:rPr lang="en-GB" smtClean="0"/>
              <a:t>‹#›</a:t>
            </a:fld>
            <a:endParaRPr lang="en-GB"/>
          </a:p>
        </p:txBody>
      </p:sp>
    </p:spTree>
    <p:extLst>
      <p:ext uri="{BB962C8B-B14F-4D97-AF65-F5344CB8AC3E}">
        <p14:creationId xmlns:p14="http://schemas.microsoft.com/office/powerpoint/2010/main" val="3789087750"/>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26FC048-DF4E-0746-B313-543F0DD72FCB}" type="slidenum">
              <a:rPr lang="en-GB" smtClean="0"/>
              <a:t>‹#›</a:t>
            </a:fld>
            <a:endParaRPr lang="en-GB"/>
          </a:p>
        </p:txBody>
      </p:sp>
    </p:spTree>
    <p:extLst>
      <p:ext uri="{BB962C8B-B14F-4D97-AF65-F5344CB8AC3E}">
        <p14:creationId xmlns:p14="http://schemas.microsoft.com/office/powerpoint/2010/main" val="1702022340"/>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26FC048-DF4E-0746-B313-543F0DD72FCB}" type="slidenum">
              <a:rPr lang="en-GB" smtClean="0"/>
              <a:t>‹#›</a:t>
            </a:fld>
            <a:endParaRPr lang="en-GB"/>
          </a:p>
        </p:txBody>
      </p:sp>
    </p:spTree>
    <p:extLst>
      <p:ext uri="{BB962C8B-B14F-4D97-AF65-F5344CB8AC3E}">
        <p14:creationId xmlns:p14="http://schemas.microsoft.com/office/powerpoint/2010/main" val="4234697291"/>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6FC048-DF4E-0746-B313-543F0DD72FCB}" type="slidenum">
              <a:rPr lang="en-GB" smtClean="0"/>
              <a:t>‹#›</a:t>
            </a:fld>
            <a:endParaRPr lang="en-GB"/>
          </a:p>
        </p:txBody>
      </p:sp>
    </p:spTree>
    <p:extLst>
      <p:ext uri="{BB962C8B-B14F-4D97-AF65-F5344CB8AC3E}">
        <p14:creationId xmlns:p14="http://schemas.microsoft.com/office/powerpoint/2010/main" val="3373269915"/>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6FC048-DF4E-0746-B313-543F0DD72FCB}" type="slidenum">
              <a:rPr lang="en-GB" smtClean="0"/>
              <a:t>‹#›</a:t>
            </a:fld>
            <a:endParaRPr lang="en-GB"/>
          </a:p>
        </p:txBody>
      </p:sp>
    </p:spTree>
    <p:extLst>
      <p:ext uri="{BB962C8B-B14F-4D97-AF65-F5344CB8AC3E}">
        <p14:creationId xmlns:p14="http://schemas.microsoft.com/office/powerpoint/2010/main" val="2446000985"/>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26FC048-DF4E-0746-B313-543F0DD72FCB}" type="slidenum">
              <a:rPr lang="en-GB" smtClean="0"/>
              <a:t>‹#›</a:t>
            </a:fld>
            <a:endParaRPr lang="en-GB"/>
          </a:p>
        </p:txBody>
      </p:sp>
    </p:spTree>
    <p:extLst>
      <p:ext uri="{BB962C8B-B14F-4D97-AF65-F5344CB8AC3E}">
        <p14:creationId xmlns:p14="http://schemas.microsoft.com/office/powerpoint/2010/main" val="1087385678"/>
      </p:ext>
    </p:extLst>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 id="2147483772" r:id="rId12"/>
    <p:sldLayoutId id="2147483773"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hyperlink" Target="https://ercst.org/ercst-reflection-note-aligning-policy-ambitions-assessing-the-omnibus-regulation-against-the-antwerp-declaration-and-the-clean-industrial-deal/" TargetMode="External"/><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2C9BC-2C6A-4244-998F-180C3DF2BEA0}"/>
              </a:ext>
            </a:extLst>
          </p:cNvPr>
          <p:cNvSpPr>
            <a:spLocks noGrp="1"/>
          </p:cNvSpPr>
          <p:nvPr>
            <p:ph type="title"/>
          </p:nvPr>
        </p:nvSpPr>
        <p:spPr>
          <a:xfrm>
            <a:off x="442432" y="4222438"/>
            <a:ext cx="10515600" cy="814257"/>
          </a:xfrm>
        </p:spPr>
        <p:txBody>
          <a:bodyPr>
            <a:normAutofit/>
          </a:bodyPr>
          <a:lstStyle/>
          <a:p>
            <a:r>
              <a:rPr lang="en-GB" b="0" dirty="0"/>
              <a:t>16 July 2025</a:t>
            </a:r>
            <a:endParaRPr lang="en-US" b="0" dirty="0"/>
          </a:p>
        </p:txBody>
      </p:sp>
      <p:sp>
        <p:nvSpPr>
          <p:cNvPr id="4" name="Content Placeholder 3">
            <a:extLst>
              <a:ext uri="{FF2B5EF4-FFF2-40B4-BE49-F238E27FC236}">
                <a16:creationId xmlns:a16="http://schemas.microsoft.com/office/drawing/2014/main" id="{BB594FA6-4096-AD4C-A6CA-70A4B56BB12E}"/>
              </a:ext>
            </a:extLst>
          </p:cNvPr>
          <p:cNvSpPr>
            <a:spLocks noGrp="1"/>
          </p:cNvSpPr>
          <p:nvPr>
            <p:ph sz="half" idx="2"/>
          </p:nvPr>
        </p:nvSpPr>
        <p:spPr>
          <a:xfrm>
            <a:off x="442431" y="2063582"/>
            <a:ext cx="10911367" cy="1365418"/>
          </a:xfrm>
        </p:spPr>
        <p:txBody>
          <a:bodyPr>
            <a:normAutofit/>
          </a:bodyPr>
          <a:lstStyle/>
          <a:p>
            <a:pPr algn="just"/>
            <a:r>
              <a:rPr lang="en-GB" dirty="0">
                <a:ea typeface="Cambria Math" charset="0"/>
              </a:rPr>
              <a:t>OMNIBUS CSRD, CSDDD – Where do we stand?</a:t>
            </a:r>
            <a:endParaRPr lang="en-CA" dirty="0">
              <a:ea typeface="Cambria Math" charset="0"/>
            </a:endParaRPr>
          </a:p>
        </p:txBody>
      </p:sp>
    </p:spTree>
    <p:extLst>
      <p:ext uri="{BB962C8B-B14F-4D97-AF65-F5344CB8AC3E}">
        <p14:creationId xmlns:p14="http://schemas.microsoft.com/office/powerpoint/2010/main" val="42327927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284356-06A7-8228-473A-2BDA01E01006}"/>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C88A5B5E-3ACE-E626-259C-CADDD34F0369}"/>
              </a:ext>
            </a:extLst>
          </p:cNvPr>
          <p:cNvSpPr>
            <a:spLocks noGrp="1"/>
          </p:cNvSpPr>
          <p:nvPr>
            <p:ph type="body" sz="quarter" idx="14"/>
          </p:nvPr>
        </p:nvSpPr>
        <p:spPr/>
        <p:txBody>
          <a:bodyPr>
            <a:normAutofit/>
          </a:bodyPr>
          <a:lstStyle/>
          <a:p>
            <a:r>
              <a:rPr lang="en-BE" sz="3000" dirty="0"/>
              <a:t>Background</a:t>
            </a:r>
            <a:endParaRPr lang="en-BE" sz="3000" dirty="0">
              <a:highlight>
                <a:srgbClr val="FFFF00"/>
              </a:highlight>
            </a:endParaRPr>
          </a:p>
        </p:txBody>
      </p:sp>
      <p:sp>
        <p:nvSpPr>
          <p:cNvPr id="3" name="Slide Number Placeholder 2">
            <a:extLst>
              <a:ext uri="{FF2B5EF4-FFF2-40B4-BE49-F238E27FC236}">
                <a16:creationId xmlns:a16="http://schemas.microsoft.com/office/drawing/2014/main" id="{20B27E3E-8269-9020-38DD-F3FF17B2B672}"/>
              </a:ext>
            </a:extLst>
          </p:cNvPr>
          <p:cNvSpPr>
            <a:spLocks noGrp="1"/>
          </p:cNvSpPr>
          <p:nvPr>
            <p:ph type="sldNum" sz="quarter" idx="12"/>
          </p:nvPr>
        </p:nvSpPr>
        <p:spPr/>
        <p:txBody>
          <a:bodyPr/>
          <a:lstStyle/>
          <a:p>
            <a:fld id="{F26FC048-DF4E-0746-B313-543F0DD72FCB}" type="slidenum">
              <a:rPr lang="en-GB" smtClean="0"/>
              <a:pPr/>
              <a:t>2</a:t>
            </a:fld>
            <a:endParaRPr lang="en-GB" dirty="0"/>
          </a:p>
        </p:txBody>
      </p:sp>
      <p:sp>
        <p:nvSpPr>
          <p:cNvPr id="4" name="Content Placeholder 3">
            <a:extLst>
              <a:ext uri="{FF2B5EF4-FFF2-40B4-BE49-F238E27FC236}">
                <a16:creationId xmlns:a16="http://schemas.microsoft.com/office/drawing/2014/main" id="{2096582F-8CBB-A31C-A87F-02AA209244A6}"/>
              </a:ext>
            </a:extLst>
          </p:cNvPr>
          <p:cNvSpPr>
            <a:spLocks noGrp="1"/>
          </p:cNvSpPr>
          <p:nvPr>
            <p:ph idx="13"/>
          </p:nvPr>
        </p:nvSpPr>
        <p:spPr>
          <a:xfrm>
            <a:off x="304722" y="1120208"/>
            <a:ext cx="11616345" cy="5234092"/>
          </a:xfrm>
        </p:spPr>
        <p:txBody>
          <a:bodyPr>
            <a:normAutofit fontScale="85000" lnSpcReduction="20000"/>
          </a:bodyPr>
          <a:lstStyle/>
          <a:p>
            <a:pPr algn="just"/>
            <a:r>
              <a:rPr lang="en-GB" dirty="0">
                <a:latin typeface="Times New Roman" panose="02020603050405020304" pitchFamily="18" charset="0"/>
                <a:cs typeface="Times New Roman" panose="02020603050405020304" pitchFamily="18" charset="0"/>
              </a:rPr>
              <a:t>In its 2025 work programme, the EU Commission unveiled a set of initiatives aimed at tackling duplicative, excessive, or unjustified regulations that hinder businesses in the EU. These efforts are part of a broader vision outlined in the Competitiveness Compass, which sets the direction for enhancing the EU’s competitiveness and fostering a more prosperous economy. Through these actions, the Commission aims to cut administrative burdens by 25% overall and by 35% specifically for small and medium-sized enterprises by the conclusion of its mandate in 2029.</a:t>
            </a: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In February 2024, 73 business leaders signed the Antwerp Declaration, a call for a European Industrial Deal to complement the EU Green Deal and ensure a competitive and sustainable industrial sector in Europe.</a:t>
            </a:r>
          </a:p>
          <a:p>
            <a:pPr algn="just"/>
            <a:r>
              <a:rPr lang="en-US" dirty="0">
                <a:latin typeface="Times New Roman" panose="02020603050405020304" pitchFamily="18" charset="0"/>
                <a:cs typeface="Times New Roman" panose="02020603050405020304" pitchFamily="18" charset="0"/>
              </a:rPr>
              <a:t>Omnibus Regulation proposed to streamline EU Taxonomy Regulation, CSRD, CSDDD and CBAM.</a:t>
            </a:r>
          </a:p>
          <a:p>
            <a:pPr algn="just"/>
            <a:r>
              <a:rPr lang="en-US" dirty="0">
                <a:latin typeface="Times New Roman" panose="02020603050405020304" pitchFamily="18" charset="0"/>
                <a:cs typeface="Times New Roman" panose="02020603050405020304" pitchFamily="18" charset="0"/>
              </a:rPr>
              <a:t>Goal: Reduce bureaucratic burdens while maintaining core policy content.</a:t>
            </a:r>
          </a:p>
        </p:txBody>
      </p:sp>
    </p:spTree>
    <p:extLst>
      <p:ext uri="{BB962C8B-B14F-4D97-AF65-F5344CB8AC3E}">
        <p14:creationId xmlns:p14="http://schemas.microsoft.com/office/powerpoint/2010/main" val="495980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EA07C70-96F2-F3D7-1C92-8D625B64E060}"/>
              </a:ext>
            </a:extLst>
          </p:cNvPr>
          <p:cNvSpPr/>
          <p:nvPr/>
        </p:nvSpPr>
        <p:spPr>
          <a:xfrm>
            <a:off x="9694333" y="0"/>
            <a:ext cx="2391276" cy="104140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ext Placeholder 1">
            <a:extLst>
              <a:ext uri="{FF2B5EF4-FFF2-40B4-BE49-F238E27FC236}">
                <a16:creationId xmlns:a16="http://schemas.microsoft.com/office/drawing/2014/main" id="{9B4C66C7-726C-A1DD-F12A-C3465A8175D8}"/>
              </a:ext>
            </a:extLst>
          </p:cNvPr>
          <p:cNvSpPr>
            <a:spLocks noGrp="1"/>
          </p:cNvSpPr>
          <p:nvPr>
            <p:ph type="body" sz="quarter" idx="14"/>
          </p:nvPr>
        </p:nvSpPr>
        <p:spPr>
          <a:xfrm>
            <a:off x="263609" y="155449"/>
            <a:ext cx="10935855" cy="530352"/>
          </a:xfrm>
        </p:spPr>
        <p:txBody>
          <a:bodyPr>
            <a:normAutofit/>
          </a:bodyPr>
          <a:lstStyle/>
          <a:p>
            <a:r>
              <a:rPr lang="en-BE" dirty="0"/>
              <a:t>CSRD</a:t>
            </a:r>
            <a:r>
              <a:rPr lang="en-GB" dirty="0"/>
              <a:t> - C</a:t>
            </a:r>
            <a:r>
              <a:rPr lang="en-BE" dirty="0"/>
              <a:t>omparison </a:t>
            </a:r>
          </a:p>
        </p:txBody>
      </p:sp>
      <p:sp>
        <p:nvSpPr>
          <p:cNvPr id="3" name="Slide Number Placeholder 2">
            <a:extLst>
              <a:ext uri="{FF2B5EF4-FFF2-40B4-BE49-F238E27FC236}">
                <a16:creationId xmlns:a16="http://schemas.microsoft.com/office/drawing/2014/main" id="{E2489C3D-782D-93AE-DD1C-B8BF84474907}"/>
              </a:ext>
            </a:extLst>
          </p:cNvPr>
          <p:cNvSpPr>
            <a:spLocks noGrp="1"/>
          </p:cNvSpPr>
          <p:nvPr>
            <p:ph type="sldNum" sz="quarter" idx="12"/>
          </p:nvPr>
        </p:nvSpPr>
        <p:spPr>
          <a:xfrm>
            <a:off x="9177867" y="6411586"/>
            <a:ext cx="2743200" cy="365125"/>
          </a:xfrm>
        </p:spPr>
        <p:txBody>
          <a:bodyPr anchor="ctr">
            <a:normAutofit/>
          </a:bodyPr>
          <a:lstStyle/>
          <a:p>
            <a:pPr>
              <a:spcAft>
                <a:spcPts val="600"/>
              </a:spcAft>
            </a:pPr>
            <a:fld id="{F26FC048-DF4E-0746-B313-543F0DD72FCB}" type="slidenum">
              <a:rPr lang="en-GB" smtClean="0"/>
              <a:pPr>
                <a:spcAft>
                  <a:spcPts val="600"/>
                </a:spcAft>
              </a:pPr>
              <a:t>3</a:t>
            </a:fld>
            <a:endParaRPr lang="en-GB"/>
          </a:p>
        </p:txBody>
      </p:sp>
      <p:graphicFrame>
        <p:nvGraphicFramePr>
          <p:cNvPr id="5" name="Content Placeholder 4">
            <a:extLst>
              <a:ext uri="{FF2B5EF4-FFF2-40B4-BE49-F238E27FC236}">
                <a16:creationId xmlns:a16="http://schemas.microsoft.com/office/drawing/2014/main" id="{47A9AB59-02F5-FA1F-7039-6487E0F34004}"/>
              </a:ext>
            </a:extLst>
          </p:cNvPr>
          <p:cNvGraphicFramePr>
            <a:graphicFrameLocks noGrp="1"/>
          </p:cNvGraphicFramePr>
          <p:nvPr>
            <p:ph idx="13"/>
            <p:extLst>
              <p:ext uri="{D42A27DB-BD31-4B8C-83A1-F6EECF244321}">
                <p14:modId xmlns:p14="http://schemas.microsoft.com/office/powerpoint/2010/main" val="3392192668"/>
              </p:ext>
            </p:extLst>
          </p:nvPr>
        </p:nvGraphicFramePr>
        <p:xfrm>
          <a:off x="330729" y="801627"/>
          <a:ext cx="11530542" cy="5041393"/>
        </p:xfrm>
        <a:graphic>
          <a:graphicData uri="http://schemas.openxmlformats.org/drawingml/2006/table">
            <a:tbl>
              <a:tblPr firstRow="1" firstCol="1" bandRow="1">
                <a:tableStyleId>{F5AB1C69-6EDB-4FF4-983F-18BD219EF322}</a:tableStyleId>
              </a:tblPr>
              <a:tblGrid>
                <a:gridCol w="2822047">
                  <a:extLst>
                    <a:ext uri="{9D8B030D-6E8A-4147-A177-3AD203B41FA5}">
                      <a16:colId xmlns:a16="http://schemas.microsoft.com/office/drawing/2014/main" val="3062073113"/>
                    </a:ext>
                  </a:extLst>
                </a:gridCol>
                <a:gridCol w="2911942">
                  <a:extLst>
                    <a:ext uri="{9D8B030D-6E8A-4147-A177-3AD203B41FA5}">
                      <a16:colId xmlns:a16="http://schemas.microsoft.com/office/drawing/2014/main" val="563022529"/>
                    </a:ext>
                  </a:extLst>
                </a:gridCol>
                <a:gridCol w="2918015">
                  <a:extLst>
                    <a:ext uri="{9D8B030D-6E8A-4147-A177-3AD203B41FA5}">
                      <a16:colId xmlns:a16="http://schemas.microsoft.com/office/drawing/2014/main" val="4015897015"/>
                    </a:ext>
                  </a:extLst>
                </a:gridCol>
                <a:gridCol w="2878538">
                  <a:extLst>
                    <a:ext uri="{9D8B030D-6E8A-4147-A177-3AD203B41FA5}">
                      <a16:colId xmlns:a16="http://schemas.microsoft.com/office/drawing/2014/main" val="2335491274"/>
                    </a:ext>
                  </a:extLst>
                </a:gridCol>
              </a:tblGrid>
              <a:tr h="360415">
                <a:tc>
                  <a:txBody>
                    <a:bodyPr/>
                    <a:lstStyle/>
                    <a:p>
                      <a:pPr>
                        <a:lnSpc>
                          <a:spcPct val="115000"/>
                        </a:lnSpc>
                        <a:spcAft>
                          <a:spcPts val="1000"/>
                        </a:spcAft>
                        <a:buNone/>
                      </a:pPr>
                      <a:r>
                        <a:rPr lang="en-US" sz="1600" dirty="0">
                          <a:effectLst/>
                          <a:latin typeface="Times New Roman" panose="02020603050405020304" pitchFamily="18" charset="0"/>
                          <a:cs typeface="Times New Roman" panose="02020603050405020304" pitchFamily="18" charset="0"/>
                        </a:rPr>
                        <a:t> </a:t>
                      </a:r>
                      <a:endParaRPr lang="en-BE" sz="16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99796" marR="99796" marT="0" marB="0"/>
                </a:tc>
                <a:tc>
                  <a:txBody>
                    <a:bodyPr/>
                    <a:lstStyle/>
                    <a:p>
                      <a:pPr>
                        <a:lnSpc>
                          <a:spcPct val="115000"/>
                        </a:lnSpc>
                        <a:spcAft>
                          <a:spcPts val="1000"/>
                        </a:spcAft>
                        <a:buNone/>
                      </a:pPr>
                      <a:r>
                        <a:rPr lang="en-US" sz="1600" dirty="0">
                          <a:effectLst/>
                          <a:latin typeface="Times New Roman" panose="02020603050405020304" pitchFamily="18" charset="0"/>
                          <a:cs typeface="Times New Roman" panose="02020603050405020304" pitchFamily="18" charset="0"/>
                        </a:rPr>
                        <a:t>EC Proposal</a:t>
                      </a:r>
                      <a:endParaRPr lang="en-BE" sz="16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99796" marR="99796" marT="0" marB="0"/>
                </a:tc>
                <a:tc>
                  <a:txBody>
                    <a:bodyPr/>
                    <a:lstStyle/>
                    <a:p>
                      <a:pPr>
                        <a:lnSpc>
                          <a:spcPct val="115000"/>
                        </a:lnSpc>
                        <a:spcAft>
                          <a:spcPts val="1000"/>
                        </a:spcAft>
                        <a:buNone/>
                      </a:pPr>
                      <a:r>
                        <a:rPr lang="en-US" sz="1600" dirty="0">
                          <a:effectLst/>
                          <a:latin typeface="Times New Roman" panose="02020603050405020304" pitchFamily="18" charset="0"/>
                          <a:cs typeface="Times New Roman" panose="02020603050405020304" pitchFamily="18" charset="0"/>
                        </a:rPr>
                        <a:t>EP Rapporteur Draft Report </a:t>
                      </a:r>
                      <a:endParaRPr lang="en-BE" sz="16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99796" marR="99796" marT="0" marB="0"/>
                </a:tc>
                <a:tc>
                  <a:txBody>
                    <a:bodyPr/>
                    <a:lstStyle/>
                    <a:p>
                      <a:pPr>
                        <a:lnSpc>
                          <a:spcPct val="115000"/>
                        </a:lnSpc>
                        <a:spcAft>
                          <a:spcPts val="1000"/>
                        </a:spcAft>
                        <a:buNone/>
                      </a:pPr>
                      <a:r>
                        <a:rPr lang="en-US" sz="1600">
                          <a:effectLst/>
                          <a:latin typeface="Times New Roman" panose="02020603050405020304" pitchFamily="18" charset="0"/>
                          <a:cs typeface="Times New Roman" panose="02020603050405020304" pitchFamily="18" charset="0"/>
                        </a:rPr>
                        <a:t>Council Position</a:t>
                      </a:r>
                      <a:endParaRPr lang="en-BE" sz="16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99796" marR="99796" marT="0" marB="0"/>
                </a:tc>
                <a:extLst>
                  <a:ext uri="{0D108BD9-81ED-4DB2-BD59-A6C34878D82A}">
                    <a16:rowId xmlns:a16="http://schemas.microsoft.com/office/drawing/2014/main" val="1754113160"/>
                  </a:ext>
                </a:extLst>
              </a:tr>
              <a:tr h="518323">
                <a:tc>
                  <a:txBody>
                    <a:bodyPr/>
                    <a:lstStyle/>
                    <a:p>
                      <a:pPr>
                        <a:lnSpc>
                          <a:spcPct val="115000"/>
                        </a:lnSpc>
                        <a:spcAft>
                          <a:spcPts val="1000"/>
                        </a:spcAft>
                        <a:buNone/>
                      </a:pPr>
                      <a:r>
                        <a:rPr lang="en-US" sz="1600">
                          <a:effectLst/>
                          <a:latin typeface="Times New Roman" panose="02020603050405020304" pitchFamily="18" charset="0"/>
                          <a:cs typeface="Times New Roman" panose="02020603050405020304" pitchFamily="18" charset="0"/>
                        </a:rPr>
                        <a:t>CSRD scope</a:t>
                      </a:r>
                      <a:endParaRPr lang="en-BE" sz="16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99796" marR="99796" marT="0" marB="0"/>
                </a:tc>
                <a:tc>
                  <a:txBody>
                    <a:bodyPr/>
                    <a:lstStyle/>
                    <a:p>
                      <a:pPr>
                        <a:lnSpc>
                          <a:spcPct val="115000"/>
                        </a:lnSpc>
                        <a:spcAft>
                          <a:spcPts val="1000"/>
                        </a:spcAft>
                        <a:buNone/>
                      </a:pPr>
                      <a:r>
                        <a:rPr lang="en-GB" sz="1800" b="0" i="0" kern="1200" dirty="0">
                          <a:solidFill>
                            <a:schemeClr val="dk1"/>
                          </a:solidFill>
                          <a:effectLst/>
                          <a:latin typeface="+mn-lt"/>
                          <a:ea typeface="+mn-ea"/>
                          <a:cs typeface="+mn-cs"/>
                        </a:rPr>
                        <a:t>≥</a:t>
                      </a:r>
                      <a:r>
                        <a:rPr lang="en-US" sz="1600" dirty="0">
                          <a:effectLst/>
                          <a:latin typeface="Times New Roman" panose="02020603050405020304" pitchFamily="18" charset="0"/>
                          <a:cs typeface="Times New Roman" panose="02020603050405020304" pitchFamily="18" charset="0"/>
                        </a:rPr>
                        <a:t>1000 employees and either 50 million turnover or 25 million total assets</a:t>
                      </a:r>
                      <a:endParaRPr lang="en-BE" sz="16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99796" marR="99796" marT="0" marB="0"/>
                </a:tc>
                <a:tc>
                  <a:txBody>
                    <a:bodyPr/>
                    <a:lstStyle/>
                    <a:p>
                      <a:pPr>
                        <a:lnSpc>
                          <a:spcPct val="115000"/>
                        </a:lnSpc>
                        <a:spcAft>
                          <a:spcPts val="1000"/>
                        </a:spcAft>
                        <a:buNone/>
                      </a:pPr>
                      <a:r>
                        <a:rPr lang="en-GB" sz="1800" b="0" i="0" kern="1200" dirty="0">
                          <a:solidFill>
                            <a:schemeClr val="dk1"/>
                          </a:solidFill>
                          <a:effectLst/>
                          <a:latin typeface="+mn-lt"/>
                          <a:ea typeface="+mn-ea"/>
                          <a:cs typeface="+mn-cs"/>
                        </a:rPr>
                        <a:t>≥</a:t>
                      </a:r>
                      <a:r>
                        <a:rPr lang="en-US" sz="1600" dirty="0">
                          <a:effectLst/>
                          <a:latin typeface="Times New Roman" panose="02020603050405020304" pitchFamily="18" charset="0"/>
                          <a:cs typeface="Times New Roman" panose="02020603050405020304" pitchFamily="18" charset="0"/>
                        </a:rPr>
                        <a:t>3000 employees and 450 million turnover</a:t>
                      </a:r>
                      <a:endParaRPr lang="en-BE" sz="16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99796" marR="99796" marT="0" marB="0"/>
                </a:tc>
                <a:tc>
                  <a:txBody>
                    <a:bodyPr/>
                    <a:lstStyle/>
                    <a:p>
                      <a:pPr>
                        <a:lnSpc>
                          <a:spcPct val="115000"/>
                        </a:lnSpc>
                        <a:spcAft>
                          <a:spcPts val="1000"/>
                        </a:spcAft>
                        <a:buNone/>
                      </a:pPr>
                      <a:r>
                        <a:rPr lang="en-GB" sz="1800" b="0" i="0" kern="1200" dirty="0">
                          <a:solidFill>
                            <a:schemeClr val="dk1"/>
                          </a:solidFill>
                          <a:effectLst/>
                          <a:latin typeface="+mn-lt"/>
                          <a:ea typeface="+mn-ea"/>
                          <a:cs typeface="+mn-cs"/>
                        </a:rPr>
                        <a:t>≥</a:t>
                      </a:r>
                      <a:r>
                        <a:rPr lang="en-US" sz="1600" dirty="0">
                          <a:effectLst/>
                          <a:latin typeface="Times New Roman" panose="02020603050405020304" pitchFamily="18" charset="0"/>
                          <a:cs typeface="Times New Roman" panose="02020603050405020304" pitchFamily="18" charset="0"/>
                        </a:rPr>
                        <a:t>1000 employees and 450 million turnover worldwide</a:t>
                      </a:r>
                      <a:endParaRPr lang="en-BE" sz="16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99796" marR="99796" marT="0" marB="0"/>
                </a:tc>
                <a:extLst>
                  <a:ext uri="{0D108BD9-81ED-4DB2-BD59-A6C34878D82A}">
                    <a16:rowId xmlns:a16="http://schemas.microsoft.com/office/drawing/2014/main" val="1467579858"/>
                  </a:ext>
                </a:extLst>
              </a:tr>
              <a:tr h="755385">
                <a:tc>
                  <a:txBody>
                    <a:bodyPr/>
                    <a:lstStyle/>
                    <a:p>
                      <a:pPr>
                        <a:lnSpc>
                          <a:spcPct val="115000"/>
                        </a:lnSpc>
                        <a:spcAft>
                          <a:spcPts val="1000"/>
                        </a:spcAft>
                        <a:buNone/>
                      </a:pPr>
                      <a:r>
                        <a:rPr lang="en-US" sz="1600" dirty="0">
                          <a:effectLst/>
                          <a:latin typeface="Times New Roman" panose="02020603050405020304" pitchFamily="18" charset="0"/>
                          <a:cs typeface="Times New Roman" panose="02020603050405020304" pitchFamily="18" charset="0"/>
                        </a:rPr>
                        <a:t>Sector-specific EU Sustainability Reporting standards (ESRS)</a:t>
                      </a:r>
                      <a:endParaRPr lang="en-BE" sz="16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99796" marR="99796" marT="0" marB="0"/>
                </a:tc>
                <a:tc>
                  <a:txBody>
                    <a:bodyPr/>
                    <a:lstStyle/>
                    <a:p>
                      <a:pPr>
                        <a:lnSpc>
                          <a:spcPct val="115000"/>
                        </a:lnSpc>
                        <a:spcAft>
                          <a:spcPts val="1000"/>
                        </a:spcAft>
                        <a:buNone/>
                      </a:pPr>
                      <a:r>
                        <a:rPr lang="en-US" sz="1600" dirty="0">
                          <a:effectLst/>
                          <a:latin typeface="Times New Roman" panose="02020603050405020304" pitchFamily="18" charset="0"/>
                          <a:cs typeface="Times New Roman" panose="02020603050405020304" pitchFamily="18" charset="0"/>
                        </a:rPr>
                        <a:t>Deletes mandate to develop sector-specific standards</a:t>
                      </a:r>
                      <a:endParaRPr lang="en-BE" sz="16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99796" marR="99796" marT="0" marB="0"/>
                </a:tc>
                <a:tc>
                  <a:txBody>
                    <a:bodyPr/>
                    <a:lstStyle/>
                    <a:p>
                      <a:pPr>
                        <a:lnSpc>
                          <a:spcPct val="115000"/>
                        </a:lnSpc>
                        <a:spcAft>
                          <a:spcPts val="1000"/>
                        </a:spcAft>
                        <a:buNone/>
                      </a:pPr>
                      <a:r>
                        <a:rPr lang="en-US" sz="1600" dirty="0">
                          <a:effectLst/>
                          <a:latin typeface="Times New Roman" panose="02020603050405020304" pitchFamily="18" charset="0"/>
                          <a:cs typeface="Times New Roman" panose="02020603050405020304" pitchFamily="18" charset="0"/>
                        </a:rPr>
                        <a:t>Maintains deletion</a:t>
                      </a:r>
                      <a:endParaRPr lang="en-BE" sz="16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99796" marR="99796" marT="0" marB="0"/>
                </a:tc>
                <a:tc>
                  <a:txBody>
                    <a:bodyPr/>
                    <a:lstStyle/>
                    <a:p>
                      <a:pPr>
                        <a:lnSpc>
                          <a:spcPct val="115000"/>
                        </a:lnSpc>
                        <a:spcAft>
                          <a:spcPts val="1000"/>
                        </a:spcAft>
                        <a:buNone/>
                      </a:pPr>
                      <a:r>
                        <a:rPr lang="en-US" sz="1600" dirty="0">
                          <a:effectLst/>
                          <a:latin typeface="Times New Roman" panose="02020603050405020304" pitchFamily="18" charset="0"/>
                          <a:cs typeface="Times New Roman" panose="02020603050405020304" pitchFamily="18" charset="0"/>
                        </a:rPr>
                        <a:t>Maintains deletion</a:t>
                      </a:r>
                      <a:br>
                        <a:rPr lang="en-US" sz="1600" dirty="0">
                          <a:effectLst/>
                          <a:latin typeface="Times New Roman" panose="02020603050405020304" pitchFamily="18" charset="0"/>
                          <a:cs typeface="Times New Roman" panose="02020603050405020304" pitchFamily="18" charset="0"/>
                        </a:rPr>
                      </a:br>
                      <a:endParaRPr lang="en-BE" sz="16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99796" marR="99796" marT="0" marB="0"/>
                </a:tc>
                <a:extLst>
                  <a:ext uri="{0D108BD9-81ED-4DB2-BD59-A6C34878D82A}">
                    <a16:rowId xmlns:a16="http://schemas.microsoft.com/office/drawing/2014/main" val="2706610849"/>
                  </a:ext>
                </a:extLst>
              </a:tr>
              <a:tr h="755385">
                <a:tc>
                  <a:txBody>
                    <a:bodyPr/>
                    <a:lstStyle/>
                    <a:p>
                      <a:pPr>
                        <a:lnSpc>
                          <a:spcPct val="115000"/>
                        </a:lnSpc>
                        <a:spcAft>
                          <a:spcPts val="1000"/>
                        </a:spcAft>
                        <a:buNone/>
                      </a:pPr>
                      <a:r>
                        <a:rPr lang="en-US" sz="1600" dirty="0">
                          <a:effectLst/>
                          <a:latin typeface="Times New Roman" panose="02020603050405020304" pitchFamily="18" charset="0"/>
                          <a:cs typeface="Times New Roman" panose="02020603050405020304" pitchFamily="18" charset="0"/>
                        </a:rPr>
                        <a:t>Value chain, </a:t>
                      </a:r>
                      <a:r>
                        <a:rPr lang="en-GB" sz="1600" dirty="0">
                          <a:effectLst/>
                          <a:latin typeface="Times New Roman" panose="02020603050405020304" pitchFamily="18" charset="0"/>
                          <a:cs typeface="Times New Roman" panose="02020603050405020304" pitchFamily="18" charset="0"/>
                        </a:rPr>
                        <a:t>Voluntary Standards for Small and Medium-sized Enterprises (VSME)</a:t>
                      </a:r>
                      <a:endParaRPr lang="en-BE" sz="16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99796" marR="99796" marT="0" marB="0"/>
                </a:tc>
                <a:tc>
                  <a:txBody>
                    <a:bodyPr/>
                    <a:lstStyle/>
                    <a:p>
                      <a:pPr>
                        <a:lnSpc>
                          <a:spcPct val="115000"/>
                        </a:lnSpc>
                        <a:spcAft>
                          <a:spcPts val="1000"/>
                        </a:spcAft>
                        <a:buNone/>
                      </a:pPr>
                      <a:r>
                        <a:rPr lang="en-US" sz="1600" dirty="0">
                          <a:effectLst/>
                          <a:latin typeface="Times New Roman" panose="02020603050405020304" pitchFamily="18" charset="0"/>
                          <a:cs typeface="Times New Roman" panose="02020603050405020304" pitchFamily="18" charset="0"/>
                        </a:rPr>
                        <a:t>Cap of information requests tied to VSME</a:t>
                      </a:r>
                      <a:endParaRPr lang="en-US" sz="16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99796" marR="99796" marT="0" marB="0"/>
                </a:tc>
                <a:tc>
                  <a:txBody>
                    <a:bodyPr/>
                    <a:lstStyle/>
                    <a:p>
                      <a:pPr>
                        <a:lnSpc>
                          <a:spcPct val="115000"/>
                        </a:lnSpc>
                        <a:spcAft>
                          <a:spcPts val="1000"/>
                        </a:spcAft>
                        <a:buNone/>
                      </a:pPr>
                      <a:r>
                        <a:rPr lang="en-US" sz="1600" dirty="0">
                          <a:effectLst/>
                          <a:latin typeface="Times New Roman" panose="02020603050405020304" pitchFamily="18" charset="0"/>
                          <a:cs typeface="Times New Roman" panose="02020603050405020304" pitchFamily="18" charset="0"/>
                        </a:rPr>
                        <a:t>Cap of information requests tied to VSME</a:t>
                      </a:r>
                      <a:br>
                        <a:rPr lang="en-US" sz="1600" dirty="0">
                          <a:effectLst/>
                          <a:latin typeface="Times New Roman" panose="02020603050405020304" pitchFamily="18" charset="0"/>
                          <a:cs typeface="Times New Roman" panose="02020603050405020304" pitchFamily="18" charset="0"/>
                        </a:rPr>
                      </a:br>
                      <a:r>
                        <a:rPr lang="en-US" sz="1600" dirty="0">
                          <a:effectLst/>
                          <a:latin typeface="Times New Roman" panose="02020603050405020304" pitchFamily="18" charset="0"/>
                          <a:cs typeface="Times New Roman" panose="02020603050405020304" pitchFamily="18" charset="0"/>
                        </a:rPr>
                        <a:t>+ replaces ‘value chain’ for ‘chain of activities’</a:t>
                      </a:r>
                      <a:br>
                        <a:rPr lang="en-US" sz="1600" dirty="0">
                          <a:effectLst/>
                          <a:latin typeface="Times New Roman" panose="02020603050405020304" pitchFamily="18" charset="0"/>
                          <a:cs typeface="Times New Roman" panose="02020603050405020304" pitchFamily="18" charset="0"/>
                        </a:rPr>
                      </a:br>
                      <a:r>
                        <a:rPr lang="en-US" sz="1600" dirty="0">
                          <a:effectLst/>
                          <a:latin typeface="Times New Roman" panose="02020603050405020304" pitchFamily="18" charset="0"/>
                          <a:cs typeface="Times New Roman" panose="02020603050405020304" pitchFamily="18" charset="0"/>
                        </a:rPr>
                        <a:t>+ deletes 3-year transition period for Value Chain information</a:t>
                      </a:r>
                    </a:p>
                  </a:txBody>
                  <a:tcPr marL="99796" marR="99796" marT="0" marB="0"/>
                </a:tc>
                <a:tc>
                  <a:txBody>
                    <a:bodyPr/>
                    <a:lstStyle/>
                    <a:p>
                      <a:pPr>
                        <a:lnSpc>
                          <a:spcPct val="115000"/>
                        </a:lnSpc>
                        <a:spcAft>
                          <a:spcPts val="1000"/>
                        </a:spcAft>
                        <a:buNone/>
                      </a:pPr>
                      <a:r>
                        <a:rPr lang="en-US" sz="1600" dirty="0">
                          <a:effectLst/>
                          <a:latin typeface="Times New Roman" panose="02020603050405020304" pitchFamily="18" charset="0"/>
                          <a:cs typeface="Times New Roman" panose="02020603050405020304" pitchFamily="18" charset="0"/>
                        </a:rPr>
                        <a:t>Cap of information requests tied to VSME</a:t>
                      </a:r>
                      <a:br>
                        <a:rPr lang="en-US" sz="1600" dirty="0">
                          <a:effectLst/>
                          <a:latin typeface="Times New Roman" panose="02020603050405020304" pitchFamily="18" charset="0"/>
                          <a:cs typeface="Times New Roman" panose="02020603050405020304" pitchFamily="18" charset="0"/>
                        </a:rPr>
                      </a:br>
                      <a:r>
                        <a:rPr lang="en-US" sz="1600" dirty="0">
                          <a:effectLst/>
                          <a:latin typeface="Times New Roman" panose="02020603050405020304" pitchFamily="18" charset="0"/>
                          <a:cs typeface="Times New Roman" panose="02020603050405020304" pitchFamily="18" charset="0"/>
                        </a:rPr>
                        <a:t>+ specification if any requests go beyond</a:t>
                      </a:r>
                      <a:br>
                        <a:rPr lang="en-US" sz="1600" dirty="0">
                          <a:effectLst/>
                          <a:latin typeface="Times New Roman" panose="02020603050405020304" pitchFamily="18" charset="0"/>
                          <a:cs typeface="Times New Roman" panose="02020603050405020304" pitchFamily="18" charset="0"/>
                        </a:rPr>
                      </a:br>
                      <a:r>
                        <a:rPr lang="en-US" sz="1600" dirty="0">
                          <a:effectLst/>
                          <a:latin typeface="Times New Roman" panose="02020603050405020304" pitchFamily="18" charset="0"/>
                          <a:cs typeface="Times New Roman" panose="02020603050405020304" pitchFamily="18" charset="0"/>
                        </a:rPr>
                        <a:t>+ right to decline by out-of-scope</a:t>
                      </a:r>
                    </a:p>
                  </a:txBody>
                  <a:tcPr marL="99796" marR="99796" marT="0" marB="0"/>
                </a:tc>
                <a:extLst>
                  <a:ext uri="{0D108BD9-81ED-4DB2-BD59-A6C34878D82A}">
                    <a16:rowId xmlns:a16="http://schemas.microsoft.com/office/drawing/2014/main" val="691410524"/>
                  </a:ext>
                </a:extLst>
              </a:tr>
              <a:tr h="1348371">
                <a:tc>
                  <a:txBody>
                    <a:bodyPr/>
                    <a:lstStyle/>
                    <a:p>
                      <a:pPr>
                        <a:lnSpc>
                          <a:spcPct val="115000"/>
                        </a:lnSpc>
                        <a:spcAft>
                          <a:spcPts val="1000"/>
                        </a:spcAft>
                        <a:buNone/>
                      </a:pPr>
                      <a:r>
                        <a:rPr lang="en-BE" sz="1600" dirty="0">
                          <a:effectLst/>
                          <a:latin typeface="Times New Roman" panose="02020603050405020304" pitchFamily="18" charset="0"/>
                          <a:ea typeface="MS Mincho" panose="02020609040205080304" pitchFamily="49" charset="-128"/>
                          <a:cs typeface="Times New Roman" panose="02020603050405020304" pitchFamily="18" charset="0"/>
                        </a:rPr>
                        <a:t>Transition plans</a:t>
                      </a:r>
                    </a:p>
                  </a:txBody>
                  <a:tcPr marL="99796" marR="99796" marT="0" marB="0"/>
                </a:tc>
                <a:tc>
                  <a:txBody>
                    <a:bodyPr/>
                    <a:lstStyle/>
                    <a:p>
                      <a:pPr>
                        <a:lnSpc>
                          <a:spcPct val="115000"/>
                        </a:lnSpc>
                        <a:spcAft>
                          <a:spcPts val="1000"/>
                        </a:spcAft>
                        <a:buNone/>
                      </a:pPr>
                      <a:r>
                        <a:rPr lang="en-BE" sz="1600" dirty="0">
                          <a:effectLst/>
                          <a:latin typeface="Times New Roman" panose="02020603050405020304" pitchFamily="18" charset="0"/>
                          <a:ea typeface="MS Mincho" panose="02020609040205080304" pitchFamily="49" charset="-128"/>
                          <a:cs typeface="Times New Roman" panose="02020603050405020304" pitchFamily="18" charset="0"/>
                        </a:rPr>
                        <a:t>Required to be adopted; implementation no longer mandatory</a:t>
                      </a:r>
                    </a:p>
                  </a:txBody>
                  <a:tcPr marL="99796" marR="99796" marT="0" marB="0"/>
                </a:tc>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lang="en-US" sz="1600" dirty="0">
                          <a:effectLst/>
                          <a:latin typeface="Times New Roman" panose="02020603050405020304" pitchFamily="18" charset="0"/>
                          <a:cs typeface="Times New Roman" panose="02020603050405020304" pitchFamily="18" charset="0"/>
                        </a:rPr>
                        <a:t>Voluntary disclosure of “any” plan, deleting reference to implementing actions, 1.5, Paris Agreement. </a:t>
                      </a:r>
                      <a:endParaRPr lang="en-BE" sz="16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99796" marR="99796" marT="0" marB="0"/>
                </a:tc>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lang="en-US" sz="1600" b="0" kern="1200" dirty="0">
                          <a:solidFill>
                            <a:schemeClr val="dk1"/>
                          </a:solidFill>
                          <a:effectLst/>
                          <a:latin typeface="Times New Roman" panose="02020603050405020304" pitchFamily="18" charset="0"/>
                          <a:ea typeface="+mn-ea"/>
                          <a:cs typeface="Times New Roman" panose="02020603050405020304" pitchFamily="18" charset="0"/>
                        </a:rPr>
                        <a:t>Same as EC</a:t>
                      </a:r>
                    </a:p>
                    <a:p>
                      <a:pPr>
                        <a:lnSpc>
                          <a:spcPct val="115000"/>
                        </a:lnSpc>
                        <a:spcAft>
                          <a:spcPts val="1000"/>
                        </a:spcAft>
                        <a:buNone/>
                      </a:pPr>
                      <a:endParaRPr lang="en-BE" sz="16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99796" marR="99796" marT="0" marB="0"/>
                </a:tc>
                <a:extLst>
                  <a:ext uri="{0D108BD9-81ED-4DB2-BD59-A6C34878D82A}">
                    <a16:rowId xmlns:a16="http://schemas.microsoft.com/office/drawing/2014/main" val="3307412519"/>
                  </a:ext>
                </a:extLst>
              </a:tr>
            </a:tbl>
          </a:graphicData>
        </a:graphic>
      </p:graphicFrame>
    </p:spTree>
    <p:extLst>
      <p:ext uri="{BB962C8B-B14F-4D97-AF65-F5344CB8AC3E}">
        <p14:creationId xmlns:p14="http://schemas.microsoft.com/office/powerpoint/2010/main" val="12438301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29D68C-F2E6-4DBD-6844-7B7754B9D0A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3F66BB7-B011-434C-5415-705CD6E8AC8F}"/>
              </a:ext>
            </a:extLst>
          </p:cNvPr>
          <p:cNvSpPr/>
          <p:nvPr/>
        </p:nvSpPr>
        <p:spPr>
          <a:xfrm>
            <a:off x="9694333" y="0"/>
            <a:ext cx="2391276" cy="104140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ext Placeholder 1">
            <a:extLst>
              <a:ext uri="{FF2B5EF4-FFF2-40B4-BE49-F238E27FC236}">
                <a16:creationId xmlns:a16="http://schemas.microsoft.com/office/drawing/2014/main" id="{68A2B350-1310-4BD0-D9C4-0BB341147451}"/>
              </a:ext>
            </a:extLst>
          </p:cNvPr>
          <p:cNvSpPr>
            <a:spLocks noGrp="1"/>
          </p:cNvSpPr>
          <p:nvPr>
            <p:ph type="body" sz="quarter" idx="14"/>
          </p:nvPr>
        </p:nvSpPr>
        <p:spPr>
          <a:xfrm>
            <a:off x="263609" y="126997"/>
            <a:ext cx="10935855" cy="530352"/>
          </a:xfrm>
        </p:spPr>
        <p:txBody>
          <a:bodyPr>
            <a:normAutofit/>
          </a:bodyPr>
          <a:lstStyle/>
          <a:p>
            <a:r>
              <a:rPr lang="en-GB"/>
              <a:t>CSDDD - Comparison</a:t>
            </a:r>
            <a:endParaRPr lang="en-BE" dirty="0">
              <a:highlight>
                <a:srgbClr val="FFFF00"/>
              </a:highlight>
            </a:endParaRPr>
          </a:p>
        </p:txBody>
      </p:sp>
      <p:sp>
        <p:nvSpPr>
          <p:cNvPr id="3" name="Slide Number Placeholder 2">
            <a:extLst>
              <a:ext uri="{FF2B5EF4-FFF2-40B4-BE49-F238E27FC236}">
                <a16:creationId xmlns:a16="http://schemas.microsoft.com/office/drawing/2014/main" id="{91FFD270-C6DC-1DCC-A7F3-F13FEBFB9511}"/>
              </a:ext>
            </a:extLst>
          </p:cNvPr>
          <p:cNvSpPr>
            <a:spLocks noGrp="1"/>
          </p:cNvSpPr>
          <p:nvPr>
            <p:ph type="sldNum" sz="quarter" idx="12"/>
          </p:nvPr>
        </p:nvSpPr>
        <p:spPr>
          <a:xfrm>
            <a:off x="9177867" y="6411586"/>
            <a:ext cx="2743200" cy="365125"/>
          </a:xfrm>
        </p:spPr>
        <p:txBody>
          <a:bodyPr anchor="ctr">
            <a:normAutofit/>
          </a:bodyPr>
          <a:lstStyle/>
          <a:p>
            <a:pPr>
              <a:spcAft>
                <a:spcPts val="600"/>
              </a:spcAft>
            </a:pPr>
            <a:fld id="{F26FC048-DF4E-0746-B313-543F0DD72FCB}" type="slidenum">
              <a:rPr lang="en-GB" smtClean="0"/>
              <a:pPr>
                <a:spcAft>
                  <a:spcPts val="600"/>
                </a:spcAft>
              </a:pPr>
              <a:t>4</a:t>
            </a:fld>
            <a:endParaRPr lang="en-GB"/>
          </a:p>
        </p:txBody>
      </p:sp>
      <p:graphicFrame>
        <p:nvGraphicFramePr>
          <p:cNvPr id="9" name="Content Placeholder 8">
            <a:extLst>
              <a:ext uri="{FF2B5EF4-FFF2-40B4-BE49-F238E27FC236}">
                <a16:creationId xmlns:a16="http://schemas.microsoft.com/office/drawing/2014/main" id="{CD0C29F7-5BBB-B49B-355A-804690D69641}"/>
              </a:ext>
            </a:extLst>
          </p:cNvPr>
          <p:cNvGraphicFramePr>
            <a:graphicFrameLocks noGrp="1"/>
          </p:cNvGraphicFramePr>
          <p:nvPr>
            <p:ph idx="13"/>
            <p:extLst>
              <p:ext uri="{D42A27DB-BD31-4B8C-83A1-F6EECF244321}">
                <p14:modId xmlns:p14="http://schemas.microsoft.com/office/powerpoint/2010/main" val="1059766731"/>
              </p:ext>
            </p:extLst>
          </p:nvPr>
        </p:nvGraphicFramePr>
        <p:xfrm>
          <a:off x="113826" y="628772"/>
          <a:ext cx="11957593" cy="6676406"/>
        </p:xfrm>
        <a:graphic>
          <a:graphicData uri="http://schemas.openxmlformats.org/drawingml/2006/table">
            <a:tbl>
              <a:tblPr firstRow="1" firstCol="1" bandRow="1">
                <a:tableStyleId>{F5AB1C69-6EDB-4FF4-983F-18BD219EF322}</a:tableStyleId>
              </a:tblPr>
              <a:tblGrid>
                <a:gridCol w="1827365">
                  <a:extLst>
                    <a:ext uri="{9D8B030D-6E8A-4147-A177-3AD203B41FA5}">
                      <a16:colId xmlns:a16="http://schemas.microsoft.com/office/drawing/2014/main" val="2416497275"/>
                    </a:ext>
                  </a:extLst>
                </a:gridCol>
                <a:gridCol w="4679528">
                  <a:extLst>
                    <a:ext uri="{9D8B030D-6E8A-4147-A177-3AD203B41FA5}">
                      <a16:colId xmlns:a16="http://schemas.microsoft.com/office/drawing/2014/main" val="2604978965"/>
                    </a:ext>
                  </a:extLst>
                </a:gridCol>
                <a:gridCol w="2604304">
                  <a:extLst>
                    <a:ext uri="{9D8B030D-6E8A-4147-A177-3AD203B41FA5}">
                      <a16:colId xmlns:a16="http://schemas.microsoft.com/office/drawing/2014/main" val="1811502554"/>
                    </a:ext>
                  </a:extLst>
                </a:gridCol>
                <a:gridCol w="2846396">
                  <a:extLst>
                    <a:ext uri="{9D8B030D-6E8A-4147-A177-3AD203B41FA5}">
                      <a16:colId xmlns:a16="http://schemas.microsoft.com/office/drawing/2014/main" val="3761986149"/>
                    </a:ext>
                  </a:extLst>
                </a:gridCol>
              </a:tblGrid>
              <a:tr h="294605">
                <a:tc>
                  <a:txBody>
                    <a:bodyPr/>
                    <a:lstStyle/>
                    <a:p>
                      <a:pPr>
                        <a:lnSpc>
                          <a:spcPct val="115000"/>
                        </a:lnSpc>
                        <a:spcAft>
                          <a:spcPts val="1000"/>
                        </a:spcAft>
                        <a:buNone/>
                      </a:pPr>
                      <a:r>
                        <a:rPr lang="en-US" sz="1600" dirty="0">
                          <a:effectLst/>
                          <a:latin typeface="Times New Roman" panose="02020603050405020304" pitchFamily="18" charset="0"/>
                          <a:cs typeface="Times New Roman" panose="02020603050405020304" pitchFamily="18" charset="0"/>
                        </a:rPr>
                        <a:t> </a:t>
                      </a:r>
                      <a:endParaRPr lang="en-BE" sz="16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87083" marR="87083" marT="0" marB="0"/>
                </a:tc>
                <a:tc>
                  <a:txBody>
                    <a:bodyPr/>
                    <a:lstStyle/>
                    <a:p>
                      <a:pPr>
                        <a:lnSpc>
                          <a:spcPct val="115000"/>
                        </a:lnSpc>
                        <a:spcAft>
                          <a:spcPts val="1000"/>
                        </a:spcAft>
                        <a:buNone/>
                      </a:pPr>
                      <a:r>
                        <a:rPr lang="en-US" sz="1600" dirty="0">
                          <a:effectLst/>
                          <a:latin typeface="Times New Roman" panose="02020603050405020304" pitchFamily="18" charset="0"/>
                          <a:cs typeface="Times New Roman" panose="02020603050405020304" pitchFamily="18" charset="0"/>
                        </a:rPr>
                        <a:t>EC Proposal</a:t>
                      </a:r>
                      <a:endParaRPr lang="en-BE" sz="16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87083" marR="87083" marT="0" marB="0"/>
                </a:tc>
                <a:tc>
                  <a:txBody>
                    <a:bodyPr/>
                    <a:lstStyle/>
                    <a:p>
                      <a:pPr>
                        <a:lnSpc>
                          <a:spcPct val="115000"/>
                        </a:lnSpc>
                        <a:spcAft>
                          <a:spcPts val="1000"/>
                        </a:spcAft>
                        <a:buNone/>
                      </a:pPr>
                      <a:r>
                        <a:rPr lang="en-US" sz="1600" dirty="0">
                          <a:effectLst/>
                          <a:latin typeface="Times New Roman" panose="02020603050405020304" pitchFamily="18" charset="0"/>
                          <a:cs typeface="Times New Roman" panose="02020603050405020304" pitchFamily="18" charset="0"/>
                        </a:rPr>
                        <a:t>EP Rapporteur Draft Report </a:t>
                      </a:r>
                      <a:endParaRPr lang="en-BE" sz="16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87083" marR="87083" marT="0" marB="0"/>
                </a:tc>
                <a:tc>
                  <a:txBody>
                    <a:bodyPr/>
                    <a:lstStyle/>
                    <a:p>
                      <a:pPr>
                        <a:lnSpc>
                          <a:spcPct val="115000"/>
                        </a:lnSpc>
                        <a:spcAft>
                          <a:spcPts val="1000"/>
                        </a:spcAft>
                        <a:buNone/>
                      </a:pPr>
                      <a:r>
                        <a:rPr lang="en-US" sz="1600" dirty="0">
                          <a:effectLst/>
                          <a:latin typeface="Times New Roman" panose="02020603050405020304" pitchFamily="18" charset="0"/>
                          <a:cs typeface="Times New Roman" panose="02020603050405020304" pitchFamily="18" charset="0"/>
                        </a:rPr>
                        <a:t>Council Position</a:t>
                      </a:r>
                      <a:endParaRPr lang="en-BE" sz="16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87083" marR="87083" marT="0" marB="0"/>
                </a:tc>
                <a:extLst>
                  <a:ext uri="{0D108BD9-81ED-4DB2-BD59-A6C34878D82A}">
                    <a16:rowId xmlns:a16="http://schemas.microsoft.com/office/drawing/2014/main" val="1396178414"/>
                  </a:ext>
                </a:extLst>
              </a:tr>
              <a:tr h="498088">
                <a:tc>
                  <a:txBody>
                    <a:bodyPr/>
                    <a:lstStyle/>
                    <a:p>
                      <a:pPr>
                        <a:lnSpc>
                          <a:spcPct val="115000"/>
                        </a:lnSpc>
                        <a:spcAft>
                          <a:spcPts val="1000"/>
                        </a:spcAft>
                        <a:buNone/>
                      </a:pPr>
                      <a:r>
                        <a:rPr lang="en-US" sz="1600" dirty="0">
                          <a:effectLst/>
                          <a:latin typeface="Times New Roman" panose="02020603050405020304" pitchFamily="18" charset="0"/>
                          <a:cs typeface="Times New Roman" panose="02020603050405020304" pitchFamily="18" charset="0"/>
                        </a:rPr>
                        <a:t>CSDDD scope</a:t>
                      </a:r>
                      <a:endParaRPr lang="en-BE" sz="16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87083" marR="87083" marT="0" marB="0"/>
                </a:tc>
                <a:tc>
                  <a:txBody>
                    <a:bodyPr/>
                    <a:lstStyle/>
                    <a:p>
                      <a:pPr>
                        <a:lnSpc>
                          <a:spcPct val="115000"/>
                        </a:lnSpc>
                        <a:spcAft>
                          <a:spcPts val="1000"/>
                        </a:spcAft>
                        <a:buNone/>
                      </a:pPr>
                      <a:r>
                        <a:rPr lang="en-US" sz="1400" dirty="0">
                          <a:effectLst/>
                          <a:latin typeface="Times New Roman" panose="02020603050405020304" pitchFamily="18" charset="0"/>
                          <a:cs typeface="Times New Roman" panose="02020603050405020304" pitchFamily="18" charset="0"/>
                        </a:rPr>
                        <a:t>No changes proposed: </a:t>
                      </a:r>
                      <a:r>
                        <a:rPr lang="en-GB" sz="1800" b="0" i="0" kern="1200" dirty="0">
                          <a:solidFill>
                            <a:schemeClr val="dk1"/>
                          </a:solidFill>
                          <a:effectLst/>
                          <a:latin typeface="+mn-lt"/>
                          <a:ea typeface="+mn-ea"/>
                          <a:cs typeface="+mn-cs"/>
                        </a:rPr>
                        <a:t>≥</a:t>
                      </a:r>
                      <a:r>
                        <a:rPr lang="en-US" sz="1400" dirty="0">
                          <a:effectLst/>
                          <a:latin typeface="Times New Roman" panose="02020603050405020304" pitchFamily="18" charset="0"/>
                          <a:cs typeface="Times New Roman" panose="02020603050405020304" pitchFamily="18" charset="0"/>
                        </a:rPr>
                        <a:t>1000 employees, 450 million turnover</a:t>
                      </a:r>
                      <a:endParaRPr lang="en-BE" sz="14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87083" marR="87083" marT="0" marB="0"/>
                </a:tc>
                <a:tc>
                  <a:txBody>
                    <a:bodyPr/>
                    <a:lstStyle/>
                    <a:p>
                      <a:pPr>
                        <a:lnSpc>
                          <a:spcPct val="115000"/>
                        </a:lnSpc>
                        <a:spcAft>
                          <a:spcPts val="1000"/>
                        </a:spcAft>
                        <a:buNone/>
                      </a:pPr>
                      <a:r>
                        <a:rPr lang="en-GB" sz="1800" b="0" i="0" kern="1200" dirty="0">
                          <a:solidFill>
                            <a:schemeClr val="dk1"/>
                          </a:solidFill>
                          <a:effectLst/>
                          <a:latin typeface="+mn-lt"/>
                          <a:ea typeface="+mn-ea"/>
                          <a:cs typeface="+mn-cs"/>
                        </a:rPr>
                        <a:t>≥</a:t>
                      </a:r>
                      <a:r>
                        <a:rPr lang="en-US" sz="1400" dirty="0">
                          <a:effectLst/>
                          <a:latin typeface="Times New Roman" panose="02020603050405020304" pitchFamily="18" charset="0"/>
                          <a:cs typeface="Times New Roman" panose="02020603050405020304" pitchFamily="18" charset="0"/>
                        </a:rPr>
                        <a:t>3000 employees and 450 million turnover</a:t>
                      </a:r>
                      <a:endParaRPr lang="en-BE" sz="14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87083" marR="87083" marT="0" marB="0"/>
                </a:tc>
                <a:tc>
                  <a:txBody>
                    <a:bodyPr/>
                    <a:lstStyle/>
                    <a:p>
                      <a:pPr>
                        <a:lnSpc>
                          <a:spcPct val="115000"/>
                        </a:lnSpc>
                        <a:spcAft>
                          <a:spcPts val="1000"/>
                        </a:spcAft>
                        <a:buNone/>
                      </a:pPr>
                      <a:r>
                        <a:rPr lang="en-GB" sz="1800" b="0" i="0" kern="1200" dirty="0">
                          <a:solidFill>
                            <a:schemeClr val="dk1"/>
                          </a:solidFill>
                          <a:effectLst/>
                          <a:latin typeface="+mn-lt"/>
                          <a:ea typeface="+mn-ea"/>
                          <a:cs typeface="+mn-cs"/>
                        </a:rPr>
                        <a:t>≥</a:t>
                      </a:r>
                      <a:r>
                        <a:rPr lang="en-US" sz="1400" dirty="0">
                          <a:effectLst/>
                          <a:latin typeface="Times New Roman" panose="02020603050405020304" pitchFamily="18" charset="0"/>
                          <a:cs typeface="Times New Roman" panose="02020603050405020304" pitchFamily="18" charset="0"/>
                        </a:rPr>
                        <a:t>5000 employees and €1.5 billion net turnover</a:t>
                      </a:r>
                      <a:endParaRPr lang="en-BE" sz="14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87083" marR="87083" marT="0" marB="0"/>
                </a:tc>
                <a:extLst>
                  <a:ext uri="{0D108BD9-81ED-4DB2-BD59-A6C34878D82A}">
                    <a16:rowId xmlns:a16="http://schemas.microsoft.com/office/drawing/2014/main" val="1879803153"/>
                  </a:ext>
                </a:extLst>
              </a:tr>
              <a:tr h="2131146">
                <a:tc>
                  <a:txBody>
                    <a:bodyPr/>
                    <a:lstStyle/>
                    <a:p>
                      <a:pPr>
                        <a:lnSpc>
                          <a:spcPct val="115000"/>
                        </a:lnSpc>
                        <a:spcAft>
                          <a:spcPts val="1000"/>
                        </a:spcAft>
                        <a:buNone/>
                      </a:pPr>
                      <a:r>
                        <a:rPr lang="en-US" sz="1600" dirty="0">
                          <a:effectLst/>
                          <a:latin typeface="Times New Roman" panose="02020603050405020304" pitchFamily="18" charset="0"/>
                          <a:ea typeface="MS Mincho" panose="02020609040205080304" pitchFamily="49" charset="-128"/>
                          <a:cs typeface="Times New Roman" panose="02020603050405020304" pitchFamily="18" charset="0"/>
                        </a:rPr>
                        <a:t>Due diligence scope</a:t>
                      </a:r>
                      <a:endParaRPr lang="en-BE" sz="16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87083" marR="87083" marT="0" marB="0"/>
                </a:tc>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lang="en-GB" sz="1400" kern="1200" dirty="0">
                          <a:solidFill>
                            <a:schemeClr val="dk1"/>
                          </a:solidFill>
                          <a:effectLst/>
                          <a:latin typeface="Times New Roman" panose="02020603050405020304" pitchFamily="18" charset="0"/>
                          <a:ea typeface="+mn-ea"/>
                          <a:cs typeface="Times New Roman" panose="02020603050405020304" pitchFamily="18" charset="0"/>
                        </a:rPr>
                        <a:t>Limited to the companies' own operations, those of their subsidiaries and </a:t>
                      </a:r>
                      <a:r>
                        <a:rPr lang="en-GB" sz="1400" b="0" kern="1200" dirty="0">
                          <a:solidFill>
                            <a:schemeClr val="dk1"/>
                          </a:solidFill>
                          <a:effectLst/>
                          <a:latin typeface="Times New Roman" panose="02020603050405020304" pitchFamily="18" charset="0"/>
                          <a:ea typeface="+mn-ea"/>
                          <a:cs typeface="Times New Roman" panose="02020603050405020304" pitchFamily="18" charset="0"/>
                        </a:rPr>
                        <a:t>Tier 1 suppliers (</a:t>
                      </a:r>
                      <a:r>
                        <a:rPr lang="en-GB" sz="1400" b="0" kern="1200">
                          <a:solidFill>
                            <a:schemeClr val="dk1"/>
                          </a:solidFill>
                          <a:effectLst/>
                          <a:latin typeface="Times New Roman" panose="02020603050405020304" pitchFamily="18" charset="0"/>
                          <a:ea typeface="+mn-ea"/>
                          <a:cs typeface="Times New Roman" panose="02020603050405020304" pitchFamily="18" charset="0"/>
                        </a:rPr>
                        <a:t>eg.</a:t>
                      </a:r>
                      <a:r>
                        <a:rPr lang="en-GB" sz="1400" b="0" kern="1200" dirty="0">
                          <a:solidFill>
                            <a:schemeClr val="dk1"/>
                          </a:solidFill>
                          <a:effectLst/>
                          <a:latin typeface="Times New Roman" panose="02020603050405020304" pitchFamily="18" charset="0"/>
                          <a:ea typeface="+mn-ea"/>
                          <a:cs typeface="Times New Roman" panose="02020603050405020304" pitchFamily="18" charset="0"/>
                        </a:rPr>
                        <a:t> direct business partners). Reporting obligations further down the supply chain are required only if the company has plausible information about adverse impacts.</a:t>
                      </a:r>
                    </a:p>
                    <a:p>
                      <a:pPr marL="0" marR="0" lvl="0" indent="0" algn="l" defTabSz="914400" rtl="0" eaLnBrk="1" fontAlgn="auto" latinLnBrk="0" hangingPunct="1">
                        <a:lnSpc>
                          <a:spcPct val="115000"/>
                        </a:lnSpc>
                        <a:spcBef>
                          <a:spcPts val="0"/>
                        </a:spcBef>
                        <a:spcAft>
                          <a:spcPts val="1000"/>
                        </a:spcAft>
                        <a:buClrTx/>
                        <a:buSzTx/>
                        <a:buFontTx/>
                        <a:buNone/>
                        <a:tabLst/>
                        <a:defRPr/>
                      </a:pPr>
                      <a:r>
                        <a:rPr lang="en-GB" sz="1400" b="0" dirty="0">
                          <a:effectLst/>
                          <a:latin typeface="Times New Roman" panose="02020603050405020304" pitchFamily="18" charset="0"/>
                          <a:ea typeface="MS Mincho" panose="02020609040205080304" pitchFamily="49" charset="-128"/>
                          <a:cs typeface="Times New Roman" panose="02020603050405020304" pitchFamily="18" charset="0"/>
                        </a:rPr>
                        <a:t>Remove the duty to terminate the business relationship as a last resort in the case of actual and potential adverse impacts.</a:t>
                      </a:r>
                      <a:endParaRPr lang="en-BE" sz="1400" b="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87083" marR="87083" marT="0" marB="0"/>
                </a:tc>
                <a:tc>
                  <a:txBody>
                    <a:bodyPr/>
                    <a:lstStyle/>
                    <a:p>
                      <a:pPr>
                        <a:lnSpc>
                          <a:spcPct val="115000"/>
                        </a:lnSpc>
                        <a:spcAft>
                          <a:spcPts val="1000"/>
                        </a:spcAft>
                        <a:buNone/>
                      </a:pPr>
                      <a:r>
                        <a:rPr lang="en-US" sz="1400" dirty="0">
                          <a:effectLst/>
                          <a:latin typeface="Times New Roman" panose="02020603050405020304" pitchFamily="18" charset="0"/>
                          <a:cs typeface="Times New Roman" panose="02020603050405020304" pitchFamily="18" charset="0"/>
                        </a:rPr>
                        <a:t>Narrowing the identification of impacts to Tier 1</a:t>
                      </a:r>
                      <a:br>
                        <a:rPr lang="en-US" sz="1400" dirty="0">
                          <a:effectLst/>
                          <a:latin typeface="Times New Roman" panose="02020603050405020304" pitchFamily="18" charset="0"/>
                          <a:cs typeface="Times New Roman" panose="02020603050405020304" pitchFamily="18" charset="0"/>
                        </a:rPr>
                      </a:br>
                      <a:r>
                        <a:rPr lang="en-US" sz="1400" dirty="0">
                          <a:effectLst/>
                          <a:latin typeface="Times New Roman" panose="02020603050405020304" pitchFamily="18" charset="0"/>
                          <a:cs typeface="Times New Roman" panose="02020603050405020304" pitchFamily="18" charset="0"/>
                        </a:rPr>
                        <a:t>+ further limitation added to “plausible information” and information gathering</a:t>
                      </a:r>
                    </a:p>
                    <a:p>
                      <a:pPr>
                        <a:lnSpc>
                          <a:spcPct val="115000"/>
                        </a:lnSpc>
                        <a:spcAft>
                          <a:spcPts val="1000"/>
                        </a:spcAft>
                        <a:buNone/>
                      </a:pPr>
                      <a:r>
                        <a:rPr lang="en-US" sz="1400" dirty="0">
                          <a:effectLst/>
                          <a:latin typeface="Times New Roman" panose="02020603050405020304" pitchFamily="18" charset="0"/>
                          <a:ea typeface="MS Mincho" panose="02020609040205080304" pitchFamily="49" charset="-128"/>
                          <a:cs typeface="Times New Roman" panose="02020603050405020304" pitchFamily="18" charset="0"/>
                        </a:rPr>
                        <a:t>+ introduces ‘risk-based’ approach</a:t>
                      </a:r>
                      <a:endParaRPr lang="en-US" sz="1400" dirty="0">
                        <a:effectLst/>
                        <a:latin typeface="Times New Roman" panose="02020603050405020304" pitchFamily="18" charset="0"/>
                        <a:cs typeface="Times New Roman" panose="02020603050405020304" pitchFamily="18" charset="0"/>
                      </a:endParaRPr>
                    </a:p>
                  </a:txBody>
                  <a:tcPr marL="87083" marR="87083" marT="0" marB="0"/>
                </a:tc>
                <a:tc>
                  <a:txBody>
                    <a:bodyPr/>
                    <a:lstStyle/>
                    <a:p>
                      <a:pPr>
                        <a:lnSpc>
                          <a:spcPct val="115000"/>
                        </a:lnSpc>
                        <a:spcAft>
                          <a:spcPts val="1000"/>
                        </a:spcAft>
                        <a:buNone/>
                      </a:pPr>
                      <a:r>
                        <a:rPr lang="en-US" sz="1400" dirty="0">
                          <a:effectLst/>
                          <a:latin typeface="Times New Roman" panose="02020603050405020304" pitchFamily="18" charset="0"/>
                          <a:cs typeface="Times New Roman" panose="02020603050405020304" pitchFamily="18" charset="0"/>
                        </a:rPr>
                        <a:t>Narrowing the identification of impacts to Tier 1 </a:t>
                      </a:r>
                      <a:br>
                        <a:rPr lang="en-US" sz="1400" dirty="0">
                          <a:effectLst/>
                          <a:latin typeface="Times New Roman" panose="02020603050405020304" pitchFamily="18" charset="0"/>
                          <a:cs typeface="Times New Roman" panose="02020603050405020304" pitchFamily="18" charset="0"/>
                        </a:rPr>
                      </a:br>
                      <a:r>
                        <a:rPr lang="en-US" sz="1400" dirty="0">
                          <a:effectLst/>
                          <a:latin typeface="Times New Roman" panose="02020603050405020304" pitchFamily="18" charset="0"/>
                          <a:cs typeface="Times New Roman" panose="02020603050405020304" pitchFamily="18" charset="0"/>
                        </a:rPr>
                        <a:t>+ further limitation added to “plausible information”</a:t>
                      </a:r>
                    </a:p>
                    <a:p>
                      <a:pPr>
                        <a:lnSpc>
                          <a:spcPct val="115000"/>
                        </a:lnSpc>
                        <a:spcAft>
                          <a:spcPts val="1000"/>
                        </a:spcAft>
                        <a:buNone/>
                      </a:pPr>
                      <a:r>
                        <a:rPr lang="en-US" sz="1400" dirty="0">
                          <a:effectLst/>
                          <a:latin typeface="Times New Roman" panose="02020603050405020304" pitchFamily="18" charset="0"/>
                          <a:ea typeface="MS Mincho" panose="02020609040205080304" pitchFamily="49" charset="-128"/>
                          <a:cs typeface="Times New Roman" panose="02020603050405020304" pitchFamily="18" charset="0"/>
                        </a:rPr>
                        <a:t>+ introduces ‘risk-based’ approach</a:t>
                      </a:r>
                      <a:r>
                        <a:rPr lang="en-GB" sz="1400" dirty="0">
                          <a:effectLst/>
                          <a:latin typeface="Times New Roman" panose="02020603050405020304" pitchFamily="18" charset="0"/>
                          <a:ea typeface="MS Mincho" panose="02020609040205080304" pitchFamily="49" charset="-128"/>
                          <a:cs typeface="Times New Roman" panose="02020603050405020304" pitchFamily="18" charset="0"/>
                        </a:rPr>
                        <a:t>. Only in case of ‘objective and verifiable’ info on indirect partners the company must extend the risk assessment.</a:t>
                      </a:r>
                      <a:endParaRPr lang="en-BE" sz="14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87083" marR="87083" marT="0" marB="0"/>
                </a:tc>
                <a:extLst>
                  <a:ext uri="{0D108BD9-81ED-4DB2-BD59-A6C34878D82A}">
                    <a16:rowId xmlns:a16="http://schemas.microsoft.com/office/drawing/2014/main" val="107505404"/>
                  </a:ext>
                </a:extLst>
              </a:tr>
              <a:tr h="659383">
                <a:tc>
                  <a:txBody>
                    <a:bodyPr/>
                    <a:lstStyle/>
                    <a:p>
                      <a:pPr>
                        <a:lnSpc>
                          <a:spcPct val="115000"/>
                        </a:lnSpc>
                        <a:spcAft>
                          <a:spcPts val="1000"/>
                        </a:spcAft>
                        <a:buNone/>
                      </a:pPr>
                      <a:r>
                        <a:rPr lang="en-US" sz="1600" dirty="0">
                          <a:effectLst/>
                          <a:latin typeface="Times New Roman" panose="02020603050405020304" pitchFamily="18" charset="0"/>
                          <a:cs typeface="Times New Roman" panose="02020603050405020304" pitchFamily="18" charset="0"/>
                        </a:rPr>
                        <a:t>Civil liability</a:t>
                      </a:r>
                      <a:endParaRPr lang="en-BE" sz="16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87083" marR="87083" marT="0" marB="0"/>
                </a:tc>
                <a:tc>
                  <a:txBody>
                    <a:bodyPr/>
                    <a:lstStyle/>
                    <a:p>
                      <a:pPr>
                        <a:lnSpc>
                          <a:spcPct val="115000"/>
                        </a:lnSpc>
                        <a:spcAft>
                          <a:spcPts val="1000"/>
                        </a:spcAft>
                        <a:buNone/>
                      </a:pPr>
                      <a:r>
                        <a:rPr lang="en-US" sz="1400" dirty="0">
                          <a:effectLst/>
                          <a:latin typeface="Times New Roman" panose="02020603050405020304" pitchFamily="18" charset="0"/>
                          <a:cs typeface="Times New Roman" panose="02020603050405020304" pitchFamily="18" charset="0"/>
                        </a:rPr>
                        <a:t>Removes common civil liability regime across the EU and the 5% turnover penalty floor (EC will develop guidelines on penalties)</a:t>
                      </a:r>
                      <a:endParaRPr lang="en-BE" sz="14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87083" marR="87083" marT="0" marB="0"/>
                </a:tc>
                <a:tc>
                  <a:txBody>
                    <a:bodyPr/>
                    <a:lstStyle/>
                    <a:p>
                      <a:pPr>
                        <a:lnSpc>
                          <a:spcPct val="115000"/>
                        </a:lnSpc>
                        <a:spcAft>
                          <a:spcPts val="1000"/>
                        </a:spcAft>
                        <a:buNone/>
                      </a:pPr>
                      <a:r>
                        <a:rPr lang="en-US" sz="1400" dirty="0">
                          <a:effectLst/>
                          <a:latin typeface="Times New Roman" panose="02020603050405020304" pitchFamily="18" charset="0"/>
                          <a:cs typeface="Times New Roman" panose="02020603050405020304" pitchFamily="18" charset="0"/>
                        </a:rPr>
                        <a:t>Removes common civil liability regime in the EU</a:t>
                      </a:r>
                      <a:endParaRPr lang="en-BE" sz="14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87083" marR="87083" marT="0" marB="0"/>
                </a:tc>
                <a:tc>
                  <a:txBody>
                    <a:bodyPr/>
                    <a:lstStyle/>
                    <a:p>
                      <a:pPr>
                        <a:lnSpc>
                          <a:spcPct val="115000"/>
                        </a:lnSpc>
                        <a:spcAft>
                          <a:spcPts val="1000"/>
                        </a:spcAft>
                        <a:buNone/>
                      </a:pPr>
                      <a:r>
                        <a:rPr lang="en-US" sz="1400" dirty="0">
                          <a:effectLst/>
                          <a:latin typeface="Times New Roman" panose="02020603050405020304" pitchFamily="18" charset="0"/>
                          <a:cs typeface="Times New Roman" panose="02020603050405020304" pitchFamily="18" charset="0"/>
                        </a:rPr>
                        <a:t>Removes common civil liability regime in the EU</a:t>
                      </a:r>
                      <a:endParaRPr lang="en-BE" sz="14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87083" marR="87083" marT="0" marB="0"/>
                </a:tc>
                <a:extLst>
                  <a:ext uri="{0D108BD9-81ED-4DB2-BD59-A6C34878D82A}">
                    <a16:rowId xmlns:a16="http://schemas.microsoft.com/office/drawing/2014/main" val="2183171529"/>
                  </a:ext>
                </a:extLst>
              </a:tr>
              <a:tr h="1111011">
                <a:tc>
                  <a:txBody>
                    <a:bodyPr/>
                    <a:lstStyle/>
                    <a:p>
                      <a:pPr>
                        <a:lnSpc>
                          <a:spcPct val="115000"/>
                        </a:lnSpc>
                        <a:spcAft>
                          <a:spcPts val="1000"/>
                        </a:spcAft>
                        <a:buNone/>
                      </a:pPr>
                      <a:r>
                        <a:rPr lang="en-GB" sz="1600" dirty="0">
                          <a:effectLst/>
                          <a:latin typeface="Times New Roman" panose="02020603050405020304" pitchFamily="18" charset="0"/>
                          <a:ea typeface="MS Mincho" panose="02020609040205080304" pitchFamily="49" charset="-128"/>
                          <a:cs typeface="Times New Roman" panose="02020603050405020304" pitchFamily="18" charset="0"/>
                        </a:rPr>
                        <a:t>Stakeholders</a:t>
                      </a:r>
                      <a:endParaRPr lang="en-BE" sz="16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87083" marR="87083" marT="0" marB="0"/>
                </a:tc>
                <a:tc>
                  <a:txBody>
                    <a:bodyPr/>
                    <a:lstStyle/>
                    <a:p>
                      <a:pPr>
                        <a:lnSpc>
                          <a:spcPct val="115000"/>
                        </a:lnSpc>
                        <a:spcAft>
                          <a:spcPts val="1000"/>
                        </a:spcAft>
                        <a:buNone/>
                      </a:pPr>
                      <a:r>
                        <a:rPr lang="en-GB" sz="1400" dirty="0">
                          <a:effectLst/>
                          <a:latin typeface="Times New Roman" panose="02020603050405020304" pitchFamily="18" charset="0"/>
                          <a:ea typeface="MS Mincho" panose="02020609040205080304" pitchFamily="49" charset="-128"/>
                          <a:cs typeface="Times New Roman" panose="02020603050405020304" pitchFamily="18" charset="0"/>
                        </a:rPr>
                        <a:t>Clarifies the meaningful engagement with stakeholders limiting it to “relevant” ones that have a link to the specific stage of the DD process + further restricts the stage of the DD process that require stakeholder engagement</a:t>
                      </a:r>
                      <a:endParaRPr lang="en-BE" sz="14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87083" marR="87083" marT="0" marB="0"/>
                </a:tc>
                <a:tc>
                  <a:txBody>
                    <a:bodyPr/>
                    <a:lstStyle/>
                    <a:p>
                      <a:pPr>
                        <a:lnSpc>
                          <a:spcPct val="115000"/>
                        </a:lnSpc>
                        <a:spcAft>
                          <a:spcPts val="1000"/>
                        </a:spcAft>
                        <a:buNone/>
                      </a:pPr>
                      <a:r>
                        <a:rPr lang="en-GB" sz="1400" dirty="0">
                          <a:effectLst/>
                          <a:latin typeface="Times New Roman" panose="02020603050405020304" pitchFamily="18" charset="0"/>
                          <a:ea typeface="MS Mincho" panose="02020609040205080304" pitchFamily="49" charset="-128"/>
                          <a:cs typeface="Times New Roman" panose="02020603050405020304" pitchFamily="18" charset="0"/>
                        </a:rPr>
                        <a:t>Not specifically addressed</a:t>
                      </a:r>
                      <a:endParaRPr lang="en-BE" sz="14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87083" marR="87083" marT="0" marB="0"/>
                </a:tc>
                <a:tc>
                  <a:txBody>
                    <a:bodyPr/>
                    <a:lstStyle/>
                    <a:p>
                      <a:pPr>
                        <a:lnSpc>
                          <a:spcPct val="115000"/>
                        </a:lnSpc>
                        <a:spcAft>
                          <a:spcPts val="1000"/>
                        </a:spcAft>
                        <a:buNone/>
                      </a:pPr>
                      <a:r>
                        <a:rPr lang="en-GB" sz="1400" dirty="0">
                          <a:effectLst/>
                          <a:latin typeface="Times New Roman" panose="02020603050405020304" pitchFamily="18" charset="0"/>
                          <a:ea typeface="MS Mincho" panose="02020609040205080304" pitchFamily="49" charset="-128"/>
                          <a:cs typeface="Times New Roman" panose="02020603050405020304" pitchFamily="18" charset="0"/>
                        </a:rPr>
                        <a:t>Supports EC proposal</a:t>
                      </a:r>
                      <a:endParaRPr lang="en-BE" sz="14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87083" marR="87083" marT="0" marB="0"/>
                </a:tc>
                <a:extLst>
                  <a:ext uri="{0D108BD9-81ED-4DB2-BD59-A6C34878D82A}">
                    <a16:rowId xmlns:a16="http://schemas.microsoft.com/office/drawing/2014/main" val="162351402"/>
                  </a:ext>
                </a:extLst>
              </a:tr>
              <a:tr h="1453705">
                <a:tc>
                  <a:txBody>
                    <a:bodyPr/>
                    <a:lstStyle/>
                    <a:p>
                      <a:pPr>
                        <a:lnSpc>
                          <a:spcPct val="115000"/>
                        </a:lnSpc>
                        <a:spcAft>
                          <a:spcPts val="1000"/>
                        </a:spcAft>
                        <a:buNone/>
                      </a:pPr>
                      <a:r>
                        <a:rPr lang="en-US" sz="1600" dirty="0">
                          <a:effectLst/>
                          <a:latin typeface="Times New Roman" panose="02020603050405020304" pitchFamily="18" charset="0"/>
                          <a:cs typeface="Times New Roman" panose="02020603050405020304" pitchFamily="18" charset="0"/>
                        </a:rPr>
                        <a:t>Climate transition plans</a:t>
                      </a:r>
                      <a:endParaRPr lang="en-BE" sz="16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87083" marR="87083" marT="0" marB="0"/>
                </a:tc>
                <a:tc>
                  <a:txBody>
                    <a:bodyPr/>
                    <a:lstStyle/>
                    <a:p>
                      <a:pPr>
                        <a:lnSpc>
                          <a:spcPct val="115000"/>
                        </a:lnSpc>
                        <a:spcAft>
                          <a:spcPts val="1000"/>
                        </a:spcAft>
                        <a:buNone/>
                      </a:pPr>
                      <a:r>
                        <a:rPr lang="en-GB" sz="1400" dirty="0">
                          <a:effectLst/>
                          <a:latin typeface="Times New Roman" panose="02020603050405020304" pitchFamily="18" charset="0"/>
                          <a:cs typeface="Times New Roman" panose="02020603050405020304" pitchFamily="18" charset="0"/>
                        </a:rPr>
                        <a:t>Companies must adopt a plan, but no longer required to “put into effect”. Adoption includes plans + described actions planned and taken</a:t>
                      </a:r>
                      <a:r>
                        <a:rPr lang="en-US" sz="1400" dirty="0">
                          <a:effectLst/>
                          <a:latin typeface="Times New Roman" panose="02020603050405020304" pitchFamily="18" charset="0"/>
                          <a:cs typeface="Times New Roman" panose="02020603050405020304" pitchFamily="18" charset="0"/>
                        </a:rPr>
                        <a:t>.</a:t>
                      </a:r>
                      <a:endParaRPr lang="en-BE" sz="14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87083" marR="87083" marT="0" marB="0"/>
                </a:tc>
                <a:tc>
                  <a:txBody>
                    <a:bodyPr/>
                    <a:lstStyle/>
                    <a:p>
                      <a:pPr>
                        <a:lnSpc>
                          <a:spcPct val="115000"/>
                        </a:lnSpc>
                        <a:spcAft>
                          <a:spcPts val="1000"/>
                        </a:spcAft>
                        <a:buNone/>
                      </a:pPr>
                      <a:r>
                        <a:rPr lang="en-US" sz="1400" dirty="0">
                          <a:effectLst/>
                          <a:latin typeface="Times New Roman" panose="02020603050405020304" pitchFamily="18" charset="0"/>
                          <a:cs typeface="Times New Roman" panose="02020603050405020304" pitchFamily="18" charset="0"/>
                        </a:rPr>
                        <a:t>Full deletion of transition plans from the Directive.</a:t>
                      </a:r>
                      <a:endParaRPr lang="en-BE" sz="14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87083" marR="87083" marT="0" marB="0"/>
                </a:tc>
                <a:tc>
                  <a:txBody>
                    <a:bodyPr/>
                    <a:lstStyle/>
                    <a:p>
                      <a:pPr>
                        <a:lnSpc>
                          <a:spcPct val="115000"/>
                        </a:lnSpc>
                        <a:spcAft>
                          <a:spcPts val="1000"/>
                        </a:spcAft>
                        <a:buNone/>
                      </a:pPr>
                      <a:r>
                        <a:rPr lang="en-US" sz="1400" dirty="0">
                          <a:effectLst/>
                          <a:latin typeface="Times New Roman" panose="02020603050405020304" pitchFamily="18" charset="0"/>
                          <a:cs typeface="Times New Roman" panose="02020603050405020304" pitchFamily="18" charset="0"/>
                        </a:rPr>
                        <a:t>Obligation to adopt with no reference to </a:t>
                      </a:r>
                      <a:r>
                        <a:rPr lang="en-GB" sz="1400" dirty="0">
                          <a:effectLst/>
                          <a:latin typeface="Times New Roman" panose="02020603050405020304" pitchFamily="18" charset="0"/>
                          <a:cs typeface="Times New Roman" panose="02020603050405020304" pitchFamily="18" charset="0"/>
                        </a:rPr>
                        <a:t>“put into effect”</a:t>
                      </a:r>
                      <a:r>
                        <a:rPr lang="en-US" sz="1400" dirty="0">
                          <a:effectLst/>
                          <a:latin typeface="Times New Roman" panose="02020603050405020304" pitchFamily="18" charset="0"/>
                          <a:cs typeface="Times New Roman" panose="02020603050405020304" pitchFamily="18" charset="0"/>
                        </a:rPr>
                        <a:t>. </a:t>
                      </a:r>
                      <a:r>
                        <a:rPr lang="en-GB" sz="1400" dirty="0">
                          <a:effectLst/>
                          <a:latin typeface="Times New Roman" panose="02020603050405020304" pitchFamily="18" charset="0"/>
                          <a:cs typeface="Times New Roman" panose="02020603050405020304" pitchFamily="18" charset="0"/>
                        </a:rPr>
                        <a:t>Adoption includes plans + described actions planned and taken</a:t>
                      </a:r>
                      <a:r>
                        <a:rPr lang="en-US" sz="1400" dirty="0">
                          <a:effectLst/>
                          <a:latin typeface="Times New Roman" panose="02020603050405020304" pitchFamily="18" charset="0"/>
                          <a:cs typeface="Times New Roman" panose="02020603050405020304" pitchFamily="18" charset="0"/>
                        </a:rPr>
                        <a:t>. </a:t>
                      </a:r>
                      <a:endParaRPr lang="en-BE" sz="14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87083" marR="87083" marT="0" marB="0"/>
                </a:tc>
                <a:extLst>
                  <a:ext uri="{0D108BD9-81ED-4DB2-BD59-A6C34878D82A}">
                    <a16:rowId xmlns:a16="http://schemas.microsoft.com/office/drawing/2014/main" val="4287028316"/>
                  </a:ext>
                </a:extLst>
              </a:tr>
            </a:tbl>
          </a:graphicData>
        </a:graphic>
      </p:graphicFrame>
    </p:spTree>
    <p:extLst>
      <p:ext uri="{BB962C8B-B14F-4D97-AF65-F5344CB8AC3E}">
        <p14:creationId xmlns:p14="http://schemas.microsoft.com/office/powerpoint/2010/main" val="2188554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077A6C2-6709-8EB6-536F-E0FBC19F04D8}"/>
              </a:ext>
            </a:extLst>
          </p:cNvPr>
          <p:cNvSpPr>
            <a:spLocks noGrp="1"/>
          </p:cNvSpPr>
          <p:nvPr>
            <p:ph type="body" sz="quarter" idx="14"/>
          </p:nvPr>
        </p:nvSpPr>
        <p:spPr/>
        <p:txBody>
          <a:bodyPr/>
          <a:lstStyle/>
          <a:p>
            <a:r>
              <a:rPr lang="en-GB" dirty="0"/>
              <a:t>Reactions</a:t>
            </a:r>
            <a:endParaRPr lang="en-BE" dirty="0"/>
          </a:p>
        </p:txBody>
      </p:sp>
      <p:sp>
        <p:nvSpPr>
          <p:cNvPr id="3" name="Slide Number Placeholder 2">
            <a:extLst>
              <a:ext uri="{FF2B5EF4-FFF2-40B4-BE49-F238E27FC236}">
                <a16:creationId xmlns:a16="http://schemas.microsoft.com/office/drawing/2014/main" id="{5888B2B2-F522-3B9A-40B1-71CD0E8B5DBC}"/>
              </a:ext>
            </a:extLst>
          </p:cNvPr>
          <p:cNvSpPr>
            <a:spLocks noGrp="1"/>
          </p:cNvSpPr>
          <p:nvPr>
            <p:ph type="sldNum" sz="quarter" idx="12"/>
          </p:nvPr>
        </p:nvSpPr>
        <p:spPr/>
        <p:txBody>
          <a:bodyPr/>
          <a:lstStyle/>
          <a:p>
            <a:fld id="{F26FC048-DF4E-0746-B313-543F0DD72FCB}" type="slidenum">
              <a:rPr lang="en-GB" smtClean="0"/>
              <a:pPr/>
              <a:t>5</a:t>
            </a:fld>
            <a:endParaRPr lang="en-GB" dirty="0"/>
          </a:p>
        </p:txBody>
      </p:sp>
      <p:sp>
        <p:nvSpPr>
          <p:cNvPr id="4" name="Content Placeholder 3">
            <a:extLst>
              <a:ext uri="{FF2B5EF4-FFF2-40B4-BE49-F238E27FC236}">
                <a16:creationId xmlns:a16="http://schemas.microsoft.com/office/drawing/2014/main" id="{C9CFE50C-FD19-F0D8-4A2B-2CEE9F0557FF}"/>
              </a:ext>
            </a:extLst>
          </p:cNvPr>
          <p:cNvSpPr>
            <a:spLocks noGrp="1"/>
          </p:cNvSpPr>
          <p:nvPr>
            <p:ph idx="13"/>
          </p:nvPr>
        </p:nvSpPr>
        <p:spPr/>
        <p:txBody>
          <a:bodyPr>
            <a:normAutofit/>
          </a:bodyPr>
          <a:lstStyle/>
          <a:p>
            <a:pPr algn="just"/>
            <a:r>
              <a:rPr lang="en-BE" dirty="0">
                <a:effectLst/>
                <a:latin typeface="Times New Roman" panose="02020603050405020304" pitchFamily="18" charset="0"/>
                <a:ea typeface="Times New Roman" panose="02020603050405020304" pitchFamily="18" charset="0"/>
              </a:rPr>
              <a:t>On June 27, S&amp;D, Greens/EFA, and Renew tabled 95 amendments to the EPP draft position. The suggested amendments </a:t>
            </a:r>
            <a:r>
              <a:rPr lang="en-US" dirty="0">
                <a:latin typeface="Times New Roman" panose="02020603050405020304" pitchFamily="18" charset="0"/>
                <a:cs typeface="Times New Roman" panose="02020603050405020304" pitchFamily="18" charset="0"/>
              </a:rPr>
              <a:t>show that those political groups disagree on CSRD and CSDDD scope criteria, climate transition plans, and the tier-1 limitation of due diligence. </a:t>
            </a:r>
          </a:p>
          <a:p>
            <a:pPr algn="just"/>
            <a:endParaRPr lang="en-BE"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endParaRPr lang="en-BE" dirty="0">
              <a:effectLst/>
              <a:latin typeface="Times New Roman" panose="02020603050405020304" pitchFamily="18" charset="0"/>
              <a:ea typeface="Times New Roman" panose="02020603050405020304" pitchFamily="18" charset="0"/>
            </a:endParaRPr>
          </a:p>
          <a:p>
            <a:pPr algn="just"/>
            <a:endParaRPr lang="en-BE"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07589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0BCE72-1CEE-8F76-977D-0CD4CAE29F09}"/>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795FBB2C-CCAA-32E2-05C3-6DDB3E2EC115}"/>
              </a:ext>
            </a:extLst>
          </p:cNvPr>
          <p:cNvSpPr>
            <a:spLocks noGrp="1"/>
          </p:cNvSpPr>
          <p:nvPr>
            <p:ph type="body" sz="quarter" idx="14"/>
          </p:nvPr>
        </p:nvSpPr>
        <p:spPr>
          <a:xfrm>
            <a:off x="263609" y="351626"/>
            <a:ext cx="10935855" cy="683547"/>
          </a:xfrm>
        </p:spPr>
        <p:txBody>
          <a:bodyPr>
            <a:normAutofit/>
          </a:bodyPr>
          <a:lstStyle/>
          <a:p>
            <a:r>
              <a:rPr lang="en-GB" dirty="0"/>
              <a:t>Stop-the-clock Directive</a:t>
            </a:r>
            <a:endParaRPr lang="en-BE" dirty="0"/>
          </a:p>
        </p:txBody>
      </p:sp>
      <p:sp>
        <p:nvSpPr>
          <p:cNvPr id="3" name="Slide Number Placeholder 2">
            <a:extLst>
              <a:ext uri="{FF2B5EF4-FFF2-40B4-BE49-F238E27FC236}">
                <a16:creationId xmlns:a16="http://schemas.microsoft.com/office/drawing/2014/main" id="{29940077-6371-2591-791C-5B7A8F4A2803}"/>
              </a:ext>
            </a:extLst>
          </p:cNvPr>
          <p:cNvSpPr>
            <a:spLocks noGrp="1"/>
          </p:cNvSpPr>
          <p:nvPr>
            <p:ph type="sldNum" sz="quarter" idx="12"/>
          </p:nvPr>
        </p:nvSpPr>
        <p:spPr/>
        <p:txBody>
          <a:bodyPr/>
          <a:lstStyle/>
          <a:p>
            <a:fld id="{F26FC048-DF4E-0746-B313-543F0DD72FCB}" type="slidenum">
              <a:rPr lang="en-GB" smtClean="0"/>
              <a:pPr/>
              <a:t>6</a:t>
            </a:fld>
            <a:endParaRPr lang="en-GB" dirty="0"/>
          </a:p>
        </p:txBody>
      </p:sp>
      <p:sp>
        <p:nvSpPr>
          <p:cNvPr id="4" name="Content Placeholder 3">
            <a:extLst>
              <a:ext uri="{FF2B5EF4-FFF2-40B4-BE49-F238E27FC236}">
                <a16:creationId xmlns:a16="http://schemas.microsoft.com/office/drawing/2014/main" id="{732F3B0E-4CE9-2E33-EA5F-33B1610379FB}"/>
              </a:ext>
            </a:extLst>
          </p:cNvPr>
          <p:cNvSpPr>
            <a:spLocks noGrp="1"/>
          </p:cNvSpPr>
          <p:nvPr>
            <p:ph idx="13"/>
          </p:nvPr>
        </p:nvSpPr>
        <p:spPr>
          <a:xfrm>
            <a:off x="102215" y="1052426"/>
            <a:ext cx="11966140" cy="6038491"/>
          </a:xfrm>
        </p:spPr>
        <p:txBody>
          <a:bodyPr>
            <a:noAutofit/>
          </a:bodyPr>
          <a:lstStyle/>
          <a:p>
            <a:pPr marL="0" indent="0">
              <a:lnSpc>
                <a:spcPct val="100000"/>
              </a:lnSpc>
              <a:buNone/>
            </a:pPr>
            <a:r>
              <a:rPr lang="en-GB" sz="2200" b="1" u="sng" dirty="0">
                <a:latin typeface="Times New Roman" panose="02020603050405020304" pitchFamily="18" charset="0"/>
                <a:cs typeface="Times New Roman" panose="02020603050405020304" pitchFamily="18" charset="0"/>
              </a:rPr>
              <a:t>CSRD:</a:t>
            </a:r>
            <a:r>
              <a:rPr lang="en-GB" sz="2200" dirty="0">
                <a:latin typeface="Times New Roman" panose="02020603050405020304" pitchFamily="18" charset="0"/>
                <a:cs typeface="Times New Roman" panose="02020603050405020304" pitchFamily="18" charset="0"/>
              </a:rPr>
              <a:t> Proposes a 2-year delay for companies not yet reporting and listed SMEs. To be more specific: </a:t>
            </a:r>
          </a:p>
          <a:p>
            <a:pPr lvl="0">
              <a:lnSpc>
                <a:spcPct val="100000"/>
              </a:lnSpc>
            </a:pPr>
            <a:r>
              <a:rPr lang="en-GB" sz="2200" dirty="0">
                <a:latin typeface="Times New Roman" panose="02020603050405020304" pitchFamily="18" charset="0"/>
                <a:cs typeface="Times New Roman" panose="02020603050405020304" pitchFamily="18" charset="0"/>
              </a:rPr>
              <a:t>No change for Wave 1 and Wave 4 (non-EU companies) due to report in 2025 and 2029 respectively.</a:t>
            </a:r>
          </a:p>
          <a:p>
            <a:pPr lvl="0">
              <a:lnSpc>
                <a:spcPct val="100000"/>
              </a:lnSpc>
            </a:pPr>
            <a:r>
              <a:rPr lang="en-GB" sz="2200" dirty="0">
                <a:latin typeface="Times New Roman" panose="02020603050405020304" pitchFamily="18" charset="0"/>
                <a:cs typeface="Times New Roman" panose="02020603050405020304" pitchFamily="18" charset="0"/>
              </a:rPr>
              <a:t>Wave 2 (large EU companies): will now report in 2028 in respect of the 2027 financial year (i.e. a 2 year delay).</a:t>
            </a:r>
          </a:p>
          <a:p>
            <a:pPr>
              <a:lnSpc>
                <a:spcPct val="100000"/>
              </a:lnSpc>
            </a:pPr>
            <a:r>
              <a:rPr lang="en-GB" sz="2200" dirty="0">
                <a:latin typeface="Times New Roman" panose="02020603050405020304" pitchFamily="18" charset="0"/>
                <a:cs typeface="Times New Roman" panose="02020603050405020304" pitchFamily="18" charset="0"/>
              </a:rPr>
              <a:t>Wave 3 (SMEs): will now report in 2029 in respect of the 2028 financial year (i.e. a 2 year delay).</a:t>
            </a:r>
          </a:p>
          <a:p>
            <a:pPr>
              <a:lnSpc>
                <a:spcPct val="100000"/>
              </a:lnSpc>
            </a:pPr>
            <a:endParaRPr lang="en-GB" sz="2200" kern="100" dirty="0">
              <a:effectLst/>
              <a:latin typeface="Times New Roman" panose="02020603050405020304" pitchFamily="18" charset="0"/>
              <a:ea typeface="DengXian" panose="02010600030101010101" pitchFamily="2" charset="-122"/>
              <a:cs typeface="Times New Roman" panose="02020603050405020304" pitchFamily="18" charset="0"/>
            </a:endParaRPr>
          </a:p>
          <a:p>
            <a:pPr marL="0" indent="0">
              <a:lnSpc>
                <a:spcPct val="100000"/>
              </a:lnSpc>
              <a:buNone/>
            </a:pPr>
            <a:r>
              <a:rPr lang="en-GB" sz="2200" b="1" u="sng" dirty="0">
                <a:latin typeface="Times New Roman" panose="02020603050405020304" pitchFamily="18" charset="0"/>
                <a:cs typeface="Times New Roman" panose="02020603050405020304" pitchFamily="18" charset="0"/>
              </a:rPr>
              <a:t>CSDDD:</a:t>
            </a:r>
            <a:r>
              <a:rPr lang="en-GB" sz="2200" dirty="0">
                <a:latin typeface="Times New Roman" panose="02020603050405020304" pitchFamily="18" charset="0"/>
                <a:cs typeface="Times New Roman" panose="02020603050405020304" pitchFamily="18" charset="0"/>
              </a:rPr>
              <a:t> 1-year postponement for both the transposition deadline and the initial application phase of the CS3D for the largest companies. Therefore, </a:t>
            </a:r>
          </a:p>
          <a:p>
            <a:pPr>
              <a:lnSpc>
                <a:spcPct val="100000"/>
              </a:lnSpc>
            </a:pPr>
            <a:r>
              <a:rPr lang="en-GB" sz="2200" dirty="0">
                <a:latin typeface="Times New Roman" panose="02020603050405020304" pitchFamily="18" charset="0"/>
                <a:cs typeface="Times New Roman" panose="02020603050405020304" pitchFamily="18" charset="0"/>
              </a:rPr>
              <a:t>the MS transposition deadline for CS3D is postponed from 26 July 2026 to 26 July 2027.</a:t>
            </a:r>
          </a:p>
          <a:p>
            <a:pPr>
              <a:lnSpc>
                <a:spcPct val="100000"/>
              </a:lnSpc>
            </a:pPr>
            <a:r>
              <a:rPr lang="en-GB" sz="2200" dirty="0">
                <a:latin typeface="Times New Roman" panose="02020603050405020304" pitchFamily="18" charset="0"/>
                <a:cs typeface="Times New Roman" panose="02020603050405020304" pitchFamily="18" charset="0"/>
              </a:rPr>
              <a:t>the first phase of application of the CS3D to in-scope companies is postponed from 26 July 2027 to 26 July 2028</a:t>
            </a:r>
          </a:p>
          <a:p>
            <a:pPr marL="0" indent="0">
              <a:lnSpc>
                <a:spcPct val="100000"/>
              </a:lnSpc>
              <a:buNone/>
            </a:pPr>
            <a:r>
              <a:rPr lang="en-US" sz="2200" b="1" dirty="0">
                <a:latin typeface="Times New Roman" panose="02020603050405020304" pitchFamily="18" charset="0"/>
                <a:cs typeface="Times New Roman" panose="02020603050405020304" pitchFamily="18" charset="0"/>
              </a:rPr>
              <a:t>On 17 April 2025, the “Stop-the-Clock” Directive entered into force. Member States must transpose this Directive into national law by 31 December 2025.</a:t>
            </a:r>
            <a:endParaRPr lang="en-GB" sz="2200" b="1" dirty="0">
              <a:latin typeface="Times New Roman" panose="02020603050405020304" pitchFamily="18" charset="0"/>
              <a:cs typeface="Times New Roman" panose="02020603050405020304" pitchFamily="18" charset="0"/>
            </a:endParaRPr>
          </a:p>
          <a:p>
            <a:pPr marL="0" indent="0">
              <a:lnSpc>
                <a:spcPct val="100000"/>
              </a:lnSpc>
              <a:buNone/>
            </a:pPr>
            <a:endParaRPr lang="en-GB" sz="2200"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20011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FC0FFC-3D02-86CF-BC13-D4B05FDC21B0}"/>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22536B25-6895-5CC9-428A-0523ED1A25BC}"/>
              </a:ext>
            </a:extLst>
          </p:cNvPr>
          <p:cNvSpPr>
            <a:spLocks noGrp="1"/>
          </p:cNvSpPr>
          <p:nvPr>
            <p:ph type="body" sz="quarter" idx="14"/>
          </p:nvPr>
        </p:nvSpPr>
        <p:spPr>
          <a:xfrm>
            <a:off x="263609" y="420624"/>
            <a:ext cx="10935855" cy="1002733"/>
          </a:xfrm>
        </p:spPr>
        <p:txBody>
          <a:bodyPr>
            <a:normAutofit/>
          </a:bodyPr>
          <a:lstStyle/>
          <a:p>
            <a:r>
              <a:rPr lang="en-US" sz="2800" b="1" kern="100" dirty="0">
                <a:solidFill>
                  <a:srgbClr val="3A7C22"/>
                </a:solidFill>
                <a:effectLst/>
                <a:ea typeface="DengXian" panose="02010600030101010101" pitchFamily="2" charset="-122"/>
              </a:rPr>
              <a:t>Key issues for consideration in the Omnibus package</a:t>
            </a:r>
            <a:endParaRPr lang="en-BE" sz="2800" dirty="0"/>
          </a:p>
        </p:txBody>
      </p:sp>
      <p:sp>
        <p:nvSpPr>
          <p:cNvPr id="3" name="Slide Number Placeholder 2">
            <a:extLst>
              <a:ext uri="{FF2B5EF4-FFF2-40B4-BE49-F238E27FC236}">
                <a16:creationId xmlns:a16="http://schemas.microsoft.com/office/drawing/2014/main" id="{C0C24FA8-2CC1-246C-7639-1735B54FF2B0}"/>
              </a:ext>
            </a:extLst>
          </p:cNvPr>
          <p:cNvSpPr>
            <a:spLocks noGrp="1"/>
          </p:cNvSpPr>
          <p:nvPr>
            <p:ph type="sldNum" sz="quarter" idx="12"/>
          </p:nvPr>
        </p:nvSpPr>
        <p:spPr/>
        <p:txBody>
          <a:bodyPr/>
          <a:lstStyle/>
          <a:p>
            <a:fld id="{F26FC048-DF4E-0746-B313-543F0DD72FCB}" type="slidenum">
              <a:rPr lang="en-GB" smtClean="0"/>
              <a:pPr/>
              <a:t>7</a:t>
            </a:fld>
            <a:endParaRPr lang="en-GB" dirty="0"/>
          </a:p>
        </p:txBody>
      </p:sp>
      <p:sp>
        <p:nvSpPr>
          <p:cNvPr id="4" name="Content Placeholder 3">
            <a:extLst>
              <a:ext uri="{FF2B5EF4-FFF2-40B4-BE49-F238E27FC236}">
                <a16:creationId xmlns:a16="http://schemas.microsoft.com/office/drawing/2014/main" id="{B61D0C54-84AD-C0DF-BEAF-8D6C38475695}"/>
              </a:ext>
            </a:extLst>
          </p:cNvPr>
          <p:cNvSpPr>
            <a:spLocks noGrp="1"/>
          </p:cNvSpPr>
          <p:nvPr>
            <p:ph idx="13"/>
          </p:nvPr>
        </p:nvSpPr>
        <p:spPr>
          <a:xfrm>
            <a:off x="137944" y="1503519"/>
            <a:ext cx="8537353" cy="5273192"/>
          </a:xfrm>
        </p:spPr>
        <p:txBody>
          <a:bodyPr>
            <a:normAutofit/>
          </a:bodyPr>
          <a:lstStyle/>
          <a:p>
            <a:r>
              <a:rPr lang="en-GB" sz="2000" b="1" kern="100" dirty="0">
                <a:latin typeface="Times New Roman" panose="02020603050405020304" pitchFamily="18" charset="0"/>
                <a:ea typeface="DengXian" panose="02010600030101010101" pitchFamily="2" charset="-122"/>
                <a:cs typeface="Times New Roman" panose="02020603050405020304" pitchFamily="18" charset="0"/>
              </a:rPr>
              <a:t>While the Omnibus focuses on reducing red tape, the CID targets support for clean tech </a:t>
            </a:r>
            <a:r>
              <a:rPr lang="en-GB" sz="2000" b="1" kern="100" dirty="0">
                <a:latin typeface="Times New Roman" panose="02020603050405020304" pitchFamily="18" charset="0"/>
                <a:ea typeface="DengXian" panose="02010600030101010101" pitchFamily="2" charset="-122"/>
                <a:cs typeface="Times New Roman" panose="02020603050405020304" pitchFamily="18" charset="0"/>
                <a:sym typeface="Wingdings" panose="05000000000000000000" pitchFamily="2" charset="2"/>
              </a:rPr>
              <a:t> </a:t>
            </a:r>
            <a:r>
              <a:rPr lang="en-GB" sz="2000" b="1" kern="100" dirty="0">
                <a:latin typeface="Times New Roman" panose="02020603050405020304" pitchFamily="18" charset="0"/>
                <a:ea typeface="DengXian" panose="02010600030101010101" pitchFamily="2" charset="-122"/>
                <a:cs typeface="Times New Roman" panose="02020603050405020304" pitchFamily="18" charset="0"/>
              </a:rPr>
              <a:t>both are complementary </a:t>
            </a:r>
            <a:r>
              <a:rPr lang="en-GB" sz="2000" kern="100" dirty="0">
                <a:latin typeface="Times New Roman" panose="02020603050405020304" pitchFamily="18" charset="0"/>
                <a:ea typeface="DengXian" panose="02010600030101010101" pitchFamily="2" charset="-122"/>
                <a:cs typeface="Times New Roman" panose="02020603050405020304" pitchFamily="18" charset="0"/>
              </a:rPr>
              <a:t>and must be aligned to effectively drive EU industrial and climate goals.</a:t>
            </a:r>
            <a:endParaRPr lang="en-GB" sz="2000" b="1" kern="100" dirty="0">
              <a:effectLst/>
              <a:latin typeface="Times New Roman" panose="02020603050405020304" pitchFamily="18" charset="0"/>
              <a:ea typeface="DengXian" panose="02010600030101010101" pitchFamily="2" charset="-122"/>
              <a:cs typeface="Times New Roman" panose="02020603050405020304" pitchFamily="18" charset="0"/>
            </a:endParaRPr>
          </a:p>
          <a:p>
            <a:r>
              <a:rPr lang="en-GB" sz="2000" b="1" kern="100" dirty="0">
                <a:effectLst/>
                <a:latin typeface="Times New Roman" panose="02020603050405020304" pitchFamily="18" charset="0"/>
                <a:ea typeface="DengXian" panose="02010600030101010101" pitchFamily="2" charset="-122"/>
                <a:cs typeface="Times New Roman" panose="02020603050405020304" pitchFamily="18" charset="0"/>
              </a:rPr>
              <a:t>The Omnibus aligns in spirit and direction with the Antwerp Declaration </a:t>
            </a:r>
            <a:r>
              <a:rPr lang="en-GB" sz="2000" kern="100" dirty="0">
                <a:effectLst/>
                <a:latin typeface="Times New Roman" panose="02020603050405020304" pitchFamily="18" charset="0"/>
                <a:ea typeface="DengXian" panose="02010600030101010101" pitchFamily="2" charset="-122"/>
                <a:cs typeface="Times New Roman" panose="02020603050405020304" pitchFamily="18" charset="0"/>
              </a:rPr>
              <a:t>by aiming to streamline regulations and boost EU competitiveness. However, the key question remains whether the suggested modifications to existing regulations are sufficient to significantly enhance competitiveness. Cosmetic changes that fail to address the real challenges faced by EU economic sectors will not deliver the level of simplification needed to ensure that the EU and its businesses can truly thrive. At the same time, reforms that aim to enhance competitiveness should also safeguard environmental integrity, be coherent </a:t>
            </a:r>
            <a:r>
              <a:rPr lang="en-GB" sz="2000" kern="100" dirty="0">
                <a:latin typeface="Times New Roman" panose="02020603050405020304" pitchFamily="18" charset="0"/>
                <a:ea typeface="DengXian" panose="02010600030101010101" pitchFamily="2" charset="-122"/>
                <a:cs typeface="Times New Roman" panose="02020603050405020304" pitchFamily="18" charset="0"/>
              </a:rPr>
              <a:t>with international law </a:t>
            </a:r>
            <a:r>
              <a:rPr lang="en-GB" sz="2000" kern="100" dirty="0">
                <a:effectLst/>
                <a:latin typeface="Times New Roman" panose="02020603050405020304" pitchFamily="18" charset="0"/>
                <a:ea typeface="DengXian" panose="02010600030101010101" pitchFamily="2" charset="-122"/>
                <a:cs typeface="Times New Roman" panose="02020603050405020304" pitchFamily="18" charset="0"/>
              </a:rPr>
              <a:t>and deliver tangible benefits for the society.</a:t>
            </a:r>
          </a:p>
          <a:p>
            <a:endParaRPr lang="en-GB" sz="2000" kern="100" dirty="0">
              <a:effectLst/>
              <a:latin typeface="Times New Roman" panose="02020603050405020304" pitchFamily="18" charset="0"/>
              <a:ea typeface="DengXian" panose="02010600030101010101" pitchFamily="2" charset="-122"/>
              <a:cs typeface="Times New Roman" panose="02020603050405020304" pitchFamily="18" charset="0"/>
            </a:endParaRPr>
          </a:p>
        </p:txBody>
      </p:sp>
      <p:sp>
        <p:nvSpPr>
          <p:cNvPr id="5" name="Content Placeholder 3">
            <a:extLst>
              <a:ext uri="{FF2B5EF4-FFF2-40B4-BE49-F238E27FC236}">
                <a16:creationId xmlns:a16="http://schemas.microsoft.com/office/drawing/2014/main" id="{C24AF90D-F4D3-2A8A-FD92-B456A6ED899C}"/>
              </a:ext>
            </a:extLst>
          </p:cNvPr>
          <p:cNvSpPr txBox="1">
            <a:spLocks/>
          </p:cNvSpPr>
          <p:nvPr/>
        </p:nvSpPr>
        <p:spPr>
          <a:xfrm>
            <a:off x="137944" y="936368"/>
            <a:ext cx="11790447" cy="1002733"/>
          </a:xfrm>
          <a:prstGeom prst="rect">
            <a:avLst/>
          </a:prstGeom>
        </p:spPr>
        <p:txBody>
          <a:bodyPr vert="horz" lIns="91440" tIns="45720" rIns="91440" bIns="45720" rtlCol="0">
            <a:normAutofit/>
          </a:bodyPr>
          <a:lstStyle>
            <a:lvl1pPr marL="285750" indent="-285750" algn="l" defTabSz="914400" rtl="0" eaLnBrk="1" latinLnBrk="0" hangingPunct="1">
              <a:lnSpc>
                <a:spcPct val="12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000" b="1" u="sng" kern="100" dirty="0">
                <a:latin typeface="Times New Roman" panose="02020603050405020304" pitchFamily="18" charset="0"/>
                <a:ea typeface="DengXian" panose="02010600030101010101" pitchFamily="2" charset="-122"/>
                <a:cs typeface="Times New Roman" panose="02020603050405020304" pitchFamily="18" charset="0"/>
              </a:rPr>
              <a:t>Assessing the Omnibus Regulation Against the Antwerp Declaration and the Clean Industrial Deal (CID)</a:t>
            </a:r>
            <a:endParaRPr lang="en-GB" sz="2000" kern="100" dirty="0">
              <a:latin typeface="Times New Roman" panose="02020603050405020304" pitchFamily="18" charset="0"/>
              <a:ea typeface="DengXian" panose="02010600030101010101" pitchFamily="2" charset="-122"/>
              <a:cs typeface="Times New Roman" panose="02020603050405020304" pitchFamily="18" charset="0"/>
            </a:endParaRPr>
          </a:p>
        </p:txBody>
      </p:sp>
      <p:pic>
        <p:nvPicPr>
          <p:cNvPr id="7" name="Picture 6">
            <a:extLst>
              <a:ext uri="{FF2B5EF4-FFF2-40B4-BE49-F238E27FC236}">
                <a16:creationId xmlns:a16="http://schemas.microsoft.com/office/drawing/2014/main" id="{C6A7EA36-4727-1D4B-3FD2-9F7C45B455C3}"/>
              </a:ext>
            </a:extLst>
          </p:cNvPr>
          <p:cNvPicPr>
            <a:picLocks noChangeAspect="1"/>
          </p:cNvPicPr>
          <p:nvPr/>
        </p:nvPicPr>
        <p:blipFill>
          <a:blip r:embed="rId2"/>
          <a:stretch>
            <a:fillRect/>
          </a:stretch>
        </p:blipFill>
        <p:spPr>
          <a:xfrm>
            <a:off x="8517832" y="1487645"/>
            <a:ext cx="3536223" cy="4528961"/>
          </a:xfrm>
          <a:prstGeom prst="rect">
            <a:avLst/>
          </a:prstGeom>
        </p:spPr>
      </p:pic>
      <p:sp>
        <p:nvSpPr>
          <p:cNvPr id="8" name="TextBox 7">
            <a:extLst>
              <a:ext uri="{FF2B5EF4-FFF2-40B4-BE49-F238E27FC236}">
                <a16:creationId xmlns:a16="http://schemas.microsoft.com/office/drawing/2014/main" id="{9EEBD33C-7707-E9E9-994A-FE6FC6CA6885}"/>
              </a:ext>
            </a:extLst>
          </p:cNvPr>
          <p:cNvSpPr txBox="1"/>
          <p:nvPr/>
        </p:nvSpPr>
        <p:spPr>
          <a:xfrm>
            <a:off x="9799608" y="6068044"/>
            <a:ext cx="1923691" cy="369332"/>
          </a:xfrm>
          <a:prstGeom prst="rect">
            <a:avLst/>
          </a:prstGeom>
          <a:noFill/>
        </p:spPr>
        <p:txBody>
          <a:bodyPr wrap="square" rtlCol="0">
            <a:spAutoFit/>
          </a:bodyPr>
          <a:lstStyle/>
          <a:p>
            <a:r>
              <a:rPr lang="en-GB" kern="100" dirty="0">
                <a:latin typeface="Times New Roman" panose="02020603050405020304" pitchFamily="18" charset="0"/>
                <a:ea typeface="DengXian" panose="02010600030101010101" pitchFamily="2" charset="-122"/>
                <a:cs typeface="Times New Roman" panose="02020603050405020304" pitchFamily="18" charset="0"/>
                <a:hlinkClick r:id="rId3"/>
              </a:rPr>
              <a:t>Link to source</a:t>
            </a:r>
            <a:endParaRPr lang="en-GB" dirty="0"/>
          </a:p>
        </p:txBody>
      </p:sp>
    </p:spTree>
    <p:extLst>
      <p:ext uri="{BB962C8B-B14F-4D97-AF65-F5344CB8AC3E}">
        <p14:creationId xmlns:p14="http://schemas.microsoft.com/office/powerpoint/2010/main" val="26456950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5E61C9-ADAD-C6C9-B182-D3FB40D08761}"/>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23321AF0-D64B-3825-23D3-F0C17B62800F}"/>
              </a:ext>
            </a:extLst>
          </p:cNvPr>
          <p:cNvSpPr>
            <a:spLocks noGrp="1"/>
          </p:cNvSpPr>
          <p:nvPr>
            <p:ph type="body" sz="quarter" idx="14"/>
          </p:nvPr>
        </p:nvSpPr>
        <p:spPr>
          <a:xfrm>
            <a:off x="263609" y="420624"/>
            <a:ext cx="10935855" cy="1002733"/>
          </a:xfrm>
        </p:spPr>
        <p:txBody>
          <a:bodyPr>
            <a:normAutofit/>
          </a:bodyPr>
          <a:lstStyle/>
          <a:p>
            <a:r>
              <a:rPr lang="en-US" sz="2800" b="1" kern="100" dirty="0">
                <a:solidFill>
                  <a:srgbClr val="3A7C22"/>
                </a:solidFill>
                <a:effectLst/>
                <a:ea typeface="DengXian" panose="02010600030101010101" pitchFamily="2" charset="-122"/>
              </a:rPr>
              <a:t>Key issues for consideration in the Omnibus package</a:t>
            </a:r>
            <a:endParaRPr lang="en-BE" sz="2800" dirty="0"/>
          </a:p>
        </p:txBody>
      </p:sp>
      <p:sp>
        <p:nvSpPr>
          <p:cNvPr id="3" name="Slide Number Placeholder 2">
            <a:extLst>
              <a:ext uri="{FF2B5EF4-FFF2-40B4-BE49-F238E27FC236}">
                <a16:creationId xmlns:a16="http://schemas.microsoft.com/office/drawing/2014/main" id="{B16BF993-0C01-CFAC-884D-5A1E8572AB04}"/>
              </a:ext>
            </a:extLst>
          </p:cNvPr>
          <p:cNvSpPr>
            <a:spLocks noGrp="1"/>
          </p:cNvSpPr>
          <p:nvPr>
            <p:ph type="sldNum" sz="quarter" idx="12"/>
          </p:nvPr>
        </p:nvSpPr>
        <p:spPr/>
        <p:txBody>
          <a:bodyPr/>
          <a:lstStyle/>
          <a:p>
            <a:fld id="{F26FC048-DF4E-0746-B313-543F0DD72FCB}" type="slidenum">
              <a:rPr lang="en-GB" smtClean="0"/>
              <a:pPr/>
              <a:t>8</a:t>
            </a:fld>
            <a:endParaRPr lang="en-GB" dirty="0"/>
          </a:p>
        </p:txBody>
      </p:sp>
      <p:sp>
        <p:nvSpPr>
          <p:cNvPr id="4" name="Content Placeholder 3">
            <a:extLst>
              <a:ext uri="{FF2B5EF4-FFF2-40B4-BE49-F238E27FC236}">
                <a16:creationId xmlns:a16="http://schemas.microsoft.com/office/drawing/2014/main" id="{C75C827A-5129-1A84-E883-9C28DB571F77}"/>
              </a:ext>
            </a:extLst>
          </p:cNvPr>
          <p:cNvSpPr>
            <a:spLocks noGrp="1"/>
          </p:cNvSpPr>
          <p:nvPr>
            <p:ph idx="13"/>
          </p:nvPr>
        </p:nvSpPr>
        <p:spPr/>
        <p:txBody>
          <a:bodyPr>
            <a:normAutofit/>
          </a:bodyPr>
          <a:lstStyle/>
          <a:p>
            <a:pPr marL="0" indent="0">
              <a:buNone/>
            </a:pPr>
            <a:r>
              <a:rPr lang="en-GB" sz="2000" kern="100" dirty="0">
                <a:latin typeface="Times New Roman" panose="02020603050405020304" pitchFamily="18" charset="0"/>
                <a:ea typeface="DengXian" panose="02010600030101010101" pitchFamily="2" charset="-122"/>
                <a:cs typeface="Times New Roman" panose="02020603050405020304" pitchFamily="18" charset="0"/>
              </a:rPr>
              <a:t>• </a:t>
            </a:r>
            <a:r>
              <a:rPr lang="en-GB" sz="2000" b="1" kern="100" dirty="0">
                <a:latin typeface="Times New Roman" panose="02020603050405020304" pitchFamily="18" charset="0"/>
                <a:ea typeface="DengXian" panose="02010600030101010101" pitchFamily="2" charset="-122"/>
                <a:cs typeface="Times New Roman" panose="02020603050405020304" pitchFamily="18" charset="0"/>
              </a:rPr>
              <a:t>Approach</a:t>
            </a:r>
            <a:r>
              <a:rPr lang="en-GB" sz="2000" kern="100" dirty="0">
                <a:latin typeface="Times New Roman" panose="02020603050405020304" pitchFamily="18" charset="0"/>
                <a:ea typeface="DengXian" panose="02010600030101010101" pitchFamily="2" charset="-122"/>
                <a:cs typeface="Times New Roman" panose="02020603050405020304" pitchFamily="18" charset="0"/>
              </a:rPr>
              <a:t>: The EU has enacted extensive regulations and constraints to meet its ambitious climate targets and align its regulatory framework with the European Climate Law. While these measures reflect a commitment to addressing climate change, achieving these goals should rely on a market-based and technology-neutral approach that encourages innovation and entrepreneurship. </a:t>
            </a:r>
            <a:endParaRPr lang="en-GB" sz="2000" b="1" kern="100" dirty="0">
              <a:latin typeface="Times New Roman" panose="02020603050405020304" pitchFamily="18" charset="0"/>
              <a:ea typeface="DengXian" panose="02010600030101010101" pitchFamily="2" charset="-122"/>
              <a:cs typeface="Times New Roman" panose="02020603050405020304" pitchFamily="18" charset="0"/>
            </a:endParaRPr>
          </a:p>
          <a:p>
            <a:pPr marL="0" indent="0">
              <a:buNone/>
            </a:pPr>
            <a:r>
              <a:rPr lang="en-GB" sz="2000" kern="100" dirty="0">
                <a:latin typeface="Times New Roman" panose="02020603050405020304" pitchFamily="18" charset="0"/>
                <a:ea typeface="DengXian" panose="02010600030101010101" pitchFamily="2" charset="-122"/>
                <a:cs typeface="Times New Roman" panose="02020603050405020304" pitchFamily="18" charset="0"/>
              </a:rPr>
              <a:t>• </a:t>
            </a:r>
            <a:r>
              <a:rPr lang="en-GB" sz="2000" b="1" kern="100" dirty="0">
                <a:latin typeface="Times New Roman" panose="02020603050405020304" pitchFamily="18" charset="0"/>
                <a:ea typeface="DengXian" panose="02010600030101010101" pitchFamily="2" charset="-122"/>
                <a:cs typeface="Times New Roman" panose="02020603050405020304" pitchFamily="18" charset="0"/>
              </a:rPr>
              <a:t>Extraterritoriality</a:t>
            </a:r>
            <a:r>
              <a:rPr lang="en-GB" sz="2000" kern="100" dirty="0">
                <a:latin typeface="Times New Roman" panose="02020603050405020304" pitchFamily="18" charset="0"/>
                <a:ea typeface="DengXian" panose="02010600030101010101" pitchFamily="2" charset="-122"/>
                <a:cs typeface="Times New Roman" panose="02020603050405020304" pitchFamily="18" charset="0"/>
              </a:rPr>
              <a:t>: Greater legal clarity and interpretive guidance will be essential to ensure that cross-border obligations are coherent, and consistent with international law (</a:t>
            </a:r>
            <a:r>
              <a:rPr lang="en-GB" sz="2000" kern="100" dirty="0" err="1">
                <a:latin typeface="Times New Roman" panose="02020603050405020304" pitchFamily="18" charset="0"/>
                <a:ea typeface="DengXian" panose="02010600030101010101" pitchFamily="2" charset="-122"/>
                <a:cs typeface="Times New Roman" panose="02020603050405020304" pitchFamily="18" charset="0"/>
              </a:rPr>
              <a:t>eg.</a:t>
            </a:r>
            <a:r>
              <a:rPr lang="en-GB" sz="2000" kern="100" dirty="0">
                <a:latin typeface="Times New Roman" panose="02020603050405020304" pitchFamily="18" charset="0"/>
                <a:ea typeface="DengXian" panose="02010600030101010101" pitchFamily="2" charset="-122"/>
                <a:cs typeface="Times New Roman" panose="02020603050405020304" pitchFamily="18" charset="0"/>
              </a:rPr>
              <a:t> </a:t>
            </a:r>
            <a:r>
              <a:rPr lang="en-US" sz="2000" kern="100" dirty="0">
                <a:latin typeface="TimesNewRomanPSMT"/>
                <a:ea typeface="DengXian" panose="02010600030101010101" pitchFamily="2" charset="-122"/>
                <a:cs typeface="Times New Roman" panose="02020603050405020304" pitchFamily="18" charset="0"/>
              </a:rPr>
              <a:t>UN Charter as well as Common but Differentiated Responsibilities and Respective Capabilities, UNFCCC)</a:t>
            </a:r>
            <a:endParaRPr lang="en-GB" sz="2000" kern="100" dirty="0">
              <a:latin typeface="Times New Roman" panose="02020603050405020304" pitchFamily="18" charset="0"/>
              <a:ea typeface="DengXian" panose="02010600030101010101" pitchFamily="2" charset="-122"/>
              <a:cs typeface="Times New Roman" panose="02020603050405020304" pitchFamily="18" charset="0"/>
            </a:endParaRPr>
          </a:p>
          <a:p>
            <a:pPr marL="0" indent="0">
              <a:buNone/>
            </a:pPr>
            <a:r>
              <a:rPr lang="en-GB" sz="2000" kern="100" dirty="0">
                <a:latin typeface="Times New Roman" panose="02020603050405020304" pitchFamily="18" charset="0"/>
                <a:ea typeface="DengXian" panose="02010600030101010101" pitchFamily="2" charset="-122"/>
                <a:cs typeface="Times New Roman" panose="02020603050405020304" pitchFamily="18" charset="0"/>
              </a:rPr>
              <a:t>• </a:t>
            </a:r>
            <a:r>
              <a:rPr lang="en-GB" sz="2000" b="1" kern="100" dirty="0">
                <a:latin typeface="Times New Roman" panose="02020603050405020304" pitchFamily="18" charset="0"/>
                <a:ea typeface="DengXian" panose="02010600030101010101" pitchFamily="2" charset="-122"/>
                <a:cs typeface="Times New Roman" panose="02020603050405020304" pitchFamily="18" charset="0"/>
              </a:rPr>
              <a:t>Paris Agreement-transition plans</a:t>
            </a:r>
            <a:r>
              <a:rPr lang="en-GB" sz="2000" kern="100" dirty="0">
                <a:latin typeface="Times New Roman" panose="02020603050405020304" pitchFamily="18" charset="0"/>
                <a:ea typeface="DengXian" panose="02010600030101010101" pitchFamily="2" charset="-122"/>
                <a:cs typeface="Times New Roman" panose="02020603050405020304" pitchFamily="18" charset="0"/>
              </a:rPr>
              <a:t>: The Paris Agreement is an international treaty that binds its Parties, which are sovereign states, to collective climate action. Its primary goals, including reaching net zero emissions and achieving temperature targets, are intended as global objectives to be pursued through coordinated efforts at the national level. Disaggregating these targets to individual enterprises (Transition Plans) risks undermining the spirit of the Agreement and creating burdens to private entities. This might harm their competitiveness.</a:t>
            </a:r>
          </a:p>
          <a:p>
            <a:pPr marL="0" indent="0">
              <a:buNone/>
            </a:pPr>
            <a:endParaRPr lang="en-GB" sz="2000" kern="100" dirty="0">
              <a:highlight>
                <a:srgbClr val="FFFF00"/>
              </a:highlight>
              <a:latin typeface="Times New Roman" panose="02020603050405020304" pitchFamily="18" charset="0"/>
              <a:ea typeface="DengXian" panose="02010600030101010101" pitchFamily="2" charset="-122"/>
              <a:cs typeface="Times New Roman" panose="02020603050405020304" pitchFamily="18" charset="0"/>
            </a:endParaRPr>
          </a:p>
          <a:p>
            <a:pPr marL="0" indent="0">
              <a:buNone/>
            </a:pPr>
            <a:endParaRPr lang="en-GB" sz="2000" kern="100" dirty="0">
              <a:highlight>
                <a:srgbClr val="FFFF00"/>
              </a:highlight>
              <a:latin typeface="Times New Roman" panose="02020603050405020304" pitchFamily="18" charset="0"/>
              <a:ea typeface="DengXia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4479456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247EA47-4D95-6C4A-FC38-B8EA3127AE06}"/>
              </a:ext>
            </a:extLst>
          </p:cNvPr>
          <p:cNvSpPr>
            <a:spLocks noGrp="1"/>
          </p:cNvSpPr>
          <p:nvPr>
            <p:ph type="body" sz="quarter" idx="14"/>
          </p:nvPr>
        </p:nvSpPr>
        <p:spPr/>
        <p:txBody>
          <a:bodyPr/>
          <a:lstStyle/>
          <a:p>
            <a:r>
              <a:rPr lang="en-BE" dirty="0"/>
              <a:t>NEXT STEPS</a:t>
            </a:r>
          </a:p>
        </p:txBody>
      </p:sp>
      <p:sp>
        <p:nvSpPr>
          <p:cNvPr id="3" name="Slide Number Placeholder 2">
            <a:extLst>
              <a:ext uri="{FF2B5EF4-FFF2-40B4-BE49-F238E27FC236}">
                <a16:creationId xmlns:a16="http://schemas.microsoft.com/office/drawing/2014/main" id="{9830A1A1-15C9-59CA-0553-AEE1AAC3FF8A}"/>
              </a:ext>
            </a:extLst>
          </p:cNvPr>
          <p:cNvSpPr>
            <a:spLocks noGrp="1"/>
          </p:cNvSpPr>
          <p:nvPr>
            <p:ph type="sldNum" sz="quarter" idx="12"/>
          </p:nvPr>
        </p:nvSpPr>
        <p:spPr/>
        <p:txBody>
          <a:bodyPr/>
          <a:lstStyle/>
          <a:p>
            <a:fld id="{F26FC048-DF4E-0746-B313-543F0DD72FCB}" type="slidenum">
              <a:rPr lang="en-GB" smtClean="0"/>
              <a:pPr/>
              <a:t>9</a:t>
            </a:fld>
            <a:endParaRPr lang="en-GB" dirty="0"/>
          </a:p>
        </p:txBody>
      </p:sp>
      <p:sp>
        <p:nvSpPr>
          <p:cNvPr id="4" name="Content Placeholder 3">
            <a:extLst>
              <a:ext uri="{FF2B5EF4-FFF2-40B4-BE49-F238E27FC236}">
                <a16:creationId xmlns:a16="http://schemas.microsoft.com/office/drawing/2014/main" id="{2C7CE9EA-DC7A-E905-08CB-39A26A490CE0}"/>
              </a:ext>
            </a:extLst>
          </p:cNvPr>
          <p:cNvSpPr>
            <a:spLocks noGrp="1"/>
          </p:cNvSpPr>
          <p:nvPr>
            <p:ph idx="13"/>
          </p:nvPr>
        </p:nvSpPr>
        <p:spPr>
          <a:xfrm>
            <a:off x="253102" y="1035154"/>
            <a:ext cx="11616345" cy="5882422"/>
          </a:xfrm>
        </p:spPr>
        <p:txBody>
          <a:bodyPr>
            <a:normAutofit fontScale="85000" lnSpcReduction="10000"/>
          </a:bodyPr>
          <a:lstStyle/>
          <a:p>
            <a:pPr algn="just"/>
            <a:r>
              <a:rPr lang="en-US" dirty="0">
                <a:latin typeface="Times New Roman" panose="02020603050405020304" pitchFamily="18" charset="0"/>
                <a:ea typeface="Times New Roman" panose="02020603050405020304" pitchFamily="18" charset="0"/>
                <a:cs typeface="Times New Roman" panose="02020603050405020304" pitchFamily="18" charset="0"/>
              </a:rPr>
              <a:t>July 15: </a:t>
            </a:r>
          </a:p>
          <a:p>
            <a:pPr lvl="1" algn="just">
              <a:buFont typeface="Wingdings" panose="05000000000000000000" pitchFamily="2" charset="2"/>
              <a:buChar char="§"/>
            </a:pPr>
            <a:r>
              <a:rPr lang="en-GB" sz="2800" dirty="0">
                <a:latin typeface="Times New Roman" panose="02020603050405020304" pitchFamily="18" charset="0"/>
                <a:ea typeface="Times New Roman" panose="02020603050405020304" pitchFamily="18" charset="0"/>
                <a:cs typeface="Times New Roman" panose="02020603050405020304" pitchFamily="18" charset="0"/>
              </a:rPr>
              <a:t>JURI (Legal affairs) Committee started negotiations on the final Parliament position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p>
          <a:p>
            <a:pPr lvl="1" algn="just">
              <a:buFont typeface="Wingdings" panose="05000000000000000000" pitchFamily="2" charset="2"/>
              <a:buChar char="§"/>
            </a:pPr>
            <a:r>
              <a:rPr lang="en-GB" sz="2800" dirty="0">
                <a:latin typeface="Times New Roman" panose="02020603050405020304" pitchFamily="18" charset="0"/>
                <a:ea typeface="Times New Roman" panose="02020603050405020304" pitchFamily="18" charset="0"/>
                <a:cs typeface="Times New Roman" panose="02020603050405020304" pitchFamily="18" charset="0"/>
              </a:rPr>
              <a:t>4 Parliamentary Committees voted their opinions on CSDDD and CSRD:</a:t>
            </a:r>
          </a:p>
          <a:p>
            <a:pPr algn="just">
              <a:buFontTx/>
              <a:buChar char="-"/>
            </a:pP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pPr algn="just">
              <a:buFontTx/>
              <a:buChar char="-"/>
            </a:pP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pPr algn="just">
              <a:buFontTx/>
              <a:buChar char="-"/>
            </a:pP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ea typeface="Times New Roman" panose="02020603050405020304" pitchFamily="18" charset="0"/>
                <a:cs typeface="Times New Roman" panose="02020603050405020304" pitchFamily="18" charset="0"/>
              </a:rPr>
              <a:t>It is expected that the </a:t>
            </a:r>
            <a:r>
              <a:rPr lang="en-US" dirty="0">
                <a:latin typeface="Times New Roman" panose="02020603050405020304" pitchFamily="18" charset="0"/>
                <a:cs typeface="Times New Roman" panose="02020603050405020304" pitchFamily="18" charset="0"/>
              </a:rPr>
              <a:t>European Parliament Committee on Legal Affairs (JURI) will conduct a final vote on the proposed amendments on October 13, 2025, with a plenary vote expected later in the month. </a:t>
            </a:r>
          </a:p>
          <a:p>
            <a:pPr algn="just"/>
            <a:r>
              <a:rPr lang="en-US" dirty="0">
                <a:latin typeface="Times New Roman" panose="02020603050405020304" pitchFamily="18" charset="0"/>
                <a:cs typeface="Times New Roman" panose="02020603050405020304" pitchFamily="18" charset="0"/>
              </a:rPr>
              <a:t>Once Parliament negotiating position is finalized, the trilogues will start (most likely in the fall). </a:t>
            </a:r>
          </a:p>
          <a:p>
            <a:pPr algn="just"/>
            <a:r>
              <a:rPr lang="en-US" dirty="0">
                <a:latin typeface="Times New Roman" panose="02020603050405020304" pitchFamily="18" charset="0"/>
                <a:cs typeface="Times New Roman" panose="02020603050405020304" pitchFamily="18" charset="0"/>
              </a:rPr>
              <a:t> A common final agreement is expected not earlier than end of 2025 or later in 2026. </a:t>
            </a:r>
          </a:p>
          <a:p>
            <a:pPr algn="just"/>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pPr algn="just"/>
            <a:endParaRPr lang="en-BE" dirty="0">
              <a:latin typeface="Times New Roman" panose="02020603050405020304" pitchFamily="18" charset="0"/>
              <a:ea typeface="Times New Roman" panose="02020603050405020304" pitchFamily="18" charset="0"/>
              <a:cs typeface="Times New Roman" panose="02020603050405020304" pitchFamily="18" charset="0"/>
            </a:endParaRPr>
          </a:p>
          <a:p>
            <a:endParaRPr lang="en-BE" dirty="0"/>
          </a:p>
        </p:txBody>
      </p:sp>
      <p:sp>
        <p:nvSpPr>
          <p:cNvPr id="6" name="TextBox 5">
            <a:extLst>
              <a:ext uri="{FF2B5EF4-FFF2-40B4-BE49-F238E27FC236}">
                <a16:creationId xmlns:a16="http://schemas.microsoft.com/office/drawing/2014/main" id="{C8D8B2E6-3994-6A04-179E-81ED00406890}"/>
              </a:ext>
            </a:extLst>
          </p:cNvPr>
          <p:cNvSpPr txBox="1"/>
          <p:nvPr/>
        </p:nvSpPr>
        <p:spPr>
          <a:xfrm>
            <a:off x="1300145" y="2195797"/>
            <a:ext cx="10996027" cy="1508105"/>
          </a:xfrm>
          <a:prstGeom prst="rect">
            <a:avLst/>
          </a:prstGeom>
          <a:noFill/>
        </p:spPr>
        <p:txBody>
          <a:bodyPr wrap="square" rtlCol="0">
            <a:spAutoFit/>
          </a:bodyPr>
          <a:lstStyle/>
          <a:p>
            <a:pPr marL="342900" indent="-342900">
              <a:buFont typeface="+mj-lt"/>
              <a:buAutoNum type="arabicPeriod"/>
            </a:pPr>
            <a:r>
              <a:rPr lang="en-GB" sz="2300" dirty="0">
                <a:latin typeface="Times New Roman" panose="02020603050405020304" pitchFamily="18" charset="0"/>
                <a:cs typeface="Times New Roman" panose="02020603050405020304" pitchFamily="18" charset="0"/>
              </a:rPr>
              <a:t>ENVI: reviewing the climate transition plans</a:t>
            </a:r>
          </a:p>
          <a:p>
            <a:pPr marL="342900" indent="-342900">
              <a:buFont typeface="+mj-lt"/>
              <a:buAutoNum type="arabicPeriod"/>
            </a:pPr>
            <a:r>
              <a:rPr lang="en-GB" sz="2300" dirty="0">
                <a:latin typeface="Times New Roman" panose="02020603050405020304" pitchFamily="18" charset="0"/>
                <a:cs typeface="Times New Roman" panose="02020603050405020304" pitchFamily="18" charset="0"/>
              </a:rPr>
              <a:t>INTA: reviewing business relationship termination</a:t>
            </a:r>
          </a:p>
          <a:p>
            <a:pPr marL="342900" indent="-342900">
              <a:buFont typeface="+mj-lt"/>
              <a:buAutoNum type="arabicPeriod"/>
            </a:pPr>
            <a:r>
              <a:rPr lang="en-GB" sz="2300" dirty="0">
                <a:latin typeface="Times New Roman" panose="02020603050405020304" pitchFamily="18" charset="0"/>
                <a:cs typeface="Times New Roman" panose="02020603050405020304" pitchFamily="18" charset="0"/>
              </a:rPr>
              <a:t>DROI: reviewing definition of ‘stakeholder’</a:t>
            </a:r>
          </a:p>
          <a:p>
            <a:pPr marL="342900" indent="-342900">
              <a:buFont typeface="+mj-lt"/>
              <a:buAutoNum type="arabicPeriod"/>
            </a:pPr>
            <a:r>
              <a:rPr lang="en-GB" sz="2300" dirty="0">
                <a:latin typeface="Times New Roman" panose="02020603050405020304" pitchFamily="18" charset="0"/>
                <a:cs typeface="Times New Roman" panose="02020603050405020304" pitchFamily="18" charset="0"/>
              </a:rPr>
              <a:t>ECON: focusing on CSRD and Taxonomy</a:t>
            </a:r>
          </a:p>
        </p:txBody>
      </p:sp>
    </p:spTree>
    <p:extLst>
      <p:ext uri="{BB962C8B-B14F-4D97-AF65-F5344CB8AC3E}">
        <p14:creationId xmlns:p14="http://schemas.microsoft.com/office/powerpoint/2010/main" val="25631362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5fc937bc-d9d4-411f-bc41-d27a17f4184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5BB70DFC1CB164BA2F071008697AA7A" ma:contentTypeVersion="12" ma:contentTypeDescription="Create a new document." ma:contentTypeScope="" ma:versionID="6c44751bc2c5a5a06e794df9729d3452">
  <xsd:schema xmlns:xsd="http://www.w3.org/2001/XMLSchema" xmlns:xs="http://www.w3.org/2001/XMLSchema" xmlns:p="http://schemas.microsoft.com/office/2006/metadata/properties" xmlns:ns3="5fc937bc-d9d4-411f-bc41-d27a17f41844" xmlns:ns4="94b0ae86-2e8c-4394-92bb-6e309eca8412" targetNamespace="http://schemas.microsoft.com/office/2006/metadata/properties" ma:root="true" ma:fieldsID="c02cf743a037e6734ab54de8a6f4d44c" ns3:_="" ns4:_="">
    <xsd:import namespace="5fc937bc-d9d4-411f-bc41-d27a17f41844"/>
    <xsd:import namespace="94b0ae86-2e8c-4394-92bb-6e309eca8412"/>
    <xsd:element name="properties">
      <xsd:complexType>
        <xsd:sequence>
          <xsd:element name="documentManagement">
            <xsd:complexType>
              <xsd:all>
                <xsd:element ref="ns3:MediaServiceMetadata" minOccurs="0"/>
                <xsd:element ref="ns3:MediaServiceFastMetadata" minOccurs="0"/>
                <xsd:element ref="ns3:MediaServiceObjectDetectorVersions" minOccurs="0"/>
                <xsd:element ref="ns3:_activity" minOccurs="0"/>
                <xsd:element ref="ns4:SharedWithUsers" minOccurs="0"/>
                <xsd:element ref="ns4:SharedWithDetails" minOccurs="0"/>
                <xsd:element ref="ns4:SharingHintHash" minOccurs="0"/>
                <xsd:element ref="ns3:MediaServiceDateTaken" minOccurs="0"/>
                <xsd:element ref="ns3:MediaServiceSystemTags" minOccurs="0"/>
                <xsd:element ref="ns3:MediaServiceGenerationTime" minOccurs="0"/>
                <xsd:element ref="ns3:MediaServiceEventHashCode"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fc937bc-d9d4-411f-bc41-d27a17f418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_activity" ma:index="11" nillable="true" ma:displayName="_activity" ma:hidden="true" ma:internalName="_activity">
      <xsd:simpleType>
        <xsd:restriction base="dms:Note"/>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SystemTags" ma:index="16" nillable="true" ma:displayName="MediaServiceSystemTags" ma:hidden="true" ma:internalName="MediaServiceSystemTags" ma:readOnly="true">
      <xsd:simpleType>
        <xsd:restriction base="dms:Note"/>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4b0ae86-2e8c-4394-92bb-6e309eca841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FC282A8-BD16-4948-989B-C19F28A78992}">
  <ds:schemaRefs>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http://purl.org/dc/terms/"/>
    <ds:schemaRef ds:uri="5fc937bc-d9d4-411f-bc41-d27a17f41844"/>
    <ds:schemaRef ds:uri="http://schemas.microsoft.com/office/infopath/2007/PartnerControls"/>
    <ds:schemaRef ds:uri="http://purl.org/dc/dcmitype/"/>
    <ds:schemaRef ds:uri="94b0ae86-2e8c-4394-92bb-6e309eca8412"/>
    <ds:schemaRef ds:uri="http://www.w3.org/XML/1998/namespace"/>
  </ds:schemaRefs>
</ds:datastoreItem>
</file>

<file path=customXml/itemProps2.xml><?xml version="1.0" encoding="utf-8"?>
<ds:datastoreItem xmlns:ds="http://schemas.openxmlformats.org/officeDocument/2006/customXml" ds:itemID="{BD2A8C83-F465-4CB3-A15E-97BDDF6437FB}">
  <ds:schemaRefs>
    <ds:schemaRef ds:uri="http://schemas.microsoft.com/sharepoint/v3/contenttype/forms"/>
  </ds:schemaRefs>
</ds:datastoreItem>
</file>

<file path=customXml/itemProps3.xml><?xml version="1.0" encoding="utf-8"?>
<ds:datastoreItem xmlns:ds="http://schemas.openxmlformats.org/officeDocument/2006/customXml" ds:itemID="{2DD94888-FD47-4EC2-9C50-E5B379030C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fc937bc-d9d4-411f-bc41-d27a17f41844"/>
    <ds:schemaRef ds:uri="94b0ae86-2e8c-4394-92bb-6e309eca841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27943</TotalTime>
  <Words>1415</Words>
  <Application>Microsoft Office PowerPoint</Application>
  <PresentationFormat>Widescreen</PresentationFormat>
  <Paragraphs>108</Paragraphs>
  <Slides>9</Slides>
  <Notes>7</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9</vt:i4>
      </vt:variant>
    </vt:vector>
  </HeadingPairs>
  <TitlesOfParts>
    <vt:vector size="20" baseType="lpstr">
      <vt:lpstr>DengXian</vt:lpstr>
      <vt:lpstr>Aptos</vt:lpstr>
      <vt:lpstr>Aptos Display</vt:lpstr>
      <vt:lpstr>Arial</vt:lpstr>
      <vt:lpstr>Calibri</vt:lpstr>
      <vt:lpstr>Cambria Math</vt:lpstr>
      <vt:lpstr>Open Sans</vt:lpstr>
      <vt:lpstr>Times New Roman</vt:lpstr>
      <vt:lpstr>TimesNewRomanPSMT</vt:lpstr>
      <vt:lpstr>Wingdings</vt:lpstr>
      <vt:lpstr>Office Theme</vt:lpstr>
      <vt:lpstr>16 July 2025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Ana Ruiz | ERCST</dc:creator>
  <cp:lastModifiedBy>Chiara Cavallera | ERCST</cp:lastModifiedBy>
  <cp:revision>387</cp:revision>
  <cp:lastPrinted>2025-07-15T08:20:24Z</cp:lastPrinted>
  <dcterms:created xsi:type="dcterms:W3CDTF">2024-06-06T08:54:05Z</dcterms:created>
  <dcterms:modified xsi:type="dcterms:W3CDTF">2025-07-15T13:50:20Z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0x010100E5BB70DFC1CB164BA2F071008697AA7A</vt:lpwstr>
  </property>
</Properties>
</file>