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319" r:id="rId5"/>
    <p:sldId id="323" r:id="rId6"/>
    <p:sldId id="359" r:id="rId7"/>
    <p:sldId id="360" r:id="rId8"/>
    <p:sldId id="362" r:id="rId9"/>
    <p:sldId id="363" r:id="rId10"/>
    <p:sldId id="3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D4A"/>
    <a:srgbClr val="1F6B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26" autoAdjust="0"/>
    <p:restoredTop sz="79048"/>
  </p:normalViewPr>
  <p:slideViewPr>
    <p:cSldViewPr snapToGrid="0" snapToObjects="1">
      <p:cViewPr varScale="1">
        <p:scale>
          <a:sx n="75" d="100"/>
          <a:sy n="75" d="100"/>
        </p:scale>
        <p:origin x="72" y="3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7" d="100"/>
          <a:sy n="97" d="100"/>
        </p:scale>
        <p:origin x="180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D1CA6B-F26F-1B43-AF77-C4F0A3ED7A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76F68A1-C323-B647-940D-18B257F373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628EA5-3B57-EB45-AB9E-A048054F959C}" type="datetimeFigureOut">
              <a:rPr lang="en-GB" smtClean="0"/>
              <a:t>07/07/2025</a:t>
            </a:fld>
            <a:endParaRPr lang="en-GB"/>
          </a:p>
        </p:txBody>
      </p:sp>
      <p:sp>
        <p:nvSpPr>
          <p:cNvPr id="4" name="Footer Placeholder 3">
            <a:extLst>
              <a:ext uri="{FF2B5EF4-FFF2-40B4-BE49-F238E27FC236}">
                <a16:creationId xmlns:a16="http://schemas.microsoft.com/office/drawing/2014/main" id="{01D1A8AC-4164-0C43-926E-505BC0BDC35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11FF39F-F0D0-014E-AAE5-B4774C48F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F93CC9-238D-3A4D-96C0-6A460E557E64}" type="slidenum">
              <a:rPr lang="en-GB" smtClean="0"/>
              <a:t>‹#›</a:t>
            </a:fld>
            <a:endParaRPr lang="en-GB"/>
          </a:p>
        </p:txBody>
      </p:sp>
    </p:spTree>
    <p:extLst>
      <p:ext uri="{BB962C8B-B14F-4D97-AF65-F5344CB8AC3E}">
        <p14:creationId xmlns:p14="http://schemas.microsoft.com/office/powerpoint/2010/main" val="1342758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2DA37D-2FDE-F047-A814-B89AF3CAA999}" type="datetimeFigureOut">
              <a:rPr lang="en-GB" smtClean="0"/>
              <a:t>07/07/2025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819B1-5A62-8942-A1A9-7C81B8FCFFD7}" type="slidenum">
              <a:rPr lang="en-GB" smtClean="0"/>
              <a:t>‹#›</a:t>
            </a:fld>
            <a:endParaRPr lang="en-GB"/>
          </a:p>
        </p:txBody>
      </p:sp>
    </p:spTree>
    <p:extLst>
      <p:ext uri="{BB962C8B-B14F-4D97-AF65-F5344CB8AC3E}">
        <p14:creationId xmlns:p14="http://schemas.microsoft.com/office/powerpoint/2010/main" val="796809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 long slide show, so we’ll go quickly over background </a:t>
            </a:r>
            <a:r>
              <a:rPr lang="en-US" dirty="0" err="1"/>
              <a:t>etc</a:t>
            </a:r>
            <a:r>
              <a:rPr lang="en-US" dirty="0"/>
              <a:t> to have time to focus on the core issues!</a:t>
            </a:r>
          </a:p>
        </p:txBody>
      </p:sp>
      <p:sp>
        <p:nvSpPr>
          <p:cNvPr id="4" name="Slide Number Placeholder 3"/>
          <p:cNvSpPr>
            <a:spLocks noGrp="1"/>
          </p:cNvSpPr>
          <p:nvPr>
            <p:ph type="sldNum" sz="quarter" idx="5"/>
          </p:nvPr>
        </p:nvSpPr>
        <p:spPr/>
        <p:txBody>
          <a:bodyPr/>
          <a:lstStyle/>
          <a:p>
            <a:fld id="{167819B1-5A62-8942-A1A9-7C81B8FCFFD7}" type="slidenum">
              <a:rPr lang="en-GB" smtClean="0"/>
              <a:t>1</a:t>
            </a:fld>
            <a:endParaRPr lang="en-GB"/>
          </a:p>
        </p:txBody>
      </p:sp>
    </p:spTree>
    <p:extLst>
      <p:ext uri="{BB962C8B-B14F-4D97-AF65-F5344CB8AC3E}">
        <p14:creationId xmlns:p14="http://schemas.microsoft.com/office/powerpoint/2010/main" val="801044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BE37EAD-B669-450B-8488-2784A37454DD}" type="slidenum">
              <a:rPr lang="en-GB" smtClean="0"/>
              <a:t>2</a:t>
            </a:fld>
            <a:endParaRPr lang="en-GB"/>
          </a:p>
        </p:txBody>
      </p:sp>
    </p:spTree>
    <p:extLst>
      <p:ext uri="{BB962C8B-B14F-4D97-AF65-F5344CB8AC3E}">
        <p14:creationId xmlns:p14="http://schemas.microsoft.com/office/powerpoint/2010/main" val="15553346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irst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432" y="4310142"/>
            <a:ext cx="10515600" cy="468103"/>
          </a:xfrm>
          <a:prstGeom prst="rect">
            <a:avLst/>
          </a:prstGeom>
        </p:spPr>
        <p:txBody>
          <a:bodyPr/>
          <a:lstStyle>
            <a:lvl1pPr>
              <a:defRPr lang="en-GB" sz="1800" b="1" kern="1200" dirty="0">
                <a:solidFill>
                  <a:srgbClr val="2C7D4A"/>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Name(s) of presenters</a:t>
            </a:r>
            <a:r>
              <a:rPr lang="en-US" b="0" dirty="0"/>
              <a:t>, affiliation</a:t>
            </a:r>
            <a:endParaRPr lang="en-GB" dirty="0"/>
          </a:p>
        </p:txBody>
      </p:sp>
      <p:sp>
        <p:nvSpPr>
          <p:cNvPr id="3" name="Content Placeholder 2"/>
          <p:cNvSpPr>
            <a:spLocks noGrp="1"/>
          </p:cNvSpPr>
          <p:nvPr>
            <p:ph sz="half" idx="1" hasCustomPrompt="1"/>
          </p:nvPr>
        </p:nvSpPr>
        <p:spPr>
          <a:xfrm>
            <a:off x="442432" y="3132712"/>
            <a:ext cx="10911367" cy="380399"/>
          </a:xfrm>
          <a:prstGeom prst="rect">
            <a:avLst/>
          </a:prstGeom>
        </p:spPr>
        <p:txBody>
          <a:bodyPr>
            <a:normAutofit/>
          </a:bodyPr>
          <a:lstStyle>
            <a:lvl1pPr marL="0" indent="0">
              <a:buNone/>
              <a:defRPr lang="en-US" sz="2000" b="0" i="0" kern="1200" dirty="0" smtClean="0">
                <a:solidFill>
                  <a:srgbClr val="2C7D4A"/>
                </a:solidFill>
                <a:latin typeface="Cambria" panose="02040503050406030204" pitchFamily="18" charset="0"/>
                <a:ea typeface="+mn-ea"/>
                <a:cs typeface="Cambria" panose="02040503050406030204" pitchFamily="18" charset="0"/>
              </a:defRPr>
            </a:lvl1pPr>
          </a:lstStyle>
          <a:p>
            <a:pPr lvl="0"/>
            <a:r>
              <a:rPr lang="en-US" dirty="0"/>
              <a:t>Subtitle – location, date</a:t>
            </a:r>
          </a:p>
        </p:txBody>
      </p:sp>
      <p:sp>
        <p:nvSpPr>
          <p:cNvPr id="4" name="Content Placeholder 3"/>
          <p:cNvSpPr>
            <a:spLocks noGrp="1"/>
          </p:cNvSpPr>
          <p:nvPr>
            <p:ph sz="half" idx="2" hasCustomPrompt="1"/>
          </p:nvPr>
        </p:nvSpPr>
        <p:spPr>
          <a:xfrm>
            <a:off x="442432" y="2323677"/>
            <a:ext cx="10911367" cy="714466"/>
          </a:xfrm>
          <a:prstGeom prst="rect">
            <a:avLst/>
          </a:prstGeom>
        </p:spPr>
        <p:txBody>
          <a:bodyPr>
            <a:normAutofit/>
          </a:bodyPr>
          <a:lstStyle>
            <a:lvl1pPr marL="0" indent="0">
              <a:buNone/>
              <a:defRPr lang="en-US" sz="3600" b="1" kern="1200" dirty="0" smtClean="0">
                <a:solidFill>
                  <a:srgbClr val="2C7D4A"/>
                </a:solidFill>
                <a:latin typeface="Cambria" panose="02040503050406030204" pitchFamily="18" charset="0"/>
                <a:ea typeface="Cambria" panose="02040503050406030204" pitchFamily="18" charset="0"/>
                <a:cs typeface="Cambria" panose="02040503050406030204" pitchFamily="18" charset="0"/>
              </a:defRPr>
            </a:lvl1pPr>
            <a:lvl2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a:defRPr lang="en-GB" sz="24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Main title</a:t>
            </a:r>
          </a:p>
        </p:txBody>
      </p:sp>
      <p:cxnSp>
        <p:nvCxnSpPr>
          <p:cNvPr id="12" name="Connettore 1 15"/>
          <p:cNvCxnSpPr>
            <a:cxnSpLocks/>
          </p:cNvCxnSpPr>
          <p:nvPr userDrawn="1"/>
        </p:nvCxnSpPr>
        <p:spPr>
          <a:xfrm>
            <a:off x="442432" y="5900690"/>
            <a:ext cx="9153513" cy="0"/>
          </a:xfrm>
          <a:prstGeom prst="line">
            <a:avLst/>
          </a:prstGeom>
          <a:ln w="6350" cmpd="sng">
            <a:solidFill>
              <a:srgbClr val="2C7D4A"/>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p:nvPr>
        </p:nvSpPr>
        <p:spPr>
          <a:xfrm>
            <a:off x="359217" y="655227"/>
            <a:ext cx="3188315" cy="271462"/>
          </a:xfrm>
          <a:prstGeom prst="rect">
            <a:avLst/>
          </a:prstGeom>
        </p:spPr>
        <p:txBody>
          <a:bodyPr/>
          <a:lstStyle>
            <a:lvl1pPr>
              <a:defRPr lang="en-US" sz="1600" b="1" kern="1200" dirty="0" smtClean="0">
                <a:solidFill>
                  <a:prstClr val="white"/>
                </a:solidFill>
                <a:latin typeface="Open Sans"/>
                <a:ea typeface="+mn-ea"/>
                <a:cs typeface="Open Sans"/>
              </a:defRPr>
            </a:lvl1pPr>
          </a:lstStyle>
          <a:p>
            <a:pPr lvl="0"/>
            <a:r>
              <a:rPr lang="en-GB"/>
              <a:t>Click to edit Master text styles</a:t>
            </a:r>
          </a:p>
        </p:txBody>
      </p:sp>
      <p:pic>
        <p:nvPicPr>
          <p:cNvPr id="13" name="Immagine 5"/>
          <p:cNvPicPr>
            <a:picLocks noChangeAspect="1"/>
          </p:cNvPicPr>
          <p:nvPr userDrawn="1"/>
        </p:nvPicPr>
        <p:blipFill>
          <a:blip r:embed="rId2">
            <a:duotone>
              <a:prstClr val="black"/>
              <a:srgbClr val="2C7D4A">
                <a:tint val="45000"/>
                <a:satMod val="400000"/>
              </a:srgbClr>
            </a:duotone>
            <a:lum contrast="40000"/>
          </a:blip>
          <a:stretch>
            <a:fillRect/>
          </a:stretch>
        </p:blipFill>
        <p:spPr>
          <a:xfrm>
            <a:off x="-661119" y="386816"/>
            <a:ext cx="4606591" cy="714466"/>
          </a:xfrm>
          <a:prstGeom prst="rect">
            <a:avLst/>
          </a:prstGeom>
          <a:ln>
            <a:noFill/>
          </a:ln>
        </p:spPr>
      </p:pic>
      <p:pic>
        <p:nvPicPr>
          <p:cNvPr id="7" name="Picture 6" descr="A black background with green text&#10;&#10;Description automatically generated">
            <a:extLst>
              <a:ext uri="{FF2B5EF4-FFF2-40B4-BE49-F238E27FC236}">
                <a16:creationId xmlns:a16="http://schemas.microsoft.com/office/drawing/2014/main" id="{E3CC9B9F-1F0E-0AA5-1E5D-7EB357A85D3F}"/>
              </a:ext>
            </a:extLst>
          </p:cNvPr>
          <p:cNvPicPr>
            <a:picLocks noChangeAspect="1"/>
          </p:cNvPicPr>
          <p:nvPr userDrawn="1"/>
        </p:nvPicPr>
        <p:blipFill>
          <a:blip r:embed="rId3"/>
          <a:stretch>
            <a:fillRect/>
          </a:stretch>
        </p:blipFill>
        <p:spPr>
          <a:xfrm>
            <a:off x="10089931" y="5808911"/>
            <a:ext cx="1918454" cy="964023"/>
          </a:xfrm>
          <a:prstGeom prst="rect">
            <a:avLst/>
          </a:prstGeom>
        </p:spPr>
      </p:pic>
    </p:spTree>
    <p:extLst>
      <p:ext uri="{BB962C8B-B14F-4D97-AF65-F5344CB8AC3E}">
        <p14:creationId xmlns:p14="http://schemas.microsoft.com/office/powerpoint/2010/main" val="50665698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Segnaposto contenuto 2"/>
          <p:cNvSpPr>
            <a:spLocks noGrp="1"/>
          </p:cNvSpPr>
          <p:nvPr>
            <p:ph idx="13" hasCustomPrompt="1"/>
          </p:nvPr>
        </p:nvSpPr>
        <p:spPr>
          <a:xfrm>
            <a:off x="304722" y="1246798"/>
            <a:ext cx="11616345" cy="5234092"/>
          </a:xfrm>
          <a:prstGeom prst="rect">
            <a:avLst/>
          </a:prstGeom>
        </p:spPr>
        <p:txBody>
          <a:bodyPr/>
          <a:lstStyle>
            <a:lvl1pPr marL="285750" indent="-285750">
              <a:lnSpc>
                <a:spcPct val="120000"/>
              </a:lnSpc>
              <a:buFont typeface="Arial" panose="020B0604020202020204" pitchFamily="34" charset="0"/>
              <a:buChar char="•"/>
              <a:defRPr/>
            </a:lvl1pPr>
          </a:lstStyle>
          <a:p>
            <a:pPr marL="0" indent="0">
              <a:buNone/>
            </a:pPr>
            <a:r>
              <a:rPr lang="it-IT" b="1" dirty="0">
                <a:latin typeface="Open Sans"/>
                <a:cs typeface="Open Sans"/>
              </a:rPr>
              <a:t>Text (</a:t>
            </a:r>
            <a:r>
              <a:rPr lang="it-IT" b="1" dirty="0" err="1">
                <a:latin typeface="Open Sans"/>
                <a:cs typeface="Open Sans"/>
              </a:rPr>
              <a:t>title</a:t>
            </a:r>
            <a:r>
              <a:rPr lang="it-IT" b="1" dirty="0">
                <a:latin typeface="Open Sans"/>
                <a:cs typeface="Open Sans"/>
              </a:rPr>
              <a:t>)</a:t>
            </a:r>
          </a:p>
          <a:p>
            <a:pPr marL="0" indent="0">
              <a:lnSpc>
                <a:spcPct val="120000"/>
              </a:lnSpc>
              <a:buNone/>
            </a:pPr>
            <a:r>
              <a:rPr lang="it-IT" sz="1800" dirty="0">
                <a:latin typeface="Open Sans"/>
                <a:cs typeface="Open Sans"/>
              </a:rPr>
              <a:t>Text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a:t>
            </a:r>
          </a:p>
          <a:p>
            <a:pPr marL="0" indent="0">
              <a:buNone/>
            </a:pPr>
            <a:endParaRPr lang="it-IT" sz="1800" dirty="0">
              <a:latin typeface="Open Sans"/>
              <a:cs typeface="Open Sans"/>
            </a:endParaRPr>
          </a:p>
          <a:p>
            <a:pPr marL="0" indent="0">
              <a:buNone/>
            </a:pPr>
            <a:endParaRPr lang="it-IT" sz="1800" dirty="0">
              <a:latin typeface="Open Sans"/>
              <a:cs typeface="Open Sans"/>
            </a:endParaRPr>
          </a:p>
          <a:p>
            <a:pPr marL="0" indent="0">
              <a:buNone/>
            </a:pPr>
            <a:endParaRPr lang="it-IT" sz="1800" dirty="0">
              <a:latin typeface="Open Sans"/>
              <a:cs typeface="Open Sans"/>
            </a:endParaRPr>
          </a:p>
        </p:txBody>
      </p:sp>
      <p:sp>
        <p:nvSpPr>
          <p:cNvPr id="8" name="Text Placeholder 14"/>
          <p:cNvSpPr>
            <a:spLocks noGrp="1"/>
          </p:cNvSpPr>
          <p:nvPr>
            <p:ph type="body" sz="quarter" idx="14" hasCustomPrompt="1"/>
          </p:nvPr>
        </p:nvSpPr>
        <p:spPr>
          <a:xfrm>
            <a:off x="263609" y="420625"/>
            <a:ext cx="10935855" cy="530352"/>
          </a:xfrm>
          <a:prstGeom prst="rect">
            <a:avLst/>
          </a:prstGeom>
        </p:spPr>
        <p:txBody>
          <a:bodyPr/>
          <a:lstStyle>
            <a:lvl1pPr marL="0" indent="0">
              <a:buNone/>
              <a:defRPr lang="en-US" sz="3200" b="1" kern="1200" dirty="0" smtClean="0">
                <a:solidFill>
                  <a:srgbClr val="2C7D4A"/>
                </a:solidFill>
                <a:latin typeface="+mj-lt"/>
                <a:ea typeface="+mn-ea"/>
                <a:cs typeface="Open Sans"/>
              </a:defRPr>
            </a:lvl1pPr>
            <a:lvl2pPr>
              <a:defRPr lang="en-US" sz="1050" kern="1200" dirty="0" smtClean="0">
                <a:solidFill>
                  <a:srgbClr val="1F6BA7"/>
                </a:solidFill>
                <a:latin typeface="Open Sans"/>
                <a:ea typeface="+mn-ea"/>
                <a:cs typeface="Open Sans"/>
              </a:defRPr>
            </a:lvl2pPr>
            <a:lvl3pPr>
              <a:defRPr lang="en-US" sz="1050" kern="1200" dirty="0" smtClean="0">
                <a:solidFill>
                  <a:srgbClr val="1F6BA7"/>
                </a:solidFill>
                <a:latin typeface="Open Sans"/>
                <a:ea typeface="+mn-ea"/>
                <a:cs typeface="Open Sans"/>
              </a:defRPr>
            </a:lvl3pPr>
            <a:lvl4pPr>
              <a:defRPr lang="en-US" sz="1050" kern="1200" dirty="0" smtClean="0">
                <a:solidFill>
                  <a:srgbClr val="1F6BA7"/>
                </a:solidFill>
                <a:latin typeface="Open Sans"/>
                <a:ea typeface="+mn-ea"/>
                <a:cs typeface="Open Sans"/>
              </a:defRPr>
            </a:lvl4pPr>
            <a:lvl5pPr>
              <a:defRPr lang="en-GB" sz="1050" kern="1200" dirty="0">
                <a:solidFill>
                  <a:srgbClr val="1F6BA7"/>
                </a:solidFill>
                <a:latin typeface="Open Sans"/>
                <a:ea typeface="+mn-ea"/>
                <a:cs typeface="Open Sans"/>
              </a:defRPr>
            </a:lvl5pPr>
          </a:lstStyle>
          <a:p>
            <a:pPr lvl="0"/>
            <a:r>
              <a:rPr lang="en-US" dirty="0"/>
              <a:t>Slide title</a:t>
            </a:r>
          </a:p>
        </p:txBody>
      </p:sp>
      <p:cxnSp>
        <p:nvCxnSpPr>
          <p:cNvPr id="5" name="Straight Connector 4">
            <a:extLst>
              <a:ext uri="{FF2B5EF4-FFF2-40B4-BE49-F238E27FC236}">
                <a16:creationId xmlns:a16="http://schemas.microsoft.com/office/drawing/2014/main" id="{F1E641C7-CC69-6945-A1AC-1FF05AD96B6F}"/>
              </a:ext>
            </a:extLst>
          </p:cNvPr>
          <p:cNvCxnSpPr>
            <a:cxnSpLocks/>
          </p:cNvCxnSpPr>
          <p:nvPr userDrawn="1"/>
        </p:nvCxnSpPr>
        <p:spPr>
          <a:xfrm>
            <a:off x="12135497" y="0"/>
            <a:ext cx="0" cy="6858000"/>
          </a:xfrm>
          <a:prstGeom prst="line">
            <a:avLst/>
          </a:prstGeom>
          <a:ln w="152400">
            <a:solidFill>
              <a:srgbClr val="2C7D4A"/>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17204E7F-823B-6242-BF5D-893F8B1E7834}"/>
              </a:ext>
            </a:extLst>
          </p:cNvPr>
          <p:cNvSpPr>
            <a:spLocks noGrp="1"/>
          </p:cNvSpPr>
          <p:nvPr>
            <p:ph type="sldNum" sz="quarter" idx="12"/>
          </p:nvPr>
        </p:nvSpPr>
        <p:spPr>
          <a:xfrm>
            <a:off x="9177867" y="6411586"/>
            <a:ext cx="2743200" cy="365125"/>
          </a:xfrm>
        </p:spPr>
        <p:txBody>
          <a:bodyPr/>
          <a:lstStyle>
            <a:lvl1pPr>
              <a:defRPr sz="1600">
                <a:solidFill>
                  <a:srgbClr val="2C7D4A"/>
                </a:solidFill>
              </a:defRPr>
            </a:lvl1pPr>
          </a:lstStyle>
          <a:p>
            <a:fld id="{F26FC048-DF4E-0746-B313-543F0DD72FCB}" type="slidenum">
              <a:rPr lang="en-GB" smtClean="0"/>
              <a:pPr/>
              <a:t>‹#›</a:t>
            </a:fld>
            <a:endParaRPr lang="en-GB" dirty="0"/>
          </a:p>
        </p:txBody>
      </p:sp>
      <p:pic>
        <p:nvPicPr>
          <p:cNvPr id="2" name="Picture 1" descr="A black background with green text&#10;&#10;Description automatically generated">
            <a:extLst>
              <a:ext uri="{FF2B5EF4-FFF2-40B4-BE49-F238E27FC236}">
                <a16:creationId xmlns:a16="http://schemas.microsoft.com/office/drawing/2014/main" id="{54352940-4A10-69CB-EA4B-53CA7D34A487}"/>
              </a:ext>
            </a:extLst>
          </p:cNvPr>
          <p:cNvPicPr>
            <a:picLocks noChangeAspect="1"/>
          </p:cNvPicPr>
          <p:nvPr userDrawn="1"/>
        </p:nvPicPr>
        <p:blipFill>
          <a:blip r:embed="rId2"/>
          <a:stretch>
            <a:fillRect/>
          </a:stretch>
        </p:blipFill>
        <p:spPr>
          <a:xfrm>
            <a:off x="10009937" y="132585"/>
            <a:ext cx="1918454" cy="964023"/>
          </a:xfrm>
          <a:prstGeom prst="rect">
            <a:avLst/>
          </a:prstGeom>
        </p:spPr>
      </p:pic>
    </p:spTree>
    <p:extLst>
      <p:ext uri="{BB962C8B-B14F-4D97-AF65-F5344CB8AC3E}">
        <p14:creationId xmlns:p14="http://schemas.microsoft.com/office/powerpoint/2010/main" val="372141588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8DBD6C-32A7-3F44-A2EB-469D7D3CE9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5B8AB5F-426D-FC43-A1CE-4A8228FF08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74AE1AC-505D-D244-BF59-1FF84006F7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7B1556B6-3911-514A-A2D3-508B453B6D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EFC081-57EB-A143-A1A7-1FC603BAE0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FC048-DF4E-0746-B313-543F0DD72FCB}" type="slidenum">
              <a:rPr lang="en-GB" smtClean="0"/>
              <a:t>‹#›</a:t>
            </a:fld>
            <a:endParaRPr lang="en-GB"/>
          </a:p>
        </p:txBody>
      </p:sp>
    </p:spTree>
    <p:extLst>
      <p:ext uri="{BB962C8B-B14F-4D97-AF65-F5344CB8AC3E}">
        <p14:creationId xmlns:p14="http://schemas.microsoft.com/office/powerpoint/2010/main" val="3339834278"/>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limate.ec.europa.eu/document/download/e1b5a957-c6b9-4cb2-a247-bd28bf675db6_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DCA48D-17FA-3841-95FC-E9FFE39557ED}"/>
              </a:ext>
            </a:extLst>
          </p:cNvPr>
          <p:cNvSpPr>
            <a:spLocks noGrp="1"/>
          </p:cNvSpPr>
          <p:nvPr>
            <p:ph sz="half" idx="1"/>
          </p:nvPr>
        </p:nvSpPr>
        <p:spPr>
          <a:xfrm>
            <a:off x="517474" y="3885068"/>
            <a:ext cx="10911367" cy="380399"/>
          </a:xfrm>
        </p:spPr>
        <p:txBody>
          <a:bodyPr/>
          <a:lstStyle/>
          <a:p>
            <a:r>
              <a:rPr lang="en-US" dirty="0">
                <a:latin typeface="Times New Roman" panose="02020603050405020304" pitchFamily="18" charset="0"/>
              </a:rPr>
              <a:t>8</a:t>
            </a:r>
            <a:r>
              <a:rPr lang="en-US" baseline="30000" dirty="0">
                <a:latin typeface="Times New Roman" panose="02020603050405020304" pitchFamily="18" charset="0"/>
              </a:rPr>
              <a:t>th</a:t>
            </a:r>
            <a:r>
              <a:rPr lang="en-US" dirty="0">
                <a:latin typeface="Times New Roman" panose="02020603050405020304" pitchFamily="18" charset="0"/>
              </a:rPr>
              <a:t> July 2025</a:t>
            </a:r>
          </a:p>
        </p:txBody>
      </p:sp>
      <p:sp>
        <p:nvSpPr>
          <p:cNvPr id="4" name="Content Placeholder 3">
            <a:extLst>
              <a:ext uri="{FF2B5EF4-FFF2-40B4-BE49-F238E27FC236}">
                <a16:creationId xmlns:a16="http://schemas.microsoft.com/office/drawing/2014/main" id="{BB594FA6-4096-AD4C-A6CA-70A4B56BB12E}"/>
              </a:ext>
            </a:extLst>
          </p:cNvPr>
          <p:cNvSpPr>
            <a:spLocks noGrp="1"/>
          </p:cNvSpPr>
          <p:nvPr>
            <p:ph sz="half" idx="2"/>
          </p:nvPr>
        </p:nvSpPr>
        <p:spPr>
          <a:xfrm>
            <a:off x="442432" y="2323676"/>
            <a:ext cx="10911367" cy="1323533"/>
          </a:xfrm>
        </p:spPr>
        <p:txBody>
          <a:bodyPr>
            <a:noAutofit/>
          </a:bodyPr>
          <a:lstStyle/>
          <a:p>
            <a:pPr algn="just"/>
            <a:r>
              <a:rPr lang="en-GB" sz="2800" b="1" dirty="0">
                <a:effectLst/>
                <a:latin typeface="+mj-lt"/>
              </a:rPr>
              <a:t>2040 Climate Target: EU’s Climate Turning Point?</a:t>
            </a:r>
            <a:endParaRPr lang="en-GB" sz="2800" dirty="0">
              <a:latin typeface="+mj-lt"/>
            </a:endParaRPr>
          </a:p>
        </p:txBody>
      </p:sp>
    </p:spTree>
    <p:extLst>
      <p:ext uri="{BB962C8B-B14F-4D97-AF65-F5344CB8AC3E}">
        <p14:creationId xmlns:p14="http://schemas.microsoft.com/office/powerpoint/2010/main" val="4232792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p:txBody>
          <a:bodyPr>
            <a:normAutofit/>
          </a:bodyPr>
          <a:lstStyle/>
          <a:p>
            <a:r>
              <a:rPr lang="en-US" dirty="0">
                <a:latin typeface="Times New Roman" panose="02020603050405020304" pitchFamily="18" charset="0"/>
              </a:rPr>
              <a:t>Legal Context of the initiative</a:t>
            </a:r>
          </a:p>
        </p:txBody>
      </p:sp>
      <p:sp>
        <p:nvSpPr>
          <p:cNvPr id="2" name="Slide Number Placeholder 1">
            <a:extLst>
              <a:ext uri="{FF2B5EF4-FFF2-40B4-BE49-F238E27FC236}">
                <a16:creationId xmlns:a16="http://schemas.microsoft.com/office/drawing/2014/main" id="{E341FD41-AD73-1240-B932-71A10FE39DED}"/>
              </a:ext>
            </a:extLst>
          </p:cNvPr>
          <p:cNvSpPr>
            <a:spLocks noGrp="1"/>
          </p:cNvSpPr>
          <p:nvPr>
            <p:ph type="sldNum" sz="quarter" idx="12"/>
          </p:nvPr>
        </p:nvSpPr>
        <p:spPr>
          <a:xfrm>
            <a:off x="9177867" y="6425325"/>
            <a:ext cx="2743200" cy="365125"/>
          </a:xfrm>
        </p:spPr>
        <p:txBody>
          <a:bodyPr/>
          <a:lstStyle/>
          <a:p>
            <a:fld id="{F26FC048-DF4E-0746-B313-543F0DD72FCB}" type="slidenum">
              <a:rPr lang="en-GB" smtClean="0"/>
              <a:t>2</a:t>
            </a:fld>
            <a:endParaRPr lang="en-GB"/>
          </a:p>
        </p:txBody>
      </p:sp>
      <p:sp>
        <p:nvSpPr>
          <p:cNvPr id="5" name="Content Placeholder 2">
            <a:extLst>
              <a:ext uri="{FF2B5EF4-FFF2-40B4-BE49-F238E27FC236}">
                <a16:creationId xmlns:a16="http://schemas.microsoft.com/office/drawing/2014/main" id="{AD9DBC9E-C081-1088-B620-CD1F28AABF17}"/>
              </a:ext>
            </a:extLst>
          </p:cNvPr>
          <p:cNvSpPr>
            <a:spLocks noGrp="1"/>
          </p:cNvSpPr>
          <p:nvPr>
            <p:ph idx="13"/>
          </p:nvPr>
        </p:nvSpPr>
        <p:spPr>
          <a:xfrm>
            <a:off x="287827" y="1127509"/>
            <a:ext cx="11454994" cy="5309866"/>
          </a:xfrm>
        </p:spPr>
        <p:txBody>
          <a:bodyPr>
            <a:noAutofit/>
          </a:bodyPr>
          <a:lstStyle/>
          <a:p>
            <a:pPr algn="just"/>
            <a:r>
              <a:rPr lang="en-GB" sz="2400" dirty="0">
                <a:effectLst/>
                <a:latin typeface="TimesNewRomanPSMT"/>
              </a:rPr>
              <a:t>Article 11 of the </a:t>
            </a:r>
            <a:r>
              <a:rPr lang="en-GB" sz="2400" b="1" dirty="0">
                <a:effectLst/>
                <a:latin typeface="TimesNewRomanPSMT"/>
              </a:rPr>
              <a:t>Treaty on the Functioning of the European Union </a:t>
            </a:r>
            <a:r>
              <a:rPr lang="en-GB" sz="2400" dirty="0">
                <a:effectLst/>
                <a:latin typeface="TimesNewRomanPSMT"/>
              </a:rPr>
              <a:t>(TFEU), </a:t>
            </a:r>
            <a:r>
              <a:rPr lang="en-GB" sz="1600" dirty="0">
                <a:effectLst/>
                <a:latin typeface="TimesNewRomanPSMT"/>
              </a:rPr>
              <a:t>states tha</a:t>
            </a:r>
            <a:r>
              <a:rPr lang="en-GB" sz="1600" dirty="0">
                <a:latin typeface="TimesNewRomanPSMT"/>
              </a:rPr>
              <a:t>t </a:t>
            </a:r>
            <a:r>
              <a:rPr lang="en-GB" sz="1600" dirty="0">
                <a:effectLst/>
                <a:latin typeface="TimesNewRomanPSMT"/>
              </a:rPr>
              <a:t>environmental protection requirements must be integrated into the Union’s policies and activities. Articles 191 to 193 of TFEU further clarify that Union policy shall preserve, protect, and improve the quality of the environment; protect human health; and promote measures at the international level to deal with regional or worldwide environmental problems. </a:t>
            </a:r>
          </a:p>
          <a:p>
            <a:pPr algn="just"/>
            <a:r>
              <a:rPr lang="en-GB" sz="2400" dirty="0">
                <a:effectLst/>
                <a:latin typeface="TimesNewRomanPSMT"/>
              </a:rPr>
              <a:t>This initiative responds to the legal requirement under the </a:t>
            </a:r>
            <a:r>
              <a:rPr lang="en-GB" sz="2400" b="1" dirty="0">
                <a:effectLst/>
                <a:latin typeface="TimesNewRomanPSMT"/>
              </a:rPr>
              <a:t>European Climate Law  </a:t>
            </a:r>
            <a:r>
              <a:rPr lang="en-GB" sz="2400" dirty="0">
                <a:effectLst/>
                <a:latin typeface="TimesNewRomanPSMT"/>
              </a:rPr>
              <a:t>(ECL) Article 4(3), </a:t>
            </a:r>
            <a:r>
              <a:rPr lang="en-GB" sz="1600" dirty="0">
                <a:effectLst/>
                <a:latin typeface="TimesNewRomanPSMT"/>
              </a:rPr>
              <a:t>which calls on the Commission to make a legislative proposal, as appropriate, for a Union-wide 2040 climate target within 6 months of the global stocktake referred to in Article 14 of the Paris Agreement (29). </a:t>
            </a:r>
            <a:r>
              <a:rPr lang="en-GB" sz="1600" dirty="0">
                <a:latin typeface="Times New Roman" panose="02020603050405020304" pitchFamily="18" charset="0"/>
                <a:cs typeface="Arial" panose="020B0604020202020204" pitchFamily="34" charset="0"/>
              </a:rPr>
              <a:t>The 2040 target will also inform the EU’s future post-2030 Nationally Determined Contribution (NDC) that all Parties must submit to the UNFCCC by 2025 (under Article 4(9) of the Paris Agreement). </a:t>
            </a:r>
          </a:p>
          <a:p>
            <a:pPr algn="just"/>
            <a:r>
              <a:rPr lang="en-GB" sz="1800" dirty="0">
                <a:effectLst/>
                <a:latin typeface="TimesNewRomanPSMT"/>
              </a:rPr>
              <a:t>The ECL enshrines the EU’s commitments to (</a:t>
            </a:r>
            <a:r>
              <a:rPr lang="en-GB" sz="1800" dirty="0" err="1">
                <a:effectLst/>
                <a:latin typeface="TimesNewRomanPSMT"/>
              </a:rPr>
              <a:t>i</a:t>
            </a:r>
            <a:r>
              <a:rPr lang="en-GB" sz="1800" dirty="0">
                <a:effectLst/>
                <a:latin typeface="TimesNewRomanPSMT"/>
              </a:rPr>
              <a:t>) become climate neutral by 2050 in law, providing a clear direction of travel for the transition; (ii)  reduce net GHG emissions by at least 55% in 2030 relative to 1990.</a:t>
            </a:r>
          </a:p>
          <a:p>
            <a:pPr algn="just"/>
            <a:r>
              <a:rPr lang="en-GB" sz="1800" dirty="0">
                <a:latin typeface="TimesNewRomanPSMT"/>
              </a:rPr>
              <a:t>T</a:t>
            </a:r>
            <a:r>
              <a:rPr lang="en-GB" sz="1800" dirty="0">
                <a:effectLst/>
                <a:latin typeface="TimesNewRomanPSMT"/>
              </a:rPr>
              <a:t>he ‘Fit for 55’ legislative package provided the policy framework to meet the 2030 climate target.</a:t>
            </a:r>
          </a:p>
        </p:txBody>
      </p:sp>
    </p:spTree>
    <p:extLst>
      <p:ext uri="{BB962C8B-B14F-4D97-AF65-F5344CB8AC3E}">
        <p14:creationId xmlns:p14="http://schemas.microsoft.com/office/powerpoint/2010/main" val="205361855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9A2F9-4EA7-D10F-1478-CD7A45EE658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05AB56-8E93-9D43-0A36-14ECD540A90C}"/>
              </a:ext>
            </a:extLst>
          </p:cNvPr>
          <p:cNvSpPr>
            <a:spLocks noGrp="1"/>
          </p:cNvSpPr>
          <p:nvPr>
            <p:ph idx="13"/>
          </p:nvPr>
        </p:nvSpPr>
        <p:spPr/>
        <p:txBody>
          <a:bodyPr>
            <a:normAutofit fontScale="92500" lnSpcReduction="20000"/>
          </a:bodyPr>
          <a:lstStyle/>
          <a:p>
            <a:r>
              <a:rPr lang="en-US" dirty="0"/>
              <a:t>On July 2, 2025, the European Commission presented its </a:t>
            </a:r>
            <a:r>
              <a:rPr lang="en-US" u="sng" dirty="0">
                <a:hlinkClick r:id="rId2"/>
              </a:rPr>
              <a:t>proposal</a:t>
            </a:r>
            <a:r>
              <a:rPr lang="en-US" dirty="0"/>
              <a:t> for a 2040 climate target.</a:t>
            </a:r>
          </a:p>
          <a:p>
            <a:r>
              <a:rPr lang="en-GB" dirty="0"/>
              <a:t>The </a:t>
            </a:r>
            <a:r>
              <a:rPr lang="en-GB" b="1" dirty="0"/>
              <a:t>proposed target is a 90% net reduction in GHG emissions</a:t>
            </a:r>
            <a:r>
              <a:rPr lang="en-GB" dirty="0"/>
              <a:t> (vs 1990), backed by scientific advice (notably the ESABCC), impact assessment, and the carbon budget analysis.</a:t>
            </a:r>
          </a:p>
          <a:p>
            <a:pPr marL="0" indent="0">
              <a:buNone/>
            </a:pPr>
            <a:r>
              <a:rPr lang="en-GB" b="1" dirty="0"/>
              <a:t>The 2040 target </a:t>
            </a:r>
          </a:p>
          <a:p>
            <a:pPr>
              <a:buFontTx/>
              <a:buChar char="-"/>
            </a:pPr>
            <a:r>
              <a:rPr lang="en-GB" dirty="0"/>
              <a:t>is linked to other EU initiatives such as the Competitiveness Compass and the Clean Industrial Deal which aim to put the EU on track to reach climate neutrality by 2050 and support long-term competitiveness. </a:t>
            </a:r>
          </a:p>
          <a:p>
            <a:pPr>
              <a:buFontTx/>
              <a:buChar char="-"/>
            </a:pPr>
            <a:r>
              <a:rPr lang="en-GB" dirty="0"/>
              <a:t>contributes to the EU’s 2025 update of its Nationally Determined Contribution (NDC) under the Paris Agreement</a:t>
            </a:r>
          </a:p>
        </p:txBody>
      </p:sp>
      <p:sp>
        <p:nvSpPr>
          <p:cNvPr id="3" name="Text Placeholder 2">
            <a:extLst>
              <a:ext uri="{FF2B5EF4-FFF2-40B4-BE49-F238E27FC236}">
                <a16:creationId xmlns:a16="http://schemas.microsoft.com/office/drawing/2014/main" id="{5FA909B2-D38A-6B0E-4EE8-16F349C15BEC}"/>
              </a:ext>
            </a:extLst>
          </p:cNvPr>
          <p:cNvSpPr>
            <a:spLocks noGrp="1"/>
          </p:cNvSpPr>
          <p:nvPr>
            <p:ph type="body" sz="quarter" idx="14"/>
          </p:nvPr>
        </p:nvSpPr>
        <p:spPr/>
        <p:txBody>
          <a:bodyPr/>
          <a:lstStyle/>
          <a:p>
            <a:r>
              <a:rPr lang="en-BE" dirty="0"/>
              <a:t>2040 </a:t>
            </a:r>
            <a:r>
              <a:rPr lang="en-GB" dirty="0"/>
              <a:t>C</a:t>
            </a:r>
            <a:r>
              <a:rPr lang="en-BE" dirty="0"/>
              <a:t>limate </a:t>
            </a:r>
            <a:r>
              <a:rPr lang="en-GB" dirty="0"/>
              <a:t>T</a:t>
            </a:r>
            <a:r>
              <a:rPr lang="en-BE" dirty="0"/>
              <a:t>arget</a:t>
            </a:r>
          </a:p>
        </p:txBody>
      </p:sp>
      <p:sp>
        <p:nvSpPr>
          <p:cNvPr id="4" name="Slide Number Placeholder 3">
            <a:extLst>
              <a:ext uri="{FF2B5EF4-FFF2-40B4-BE49-F238E27FC236}">
                <a16:creationId xmlns:a16="http://schemas.microsoft.com/office/drawing/2014/main" id="{601BEAB8-1E92-548F-E14D-1FE041C6A27B}"/>
              </a:ext>
            </a:extLst>
          </p:cNvPr>
          <p:cNvSpPr>
            <a:spLocks noGrp="1"/>
          </p:cNvSpPr>
          <p:nvPr>
            <p:ph type="sldNum" sz="quarter" idx="12"/>
          </p:nvPr>
        </p:nvSpPr>
        <p:spPr/>
        <p:txBody>
          <a:bodyPr/>
          <a:lstStyle/>
          <a:p>
            <a:fld id="{F26FC048-DF4E-0746-B313-543F0DD72FCB}" type="slidenum">
              <a:rPr lang="en-GB" smtClean="0"/>
              <a:pPr/>
              <a:t>3</a:t>
            </a:fld>
            <a:endParaRPr lang="en-GB" dirty="0"/>
          </a:p>
        </p:txBody>
      </p:sp>
    </p:spTree>
    <p:extLst>
      <p:ext uri="{BB962C8B-B14F-4D97-AF65-F5344CB8AC3E}">
        <p14:creationId xmlns:p14="http://schemas.microsoft.com/office/powerpoint/2010/main" val="221445505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6EA3F-BFF8-C01B-35FC-8A87E7F2036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789F40-94B5-E0A3-EC07-8866BB7BDF9D}"/>
              </a:ext>
            </a:extLst>
          </p:cNvPr>
          <p:cNvSpPr>
            <a:spLocks noGrp="1"/>
          </p:cNvSpPr>
          <p:nvPr>
            <p:ph idx="13"/>
          </p:nvPr>
        </p:nvSpPr>
        <p:spPr>
          <a:xfrm>
            <a:off x="304722" y="942911"/>
            <a:ext cx="11616345" cy="6264345"/>
          </a:xfrm>
        </p:spPr>
        <p:txBody>
          <a:bodyPr>
            <a:normAutofit fontScale="77500" lnSpcReduction="20000"/>
          </a:bodyPr>
          <a:lstStyle/>
          <a:p>
            <a:pPr marL="0" indent="0" algn="just">
              <a:buNone/>
            </a:pPr>
            <a:r>
              <a:rPr lang="en-US" dirty="0"/>
              <a:t>The regulation emphasizes the critical importance of flexibility in achieving climate targets, recognizing that </a:t>
            </a:r>
            <a:r>
              <a:rPr lang="en-US" i="1" dirty="0"/>
              <a:t>"all zero and low carbon energy solutions" </a:t>
            </a:r>
            <a:r>
              <a:rPr lang="en-US" dirty="0"/>
              <a:t>are necessary, including CCS, CCU, and CDR. Notably, the document establishes that the post-2030 policy architecture must be founded on cost-effectiveness and </a:t>
            </a:r>
            <a:r>
              <a:rPr lang="en-US" b="1" dirty="0"/>
              <a:t>technology neutrality</a:t>
            </a:r>
            <a:r>
              <a:rPr lang="en-US" dirty="0"/>
              <a:t>, a principle notably absent from the original European Climate Law. </a:t>
            </a:r>
            <a:endParaRPr lang="en-US" dirty="0">
              <a:sym typeface="Wingdings" panose="05000000000000000000" pitchFamily="2" charset="2"/>
            </a:endParaRPr>
          </a:p>
          <a:p>
            <a:pPr algn="just"/>
            <a:r>
              <a:rPr lang="en-GB" sz="2800" b="1" dirty="0">
                <a:effectLst/>
                <a:latin typeface="TimesNewRomanPSMT"/>
              </a:rPr>
              <a:t>Permanent Carbon Removals</a:t>
            </a:r>
            <a:r>
              <a:rPr lang="en-GB" sz="2800" dirty="0">
                <a:effectLst/>
                <a:latin typeface="TimesNewRomanPSMT"/>
              </a:rPr>
              <a:t>: The future architecture should include incentives to build a business case for domestic permanent carbon removals (</a:t>
            </a:r>
            <a:r>
              <a:rPr lang="en-GB" sz="2800" dirty="0" err="1">
                <a:effectLst/>
                <a:latin typeface="TimesNewRomanPSMT"/>
              </a:rPr>
              <a:t>BioCCS</a:t>
            </a:r>
            <a:r>
              <a:rPr lang="en-GB" sz="2800" dirty="0">
                <a:effectLst/>
                <a:latin typeface="TimesNewRomanPSMT"/>
              </a:rPr>
              <a:t>, DACCS) in the framework of the EU ETS revision in 2026, to compensate for residual emissions from hard-to-abate sectors.</a:t>
            </a:r>
          </a:p>
          <a:p>
            <a:pPr algn="just"/>
            <a:r>
              <a:rPr lang="en-GB" sz="2800" b="1" dirty="0">
                <a:effectLst/>
                <a:latin typeface="TimesNewRomanPSMT"/>
              </a:rPr>
              <a:t>International Credits</a:t>
            </a:r>
            <a:r>
              <a:rPr lang="en-GB" sz="2800" dirty="0">
                <a:effectLst/>
                <a:latin typeface="TimesNewRomanPSMT"/>
              </a:rPr>
              <a:t>: The proposal sees international credits playing a more constrained role, limited to 3% of the 90% target, available only after 2036, and explicitly excluded from use for compliance within the EU ETS; these credits will follow a linear trajectory and come from credible, transformative activities aligned with the Paris Agreement and supporting net emission reductions in third countries.</a:t>
            </a:r>
          </a:p>
          <a:p>
            <a:pPr algn="just"/>
            <a:r>
              <a:rPr lang="en-GB" sz="2800" b="1" dirty="0">
                <a:effectLst/>
                <a:latin typeface="TimesNewRomanPSMT"/>
              </a:rPr>
              <a:t>Cross-sector flexibilities</a:t>
            </a:r>
            <a:r>
              <a:rPr lang="en-GB" sz="2800" dirty="0">
                <a:effectLst/>
                <a:latin typeface="TimesNewRomanPSMT"/>
              </a:rPr>
              <a:t>: the 2040 climate policy framework will include simplifications and flexibilities across sectors, consider Member State specificities, integrate new technologies, and reflect investment needs, with solidarity, fairness, and a just transition as guiding principles.</a:t>
            </a:r>
          </a:p>
        </p:txBody>
      </p:sp>
      <p:sp>
        <p:nvSpPr>
          <p:cNvPr id="3" name="Text Placeholder 2">
            <a:extLst>
              <a:ext uri="{FF2B5EF4-FFF2-40B4-BE49-F238E27FC236}">
                <a16:creationId xmlns:a16="http://schemas.microsoft.com/office/drawing/2014/main" id="{794371BF-069B-FF40-1697-1B93E432ED52}"/>
              </a:ext>
            </a:extLst>
          </p:cNvPr>
          <p:cNvSpPr>
            <a:spLocks noGrp="1"/>
          </p:cNvSpPr>
          <p:nvPr>
            <p:ph type="body" sz="quarter" idx="14"/>
          </p:nvPr>
        </p:nvSpPr>
        <p:spPr>
          <a:xfrm>
            <a:off x="263609" y="327488"/>
            <a:ext cx="10935855" cy="530352"/>
          </a:xfrm>
        </p:spPr>
        <p:txBody>
          <a:bodyPr/>
          <a:lstStyle/>
          <a:p>
            <a:r>
              <a:rPr lang="en-BE" dirty="0"/>
              <a:t>2040 climate target </a:t>
            </a:r>
            <a:r>
              <a:rPr lang="en-GB" dirty="0"/>
              <a:t> - Flexibilities</a:t>
            </a:r>
            <a:endParaRPr lang="en-BE" dirty="0"/>
          </a:p>
        </p:txBody>
      </p:sp>
      <p:sp>
        <p:nvSpPr>
          <p:cNvPr id="4" name="Slide Number Placeholder 3">
            <a:extLst>
              <a:ext uri="{FF2B5EF4-FFF2-40B4-BE49-F238E27FC236}">
                <a16:creationId xmlns:a16="http://schemas.microsoft.com/office/drawing/2014/main" id="{D1720561-0E43-F960-BFE5-7ACF738F998B}"/>
              </a:ext>
            </a:extLst>
          </p:cNvPr>
          <p:cNvSpPr>
            <a:spLocks noGrp="1"/>
          </p:cNvSpPr>
          <p:nvPr>
            <p:ph type="sldNum" sz="quarter" idx="12"/>
          </p:nvPr>
        </p:nvSpPr>
        <p:spPr/>
        <p:txBody>
          <a:bodyPr/>
          <a:lstStyle/>
          <a:p>
            <a:fld id="{F26FC048-DF4E-0746-B313-543F0DD72FCB}" type="slidenum">
              <a:rPr lang="en-GB" smtClean="0"/>
              <a:pPr/>
              <a:t>4</a:t>
            </a:fld>
            <a:endParaRPr lang="en-GB" dirty="0"/>
          </a:p>
        </p:txBody>
      </p:sp>
    </p:spTree>
    <p:extLst>
      <p:ext uri="{BB962C8B-B14F-4D97-AF65-F5344CB8AC3E}">
        <p14:creationId xmlns:p14="http://schemas.microsoft.com/office/powerpoint/2010/main" val="183277744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6E7D0-4E43-611C-BC47-631681CC7D09}"/>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2EADFE9F-F245-2B5C-2619-4A149F2DD658}"/>
              </a:ext>
            </a:extLst>
          </p:cNvPr>
          <p:cNvSpPr>
            <a:spLocks noGrp="1"/>
          </p:cNvSpPr>
          <p:nvPr>
            <p:ph type="body" sz="quarter" idx="14"/>
          </p:nvPr>
        </p:nvSpPr>
        <p:spPr>
          <a:xfrm>
            <a:off x="263609" y="237752"/>
            <a:ext cx="10935855" cy="530352"/>
          </a:xfrm>
        </p:spPr>
        <p:txBody>
          <a:bodyPr/>
          <a:lstStyle/>
          <a:p>
            <a:r>
              <a:rPr lang="en-GB" dirty="0"/>
              <a:t>Key issues to </a:t>
            </a:r>
            <a:r>
              <a:rPr lang="en-GB"/>
              <a:t>be considered </a:t>
            </a:r>
            <a:endParaRPr lang="en-BE" dirty="0"/>
          </a:p>
        </p:txBody>
      </p:sp>
      <p:sp>
        <p:nvSpPr>
          <p:cNvPr id="4" name="Slide Number Placeholder 3">
            <a:extLst>
              <a:ext uri="{FF2B5EF4-FFF2-40B4-BE49-F238E27FC236}">
                <a16:creationId xmlns:a16="http://schemas.microsoft.com/office/drawing/2014/main" id="{D9AA241A-F484-784E-6ADA-60FF8CD05010}"/>
              </a:ext>
            </a:extLst>
          </p:cNvPr>
          <p:cNvSpPr>
            <a:spLocks noGrp="1"/>
          </p:cNvSpPr>
          <p:nvPr>
            <p:ph type="sldNum" sz="quarter" idx="12"/>
          </p:nvPr>
        </p:nvSpPr>
        <p:spPr/>
        <p:txBody>
          <a:bodyPr/>
          <a:lstStyle/>
          <a:p>
            <a:fld id="{F26FC048-DF4E-0746-B313-543F0DD72FCB}" type="slidenum">
              <a:rPr lang="en-GB" smtClean="0"/>
              <a:pPr/>
              <a:t>5</a:t>
            </a:fld>
            <a:endParaRPr lang="en-GB" dirty="0"/>
          </a:p>
        </p:txBody>
      </p:sp>
      <p:sp>
        <p:nvSpPr>
          <p:cNvPr id="6" name="Content Placeholder 5">
            <a:extLst>
              <a:ext uri="{FF2B5EF4-FFF2-40B4-BE49-F238E27FC236}">
                <a16:creationId xmlns:a16="http://schemas.microsoft.com/office/drawing/2014/main" id="{6780B309-28FF-EAA5-596E-DDADA9795507}"/>
              </a:ext>
            </a:extLst>
          </p:cNvPr>
          <p:cNvSpPr>
            <a:spLocks noGrp="1"/>
          </p:cNvSpPr>
          <p:nvPr>
            <p:ph idx="13"/>
          </p:nvPr>
        </p:nvSpPr>
        <p:spPr>
          <a:xfrm>
            <a:off x="186268" y="925576"/>
            <a:ext cx="11734800" cy="5907023"/>
          </a:xfrm>
        </p:spPr>
        <p:txBody>
          <a:bodyPr>
            <a:normAutofit fontScale="92500" lnSpcReduction="20000"/>
          </a:bodyPr>
          <a:lstStyle/>
          <a:p>
            <a:r>
              <a:rPr lang="en-US" sz="2400" b="1" dirty="0"/>
              <a:t>The objective is to decarbonize, not to deindustrialize</a:t>
            </a:r>
            <a:r>
              <a:rPr lang="en-US" sz="2400" dirty="0"/>
              <a:t>. </a:t>
            </a:r>
          </a:p>
          <a:p>
            <a:r>
              <a:rPr lang="en-US" sz="2400" b="1" dirty="0"/>
              <a:t>International credits</a:t>
            </a:r>
            <a:r>
              <a:rPr lang="en-US" sz="2400" dirty="0"/>
              <a:t>: </a:t>
            </a:r>
            <a:r>
              <a:rPr lang="en-GB" sz="2400" dirty="0"/>
              <a:t>3% international credits post-2036 welcomed, but seen as too little, too late for industry. These credits are not meant for use in EU ETS, and therefore any benefit to the ETS covered sectors will be indirect and a second-degree effect</a:t>
            </a:r>
            <a:endParaRPr lang="en-US" sz="2400" dirty="0"/>
          </a:p>
          <a:p>
            <a:r>
              <a:rPr lang="en-US" sz="2400" b="1" dirty="0"/>
              <a:t>CDR</a:t>
            </a:r>
            <a:r>
              <a:rPr lang="en-US" sz="2400" dirty="0"/>
              <a:t>: Restricting CDR applications to specific economic sectors lacks economic justification. Allowing CDR credits to offset emissions from any source enables market forces to identify the most cost-effective compliance pathways across the entire covered economy.</a:t>
            </a:r>
          </a:p>
          <a:p>
            <a:r>
              <a:rPr lang="en-US" sz="2400" b="1" dirty="0"/>
              <a:t>International landscape</a:t>
            </a:r>
            <a:r>
              <a:rPr lang="en-US" sz="2400" dirty="0"/>
              <a:t>: </a:t>
            </a:r>
            <a:r>
              <a:rPr lang="en-GB" sz="2400" dirty="0"/>
              <a:t>In setting the 2040 target a long list of matters were considered, including the international situation. There must be more justification to this statement as major economies are backtracking on climate commitments and global efforts lag far behind the EU’s in cost and ambition. The EU’s concerns relate to maintaining competitiveness with key economic rivals, not developing countries, under the principle of ‘common but differentiated responsibilities’.</a:t>
            </a:r>
            <a:endParaRPr lang="en-US" sz="2400" dirty="0"/>
          </a:p>
          <a:p>
            <a:r>
              <a:rPr lang="en-GB" sz="2400" b="1" dirty="0"/>
              <a:t>Post-2030 policy architecture: </a:t>
            </a:r>
            <a:r>
              <a:rPr lang="en-GB" sz="2400" dirty="0"/>
              <a:t>only general reference to it.</a:t>
            </a:r>
          </a:p>
          <a:p>
            <a:r>
              <a:rPr lang="en-US" sz="2400" b="1" dirty="0"/>
              <a:t>Impact assessment</a:t>
            </a:r>
            <a:r>
              <a:rPr lang="en-US" sz="2400" dirty="0"/>
              <a:t>: impacts outside the EU not mentioned. </a:t>
            </a:r>
            <a:r>
              <a:rPr lang="en-GB" sz="2400" dirty="0"/>
              <a:t>This needs to be factored in making decisions, as it may affect key instruments such as CBAM.</a:t>
            </a:r>
            <a:endParaRPr lang="en-US" sz="2400" dirty="0"/>
          </a:p>
        </p:txBody>
      </p:sp>
    </p:spTree>
    <p:extLst>
      <p:ext uri="{BB962C8B-B14F-4D97-AF65-F5344CB8AC3E}">
        <p14:creationId xmlns:p14="http://schemas.microsoft.com/office/powerpoint/2010/main" val="291489897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AF080-4616-78C8-2D18-C56D9AA1598A}"/>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31753571-52E2-5D65-1D53-9E7C562C070B}"/>
              </a:ext>
            </a:extLst>
          </p:cNvPr>
          <p:cNvSpPr>
            <a:spLocks noGrp="1"/>
          </p:cNvSpPr>
          <p:nvPr>
            <p:ph type="body" sz="quarter" idx="14"/>
          </p:nvPr>
        </p:nvSpPr>
        <p:spPr>
          <a:xfrm>
            <a:off x="263609" y="237752"/>
            <a:ext cx="10935855" cy="530352"/>
          </a:xfrm>
        </p:spPr>
        <p:txBody>
          <a:bodyPr/>
          <a:lstStyle/>
          <a:p>
            <a:r>
              <a:rPr lang="en-GB" dirty="0"/>
              <a:t>Key issues to be considered</a:t>
            </a:r>
            <a:endParaRPr lang="en-BE" dirty="0"/>
          </a:p>
        </p:txBody>
      </p:sp>
      <p:sp>
        <p:nvSpPr>
          <p:cNvPr id="4" name="Slide Number Placeholder 3">
            <a:extLst>
              <a:ext uri="{FF2B5EF4-FFF2-40B4-BE49-F238E27FC236}">
                <a16:creationId xmlns:a16="http://schemas.microsoft.com/office/drawing/2014/main" id="{D7A4F37A-3C80-D742-835C-4DDBEDC0D967}"/>
              </a:ext>
            </a:extLst>
          </p:cNvPr>
          <p:cNvSpPr>
            <a:spLocks noGrp="1"/>
          </p:cNvSpPr>
          <p:nvPr>
            <p:ph type="sldNum" sz="quarter" idx="12"/>
          </p:nvPr>
        </p:nvSpPr>
        <p:spPr/>
        <p:txBody>
          <a:bodyPr/>
          <a:lstStyle/>
          <a:p>
            <a:fld id="{F26FC048-DF4E-0746-B313-543F0DD72FCB}" type="slidenum">
              <a:rPr lang="en-GB" smtClean="0"/>
              <a:pPr/>
              <a:t>6</a:t>
            </a:fld>
            <a:endParaRPr lang="en-GB" dirty="0"/>
          </a:p>
        </p:txBody>
      </p:sp>
      <p:sp>
        <p:nvSpPr>
          <p:cNvPr id="6" name="Content Placeholder 5">
            <a:extLst>
              <a:ext uri="{FF2B5EF4-FFF2-40B4-BE49-F238E27FC236}">
                <a16:creationId xmlns:a16="http://schemas.microsoft.com/office/drawing/2014/main" id="{A681B70D-54D4-03C6-E883-74BABB430CFB}"/>
              </a:ext>
            </a:extLst>
          </p:cNvPr>
          <p:cNvSpPr>
            <a:spLocks noGrp="1"/>
          </p:cNvSpPr>
          <p:nvPr>
            <p:ph idx="13"/>
          </p:nvPr>
        </p:nvSpPr>
        <p:spPr>
          <a:xfrm>
            <a:off x="304722" y="950977"/>
            <a:ext cx="11616345" cy="5907023"/>
          </a:xfrm>
        </p:spPr>
        <p:txBody>
          <a:bodyPr>
            <a:normAutofit fontScale="92500"/>
          </a:bodyPr>
          <a:lstStyle/>
          <a:p>
            <a:r>
              <a:rPr lang="en-US" sz="2400" b="1" dirty="0"/>
              <a:t>CBAM</a:t>
            </a:r>
            <a:r>
              <a:rPr lang="en-US" sz="2400" dirty="0"/>
              <a:t>: Communication on Delivering the CID I suggests using CBAM revenues to compensate EU exporters, with eligibility based on objective criteria and equal treatment ensured across domestic, export, and import markets in line with WTO rules. Key concerns include clarity on compensation methodology, risk of overcompensation, use of CBAM vs. ETS revenues, WTO compatibility, eligibility criteria, overlap with existing decarbonization plans, and administrative complexity.</a:t>
            </a:r>
          </a:p>
          <a:p>
            <a:r>
              <a:rPr lang="en-US" sz="2400" b="1" dirty="0"/>
              <a:t>Clean Industrial Deal State Aid Framework </a:t>
            </a:r>
            <a:r>
              <a:rPr lang="en-US" sz="2400" dirty="0"/>
              <a:t>(CISAF): </a:t>
            </a:r>
            <a:r>
              <a:rPr lang="en-GB" sz="2400" dirty="0"/>
              <a:t>promising financing tool but needs clarity to avoid overlapping with existing funding mechanisms</a:t>
            </a:r>
          </a:p>
          <a:p>
            <a:r>
              <a:rPr lang="en-US" sz="2400" b="1" dirty="0"/>
              <a:t>Mobility: </a:t>
            </a:r>
            <a:r>
              <a:rPr lang="en-GB" sz="2400" dirty="0"/>
              <a:t>CO₂ fleet target flexibility (2025–2027) for automotive welcomed, but punitive penalties unchanged which could undermine the sector’s global competitiveness and investment capacity</a:t>
            </a:r>
          </a:p>
          <a:p>
            <a:r>
              <a:rPr lang="en-GB" sz="2400" b="1" dirty="0"/>
              <a:t>Over regulation: </a:t>
            </a:r>
            <a:r>
              <a:rPr lang="en-GB" sz="2400" dirty="0"/>
              <a:t>Excessive EU regulation, reporting, and control are stifling entrepreneurship and innovation. This is an overlooked but fundamental problem that calls for a deeper rethink of the EU’s economic model.</a:t>
            </a:r>
            <a:endParaRPr lang="en-US" sz="2400" dirty="0"/>
          </a:p>
        </p:txBody>
      </p:sp>
    </p:spTree>
    <p:extLst>
      <p:ext uri="{BB962C8B-B14F-4D97-AF65-F5344CB8AC3E}">
        <p14:creationId xmlns:p14="http://schemas.microsoft.com/office/powerpoint/2010/main" val="14093591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13FBF-8EFD-B14F-0DEE-E09CDE947196}"/>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3D3D51B-F780-05E4-60B7-DEAC696EEF57}"/>
              </a:ext>
            </a:extLst>
          </p:cNvPr>
          <p:cNvSpPr>
            <a:spLocks noGrp="1"/>
          </p:cNvSpPr>
          <p:nvPr>
            <p:ph type="body" sz="quarter" idx="14"/>
          </p:nvPr>
        </p:nvSpPr>
        <p:spPr>
          <a:xfrm>
            <a:off x="263609" y="327488"/>
            <a:ext cx="10935855" cy="530352"/>
          </a:xfrm>
        </p:spPr>
        <p:txBody>
          <a:bodyPr/>
          <a:lstStyle/>
          <a:p>
            <a:r>
              <a:rPr lang="en-GB" dirty="0"/>
              <a:t>Next Steps</a:t>
            </a:r>
            <a:endParaRPr lang="en-BE" dirty="0"/>
          </a:p>
        </p:txBody>
      </p:sp>
      <p:sp>
        <p:nvSpPr>
          <p:cNvPr id="4" name="Slide Number Placeholder 3">
            <a:extLst>
              <a:ext uri="{FF2B5EF4-FFF2-40B4-BE49-F238E27FC236}">
                <a16:creationId xmlns:a16="http://schemas.microsoft.com/office/drawing/2014/main" id="{8B0B59E5-91E0-9E65-4ED5-AAFF94854B11}"/>
              </a:ext>
            </a:extLst>
          </p:cNvPr>
          <p:cNvSpPr>
            <a:spLocks noGrp="1"/>
          </p:cNvSpPr>
          <p:nvPr>
            <p:ph type="sldNum" sz="quarter" idx="12"/>
          </p:nvPr>
        </p:nvSpPr>
        <p:spPr/>
        <p:txBody>
          <a:bodyPr/>
          <a:lstStyle/>
          <a:p>
            <a:fld id="{F26FC048-DF4E-0746-B313-543F0DD72FCB}" type="slidenum">
              <a:rPr lang="en-GB" smtClean="0"/>
              <a:pPr/>
              <a:t>7</a:t>
            </a:fld>
            <a:endParaRPr lang="en-GB" dirty="0"/>
          </a:p>
        </p:txBody>
      </p:sp>
      <p:sp>
        <p:nvSpPr>
          <p:cNvPr id="2" name="TextBox 1">
            <a:extLst>
              <a:ext uri="{FF2B5EF4-FFF2-40B4-BE49-F238E27FC236}">
                <a16:creationId xmlns:a16="http://schemas.microsoft.com/office/drawing/2014/main" id="{33F38274-EB40-0DDE-E7BA-430A3C213985}"/>
              </a:ext>
            </a:extLst>
          </p:cNvPr>
          <p:cNvSpPr txBox="1"/>
          <p:nvPr/>
        </p:nvSpPr>
        <p:spPr>
          <a:xfrm>
            <a:off x="171450" y="950977"/>
            <a:ext cx="11756941" cy="7617470"/>
          </a:xfrm>
          <a:prstGeom prst="rect">
            <a:avLst/>
          </a:prstGeom>
          <a:noFill/>
        </p:spPr>
        <p:txBody>
          <a:bodyPr wrap="square" rtlCol="0">
            <a:spAutoFit/>
          </a:bodyPr>
          <a:lstStyle/>
          <a:p>
            <a:pPr marL="285750" indent="-285750">
              <a:buFont typeface="Arial" panose="020B0604020202020204" pitchFamily="34" charset="0"/>
              <a:buChar char="•"/>
            </a:pPr>
            <a:r>
              <a:rPr lang="en-BE" sz="2100" dirty="0"/>
              <a:t>The Commission proposal has been submitted to the European Parliament and the Council for discussion and adoption under the ordinary legislative procedure.</a:t>
            </a:r>
          </a:p>
          <a:p>
            <a:endParaRPr lang="en-BE" sz="2100" dirty="0"/>
          </a:p>
          <a:p>
            <a:pPr marL="285750" indent="-285750">
              <a:buFont typeface="Arial" panose="020B0604020202020204" pitchFamily="34" charset="0"/>
              <a:buChar char="•"/>
            </a:pPr>
            <a:r>
              <a:rPr lang="en-BE" sz="2100" dirty="0"/>
              <a:t>The European Parliament will discuss the Commission proposal on July 8th</a:t>
            </a:r>
          </a:p>
          <a:p>
            <a:endParaRPr lang="en-BE" sz="2100" dirty="0"/>
          </a:p>
          <a:p>
            <a:pPr marL="285750" indent="-285750">
              <a:buFont typeface="Arial" panose="020B0604020202020204" pitchFamily="34" charset="0"/>
              <a:buChar char="•"/>
            </a:pPr>
            <a:r>
              <a:rPr lang="en-BE" sz="2100" dirty="0"/>
              <a:t> The Danish presidency aims to finalise a Council Agreement by September 18th, when the Enviroment Council will meet. </a:t>
            </a:r>
          </a:p>
          <a:p>
            <a:pPr marL="285750" indent="-285750">
              <a:buFont typeface="Arial" panose="020B0604020202020204" pitchFamily="34" charset="0"/>
              <a:buChar char="•"/>
            </a:pPr>
            <a:endParaRPr lang="en-BE" sz="2100" dirty="0"/>
          </a:p>
          <a:p>
            <a:pPr marL="285750" indent="-285750">
              <a:buFont typeface="Arial" panose="020B0604020202020204" pitchFamily="34" charset="0"/>
              <a:buChar char="•"/>
            </a:pPr>
            <a:r>
              <a:rPr lang="en-BE" sz="2100" dirty="0"/>
              <a:t>The EU has yet to finalise its 2025 NDC, to be submitted to the UNFCCC by September 30, 2025, ahead of COP30 in Brazil; the 2025 NDC sets emission reduction targets for 2035. </a:t>
            </a:r>
          </a:p>
          <a:p>
            <a:pPr marL="285750" indent="-285750">
              <a:buFont typeface="Arial" panose="020B0604020202020204" pitchFamily="34" charset="0"/>
              <a:buChar char="•"/>
            </a:pPr>
            <a:endParaRPr lang="en-BE" sz="2100" dirty="0"/>
          </a:p>
          <a:p>
            <a:pPr marL="285750" indent="-285750">
              <a:buFont typeface="Arial" panose="020B0604020202020204" pitchFamily="34" charset="0"/>
              <a:buChar char="•"/>
            </a:pPr>
            <a:r>
              <a:rPr lang="en-BE" sz="2100" dirty="0"/>
              <a:t>While the EU NDC is formally adopted by the Council, its process is closely related to the adoption of the 2040 target, as they are based on a common impact assessment and political ambition. The previous NDC had a target of 55 % emissions reduction by 2030, the same as the European Climate Law 2030 target and the ‘Fit-for-55’ Package. </a:t>
            </a:r>
          </a:p>
          <a:p>
            <a:pPr marL="285750" indent="-285750">
              <a:buFont typeface="Arial" panose="020B0604020202020204" pitchFamily="34" charset="0"/>
              <a:buChar char="•"/>
            </a:pPr>
            <a:endParaRPr lang="en-BE" sz="2100" dirty="0"/>
          </a:p>
          <a:p>
            <a:pPr marL="285750" indent="-285750">
              <a:buFont typeface="Arial" panose="020B0604020202020204" pitchFamily="34" charset="0"/>
              <a:buChar char="•"/>
            </a:pPr>
            <a:r>
              <a:rPr lang="en-BE" sz="2100" dirty="0"/>
              <a:t>If no political agreement on the 2040 target is reached by September, the Council would have to come to an agreement on the next EU NDC. </a:t>
            </a:r>
          </a:p>
          <a:p>
            <a:pPr marL="285750" indent="-285750">
              <a:buFont typeface="Arial" panose="020B0604020202020204" pitchFamily="34" charset="0"/>
              <a:buChar char="•"/>
            </a:pPr>
            <a:endParaRPr lang="en-BE" sz="2200" dirty="0"/>
          </a:p>
          <a:p>
            <a:pPr marL="285750" indent="-285750">
              <a:buFont typeface="Arial" panose="020B0604020202020204" pitchFamily="34" charset="0"/>
              <a:buChar char="•"/>
            </a:pPr>
            <a:endParaRPr lang="en-BE" sz="2200" dirty="0"/>
          </a:p>
          <a:p>
            <a:pPr marL="285750" indent="-285750">
              <a:buFont typeface="Arial" panose="020B0604020202020204" pitchFamily="34" charset="0"/>
              <a:buChar char="•"/>
            </a:pPr>
            <a:endParaRPr lang="en-BE" sz="2200" dirty="0"/>
          </a:p>
          <a:p>
            <a:pPr marL="285750" indent="-285750">
              <a:buFont typeface="Arial" panose="020B0604020202020204" pitchFamily="34" charset="0"/>
              <a:buChar char="•"/>
            </a:pPr>
            <a:endParaRPr lang="en-BE" sz="2200" dirty="0"/>
          </a:p>
          <a:p>
            <a:pPr marL="285750" indent="-285750">
              <a:buFont typeface="Arial" panose="020B0604020202020204" pitchFamily="34" charset="0"/>
              <a:buChar char="•"/>
            </a:pPr>
            <a:endParaRPr lang="en-BE" sz="2200" dirty="0"/>
          </a:p>
        </p:txBody>
      </p:sp>
    </p:spTree>
    <p:extLst>
      <p:ext uri="{BB962C8B-B14F-4D97-AF65-F5344CB8AC3E}">
        <p14:creationId xmlns:p14="http://schemas.microsoft.com/office/powerpoint/2010/main" val="194097690"/>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1F6BA7"/>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6">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RCST presentation template.potx" id="{57B75511-1D90-4467-B9DF-22696F0002A7}" vid="{ADD0140E-1C5B-4C90-AAED-9058EC678A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fc937bc-d9d4-411f-bc41-d27a17f4184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5BB70DFC1CB164BA2F071008697AA7A" ma:contentTypeVersion="12" ma:contentTypeDescription="Create a new document." ma:contentTypeScope="" ma:versionID="6c44751bc2c5a5a06e794df9729d3452">
  <xsd:schema xmlns:xsd="http://www.w3.org/2001/XMLSchema" xmlns:xs="http://www.w3.org/2001/XMLSchema" xmlns:p="http://schemas.microsoft.com/office/2006/metadata/properties" xmlns:ns3="5fc937bc-d9d4-411f-bc41-d27a17f41844" xmlns:ns4="94b0ae86-2e8c-4394-92bb-6e309eca8412" targetNamespace="http://schemas.microsoft.com/office/2006/metadata/properties" ma:root="true" ma:fieldsID="c02cf743a037e6734ab54de8a6f4d44c" ns3:_="" ns4:_="">
    <xsd:import namespace="5fc937bc-d9d4-411f-bc41-d27a17f41844"/>
    <xsd:import namespace="94b0ae86-2e8c-4394-92bb-6e309eca8412"/>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c937bc-d9d4-411f-bc41-d27a17f418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SystemTags" ma:index="16" nillable="true" ma:displayName="MediaServiceSystemTags" ma:hidden="true" ma:internalName="MediaServiceSystemTags" ma:readOnly="true">
      <xsd:simpleType>
        <xsd:restriction base="dms:Note"/>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4b0ae86-2e8c-4394-92bb-6e309eca841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2A8C83-F465-4CB3-A15E-97BDDF6437FB}">
  <ds:schemaRefs>
    <ds:schemaRef ds:uri="http://schemas.microsoft.com/sharepoint/v3/contenttype/forms"/>
  </ds:schemaRefs>
</ds:datastoreItem>
</file>

<file path=customXml/itemProps2.xml><?xml version="1.0" encoding="utf-8"?>
<ds:datastoreItem xmlns:ds="http://schemas.openxmlformats.org/officeDocument/2006/customXml" ds:itemID="{9FC282A8-BD16-4948-989B-C19F28A78992}">
  <ds:schemaRefs>
    <ds:schemaRef ds:uri="94b0ae86-2e8c-4394-92bb-6e309eca8412"/>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5fc937bc-d9d4-411f-bc41-d27a17f41844"/>
    <ds:schemaRef ds:uri="http://www.w3.org/XML/1998/namespace"/>
  </ds:schemaRefs>
</ds:datastoreItem>
</file>

<file path=customXml/itemProps3.xml><?xml version="1.0" encoding="utf-8"?>
<ds:datastoreItem xmlns:ds="http://schemas.openxmlformats.org/officeDocument/2006/customXml" ds:itemID="{2DD94888-FD47-4EC2-9C50-E5B379030C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c937bc-d9d4-411f-bc41-d27a17f41844"/>
    <ds:schemaRef ds:uri="94b0ae86-2e8c-4394-92bb-6e309eca84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10185</TotalTime>
  <Words>1195</Words>
  <Application>Microsoft Office PowerPoint</Application>
  <PresentationFormat>Widescreen</PresentationFormat>
  <Paragraphs>54</Paragraphs>
  <Slides>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Cambria</vt:lpstr>
      <vt:lpstr>Open Sans</vt:lpstr>
      <vt:lpstr>Times New Roman</vt:lpstr>
      <vt:lpstr>TimesNewRomanPSMT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 Ruiz</dc:creator>
  <cp:lastModifiedBy>Chiara Cavallera | ERCST</cp:lastModifiedBy>
  <cp:revision>39</cp:revision>
  <cp:lastPrinted>2019-09-26T09:57:55Z</cp:lastPrinted>
  <dcterms:created xsi:type="dcterms:W3CDTF">2024-02-05T15:41:25Z</dcterms:created>
  <dcterms:modified xsi:type="dcterms:W3CDTF">2025-07-07T15:55:05Z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0x010100E5BB70DFC1CB164BA2F071008697AA7A</vt:lpwstr>
  </property>
</Properties>
</file>