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319" r:id="rId5"/>
    <p:sldId id="344" r:id="rId6"/>
    <p:sldId id="324" r:id="rId7"/>
    <p:sldId id="325" r:id="rId8"/>
    <p:sldId id="326" r:id="rId9"/>
    <p:sldId id="329" r:id="rId10"/>
    <p:sldId id="328" r:id="rId11"/>
    <p:sldId id="337" r:id="rId12"/>
    <p:sldId id="335" r:id="rId13"/>
    <p:sldId id="336" r:id="rId14"/>
    <p:sldId id="341" r:id="rId15"/>
    <p:sldId id="338" r:id="rId16"/>
    <p:sldId id="334" r:id="rId17"/>
    <p:sldId id="340" r:id="rId18"/>
    <p:sldId id="3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A979BD3-D6BE-2CF6-43DB-C8FA0E53ABAE}" name="Chiara Cavallera | ERCST" initials="C" userId="S::ccavallera@ercst.org::1ada74db-a798-4a08-a531-2d8a34e4bdf3" providerId="AD"/>
  <p188:author id="{DC4760E5-A0CB-BC28-728F-D980A818A3FF}" name="Olivier Imbault | ERCST" initials="OI|E" userId="S::oimbault@ercst.org::495d078f-b8e1-4bd2-bac4-662c10c10bc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ivier Imbault" initials="" lastIdx="1" clrIdx="0">
    <p:extLst>
      <p:ext uri="{19B8F6BF-5375-455C-9EA6-DF929625EA0E}">
        <p15:presenceInfo xmlns:p15="http://schemas.microsoft.com/office/powerpoint/2012/main" userId="S::oimbault@ercst.org::495d078f-b8e1-4bd2-bac4-662c10c10bc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D4A"/>
    <a:srgbClr val="1F6B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695" autoAdjust="0"/>
    <p:restoredTop sz="92857" autoAdjust="0"/>
  </p:normalViewPr>
  <p:slideViewPr>
    <p:cSldViewPr snapToGrid="0" snapToObjects="1">
      <p:cViewPr varScale="1">
        <p:scale>
          <a:sx n="78" d="100"/>
          <a:sy n="78" d="100"/>
        </p:scale>
        <p:origin x="572" y="3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180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D1CA6B-F26F-1B43-AF77-C4F0A3ED7A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76F68A1-C323-B647-940D-18B257F37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28EA5-3B57-EB45-AB9E-A048054F959C}" type="datetimeFigureOut">
              <a:rPr lang="en-GB" smtClean="0"/>
              <a:t>19/06/2025</a:t>
            </a:fld>
            <a:endParaRPr lang="en-GB"/>
          </a:p>
        </p:txBody>
      </p:sp>
      <p:sp>
        <p:nvSpPr>
          <p:cNvPr id="4" name="Footer Placeholder 3">
            <a:extLst>
              <a:ext uri="{FF2B5EF4-FFF2-40B4-BE49-F238E27FC236}">
                <a16:creationId xmlns:a16="http://schemas.microsoft.com/office/drawing/2014/main" id="{01D1A8AC-4164-0C43-926E-505BC0BDC3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11FF39F-F0D0-014E-AAE5-B4774C48F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F93CC9-238D-3A4D-96C0-6A460E557E64}" type="slidenum">
              <a:rPr lang="en-GB" smtClean="0"/>
              <a:t>‹#›</a:t>
            </a:fld>
            <a:endParaRPr lang="en-GB"/>
          </a:p>
        </p:txBody>
      </p:sp>
    </p:spTree>
    <p:extLst>
      <p:ext uri="{BB962C8B-B14F-4D97-AF65-F5344CB8AC3E}">
        <p14:creationId xmlns:p14="http://schemas.microsoft.com/office/powerpoint/2010/main"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DA37D-2FDE-F047-A814-B89AF3CAA999}" type="datetimeFigureOut">
              <a:rPr lang="en-GB" smtClean="0"/>
              <a:t>19/06/2025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819B1-5A62-8942-A1A9-7C81B8FCFFD7}" type="slidenum">
              <a:rPr lang="en-GB" smtClean="0"/>
              <a:t>‹#›</a:t>
            </a:fld>
            <a:endParaRPr lang="en-GB"/>
          </a:p>
        </p:txBody>
      </p:sp>
    </p:spTree>
    <p:extLst>
      <p:ext uri="{BB962C8B-B14F-4D97-AF65-F5344CB8AC3E}">
        <p14:creationId xmlns:p14="http://schemas.microsoft.com/office/powerpoint/2010/main"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ission.europa.eu/business-economy-euro/economic-recovery/recovery-and-resilience-facility/country-pages/spains-recovery-and-resilience-plan_en"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ec.europa.eu/commission/presscorner/detail/ov/ip_24_4023"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t>1</a:t>
            </a:fld>
            <a:endParaRPr lang="en-GB"/>
          </a:p>
        </p:txBody>
      </p:sp>
    </p:spTree>
    <p:extLst>
      <p:ext uri="{BB962C8B-B14F-4D97-AF65-F5344CB8AC3E}">
        <p14:creationId xmlns:p14="http://schemas.microsoft.com/office/powerpoint/2010/main" val="80104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57816-6458-05A5-9F27-EF44784D3D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08F45D-936A-E50E-DCDC-F47618A6D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07EEB1-998A-09D7-ADA1-D7DF5E4B357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D267405-2C39-333F-0AEF-D1C7384BF7CD}"/>
              </a:ext>
            </a:extLst>
          </p:cNvPr>
          <p:cNvSpPr>
            <a:spLocks noGrp="1"/>
          </p:cNvSpPr>
          <p:nvPr>
            <p:ph type="sldNum" sz="quarter" idx="10"/>
          </p:nvPr>
        </p:nvSpPr>
        <p:spPr/>
        <p:txBody>
          <a:bodyPr/>
          <a:lstStyle/>
          <a:p>
            <a:fld id="{2BE37EAD-B669-450B-8488-2784A37454DD}" type="slidenum">
              <a:rPr lang="en-GB" smtClean="0"/>
              <a:t>10</a:t>
            </a:fld>
            <a:endParaRPr lang="en-GB"/>
          </a:p>
        </p:txBody>
      </p:sp>
    </p:spTree>
    <p:extLst>
      <p:ext uri="{BB962C8B-B14F-4D97-AF65-F5344CB8AC3E}">
        <p14:creationId xmlns:p14="http://schemas.microsoft.com/office/powerpoint/2010/main" val="1941788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294FF-64B5-E706-77A1-404F67508D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28442F-208E-451C-F252-607057F29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D2523-4DF9-00EB-BD31-929C027594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Times New Roman" panose="02020603050405020304" pitchFamily="18" charset="0"/>
                <a:ea typeface="Aptos" panose="020B0004020202020204" pitchFamily="34" charset="0"/>
                <a:cs typeface="Times New Roman" panose="02020603050405020304" pitchFamily="18" charset="0"/>
              </a:rPr>
              <a:t>The EHB’s current budget falls far short of EU hydrogen targets</a:t>
            </a: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 Even if all projects go ahead and future bids are similarly low, the €3 billion endowment is projected to support only about 0.7 Mt of renewable hydrogen annually by 2030—well below the 10 Mt target in the EU Hydrogen Strategy and the estimated 4 Mt needed to meet binding sectoral targets in RED III.</a:t>
            </a:r>
          </a:p>
          <a:p>
            <a:endParaRPr lang="en-GB" dirty="0"/>
          </a:p>
        </p:txBody>
      </p:sp>
      <p:sp>
        <p:nvSpPr>
          <p:cNvPr id="4" name="Slide Number Placeholder 3">
            <a:extLst>
              <a:ext uri="{FF2B5EF4-FFF2-40B4-BE49-F238E27FC236}">
                <a16:creationId xmlns:a16="http://schemas.microsoft.com/office/drawing/2014/main" id="{883DA12F-5617-F6C7-005D-158D7E08CAB7}"/>
              </a:ext>
            </a:extLst>
          </p:cNvPr>
          <p:cNvSpPr>
            <a:spLocks noGrp="1"/>
          </p:cNvSpPr>
          <p:nvPr>
            <p:ph type="sldNum" sz="quarter" idx="5"/>
          </p:nvPr>
        </p:nvSpPr>
        <p:spPr/>
        <p:txBody>
          <a:bodyPr/>
          <a:lstStyle/>
          <a:p>
            <a:fld id="{167819B1-5A62-8942-A1A9-7C81B8FCFFD7}" type="slidenum">
              <a:rPr lang="en-GB" smtClean="0"/>
              <a:t>11</a:t>
            </a:fld>
            <a:endParaRPr lang="en-GB"/>
          </a:p>
        </p:txBody>
      </p:sp>
    </p:spTree>
    <p:extLst>
      <p:ext uri="{BB962C8B-B14F-4D97-AF65-F5344CB8AC3E}">
        <p14:creationId xmlns:p14="http://schemas.microsoft.com/office/powerpoint/2010/main" val="1985329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E310-94B1-1735-15C4-F10977EBC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40825F-4F4E-17E1-33EF-A4779C2A5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222B10-3B29-9F00-E83D-E54588AF48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676BEE8-FCE2-6AAF-128A-76277253FC56}"/>
              </a:ext>
            </a:extLst>
          </p:cNvPr>
          <p:cNvSpPr>
            <a:spLocks noGrp="1"/>
          </p:cNvSpPr>
          <p:nvPr>
            <p:ph type="sldNum" sz="quarter" idx="10"/>
          </p:nvPr>
        </p:nvSpPr>
        <p:spPr/>
        <p:txBody>
          <a:bodyPr/>
          <a:lstStyle/>
          <a:p>
            <a:fld id="{2BE37EAD-B669-450B-8488-2784A37454DD}" type="slidenum">
              <a:rPr lang="en-GB" smtClean="0"/>
              <a:t>13</a:t>
            </a:fld>
            <a:endParaRPr lang="en-GB"/>
          </a:p>
        </p:txBody>
      </p:sp>
    </p:spTree>
    <p:extLst>
      <p:ext uri="{BB962C8B-B14F-4D97-AF65-F5344CB8AC3E}">
        <p14:creationId xmlns:p14="http://schemas.microsoft.com/office/powerpoint/2010/main" val="1989118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515151"/>
                </a:solidFill>
                <a:effectLst/>
                <a:latin typeface="Poppins" panose="00000500000000000000" pitchFamily="2" charset="0"/>
              </a:rPr>
              <a:t>The Bank is a ‘pay-as-bid’ auction where producers bid for a fixed subsidy per kilogramme of renewable hydrogen produced.</a:t>
            </a:r>
          </a:p>
          <a:p>
            <a:endParaRPr lang="en-GB" b="0" i="0" dirty="0">
              <a:solidFill>
                <a:srgbClr val="515151"/>
              </a:solidFill>
              <a:effectLst/>
              <a:latin typeface="Poppins" panose="00000500000000000000" pitchFamily="2" charset="0"/>
            </a:endParaRPr>
          </a:p>
          <a:p>
            <a:pPr>
              <a:buNone/>
            </a:pPr>
            <a:r>
              <a:rPr lang="en-GB" b="1" dirty="0"/>
              <a:t>Auction Design and Clearing Mechanism</a:t>
            </a:r>
          </a:p>
          <a:p>
            <a:pPr>
              <a:buNone/>
            </a:pPr>
            <a:r>
              <a:rPr lang="en-GB" b="1" dirty="0"/>
              <a:t>1. Sealed Bids</a:t>
            </a:r>
          </a:p>
          <a:p>
            <a:pPr>
              <a:buFont typeface="Arial" panose="020B0604020202020204" pitchFamily="34" charset="0"/>
              <a:buChar char="•"/>
            </a:pPr>
            <a:r>
              <a:rPr lang="en-GB" dirty="0"/>
              <a:t>Project developers submit </a:t>
            </a:r>
            <a:r>
              <a:rPr lang="en-GB" b="1" dirty="0"/>
              <a:t>confidential bids</a:t>
            </a:r>
            <a:r>
              <a:rPr lang="en-GB" dirty="0"/>
              <a:t> specifying:</a:t>
            </a:r>
          </a:p>
          <a:p>
            <a:pPr marL="742950" lvl="1" indent="-285750">
              <a:buFont typeface="Arial" panose="020B0604020202020204" pitchFamily="34" charset="0"/>
              <a:buChar char="•"/>
            </a:pPr>
            <a:r>
              <a:rPr lang="en-GB" dirty="0"/>
              <a:t>The </a:t>
            </a:r>
            <a:r>
              <a:rPr lang="en-GB" b="1" dirty="0"/>
              <a:t>amount of renewable hydrogen</a:t>
            </a:r>
            <a:r>
              <a:rPr lang="en-GB" dirty="0"/>
              <a:t> they will produce (in kg/year).</a:t>
            </a:r>
          </a:p>
          <a:p>
            <a:pPr marL="742950" lvl="1" indent="-285750">
              <a:buFont typeface="Arial" panose="020B0604020202020204" pitchFamily="34" charset="0"/>
              <a:buChar char="•"/>
            </a:pPr>
            <a:r>
              <a:rPr lang="en-GB" dirty="0"/>
              <a:t>The </a:t>
            </a:r>
            <a:r>
              <a:rPr lang="en-GB" b="1" dirty="0"/>
              <a:t>support level</a:t>
            </a:r>
            <a:r>
              <a:rPr lang="en-GB" dirty="0"/>
              <a:t> they request, expressed as a </a:t>
            </a:r>
            <a:r>
              <a:rPr lang="en-GB" b="1" dirty="0"/>
              <a:t>€/kg premium</a:t>
            </a:r>
            <a:r>
              <a:rPr lang="en-GB" dirty="0"/>
              <a:t>.</a:t>
            </a:r>
          </a:p>
          <a:p>
            <a:pPr>
              <a:buNone/>
            </a:pPr>
            <a:r>
              <a:rPr lang="en-GB" b="1" dirty="0"/>
              <a:t>2. Pay-as-Bid Model</a:t>
            </a:r>
          </a:p>
          <a:p>
            <a:pPr>
              <a:buFont typeface="Arial" panose="020B0604020202020204" pitchFamily="34" charset="0"/>
              <a:buChar char="•"/>
            </a:pPr>
            <a:r>
              <a:rPr lang="en-GB" dirty="0"/>
              <a:t>Unlike a uniform-price auction (where everyone gets the clearing price), this is </a:t>
            </a:r>
            <a:r>
              <a:rPr lang="en-GB" b="1" dirty="0"/>
              <a:t>pay-as-bid</a:t>
            </a:r>
            <a:r>
              <a:rPr lang="en-GB" dirty="0"/>
              <a:t>:</a:t>
            </a:r>
          </a:p>
          <a:p>
            <a:pPr marL="742950" lvl="1" indent="-285750">
              <a:buFont typeface="Arial" panose="020B0604020202020204" pitchFamily="34" charset="0"/>
              <a:buChar char="•"/>
            </a:pPr>
            <a:r>
              <a:rPr lang="en-GB" dirty="0"/>
              <a:t>Each winning project receives </a:t>
            </a:r>
            <a:r>
              <a:rPr lang="en-GB" b="1" dirty="0"/>
              <a:t>exactly the premium they bid</a:t>
            </a:r>
            <a:r>
              <a:rPr lang="en-GB" dirty="0"/>
              <a:t>, not the highest accepted bid or a market-clearing price.</a:t>
            </a:r>
          </a:p>
          <a:p>
            <a:endParaRPr lang="en-GB" dirty="0"/>
          </a:p>
          <a:p>
            <a:pPr>
              <a:buNone/>
            </a:pPr>
            <a:r>
              <a:rPr lang="en-GB" b="1" dirty="0"/>
              <a:t>3. Clearing the Auction</a:t>
            </a:r>
          </a:p>
          <a:p>
            <a:pPr>
              <a:buFont typeface="Arial" panose="020B0604020202020204" pitchFamily="34" charset="0"/>
              <a:buChar char="•"/>
            </a:pPr>
            <a:r>
              <a:rPr lang="en-GB" dirty="0"/>
              <a:t>Bids are </a:t>
            </a:r>
            <a:r>
              <a:rPr lang="en-GB" b="1" dirty="0"/>
              <a:t>ranked from lowest to highest</a:t>
            </a:r>
            <a:r>
              <a:rPr lang="en-GB" dirty="0"/>
              <a:t> €/kg requested and Projects are selected until the </a:t>
            </a:r>
            <a:r>
              <a:rPr lang="en-GB" b="1" dirty="0"/>
              <a:t>budget envelope is exhausted</a:t>
            </a:r>
            <a:r>
              <a:rPr lang="en-GB" dirty="0"/>
              <a:t>.</a:t>
            </a:r>
          </a:p>
        </p:txBody>
      </p:sp>
      <p:sp>
        <p:nvSpPr>
          <p:cNvPr id="4" name="Slide Number Placeholder 3"/>
          <p:cNvSpPr>
            <a:spLocks noGrp="1"/>
          </p:cNvSpPr>
          <p:nvPr>
            <p:ph type="sldNum" sz="quarter" idx="10"/>
          </p:nvPr>
        </p:nvSpPr>
        <p:spPr/>
        <p:txBody>
          <a:bodyPr/>
          <a:lstStyle/>
          <a:p>
            <a:fld id="{2BE37EAD-B669-450B-8488-2784A37454DD}" type="slidenum">
              <a:rPr lang="en-GB" smtClean="0"/>
              <a:t>15</a:t>
            </a:fld>
            <a:endParaRPr lang="en-GB"/>
          </a:p>
        </p:txBody>
      </p:sp>
    </p:spTree>
    <p:extLst>
      <p:ext uri="{BB962C8B-B14F-4D97-AF65-F5344CB8AC3E}">
        <p14:creationId xmlns:p14="http://schemas.microsoft.com/office/powerpoint/2010/main" val="378185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864B3-E17C-8E99-ED84-CA69D78AC8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456857-5A88-E327-FE32-A0337BB9D4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F5AD-9105-484F-2A9F-CEA4BC2BCF3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0C46E6D-A741-83BE-9B1B-0FFDE2ACAF2C}"/>
              </a:ext>
            </a:extLst>
          </p:cNvPr>
          <p:cNvSpPr>
            <a:spLocks noGrp="1"/>
          </p:cNvSpPr>
          <p:nvPr>
            <p:ph type="sldNum" sz="quarter" idx="10"/>
          </p:nvPr>
        </p:nvSpPr>
        <p:spPr/>
        <p:txBody>
          <a:bodyPr/>
          <a:lstStyle/>
          <a:p>
            <a:fld id="{2BE37EAD-B669-450B-8488-2784A37454DD}" type="slidenum">
              <a:rPr lang="en-GB" smtClean="0"/>
              <a:t>2</a:t>
            </a:fld>
            <a:endParaRPr lang="en-GB"/>
          </a:p>
        </p:txBody>
      </p:sp>
    </p:spTree>
    <p:extLst>
      <p:ext uri="{BB962C8B-B14F-4D97-AF65-F5344CB8AC3E}">
        <p14:creationId xmlns:p14="http://schemas.microsoft.com/office/powerpoint/2010/main" val="1788925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H2 Bank has four pillars. </a:t>
            </a:r>
          </a:p>
          <a:p>
            <a:pPr lvl="0"/>
            <a:r>
              <a:rPr lang="en-GB" sz="1200" kern="1200" dirty="0">
                <a:solidFill>
                  <a:schemeClr val="tx1"/>
                </a:solidFill>
                <a:effectLst/>
                <a:latin typeface="+mn-lt"/>
                <a:ea typeface="+mn-ea"/>
                <a:cs typeface="+mn-cs"/>
              </a:rPr>
              <a:t>Two of them are financing mechanisms - for creating the EU domestic market, and for stimulate international imports into the EU. </a:t>
            </a:r>
          </a:p>
          <a:p>
            <a:pPr lvl="0"/>
            <a:r>
              <a:rPr lang="en-GB" sz="1200" kern="1200" dirty="0">
                <a:solidFill>
                  <a:schemeClr val="tx1"/>
                </a:solidFill>
                <a:effectLst/>
                <a:latin typeface="+mn-lt"/>
                <a:ea typeface="+mn-ea"/>
                <a:cs typeface="+mn-cs"/>
              </a:rPr>
              <a:t>The third pillar is linked to transparency and coordination – so it focuses on assessing demand, infrastructure needs, hydrogen flows, and H2 cost data. </a:t>
            </a:r>
          </a:p>
          <a:p>
            <a:pPr lvl="0"/>
            <a:r>
              <a:rPr lang="en-GB" sz="1200" kern="1200" dirty="0">
                <a:solidFill>
                  <a:schemeClr val="tx1"/>
                </a:solidFill>
                <a:effectLst/>
                <a:latin typeface="+mn-lt"/>
                <a:ea typeface="+mn-ea"/>
                <a:cs typeface="+mn-cs"/>
              </a:rPr>
              <a:t>Finally, the last pillar is streamlining existing financial instrument - coordinating and blending these instruments with new public and private funding, both in the EU and internationally and it also focuses on giving guarantees. H2 projects are capital intensive and in order to secure funding and partnerships you need to be able to have / provide guarantees.</a:t>
            </a:r>
          </a:p>
          <a:p>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3</a:t>
            </a:fld>
            <a:endParaRPr lang="en-GB"/>
          </a:p>
        </p:txBody>
      </p:sp>
    </p:spTree>
    <p:extLst>
      <p:ext uri="{BB962C8B-B14F-4D97-AF65-F5344CB8AC3E}">
        <p14:creationId xmlns:p14="http://schemas.microsoft.com/office/powerpoint/2010/main" val="5529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4</a:t>
            </a:fld>
            <a:endParaRPr lang="en-GB"/>
          </a:p>
        </p:txBody>
      </p:sp>
    </p:spTree>
    <p:extLst>
      <p:ext uri="{BB962C8B-B14F-4D97-AF65-F5344CB8AC3E}">
        <p14:creationId xmlns:p14="http://schemas.microsoft.com/office/powerpoint/2010/main" val="2339212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125"/>
              </a:spcAft>
              <a:buFont typeface="Arial" panose="020B0604020202020204" pitchFamily="34" charset="0"/>
              <a:buChar char="•"/>
            </a:pPr>
            <a:r>
              <a:rPr lang="en-GB" dirty="0"/>
              <a:t>Second Auction</a:t>
            </a:r>
            <a:br>
              <a:rPr lang="en-GB" dirty="0"/>
            </a:br>
            <a:r>
              <a:rPr lang="en-GB" b="1" i="0" dirty="0">
                <a:solidFill>
                  <a:srgbClr val="000000"/>
                </a:solidFill>
                <a:effectLst/>
                <a:latin typeface="inherit"/>
              </a:rPr>
              <a:t>Spain</a:t>
            </a:r>
            <a:r>
              <a:rPr lang="en-GB" b="0" i="0" dirty="0">
                <a:solidFill>
                  <a:srgbClr val="000000"/>
                </a:solidFill>
                <a:effectLst/>
                <a:latin typeface="inherit"/>
              </a:rPr>
              <a:t> </a:t>
            </a:r>
            <a:r>
              <a:rPr lang="en-GB" b="1" i="0" dirty="0">
                <a:solidFill>
                  <a:srgbClr val="000000"/>
                </a:solidFill>
                <a:effectLst/>
                <a:latin typeface="inherit"/>
              </a:rPr>
              <a:t>is allocating between €280 and €400 million</a:t>
            </a:r>
            <a:r>
              <a:rPr lang="en-GB" b="0" i="0" dirty="0">
                <a:solidFill>
                  <a:srgbClr val="000000"/>
                </a:solidFill>
                <a:effectLst/>
                <a:latin typeface="inherit"/>
              </a:rPr>
              <a:t> for the Auctions-as-a-Service scheme, using funds from its </a:t>
            </a:r>
            <a:r>
              <a:rPr lang="en-GB" b="0" i="0" u="none" strike="noStrike" dirty="0">
                <a:solidFill>
                  <a:srgbClr val="4A6EA3"/>
                </a:solidFill>
                <a:effectLst/>
                <a:latin typeface="inherit"/>
                <a:hlinkClick r:id="rId3"/>
              </a:rPr>
              <a:t>Recovery and Resilience Plan (RRP)</a:t>
            </a:r>
            <a:r>
              <a:rPr lang="en-GB" b="0" i="0" dirty="0">
                <a:solidFill>
                  <a:srgbClr val="000000"/>
                </a:solidFill>
                <a:effectLst/>
                <a:latin typeface="inherit"/>
              </a:rPr>
              <a:t>. The total support available will depend on the amount of funds used in the country’ </a:t>
            </a:r>
            <a:r>
              <a:rPr lang="en-GB" b="0" i="0" u="none" strike="noStrike" dirty="0">
                <a:solidFill>
                  <a:srgbClr val="4A6EA3"/>
                </a:solidFill>
                <a:effectLst/>
                <a:latin typeface="inherit"/>
                <a:hlinkClick r:id="rId4"/>
              </a:rPr>
              <a:t>existing State aid scheme</a:t>
            </a:r>
            <a:r>
              <a:rPr lang="en-GB" b="0" i="0" dirty="0">
                <a:solidFill>
                  <a:srgbClr val="000000"/>
                </a:solidFill>
                <a:effectLst/>
                <a:latin typeface="inherit"/>
              </a:rPr>
              <a:t> for hydrogen clusters and valleys, which is also funded from RRP resources. The exact amount of support will be confirmed by spring 2025.</a:t>
            </a:r>
          </a:p>
          <a:p>
            <a:pPr algn="l" fontAlgn="base">
              <a:spcAft>
                <a:spcPts val="1125"/>
              </a:spcAft>
              <a:buFont typeface="Arial" panose="020B0604020202020204" pitchFamily="34" charset="0"/>
              <a:buChar char="•"/>
            </a:pPr>
            <a:r>
              <a:rPr lang="en-GB" b="1" i="0" dirty="0">
                <a:solidFill>
                  <a:srgbClr val="000000"/>
                </a:solidFill>
                <a:effectLst/>
                <a:latin typeface="inherit"/>
              </a:rPr>
              <a:t>Lithuania</a:t>
            </a:r>
            <a:r>
              <a:rPr lang="en-GB" b="0" i="0" dirty="0">
                <a:solidFill>
                  <a:srgbClr val="000000"/>
                </a:solidFill>
                <a:effectLst/>
                <a:latin typeface="inherit"/>
              </a:rPr>
              <a:t> </a:t>
            </a:r>
            <a:r>
              <a:rPr lang="en-GB" b="1" i="0" dirty="0">
                <a:solidFill>
                  <a:srgbClr val="000000"/>
                </a:solidFill>
                <a:effectLst/>
                <a:latin typeface="inherit"/>
              </a:rPr>
              <a:t>is dedicating around €36 million</a:t>
            </a:r>
            <a:r>
              <a:rPr lang="en-GB" b="0" i="0" dirty="0">
                <a:solidFill>
                  <a:srgbClr val="000000"/>
                </a:solidFill>
                <a:effectLst/>
                <a:latin typeface="inherit"/>
              </a:rPr>
              <a:t> for the Auctions-as-a-Service scheme, from their Modernisation Fund budget. The country’s participation in the Auctions-as-a-Service scheme will help reach its national target of 1.3 gigawatts of electrolysis capacity and 129 </a:t>
            </a:r>
            <a:r>
              <a:rPr lang="en-GB" b="0" i="0" dirty="0" err="1">
                <a:solidFill>
                  <a:srgbClr val="000000"/>
                </a:solidFill>
                <a:effectLst/>
                <a:latin typeface="inherit"/>
              </a:rPr>
              <a:t>kilotonnes</a:t>
            </a:r>
            <a:r>
              <a:rPr lang="en-GB" b="0" i="0" dirty="0">
                <a:solidFill>
                  <a:srgbClr val="000000"/>
                </a:solidFill>
                <a:effectLst/>
                <a:latin typeface="inherit"/>
              </a:rPr>
              <a:t> of renewable hydrogen production annually by 2030.</a:t>
            </a:r>
          </a:p>
          <a:p>
            <a:pPr algn="l" fontAlgn="base">
              <a:spcAft>
                <a:spcPts val="1125"/>
              </a:spcAft>
              <a:buFont typeface="Arial" panose="020B0604020202020204" pitchFamily="34" charset="0"/>
              <a:buChar char="•"/>
            </a:pPr>
            <a:r>
              <a:rPr lang="en-GB" b="1" i="0" dirty="0">
                <a:solidFill>
                  <a:srgbClr val="000000"/>
                </a:solidFill>
                <a:effectLst/>
                <a:latin typeface="inherit"/>
              </a:rPr>
              <a:t>Austria</a:t>
            </a:r>
            <a:r>
              <a:rPr lang="en-GB" b="0" i="0" dirty="0">
                <a:solidFill>
                  <a:srgbClr val="000000"/>
                </a:solidFill>
                <a:effectLst/>
                <a:latin typeface="inherit"/>
              </a:rPr>
              <a:t> </a:t>
            </a:r>
            <a:r>
              <a:rPr lang="en-GB" b="1" i="0" dirty="0">
                <a:solidFill>
                  <a:srgbClr val="000000"/>
                </a:solidFill>
                <a:effectLst/>
                <a:latin typeface="inherit"/>
              </a:rPr>
              <a:t>is committing €400 million</a:t>
            </a:r>
            <a:r>
              <a:rPr lang="en-GB" b="0" i="0" dirty="0">
                <a:solidFill>
                  <a:srgbClr val="000000"/>
                </a:solidFill>
                <a:effectLst/>
                <a:latin typeface="inherit"/>
              </a:rPr>
              <a:t> from its national budget to the Auctions-as-a-Service scheme. Hydrogen producers will be eligible for a maximum grant of €200 million per project, with a maximum capacity of 300 megawatts of production to be supported in this auction.</a:t>
            </a:r>
          </a:p>
          <a:p>
            <a:pPr algn="l" fontAlgn="base">
              <a:spcAft>
                <a:spcPts val="1125"/>
              </a:spcAft>
              <a:buFont typeface="Arial" panose="020B0604020202020204" pitchFamily="34" charset="0"/>
              <a:buChar char="•"/>
            </a:pPr>
            <a:endParaRPr lang="en-GB" b="0" i="0" dirty="0">
              <a:solidFill>
                <a:srgbClr val="000000"/>
              </a:solidFill>
              <a:effectLst/>
              <a:latin typeface="inherit"/>
            </a:endParaRPr>
          </a:p>
          <a:p>
            <a:pPr algn="l" fontAlgn="base">
              <a:spcAft>
                <a:spcPts val="1125"/>
              </a:spcAft>
              <a:buFont typeface="Arial" panose="020B0604020202020204" pitchFamily="34" charset="0"/>
              <a:buChar char="•"/>
            </a:pPr>
            <a:endParaRPr lang="en-GB" b="0" i="0" dirty="0">
              <a:solidFill>
                <a:srgbClr val="000000"/>
              </a:solidFill>
              <a:effectLst/>
              <a:latin typeface="inherit"/>
            </a:endParaRPr>
          </a:p>
          <a:p>
            <a:r>
              <a:rPr lang="en-GB" sz="1200" kern="1200" dirty="0">
                <a:solidFill>
                  <a:schemeClr val="tx1"/>
                </a:solidFill>
                <a:effectLst/>
                <a:latin typeface="+mn-lt"/>
                <a:ea typeface="+mn-ea"/>
                <a:cs typeface="+mn-cs"/>
              </a:rPr>
              <a:t>The Commission is also offering a new “</a:t>
            </a:r>
            <a:r>
              <a:rPr lang="en-GB" sz="1200" b="1" kern="1200" dirty="0">
                <a:solidFill>
                  <a:schemeClr val="tx1"/>
                </a:solidFill>
                <a:effectLst/>
                <a:latin typeface="+mn-lt"/>
                <a:ea typeface="+mn-ea"/>
                <a:cs typeface="+mn-cs"/>
              </a:rPr>
              <a:t>Auctions-as-a-service</a:t>
            </a:r>
            <a:r>
              <a:rPr lang="en-GB" sz="1200" kern="1200" dirty="0">
                <a:solidFill>
                  <a:schemeClr val="tx1"/>
                </a:solidFill>
                <a:effectLst/>
                <a:latin typeface="+mn-lt"/>
                <a:ea typeface="+mn-ea"/>
                <a:cs typeface="+mn-cs"/>
              </a:rPr>
              <a:t>” mechanism under the Hydrogen Bank. </a:t>
            </a:r>
          </a:p>
          <a:p>
            <a:pPr lvl="0"/>
            <a:r>
              <a:rPr lang="en-GB" sz="1200" kern="1200" dirty="0">
                <a:solidFill>
                  <a:schemeClr val="tx1"/>
                </a:solidFill>
                <a:effectLst/>
                <a:latin typeface="+mn-lt"/>
                <a:ea typeface="+mn-ea"/>
                <a:cs typeface="+mn-cs"/>
              </a:rPr>
              <a:t>This will enable Member States to finance projects which have bid in the auction, but weren’t  selected for Innovation Fund support due to budget limitations. </a:t>
            </a:r>
          </a:p>
          <a:p>
            <a:pPr lvl="0"/>
            <a:r>
              <a:rPr lang="en-GB" sz="1200" kern="1200" dirty="0">
                <a:solidFill>
                  <a:schemeClr val="tx1"/>
                </a:solidFill>
                <a:effectLst/>
                <a:latin typeface="+mn-lt"/>
                <a:ea typeface="+mn-ea"/>
                <a:cs typeface="+mn-cs"/>
              </a:rPr>
              <a:t>Thanks to this mechanism, Member States can identify and support competitive projects on their territory without the need to run a separate auction at national level, reducing the administrative burden and cost for all parties. </a:t>
            </a:r>
          </a:p>
          <a:p>
            <a:pPr lvl="0"/>
            <a:r>
              <a:rPr lang="en-GB" sz="1200" kern="1200" dirty="0">
                <a:solidFill>
                  <a:schemeClr val="tx1"/>
                </a:solidFill>
                <a:effectLst/>
                <a:latin typeface="+mn-lt"/>
                <a:ea typeface="+mn-ea"/>
                <a:cs typeface="+mn-cs"/>
              </a:rPr>
              <a:t>Participation is voluntary, and project developers need to express interest in using this service. Support provided through this mechanism is considered State aid. </a:t>
            </a:r>
          </a:p>
          <a:p>
            <a:pPr algn="l" fontAlgn="base">
              <a:spcAft>
                <a:spcPts val="1125"/>
              </a:spcAft>
              <a:buFont typeface="Arial" panose="020B0604020202020204" pitchFamily="34" charset="0"/>
              <a:buChar char="•"/>
            </a:pPr>
            <a:endParaRPr lang="en-GB" b="0" i="0" dirty="0">
              <a:solidFill>
                <a:srgbClr val="000000"/>
              </a:solidFill>
              <a:effectLst/>
              <a:latin typeface="inherit"/>
            </a:endParaRPr>
          </a:p>
          <a:p>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5</a:t>
            </a:fld>
            <a:endParaRPr lang="en-GB"/>
          </a:p>
        </p:txBody>
      </p:sp>
    </p:spTree>
    <p:extLst>
      <p:ext uri="{BB962C8B-B14F-4D97-AF65-F5344CB8AC3E}">
        <p14:creationId xmlns:p14="http://schemas.microsoft.com/office/powerpoint/2010/main" val="141301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6</a:t>
            </a:fld>
            <a:endParaRPr lang="en-GB"/>
          </a:p>
        </p:txBody>
      </p:sp>
    </p:spTree>
    <p:extLst>
      <p:ext uri="{BB962C8B-B14F-4D97-AF65-F5344CB8AC3E}">
        <p14:creationId xmlns:p14="http://schemas.microsoft.com/office/powerpoint/2010/main" val="3358127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Times New Roman" panose="02020603050405020304" pitchFamily="18" charset="0"/>
                <a:cs typeface="Times New Roman" panose="02020603050405020304" pitchFamily="18" charset="0"/>
              </a:rPr>
              <a:t>(Buget </a:t>
            </a:r>
            <a:r>
              <a:rPr lang="en-GB" dirty="0">
                <a:latin typeface="Times New Roman" panose="02020603050405020304" pitchFamily="18" charset="0"/>
                <a:cs typeface="Times New Roman" panose="02020603050405020304" pitchFamily="18" charset="0"/>
              </a:rPr>
              <a:t>€800 million) </a:t>
            </a:r>
            <a:endParaRPr lang="en-BE" sz="1200" b="1" dirty="0">
              <a:latin typeface="Times New Roman" panose="02020603050405020304" pitchFamily="18" charset="0"/>
              <a:cs typeface="Times New Roman" panose="02020603050405020304" pitchFamily="18" charset="0"/>
            </a:endParaRPr>
          </a:p>
          <a:p>
            <a:endParaRPr lang="en-GB" dirty="0"/>
          </a:p>
          <a:p>
            <a:r>
              <a:rPr lang="en-GB" sz="1800" dirty="0">
                <a:effectLst/>
                <a:latin typeface="Times New Roman" panose="02020603050405020304" pitchFamily="18" charset="0"/>
                <a:ea typeface="Aptos" panose="020B0004020202020204" pitchFamily="34" charset="0"/>
              </a:rPr>
              <a:t>The premium requested by the awarded project promoters ranged </a:t>
            </a:r>
            <a:r>
              <a:rPr lang="en-GB" sz="1800" b="1" dirty="0">
                <a:effectLst/>
                <a:latin typeface="Times New Roman" panose="02020603050405020304" pitchFamily="18" charset="0"/>
                <a:ea typeface="Aptos" panose="020B0004020202020204" pitchFamily="34" charset="0"/>
              </a:rPr>
              <a:t>between €0.37 and €0.48 per Kg/H2</a:t>
            </a:r>
            <a:r>
              <a:rPr lang="en-GB" sz="1800" dirty="0">
                <a:effectLst/>
                <a:latin typeface="Times New Roman" panose="02020603050405020304" pitchFamily="18" charset="0"/>
                <a:ea typeface="Aptos" panose="020B0004020202020204" pitchFamily="34" charset="0"/>
              </a:rPr>
              <a:t> – well below the €4.5 ceiling price</a:t>
            </a:r>
            <a:endParaRPr lang="en-GB" dirty="0"/>
          </a:p>
        </p:txBody>
      </p:sp>
      <p:sp>
        <p:nvSpPr>
          <p:cNvPr id="4" name="Slide Number Placeholder 3"/>
          <p:cNvSpPr>
            <a:spLocks noGrp="1"/>
          </p:cNvSpPr>
          <p:nvPr>
            <p:ph type="sldNum" sz="quarter" idx="10"/>
          </p:nvPr>
        </p:nvSpPr>
        <p:spPr/>
        <p:txBody>
          <a:bodyPr/>
          <a:lstStyle/>
          <a:p>
            <a:fld id="{2BE37EAD-B669-450B-8488-2784A37454DD}" type="slidenum">
              <a:rPr lang="en-GB" smtClean="0"/>
              <a:t>7</a:t>
            </a:fld>
            <a:endParaRPr lang="en-GB"/>
          </a:p>
        </p:txBody>
      </p:sp>
    </p:spTree>
    <p:extLst>
      <p:ext uri="{BB962C8B-B14F-4D97-AF65-F5344CB8AC3E}">
        <p14:creationId xmlns:p14="http://schemas.microsoft.com/office/powerpoint/2010/main" val="257738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The first Hydrogen Bank’s auction represented a test for the EU Commission, introducing a novel funding mechanism based on competitive bidding. </a:t>
            </a:r>
          </a:p>
          <a:p>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The geographical distribution of awarded projects, all located in the Iberian Peninsula and in the Nordic region, demonstrates the critical role of access to low-cost renewable electricity in project viability. </a:t>
            </a:r>
          </a:p>
          <a:p>
            <a:r>
              <a:rPr lang="en-GB" sz="1200" kern="100" dirty="0">
                <a:latin typeface="Times New Roman" panose="02020603050405020304" pitchFamily="18" charset="0"/>
                <a:ea typeface="Aptos" panose="020B0004020202020204" pitchFamily="34" charset="0"/>
                <a:cs typeface="Times New Roman" panose="02020603050405020304" pitchFamily="18" charset="0"/>
              </a:rPr>
              <a:t>The bid prices submitted by the winners </a:t>
            </a:r>
            <a:r>
              <a:rPr lang="en-GB" sz="1200" dirty="0">
                <a:latin typeface="Times New Roman" panose="02020603050405020304" pitchFamily="18" charset="0"/>
                <a:cs typeface="Times New Roman" panose="02020603050405020304" pitchFamily="18" charset="0"/>
              </a:rPr>
              <a:t>ranged between 0.37 and €0.48 €/kg of renewable hydrogen produced. These prices are significantly lower than …market prices (4-.. Euros)</a:t>
            </a:r>
            <a:endParaRPr lang="en-GB" sz="1200" kern="100" dirty="0">
              <a:effectLst/>
              <a:latin typeface="Times New Roman" panose="02020603050405020304" pitchFamily="18" charset="0"/>
              <a:ea typeface="Aptos" panose="020B0004020202020204" pitchFamily="34" charset="0"/>
              <a:cs typeface="Times New Roman" panose="02020603050405020304" pitchFamily="18" charset="0"/>
            </a:endParaRPr>
          </a:p>
          <a:p>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Polymer Electrolyte Membrane (PEM) electrolysis, followed by Alkaline electrolysis, emerged as the predominant technology choices among selected projects.</a:t>
            </a:r>
          </a:p>
          <a:p>
            <a:r>
              <a:rPr lang="en-GB" sz="1200" b="0" i="0" u="none" strike="noStrike" baseline="0" dirty="0">
                <a:latin typeface="Times New Roman" panose="02020603050405020304" pitchFamily="18" charset="0"/>
                <a:cs typeface="Times New Roman" panose="02020603050405020304" pitchFamily="18" charset="0"/>
              </a:rPr>
              <a:t>The Auctions-as-a-Service mechanism represents a scalable mechanism potentially supporting broader deployment of hydrogen technologies.</a:t>
            </a:r>
          </a:p>
          <a:p>
            <a:endParaRPr lang="en-GB" sz="1200" dirty="0">
              <a:latin typeface="Times New Roman" panose="02020603050405020304" pitchFamily="18" charset="0"/>
              <a:cs typeface="Times New Roman" panose="02020603050405020304" pitchFamily="18" charset="0"/>
            </a:endParaRPr>
          </a:p>
          <a:p>
            <a:endParaRPr lang="en-GB" sz="12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Overall, the first Hydrogen Bank auction represented a constructive development in the context of EU hydrogen policy. However, the funding volume remains limited relative to the scale required to meet Union-wide hydrogen</a:t>
            </a:r>
            <a:endParaRPr lang="en-GB"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00" dirty="0">
                <a:effectLst/>
                <a:latin typeface="Times New Roman" panose="02020603050405020304" pitchFamily="18" charset="0"/>
                <a:ea typeface="Aptos" panose="020B0004020202020204" pitchFamily="34" charset="0"/>
                <a:cs typeface="Times New Roman" panose="02020603050405020304" pitchFamily="18" charset="0"/>
              </a:rPr>
              <a:t>The EHB’s current budget falls far short of EU hydrogen targets</a:t>
            </a:r>
            <a:r>
              <a:rPr lang="en-GB" sz="1200" kern="100" dirty="0">
                <a:effectLst/>
                <a:latin typeface="Times New Roman" panose="02020603050405020304" pitchFamily="18" charset="0"/>
                <a:ea typeface="Aptos" panose="020B0004020202020204" pitchFamily="34" charset="0"/>
                <a:cs typeface="Times New Roman" panose="02020603050405020304" pitchFamily="18" charset="0"/>
              </a:rPr>
              <a:t>: Even if all projects go ahead and future bids are similarly low, the €3 billion endowment is projected to support only about 0.7 Mt of renewable hydrogen annually by 2030—well below the 10 Mt target in the EU Hydrogen Strategy and the estimated 4 Mt needed to meet binding sectoral targets in RED III.</a:t>
            </a:r>
          </a:p>
          <a:p>
            <a:endParaRPr lang="en-GB" dirty="0"/>
          </a:p>
        </p:txBody>
      </p:sp>
      <p:sp>
        <p:nvSpPr>
          <p:cNvPr id="4" name="Slide Number Placeholder 3"/>
          <p:cNvSpPr>
            <a:spLocks noGrp="1"/>
          </p:cNvSpPr>
          <p:nvPr>
            <p:ph type="sldNum" sz="quarter" idx="5"/>
          </p:nvPr>
        </p:nvSpPr>
        <p:spPr/>
        <p:txBody>
          <a:bodyPr/>
          <a:lstStyle/>
          <a:p>
            <a:fld id="{167819B1-5A62-8942-A1A9-7C81B8FCFFD7}" type="slidenum">
              <a:rPr lang="en-GB" smtClean="0"/>
              <a:t>8</a:t>
            </a:fld>
            <a:endParaRPr lang="en-GB"/>
          </a:p>
        </p:txBody>
      </p:sp>
    </p:spTree>
    <p:extLst>
      <p:ext uri="{BB962C8B-B14F-4D97-AF65-F5344CB8AC3E}">
        <p14:creationId xmlns:p14="http://schemas.microsoft.com/office/powerpoint/2010/main" val="3971509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DE9C1-FAD5-0596-FCE1-B6E67D451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D09AE4-D8F8-D036-7E81-3CE83D11DE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EA389-BB7C-8F84-23BB-316973C21876}"/>
              </a:ext>
            </a:extLst>
          </p:cNvPr>
          <p:cNvSpPr>
            <a:spLocks noGrp="1"/>
          </p:cNvSpPr>
          <p:nvPr>
            <p:ph type="body" idx="1"/>
          </p:nvPr>
        </p:nvSpPr>
        <p:spPr/>
        <p:txBody>
          <a:bodyPr/>
          <a:lstStyle/>
          <a:p>
            <a:r>
              <a:rPr lang="en-GB" dirty="0"/>
              <a:t>Disclosed c</a:t>
            </a:r>
          </a:p>
          <a:p>
            <a:r>
              <a:rPr lang="en-GB" dirty="0"/>
              <a:t>Resilience: </a:t>
            </a:r>
            <a:r>
              <a:rPr lang="en-GB" dirty="0">
                <a:latin typeface="Times New Roman" panose="02020603050405020304" pitchFamily="18" charset="0"/>
                <a:cs typeface="Times New Roman" panose="02020603050405020304" pitchFamily="18" charset="0"/>
              </a:rPr>
              <a:t>projects </a:t>
            </a:r>
            <a:r>
              <a:rPr lang="en-GB" dirty="0">
                <a:effectLst/>
                <a:latin typeface="Times New Roman" panose="02020603050405020304" pitchFamily="18" charset="0"/>
                <a:cs typeface="Times New Roman" panose="02020603050405020304" pitchFamily="18" charset="0"/>
              </a:rPr>
              <a:t>have to limit the sourcing of electrolyser stacks with surface treatment or cell unit production or stack assembly carried out in China to not more than 25% (in </a:t>
            </a:r>
            <a:r>
              <a:rPr lang="en-GB" dirty="0">
                <a:latin typeface="Times New Roman" panose="02020603050405020304" pitchFamily="18" charset="0"/>
                <a:cs typeface="Times New Roman" panose="02020603050405020304" pitchFamily="18" charset="0"/>
              </a:rPr>
              <a:t>MWe). </a:t>
            </a:r>
            <a:r>
              <a:rPr lang="en-GB" dirty="0" err="1"/>
              <a:t>eiling</a:t>
            </a:r>
            <a:r>
              <a:rPr lang="en-GB" dirty="0"/>
              <a:t> price: 4 EUR /kg of hydrogen produced as a maximum bid price. The same ceiling price applies to both the general topic and the maritime topic. Proposals will be first ranked according to their bid price from lowest to highest. </a:t>
            </a:r>
          </a:p>
        </p:txBody>
      </p:sp>
      <p:sp>
        <p:nvSpPr>
          <p:cNvPr id="4" name="Slide Number Placeholder 3">
            <a:extLst>
              <a:ext uri="{FF2B5EF4-FFF2-40B4-BE49-F238E27FC236}">
                <a16:creationId xmlns:a16="http://schemas.microsoft.com/office/drawing/2014/main" id="{0B4782EB-1462-3A94-DDE9-C5A8ED05A9C8}"/>
              </a:ext>
            </a:extLst>
          </p:cNvPr>
          <p:cNvSpPr>
            <a:spLocks noGrp="1"/>
          </p:cNvSpPr>
          <p:nvPr>
            <p:ph type="sldNum" sz="quarter" idx="10"/>
          </p:nvPr>
        </p:nvSpPr>
        <p:spPr/>
        <p:txBody>
          <a:bodyPr/>
          <a:lstStyle/>
          <a:p>
            <a:fld id="{2BE37EAD-B669-450B-8488-2784A37454DD}" type="slidenum">
              <a:rPr lang="en-GB" smtClean="0"/>
              <a:t>9</a:t>
            </a:fld>
            <a:endParaRPr lang="en-GB"/>
          </a:p>
        </p:txBody>
      </p:sp>
    </p:spTree>
    <p:extLst>
      <p:ext uri="{BB962C8B-B14F-4D97-AF65-F5344CB8AC3E}">
        <p14:creationId xmlns:p14="http://schemas.microsoft.com/office/powerpoint/2010/main" val="1788441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rgbClr val="2C7D4A"/>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2C7D4A"/>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rgbClr val="2C7D4A"/>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00690"/>
            <a:ext cx="9153513" cy="0"/>
          </a:xfrm>
          <a:prstGeom prst="line">
            <a:avLst/>
          </a:prstGeom>
          <a:ln w="6350" cmpd="sng">
            <a:solidFill>
              <a:srgbClr val="2C7D4A"/>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GB"/>
              <a:t>Click to edit Master text styles</a:t>
            </a:r>
          </a:p>
        </p:txBody>
      </p:sp>
      <p:pic>
        <p:nvPicPr>
          <p:cNvPr id="13" name="Immagine 5"/>
          <p:cNvPicPr>
            <a:picLocks noChangeAspect="1"/>
          </p:cNvPicPr>
          <p:nvPr userDrawn="1"/>
        </p:nvPicPr>
        <p:blipFill>
          <a:blip r:embed="rId2">
            <a:duotone>
              <a:prstClr val="black"/>
              <a:srgbClr val="2C7D4A">
                <a:tint val="45000"/>
                <a:satMod val="400000"/>
              </a:srgbClr>
            </a:duotone>
            <a:lum contrast="40000"/>
          </a:blip>
          <a:stretch>
            <a:fillRect/>
          </a:stretch>
        </p:blipFill>
        <p:spPr>
          <a:xfrm>
            <a:off x="-661119" y="386816"/>
            <a:ext cx="4606591" cy="714466"/>
          </a:xfrm>
          <a:prstGeom prst="rect">
            <a:avLst/>
          </a:prstGeom>
          <a:ln>
            <a:noFill/>
          </a:ln>
        </p:spPr>
      </p:pic>
      <p:pic>
        <p:nvPicPr>
          <p:cNvPr id="7" name="Picture 6" descr="A black background with green text&#10;&#10;Description automatically generated">
            <a:extLst>
              <a:ext uri="{FF2B5EF4-FFF2-40B4-BE49-F238E27FC236}">
                <a16:creationId xmlns:a16="http://schemas.microsoft.com/office/drawing/2014/main" id="{E3CC9B9F-1F0E-0AA5-1E5D-7EB357A85D3F}"/>
              </a:ext>
            </a:extLst>
          </p:cNvPr>
          <p:cNvPicPr>
            <a:picLocks noChangeAspect="1"/>
          </p:cNvPicPr>
          <p:nvPr userDrawn="1"/>
        </p:nvPicPr>
        <p:blipFill>
          <a:blip r:embed="rId3"/>
          <a:stretch>
            <a:fillRect/>
          </a:stretch>
        </p:blipFill>
        <p:spPr>
          <a:xfrm>
            <a:off x="10089931" y="5808911"/>
            <a:ext cx="1918454" cy="964023"/>
          </a:xfrm>
          <a:prstGeom prst="rect">
            <a:avLst/>
          </a:prstGeom>
        </p:spPr>
      </p:pic>
    </p:spTree>
    <p:extLst>
      <p:ext uri="{BB962C8B-B14F-4D97-AF65-F5344CB8AC3E}">
        <p14:creationId xmlns:p14="http://schemas.microsoft.com/office/powerpoint/2010/main" val="5066569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2C7D4A"/>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id="{F1E641C7-CC69-6945-A1AC-1FF05AD96B6F}"/>
              </a:ext>
            </a:extLst>
          </p:cNvPr>
          <p:cNvCxnSpPr>
            <a:cxnSpLocks/>
          </p:cNvCxnSpPr>
          <p:nvPr userDrawn="1"/>
        </p:nvCxnSpPr>
        <p:spPr>
          <a:xfrm>
            <a:off x="12135497" y="0"/>
            <a:ext cx="0" cy="6858000"/>
          </a:xfrm>
          <a:prstGeom prst="line">
            <a:avLst/>
          </a:prstGeom>
          <a:ln w="152400">
            <a:solidFill>
              <a:srgbClr val="2C7D4A"/>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17204E7F-823B-6242-BF5D-893F8B1E7834}"/>
              </a:ext>
            </a:extLst>
          </p:cNvPr>
          <p:cNvSpPr>
            <a:spLocks noGrp="1"/>
          </p:cNvSpPr>
          <p:nvPr>
            <p:ph type="sldNum" sz="quarter" idx="12"/>
          </p:nvPr>
        </p:nvSpPr>
        <p:spPr>
          <a:xfrm>
            <a:off x="9177867" y="6411586"/>
            <a:ext cx="2743200" cy="365125"/>
          </a:xfrm>
        </p:spPr>
        <p:txBody>
          <a:bodyPr/>
          <a:lstStyle>
            <a:lvl1pPr>
              <a:defRPr sz="1600">
                <a:solidFill>
                  <a:srgbClr val="2C7D4A"/>
                </a:solidFill>
              </a:defRPr>
            </a:lvl1pPr>
          </a:lstStyle>
          <a:p>
            <a:fld id="{F26FC048-DF4E-0746-B313-543F0DD72FCB}" type="slidenum">
              <a:rPr lang="en-GB" smtClean="0"/>
              <a:pPr/>
              <a:t>‹#›</a:t>
            </a:fld>
            <a:endParaRPr lang="en-GB" dirty="0"/>
          </a:p>
        </p:txBody>
      </p:sp>
      <p:pic>
        <p:nvPicPr>
          <p:cNvPr id="2" name="Picture 1" descr="A black background with green text&#10;&#10;Description automatically generated">
            <a:extLst>
              <a:ext uri="{FF2B5EF4-FFF2-40B4-BE49-F238E27FC236}">
                <a16:creationId xmlns:a16="http://schemas.microsoft.com/office/drawing/2014/main" id="{54352940-4A10-69CB-EA4B-53CA7D34A487}"/>
              </a:ext>
            </a:extLst>
          </p:cNvPr>
          <p:cNvPicPr>
            <a:picLocks noChangeAspect="1"/>
          </p:cNvPicPr>
          <p:nvPr userDrawn="1"/>
        </p:nvPicPr>
        <p:blipFill>
          <a:blip r:embed="rId2"/>
          <a:stretch>
            <a:fillRect/>
          </a:stretch>
        </p:blipFill>
        <p:spPr>
          <a:xfrm>
            <a:off x="10009937" y="132585"/>
            <a:ext cx="1918454" cy="964023"/>
          </a:xfrm>
          <a:prstGeom prst="rect">
            <a:avLst/>
          </a:prstGeom>
        </p:spPr>
      </p:pic>
    </p:spTree>
    <p:extLst>
      <p:ext uri="{BB962C8B-B14F-4D97-AF65-F5344CB8AC3E}">
        <p14:creationId xmlns:p14="http://schemas.microsoft.com/office/powerpoint/2010/main" val="372141588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t>‹#›</a:t>
            </a:fld>
            <a:endParaRPr lang="en-GB"/>
          </a:p>
        </p:txBody>
      </p:sp>
    </p:spTree>
    <p:extLst>
      <p:ext uri="{BB962C8B-B14F-4D97-AF65-F5344CB8AC3E}">
        <p14:creationId xmlns:p14="http://schemas.microsoft.com/office/powerpoint/2010/main" val="3339834278"/>
      </p:ext>
    </p:extLst>
  </p:cSld>
  <p:clrMap bg1="lt1" tx1="dk1" bg2="lt2" tx2="dk2" accent1="accent1" accent2="accent2" accent3="accent3" accent4="accent4" accent5="accent5" accent6="accent6" hlink="hlink" folHlink="folHlink"/>
  <p:sldLayoutIdLst>
    <p:sldLayoutId id="2147483660" r:id="rId1"/>
    <p:sldLayoutId id="214748366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c.europa.eu/commission/presscorner/detail/en/ip_25_1264"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hydrogeneurope.eu/wp-content/uploads/2024/11/Clean_Hydrogen_Monitor_11-2024_V2_DIGITAL_draft3-1.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c.europa.eu/commission/presscorner/detail/en/ip_24_233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DCA48D-17FA-3841-95FC-E9FFE39557ED}"/>
              </a:ext>
            </a:extLst>
          </p:cNvPr>
          <p:cNvSpPr>
            <a:spLocks noGrp="1"/>
          </p:cNvSpPr>
          <p:nvPr>
            <p:ph sz="half" idx="1"/>
          </p:nvPr>
        </p:nvSpPr>
        <p:spPr>
          <a:xfrm>
            <a:off x="442432" y="3616804"/>
            <a:ext cx="10911367" cy="380399"/>
          </a:xfrm>
        </p:spPr>
        <p:txBody>
          <a:bodyPr/>
          <a:lstStyle/>
          <a:p>
            <a:r>
              <a:rPr lang="en-US" dirty="0">
                <a:latin typeface="Times New Roman" panose="02020603050405020304" pitchFamily="18" charset="0"/>
                <a:cs typeface="Times New Roman" panose="02020603050405020304" pitchFamily="18" charset="0"/>
              </a:rPr>
              <a:t>June 19, 2025</a:t>
            </a:r>
          </a:p>
        </p:txBody>
      </p:sp>
      <p:sp>
        <p:nvSpPr>
          <p:cNvPr id="4" name="Content Placeholder 3">
            <a:extLst>
              <a:ext uri="{FF2B5EF4-FFF2-40B4-BE49-F238E27FC236}">
                <a16:creationId xmlns:a16="http://schemas.microsoft.com/office/drawing/2014/main" id="{BB594FA6-4096-AD4C-A6CA-70A4B56BB12E}"/>
              </a:ext>
            </a:extLst>
          </p:cNvPr>
          <p:cNvSpPr>
            <a:spLocks noGrp="1"/>
          </p:cNvSpPr>
          <p:nvPr>
            <p:ph sz="half" idx="2"/>
          </p:nvPr>
        </p:nvSpPr>
        <p:spPr>
          <a:xfrm>
            <a:off x="139148" y="1961077"/>
            <a:ext cx="11817626" cy="1189434"/>
          </a:xfrm>
        </p:spPr>
        <p:txBody>
          <a:bodyPr>
            <a:noAutofit/>
          </a:bodyPr>
          <a:lstStyle/>
          <a:p>
            <a:pPr marL="381635" marR="396240" algn="ctr">
              <a:lnSpc>
                <a:spcPct val="115000"/>
              </a:lnSpc>
              <a:spcBef>
                <a:spcPts val="1200"/>
              </a:spcBef>
            </a:pPr>
            <a:r>
              <a:rPr lang="en-US" sz="4000" b="1" dirty="0">
                <a:effectLst/>
                <a:latin typeface="Times New Roman" panose="02020603050405020304" pitchFamily="18" charset="0"/>
                <a:ea typeface="Cambria" panose="02040503050406030204" pitchFamily="18" charset="0"/>
                <a:cs typeface="Cambria" panose="02040503050406030204" pitchFamily="18" charset="0"/>
              </a:rPr>
              <a:t>European Hydrogen Bank – Second Auction and Next Steps</a:t>
            </a:r>
            <a:endParaRPr lang="en-GB" sz="4000" dirty="0">
              <a:effectLst/>
              <a:latin typeface="Cambria" panose="02040503050406030204" pitchFamily="18" charset="0"/>
              <a:ea typeface="Cambria" panose="02040503050406030204" pitchFamily="18" charset="0"/>
              <a:cs typeface="Cambria" panose="02040503050406030204" pitchFamily="18" charset="0"/>
            </a:endParaRPr>
          </a:p>
        </p:txBody>
      </p:sp>
      <p:sp>
        <p:nvSpPr>
          <p:cNvPr id="6" name="Title 5">
            <a:extLst>
              <a:ext uri="{FF2B5EF4-FFF2-40B4-BE49-F238E27FC236}">
                <a16:creationId xmlns:a16="http://schemas.microsoft.com/office/drawing/2014/main" id="{DE4C0F2B-A0F3-F1B0-BEB8-D5FC1EE77356}"/>
              </a:ext>
            </a:extLst>
          </p:cNvPr>
          <p:cNvSpPr>
            <a:spLocks noGrp="1"/>
          </p:cNvSpPr>
          <p:nvPr>
            <p:ph type="title"/>
          </p:nvPr>
        </p:nvSpPr>
        <p:spPr>
          <a:xfrm>
            <a:off x="442432" y="4684746"/>
            <a:ext cx="10515600" cy="1404858"/>
          </a:xfrm>
        </p:spPr>
        <p:txBody>
          <a:bodyPr>
            <a:normAutofit/>
          </a:bodyPr>
          <a:lstStyle/>
          <a:p>
            <a:r>
              <a:rPr lang="en-GB" b="0" dirty="0">
                <a:latin typeface="Times New Roman" panose="02020603050405020304" pitchFamily="18" charset="0"/>
                <a:cs typeface="Times New Roman" panose="02020603050405020304" pitchFamily="18" charset="0"/>
              </a:rPr>
              <a:t>Andrei Marcu </a:t>
            </a:r>
            <a:br>
              <a:rPr lang="en-GB" b="0" dirty="0">
                <a:latin typeface="Times New Roman" panose="02020603050405020304" pitchFamily="18" charset="0"/>
                <a:cs typeface="Times New Roman" panose="02020603050405020304" pitchFamily="18" charset="0"/>
              </a:rPr>
            </a:br>
            <a:r>
              <a:rPr lang="en-GB" b="0" dirty="0">
                <a:latin typeface="Times New Roman" panose="02020603050405020304" pitchFamily="18" charset="0"/>
                <a:cs typeface="Times New Roman" panose="02020603050405020304" pitchFamily="18" charset="0"/>
              </a:rPr>
              <a:t>Olivier Imbault</a:t>
            </a:r>
            <a:br>
              <a:rPr lang="en-GB" b="0" dirty="0">
                <a:latin typeface="Times New Roman" panose="02020603050405020304" pitchFamily="18" charset="0"/>
                <a:cs typeface="Times New Roman" panose="02020603050405020304" pitchFamily="18" charset="0"/>
              </a:rPr>
            </a:br>
            <a:r>
              <a:rPr lang="en-GB" b="0" dirty="0">
                <a:latin typeface="Times New Roman" panose="02020603050405020304" pitchFamily="18" charset="0"/>
                <a:cs typeface="Times New Roman" panose="02020603050405020304" pitchFamily="18" charset="0"/>
              </a:rPr>
              <a:t>Chiara Cavallera</a:t>
            </a:r>
          </a:p>
        </p:txBody>
      </p:sp>
    </p:spTree>
    <p:extLst>
      <p:ext uri="{BB962C8B-B14F-4D97-AF65-F5344CB8AC3E}">
        <p14:creationId xmlns:p14="http://schemas.microsoft.com/office/powerpoint/2010/main" val="42327927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11FB50-E430-E51F-3869-7E1718AD9E6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92A0D9E-4A4D-BD79-E99D-5D9598BF2820}"/>
              </a:ext>
            </a:extLst>
          </p:cNvPr>
          <p:cNvSpPr>
            <a:spLocks noGrp="1"/>
          </p:cNvSpPr>
          <p:nvPr>
            <p:ph type="body" sz="quarter" idx="14"/>
          </p:nvPr>
        </p:nvSpPr>
        <p:spPr>
          <a:xfrm>
            <a:off x="263609" y="69078"/>
            <a:ext cx="10935855" cy="616721"/>
          </a:xfrm>
        </p:spPr>
        <p:txBody>
          <a:bodyPr>
            <a:normAutofit/>
          </a:bodyPr>
          <a:lstStyle/>
          <a:p>
            <a:r>
              <a:rPr lang="en-GB" dirty="0">
                <a:effectLst/>
                <a:latin typeface="Times New Roman" panose="02020603050405020304" pitchFamily="18" charset="0"/>
                <a:cs typeface="Times New Roman" panose="02020603050405020304" pitchFamily="18" charset="0"/>
              </a:rPr>
              <a:t>Second Auction - Results</a:t>
            </a:r>
            <a:endParaRPr lang="en-BE"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581A615D-93F8-1EFE-2AB8-B3CA25472FA0}"/>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latin typeface="Times New Roman" panose="02020603050405020304" pitchFamily="18" charset="0"/>
                <a:cs typeface="Times New Roman" panose="02020603050405020304" pitchFamily="18" charset="0"/>
              </a:rPr>
              <a:t>10</a:t>
            </a:fld>
            <a:endParaRPr lang="en-GB">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BB72F5AD-C42C-59FD-4D81-C88FBFD18418}"/>
              </a:ext>
            </a:extLst>
          </p:cNvPr>
          <p:cNvSpPr txBox="1">
            <a:spLocks/>
          </p:cNvSpPr>
          <p:nvPr/>
        </p:nvSpPr>
        <p:spPr>
          <a:xfrm>
            <a:off x="263609" y="1088583"/>
            <a:ext cx="5851441" cy="2031135"/>
          </a:xfrm>
          <a:prstGeom prst="rect">
            <a:avLst/>
          </a:prstGeom>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lvl="1" indent="0">
              <a:buNone/>
            </a:pPr>
            <a:endParaRPr lang="en-GB"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719138" lvl="2" indent="-271463"/>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167878-EFA9-E567-85FD-90E70C13954E}"/>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BB1578E5-240A-EE18-C5D0-A07B9C31CBEB}"/>
              </a:ext>
            </a:extLst>
          </p:cNvPr>
          <p:cNvSpPr txBox="1">
            <a:spLocks/>
          </p:cNvSpPr>
          <p:nvPr/>
        </p:nvSpPr>
        <p:spPr>
          <a:xfrm>
            <a:off x="-43545" y="521415"/>
            <a:ext cx="6389915" cy="6584665"/>
          </a:xfrm>
          <a:prstGeom prst="rect">
            <a:avLst/>
          </a:prstGeom>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latin typeface="Times New Roman" panose="02020603050405020304" pitchFamily="18" charset="0"/>
                <a:cs typeface="Times New Roman" panose="02020603050405020304" pitchFamily="18" charset="0"/>
              </a:rPr>
              <a:t>The second Hydrogen Bank auction was launched in December 2024 and closed in February 2025, awarding €992 million to </a:t>
            </a:r>
            <a:r>
              <a:rPr lang="en-GB" sz="2000" dirty="0">
                <a:latin typeface="Times New Roman" panose="02020603050405020304" pitchFamily="18" charset="0"/>
                <a:cs typeface="Times New Roman" panose="02020603050405020304" pitchFamily="18" charset="0"/>
                <a:hlinkClick r:id="rId3"/>
              </a:rPr>
              <a:t>15 renewable hydrogen projects </a:t>
            </a:r>
            <a:r>
              <a:rPr lang="en-GB" sz="2000" dirty="0">
                <a:latin typeface="Times New Roman" panose="02020603050405020304" pitchFamily="18" charset="0"/>
                <a:cs typeface="Times New Roman" panose="02020603050405020304" pitchFamily="18" charset="0"/>
              </a:rPr>
              <a:t>across the European Economic Area (EEA), selected from 61 bids. </a:t>
            </a:r>
          </a:p>
          <a:p>
            <a:r>
              <a:rPr lang="en-GB" sz="2000" dirty="0">
                <a:latin typeface="Times New Roman" panose="02020603050405020304" pitchFamily="18" charset="0"/>
                <a:cs typeface="Times New Roman" panose="02020603050405020304" pitchFamily="18" charset="0"/>
              </a:rPr>
              <a:t>12 projects will produce renewable hydrogen, and the bids submitted ranged from 0.20 to 0.60 €/kg.</a:t>
            </a:r>
          </a:p>
          <a:p>
            <a:r>
              <a:rPr lang="en-GB" sz="2000" dirty="0">
                <a:latin typeface="Times New Roman" panose="02020603050405020304" pitchFamily="18" charset="0"/>
                <a:cs typeface="Times New Roman" panose="02020603050405020304" pitchFamily="18" charset="0"/>
              </a:rPr>
              <a:t>The dedicated budget for maritime off-takers led to the selection of 3 projects, receiving €96.7 million in grants, with bids between 0.45 and 1.88 €/kg.</a:t>
            </a:r>
          </a:p>
          <a:p>
            <a:r>
              <a:rPr lang="en-GB" sz="2000" dirty="0">
                <a:latin typeface="Times New Roman" panose="02020603050405020304" pitchFamily="18" charset="0"/>
                <a:cs typeface="Times New Roman" panose="02020603050405020304" pitchFamily="18" charset="0"/>
              </a:rPr>
              <a:t>Subsidies across all 15 selected projects range from €8 million to €246 million, covering a period of up to 10 years.</a:t>
            </a:r>
          </a:p>
          <a:p>
            <a:r>
              <a:rPr lang="en-GB" sz="2000" dirty="0">
                <a:latin typeface="Times New Roman" panose="02020603050405020304" pitchFamily="18" charset="0"/>
                <a:cs typeface="Times New Roman" panose="02020603050405020304" pitchFamily="18" charset="0"/>
              </a:rPr>
              <a:t>Collectively, they are expected to generate nearly 2.2 million tonnes of renewable H2 over 10 years, avoiding more than 15 million tonnes of CO₂ emissions.</a:t>
            </a:r>
          </a:p>
          <a:p>
            <a:pPr marL="0" indent="0">
              <a:buNone/>
            </a:pPr>
            <a:endParaRPr lang="en-GB" sz="1800" dirty="0">
              <a:latin typeface="Times New Roman" panose="02020603050405020304" pitchFamily="18" charset="0"/>
              <a:cs typeface="Times New Roman" panose="02020603050405020304" pitchFamily="18" charset="0"/>
            </a:endParaRPr>
          </a:p>
          <a:p>
            <a:pPr marL="0" lvl="1" indent="0">
              <a:buNone/>
            </a:pPr>
            <a:endParaRPr lang="en-GB" sz="1800"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sz="1800" dirty="0">
              <a:latin typeface="Times New Roman" panose="02020603050405020304" pitchFamily="18" charset="0"/>
              <a:cs typeface="Times New Roman" panose="02020603050405020304" pitchFamily="18" charset="0"/>
            </a:endParaRPr>
          </a:p>
          <a:p>
            <a:pPr marL="719138" lvl="2" indent="-271463"/>
            <a:endParaRPr lang="en-US" sz="1800"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A33AAFB-FAC4-64BA-74FA-853A9C84F40C}"/>
              </a:ext>
            </a:extLst>
          </p:cNvPr>
          <p:cNvPicPr>
            <a:picLocks noChangeAspect="1"/>
          </p:cNvPicPr>
          <p:nvPr/>
        </p:nvPicPr>
        <p:blipFill>
          <a:blip r:embed="rId4"/>
          <a:stretch>
            <a:fillRect/>
          </a:stretch>
        </p:blipFill>
        <p:spPr>
          <a:xfrm>
            <a:off x="6115050" y="0"/>
            <a:ext cx="6076950" cy="6858000"/>
          </a:xfrm>
          <a:prstGeom prst="rect">
            <a:avLst/>
          </a:prstGeom>
        </p:spPr>
      </p:pic>
    </p:spTree>
    <p:extLst>
      <p:ext uri="{BB962C8B-B14F-4D97-AF65-F5344CB8AC3E}">
        <p14:creationId xmlns:p14="http://schemas.microsoft.com/office/powerpoint/2010/main" val="17644358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05EDF-E7ED-EAB6-9AAC-5F62604D14A2}"/>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5A151C-714B-1B83-E80F-C7A7EC057988}"/>
              </a:ext>
            </a:extLst>
          </p:cNvPr>
          <p:cNvSpPr>
            <a:spLocks noGrp="1"/>
          </p:cNvSpPr>
          <p:nvPr>
            <p:ph idx="13"/>
          </p:nvPr>
        </p:nvSpPr>
        <p:spPr>
          <a:xfrm>
            <a:off x="304722" y="1278293"/>
            <a:ext cx="11616345" cy="5647706"/>
          </a:xfrm>
        </p:spPr>
        <p:txBody>
          <a:bodyPr>
            <a:noAutofit/>
          </a:bodyPr>
          <a:lstStyle/>
          <a:p>
            <a:pPr marL="0" indent="0">
              <a:buNone/>
            </a:pPr>
            <a:r>
              <a:rPr lang="en-GB" sz="2400" kern="100" dirty="0">
                <a:latin typeface="Times New Roman" panose="02020603050405020304" pitchFamily="18" charset="0"/>
                <a:ea typeface="Aptos" panose="020B0004020202020204" pitchFamily="34" charset="0"/>
                <a:cs typeface="Times New Roman" panose="02020603050405020304" pitchFamily="18" charset="0"/>
              </a:rPr>
              <a:t>The results of the second Hydrogen Bank auction mirror those of the first auction. </a:t>
            </a:r>
          </a:p>
          <a:p>
            <a:r>
              <a:rPr lang="en-GB" sz="2400" b="1" kern="100" dirty="0">
                <a:latin typeface="Times New Roman" panose="02020603050405020304" pitchFamily="18" charset="0"/>
                <a:ea typeface="Aptos" panose="020B0004020202020204" pitchFamily="34" charset="0"/>
                <a:cs typeface="Times New Roman" panose="02020603050405020304" pitchFamily="18" charset="0"/>
              </a:rPr>
              <a:t>Geographical distribution</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Most of the projects are located in the Iberian Peninsula and in the Nordic region (+ 2 projects in  Germany and 1 in The Netherlands).</a:t>
            </a:r>
          </a:p>
          <a:p>
            <a:r>
              <a:rPr lang="en-GB" sz="2400" b="1" kern="100" dirty="0">
                <a:latin typeface="Times New Roman" panose="02020603050405020304" pitchFamily="18" charset="0"/>
                <a:ea typeface="Aptos" panose="020B0004020202020204" pitchFamily="34" charset="0"/>
                <a:cs typeface="Times New Roman" panose="02020603050405020304" pitchFamily="18" charset="0"/>
              </a:rPr>
              <a:t>Bid prices</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Winning bids ranged from </a:t>
            </a:r>
            <a:r>
              <a:rPr lang="en-GB" sz="2400" dirty="0">
                <a:latin typeface="Times New Roman" panose="02020603050405020304" pitchFamily="18" charset="0"/>
                <a:cs typeface="Times New Roman" panose="02020603050405020304" pitchFamily="18" charset="0"/>
              </a:rPr>
              <a:t>0.20 to €0.60</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€/kg of renewable hydrogen, significantly below current market prices.</a:t>
            </a:r>
          </a:p>
          <a:p>
            <a:r>
              <a:rPr lang="en-GB" sz="2400" b="1" kern="100" dirty="0">
                <a:latin typeface="Times New Roman" panose="02020603050405020304" pitchFamily="18" charset="0"/>
                <a:ea typeface="Aptos" panose="020B0004020202020204" pitchFamily="34" charset="0"/>
                <a:cs typeface="Times New Roman" panose="02020603050405020304" pitchFamily="18" charset="0"/>
              </a:rPr>
              <a:t>Technology</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not disclosed for all projects yet.</a:t>
            </a:r>
          </a:p>
          <a:p>
            <a:r>
              <a:rPr lang="en-GB" sz="2400" b="1" kern="100" dirty="0">
                <a:latin typeface="Times New Roman" panose="02020603050405020304" pitchFamily="18" charset="0"/>
                <a:ea typeface="Aptos" panose="020B0004020202020204" pitchFamily="34" charset="0"/>
                <a:cs typeface="Times New Roman" panose="02020603050405020304" pitchFamily="18" charset="0"/>
              </a:rPr>
              <a:t>Scalability</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3 Member States are participating to the Auctions-as-a-Service scheme vs 1 for the first Auction.</a:t>
            </a:r>
          </a:p>
          <a:p>
            <a:pPr marL="0" indent="0">
              <a:buNone/>
            </a:pPr>
            <a:r>
              <a:rPr lang="en-GB" sz="2400" kern="100" dirty="0">
                <a:latin typeface="Times New Roman" panose="02020603050405020304" pitchFamily="18" charset="0"/>
                <a:cs typeface="Times New Roman" panose="02020603050405020304" pitchFamily="18" charset="0"/>
                <a:sym typeface="Wingdings" panose="05000000000000000000" pitchFamily="2" charset="2"/>
              </a:rPr>
              <a:t> </a:t>
            </a:r>
            <a:r>
              <a:rPr lang="en-GB" sz="2400" b="1" kern="100" dirty="0">
                <a:latin typeface="Times New Roman" panose="02020603050405020304" pitchFamily="18" charset="0"/>
                <a:ea typeface="Aptos" panose="020B0004020202020204" pitchFamily="34" charset="0"/>
                <a:cs typeface="Times New Roman" panose="02020603050405020304" pitchFamily="18" charset="0"/>
              </a:rPr>
              <a:t>funding volume still remains limited </a:t>
            </a:r>
            <a:r>
              <a:rPr lang="en-GB" sz="2400" kern="100" dirty="0">
                <a:latin typeface="Times New Roman" panose="02020603050405020304" pitchFamily="18" charset="0"/>
                <a:ea typeface="Aptos" panose="020B0004020202020204" pitchFamily="34" charset="0"/>
                <a:cs typeface="Times New Roman" panose="02020603050405020304" pitchFamily="18" charset="0"/>
              </a:rPr>
              <a:t>relative to the </a:t>
            </a:r>
            <a:r>
              <a:rPr lang="en-GB" sz="2400" b="1" kern="100" dirty="0">
                <a:latin typeface="Times New Roman" panose="02020603050405020304" pitchFamily="18" charset="0"/>
                <a:ea typeface="Aptos" panose="020B0004020202020204" pitchFamily="34" charset="0"/>
                <a:cs typeface="Times New Roman" panose="02020603050405020304" pitchFamily="18" charset="0"/>
              </a:rPr>
              <a:t>scale</a:t>
            </a:r>
            <a:r>
              <a:rPr lang="en-GB" sz="2400" kern="100" dirty="0">
                <a:latin typeface="Times New Roman" panose="02020603050405020304" pitchFamily="18" charset="0"/>
                <a:ea typeface="Aptos" panose="020B0004020202020204" pitchFamily="34" charset="0"/>
                <a:cs typeface="Times New Roman" panose="02020603050405020304" pitchFamily="18" charset="0"/>
              </a:rPr>
              <a:t> required to meet Union-wide hydrogen deployment targets. Funding provided to RFNBO hydrogen projects only. </a:t>
            </a:r>
            <a:endParaRPr lang="en-GB" sz="2400" dirty="0">
              <a:latin typeface="Times New Roman" panose="02020603050405020304" pitchFamily="18" charset="0"/>
              <a:cs typeface="Times New Roman" panose="02020603050405020304" pitchFamily="18" charset="0"/>
            </a:endParaRPr>
          </a:p>
          <a:p>
            <a:pPr marL="0" indent="0">
              <a:buNone/>
            </a:pPr>
            <a:endParaRPr lang="en-GB" sz="2400" kern="100" dirty="0">
              <a:latin typeface="Times New Roman" panose="02020603050405020304" pitchFamily="18" charset="0"/>
              <a:ea typeface="Aptos" panose="020B0004020202020204" pitchFamily="34" charset="0"/>
              <a:cs typeface="Times New Roman" panose="02020603050405020304" pitchFamily="18" charset="0"/>
            </a:endParaRPr>
          </a:p>
          <a:p>
            <a:endParaRPr lang="en-GB" sz="2400" kern="100" dirty="0">
              <a:latin typeface="Times New Roman" panose="02020603050405020304" pitchFamily="18" charset="0"/>
              <a:ea typeface="Aptos" panose="020B0004020202020204" pitchFamily="34" charset="0"/>
              <a:cs typeface="Times New Roman" panose="02020603050405020304" pitchFamily="18" charset="0"/>
            </a:endParaRPr>
          </a:p>
          <a:p>
            <a:endParaRPr lang="en-GB" sz="2400" kern="100" dirty="0">
              <a:latin typeface="Times New Roman" panose="02020603050405020304" pitchFamily="18" charset="0"/>
              <a:ea typeface="Aptos" panose="020B0004020202020204" pitchFamily="34"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A955F389-FC35-25C1-4551-558237F03732}"/>
              </a:ext>
            </a:extLst>
          </p:cNvPr>
          <p:cNvSpPr>
            <a:spLocks noGrp="1"/>
          </p:cNvSpPr>
          <p:nvPr>
            <p:ph type="body" sz="quarter" idx="14"/>
          </p:nvPr>
        </p:nvSpPr>
        <p:spPr>
          <a:xfrm>
            <a:off x="373226" y="377110"/>
            <a:ext cx="10935855" cy="530352"/>
          </a:xfrm>
        </p:spPr>
        <p:txBody>
          <a:bodyPr>
            <a:normAutofit/>
          </a:bodyPr>
          <a:lstStyle/>
          <a:p>
            <a:r>
              <a:rPr lang="en-GB" sz="3000" dirty="0">
                <a:latin typeface="Times New Roman" panose="02020603050405020304" pitchFamily="18" charset="0"/>
                <a:cs typeface="Times New Roman" panose="02020603050405020304" pitchFamily="18" charset="0"/>
              </a:rPr>
              <a:t>LEARNINGS AND CONSIDERATIONS – 2</a:t>
            </a:r>
            <a:r>
              <a:rPr lang="en-GB" sz="3000" baseline="30000" dirty="0">
                <a:latin typeface="Times New Roman" panose="02020603050405020304" pitchFamily="18" charset="0"/>
                <a:cs typeface="Times New Roman" panose="02020603050405020304" pitchFamily="18" charset="0"/>
              </a:rPr>
              <a:t>nd</a:t>
            </a:r>
            <a:r>
              <a:rPr lang="en-GB" sz="3000" dirty="0">
                <a:latin typeface="Times New Roman" panose="02020603050405020304" pitchFamily="18" charset="0"/>
                <a:cs typeface="Times New Roman" panose="02020603050405020304" pitchFamily="18" charset="0"/>
              </a:rPr>
              <a:t> AUCTION</a:t>
            </a:r>
          </a:p>
        </p:txBody>
      </p:sp>
      <p:sp>
        <p:nvSpPr>
          <p:cNvPr id="4" name="Slide Number Placeholder 3">
            <a:extLst>
              <a:ext uri="{FF2B5EF4-FFF2-40B4-BE49-F238E27FC236}">
                <a16:creationId xmlns:a16="http://schemas.microsoft.com/office/drawing/2014/main" id="{990424BB-850E-A9B3-63B6-3D42465C5429}"/>
              </a:ext>
            </a:extLst>
          </p:cNvPr>
          <p:cNvSpPr>
            <a:spLocks noGrp="1"/>
          </p:cNvSpPr>
          <p:nvPr>
            <p:ph type="sldNum" sz="quarter" idx="12"/>
          </p:nvPr>
        </p:nvSpPr>
        <p:spPr>
          <a:xfrm>
            <a:off x="9355148" y="6441033"/>
            <a:ext cx="2743200" cy="365125"/>
          </a:xfrm>
        </p:spPr>
        <p:txBody>
          <a:bodyPr/>
          <a:lstStyle/>
          <a:p>
            <a:fld id="{F26FC048-DF4E-0746-B313-543F0DD72FCB}" type="slidenum">
              <a:rPr lang="en-GB" smtClean="0"/>
              <a:pPr/>
              <a:t>11</a:t>
            </a:fld>
            <a:endParaRPr lang="en-GB" dirty="0"/>
          </a:p>
        </p:txBody>
      </p:sp>
    </p:spTree>
    <p:extLst>
      <p:ext uri="{BB962C8B-B14F-4D97-AF65-F5344CB8AC3E}">
        <p14:creationId xmlns:p14="http://schemas.microsoft.com/office/powerpoint/2010/main" val="390244120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B0666-20CC-EB82-E542-42899E7B32C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F45428-F828-A2F3-AAE6-B626CDB79DDD}"/>
              </a:ext>
            </a:extLst>
          </p:cNvPr>
          <p:cNvSpPr>
            <a:spLocks noGrp="1"/>
          </p:cNvSpPr>
          <p:nvPr>
            <p:ph idx="13"/>
          </p:nvPr>
        </p:nvSpPr>
        <p:spPr>
          <a:xfrm>
            <a:off x="304722" y="1246798"/>
            <a:ext cx="11616345" cy="4052990"/>
          </a:xfrm>
        </p:spPr>
        <p:txBody>
          <a:bodyPr/>
          <a:lstStyle/>
          <a:p>
            <a:r>
              <a:rPr lang="en-GB" b="0" i="0" dirty="0">
                <a:solidFill>
                  <a:srgbClr val="26324B"/>
                </a:solidFill>
                <a:effectLst/>
                <a:latin typeface="Times New Roman" panose="02020603050405020304" pitchFamily="18" charset="0"/>
                <a:cs typeface="Times New Roman" panose="02020603050405020304" pitchFamily="18" charset="0"/>
              </a:rPr>
              <a:t>A </a:t>
            </a:r>
            <a:r>
              <a:rPr lang="en-GB" b="1" i="0" dirty="0">
                <a:solidFill>
                  <a:srgbClr val="26324B"/>
                </a:solidFill>
                <a:effectLst/>
                <a:latin typeface="Times New Roman" panose="02020603050405020304" pitchFamily="18" charset="0"/>
                <a:cs typeface="Times New Roman" panose="02020603050405020304" pitchFamily="18" charset="0"/>
              </a:rPr>
              <a:t>third European Hydrogen Bank auction</a:t>
            </a:r>
            <a:r>
              <a:rPr lang="en-GB" b="0" i="0" dirty="0">
                <a:solidFill>
                  <a:srgbClr val="26324B"/>
                </a:solidFill>
                <a:effectLst/>
                <a:latin typeface="Times New Roman" panose="02020603050405020304" pitchFamily="18" charset="0"/>
                <a:cs typeface="Times New Roman" panose="02020603050405020304" pitchFamily="18" charset="0"/>
              </a:rPr>
              <a:t> is planned for end 2025</a:t>
            </a:r>
            <a:r>
              <a:rPr lang="en-GB" b="1" i="0" dirty="0">
                <a:solidFill>
                  <a:srgbClr val="26324B"/>
                </a:solidFill>
                <a:effectLst/>
                <a:latin typeface="Times New Roman" panose="02020603050405020304" pitchFamily="18" charset="0"/>
                <a:cs typeface="Times New Roman" panose="02020603050405020304" pitchFamily="18" charset="0"/>
              </a:rPr>
              <a:t> </a:t>
            </a:r>
            <a:r>
              <a:rPr lang="en-GB" b="0" i="0" dirty="0">
                <a:solidFill>
                  <a:srgbClr val="26324B"/>
                </a:solidFill>
                <a:effectLst/>
                <a:latin typeface="Times New Roman" panose="02020603050405020304" pitchFamily="18" charset="0"/>
                <a:cs typeface="Times New Roman" panose="02020603050405020304" pitchFamily="18" charset="0"/>
              </a:rPr>
              <a:t>with a budget of up to €1 billion.</a:t>
            </a:r>
          </a:p>
          <a:p>
            <a:r>
              <a:rPr lang="en-GB" dirty="0">
                <a:latin typeface="Times New Roman" panose="02020603050405020304" pitchFamily="18" charset="0"/>
                <a:cs typeface="Times New Roman" panose="02020603050405020304" pitchFamily="18" charset="0"/>
              </a:rPr>
              <a:t>The Commission will soon also launch the </a:t>
            </a:r>
            <a:r>
              <a:rPr lang="en-GB" b="1" dirty="0">
                <a:latin typeface="Times New Roman" panose="02020603050405020304" pitchFamily="18" charset="0"/>
                <a:cs typeface="Times New Roman" panose="02020603050405020304" pitchFamily="18" charset="0"/>
              </a:rPr>
              <a:t>Hydrogen Mechanism </a:t>
            </a:r>
            <a:r>
              <a:rPr lang="en-GB" dirty="0">
                <a:latin typeface="Times New Roman" panose="02020603050405020304" pitchFamily="18" charset="0"/>
                <a:cs typeface="Times New Roman" panose="02020603050405020304" pitchFamily="18" charset="0"/>
              </a:rPr>
              <a:t>under the European Hydrogen Bank. </a:t>
            </a:r>
          </a:p>
          <a:p>
            <a:pPr lvl="2">
              <a:buFont typeface="Courier New" panose="02070309020205020404" pitchFamily="49" charset="0"/>
              <a:buChar char="o"/>
            </a:pPr>
            <a:r>
              <a:rPr lang="en-GB" sz="2300" dirty="0">
                <a:latin typeface="Times New Roman" panose="02020603050405020304" pitchFamily="18" charset="0"/>
                <a:cs typeface="Times New Roman" panose="02020603050405020304" pitchFamily="18" charset="0"/>
                <a:sym typeface="Wingdings" panose="05000000000000000000" pitchFamily="2" charset="2"/>
              </a:rPr>
              <a:t>O</a:t>
            </a:r>
            <a:r>
              <a:rPr lang="en-GB" sz="2300" dirty="0">
                <a:latin typeface="Times New Roman" panose="02020603050405020304" pitchFamily="18" charset="0"/>
                <a:cs typeface="Times New Roman" panose="02020603050405020304" pitchFamily="18" charset="0"/>
              </a:rPr>
              <a:t>nline platform that will bring together buyers and sellers and enable market participants to share information and find potential commercial partners.</a:t>
            </a:r>
          </a:p>
          <a:p>
            <a:pPr lvl="2">
              <a:buFont typeface="Courier New" panose="02070309020205020404" pitchFamily="49" charset="0"/>
              <a:buChar char="o"/>
            </a:pPr>
            <a:r>
              <a:rPr lang="en-GB" sz="2300" dirty="0">
                <a:latin typeface="Times New Roman" panose="02020603050405020304" pitchFamily="18" charset="0"/>
                <a:cs typeface="Times New Roman" panose="02020603050405020304" pitchFamily="18" charset="0"/>
              </a:rPr>
              <a:t>The mechanism will cover renewable and low-carbon hydrogen and derivatives such as ammonia and methanol. It will enable EU buyers to connect with international and European hydrogen supplies</a:t>
            </a:r>
          </a:p>
        </p:txBody>
      </p:sp>
      <p:sp>
        <p:nvSpPr>
          <p:cNvPr id="3" name="Text Placeholder 2">
            <a:extLst>
              <a:ext uri="{FF2B5EF4-FFF2-40B4-BE49-F238E27FC236}">
                <a16:creationId xmlns:a16="http://schemas.microsoft.com/office/drawing/2014/main" id="{27F5E576-6E09-C646-D556-E2E21BA59D3F}"/>
              </a:ext>
            </a:extLst>
          </p:cNvPr>
          <p:cNvSpPr>
            <a:spLocks noGrp="1"/>
          </p:cNvSpPr>
          <p:nvPr>
            <p:ph type="body" sz="quarter" idx="14"/>
          </p:nvPr>
        </p:nvSpPr>
        <p:spPr/>
        <p:txBody>
          <a:bodyPr/>
          <a:lstStyle/>
          <a:p>
            <a:r>
              <a:rPr lang="en-GB" dirty="0">
                <a:latin typeface="Times New Roman" panose="02020603050405020304" pitchFamily="18" charset="0"/>
                <a:cs typeface="Times New Roman" panose="02020603050405020304" pitchFamily="18" charset="0"/>
              </a:rPr>
              <a:t>WHAT’S NEXT?</a:t>
            </a:r>
          </a:p>
        </p:txBody>
      </p:sp>
      <p:sp>
        <p:nvSpPr>
          <p:cNvPr id="4" name="Slide Number Placeholder 3">
            <a:extLst>
              <a:ext uri="{FF2B5EF4-FFF2-40B4-BE49-F238E27FC236}">
                <a16:creationId xmlns:a16="http://schemas.microsoft.com/office/drawing/2014/main" id="{50405F8F-B7FB-4634-5A05-D0A85D648927}"/>
              </a:ext>
            </a:extLst>
          </p:cNvPr>
          <p:cNvSpPr>
            <a:spLocks noGrp="1"/>
          </p:cNvSpPr>
          <p:nvPr>
            <p:ph type="sldNum" sz="quarter" idx="12"/>
          </p:nvPr>
        </p:nvSpPr>
        <p:spPr/>
        <p:txBody>
          <a:bodyPr/>
          <a:lstStyle/>
          <a:p>
            <a:fld id="{F26FC048-DF4E-0746-B313-543F0DD72FCB}" type="slidenum">
              <a:rPr lang="en-GB" smtClean="0"/>
              <a:pPr/>
              <a:t>12</a:t>
            </a:fld>
            <a:endParaRPr lang="en-GB" dirty="0"/>
          </a:p>
        </p:txBody>
      </p:sp>
      <p:sp>
        <p:nvSpPr>
          <p:cNvPr id="5" name="TextBox 4">
            <a:extLst>
              <a:ext uri="{FF2B5EF4-FFF2-40B4-BE49-F238E27FC236}">
                <a16:creationId xmlns:a16="http://schemas.microsoft.com/office/drawing/2014/main" id="{F89D828F-BB21-630D-E3D4-37CCFAB238EC}"/>
              </a:ext>
            </a:extLst>
          </p:cNvPr>
          <p:cNvSpPr txBox="1"/>
          <p:nvPr/>
        </p:nvSpPr>
        <p:spPr>
          <a:xfrm>
            <a:off x="163286" y="5299788"/>
            <a:ext cx="11757781" cy="1323439"/>
          </a:xfrm>
          <a:prstGeom prst="rect">
            <a:avLst/>
          </a:prstGeom>
          <a:solidFill>
            <a:schemeClr val="accent6">
              <a:lumMod val="20000"/>
              <a:lumOff val="80000"/>
            </a:schemeClr>
          </a:solidFill>
        </p:spPr>
        <p:txBody>
          <a:bodyPr wrap="square" rtlCol="0">
            <a:spAutoFit/>
          </a:bodyPr>
          <a:lstStyle/>
          <a:p>
            <a:r>
              <a:rPr lang="en-GB" sz="2000" dirty="0">
                <a:solidFill>
                  <a:srgbClr val="000000"/>
                </a:solidFill>
                <a:effectLst/>
                <a:latin typeface="Times New Roman" panose="02020603050405020304" pitchFamily="18" charset="0"/>
                <a:ea typeface="Aptos" panose="020B0004020202020204" pitchFamily="34" charset="0"/>
              </a:rPr>
              <a:t>The success of the Hydrogen Bank hinges on whether it can effectively boost demand from hard-to-abate industry sectors in the next auctions. These sectors are the major potential consumers of renewable/low carbon hydrogen in terms of quantity and environmental impact. This boost is crucial for allowing the market to achieve an effective critical mass. </a:t>
            </a:r>
            <a:endParaRPr lang="en-GB" sz="2000" dirty="0"/>
          </a:p>
        </p:txBody>
      </p:sp>
    </p:spTree>
    <p:extLst>
      <p:ext uri="{BB962C8B-B14F-4D97-AF65-F5344CB8AC3E}">
        <p14:creationId xmlns:p14="http://schemas.microsoft.com/office/powerpoint/2010/main" val="33905736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B4597A-6391-37ED-A2AB-B68748372FD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E847820-C25B-9C65-B4B2-219D2F6F10FD}"/>
              </a:ext>
            </a:extLst>
          </p:cNvPr>
          <p:cNvSpPr>
            <a:spLocks noGrp="1"/>
          </p:cNvSpPr>
          <p:nvPr>
            <p:ph type="body" sz="quarter" idx="14"/>
          </p:nvPr>
        </p:nvSpPr>
        <p:spPr>
          <a:xfrm>
            <a:off x="263609" y="665557"/>
            <a:ext cx="10935855" cy="1240009"/>
          </a:xfrm>
        </p:spPr>
        <p:txBody>
          <a:bodyPr vert="horz" lIns="91440" tIns="45720" rIns="91440" bIns="45720" rtlCol="0" anchor="t">
            <a:normAutofit/>
          </a:bodyPr>
          <a:lstStyle/>
          <a:p>
            <a:pPr marL="0" indent="0">
              <a:buNone/>
            </a:pPr>
            <a:r>
              <a:rPr lang="en-GB" i="1" u="sng" dirty="0">
                <a:effectLst/>
                <a:latin typeface="Times New Roman" panose="02020603050405020304" pitchFamily="18" charset="0"/>
                <a:cs typeface="Times New Roman" panose="02020603050405020304" pitchFamily="18" charset="0"/>
              </a:rPr>
              <a:t>Key questions to be addressed</a:t>
            </a:r>
          </a:p>
        </p:txBody>
      </p:sp>
      <p:sp>
        <p:nvSpPr>
          <p:cNvPr id="2" name="Slide Number Placeholder 1">
            <a:extLst>
              <a:ext uri="{FF2B5EF4-FFF2-40B4-BE49-F238E27FC236}">
                <a16:creationId xmlns:a16="http://schemas.microsoft.com/office/drawing/2014/main" id="{4301D048-ADE4-6B6A-759D-6F06B1B163C2}"/>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13</a:t>
            </a:fld>
            <a:endParaRPr lang="en-GB"/>
          </a:p>
        </p:txBody>
      </p:sp>
      <p:sp>
        <p:nvSpPr>
          <p:cNvPr id="3" name="Content Placeholder 2">
            <a:extLst>
              <a:ext uri="{FF2B5EF4-FFF2-40B4-BE49-F238E27FC236}">
                <a16:creationId xmlns:a16="http://schemas.microsoft.com/office/drawing/2014/main" id="{1C0B8105-3541-2EB1-11E2-2B0CC5199020}"/>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cs typeface="Arial" panose="020B0604020202020204" pitchFamily="34" charset="0"/>
            </a:endParaRPr>
          </a:p>
        </p:txBody>
      </p:sp>
      <p:sp>
        <p:nvSpPr>
          <p:cNvPr id="5" name="Content Placeholder 2">
            <a:extLst>
              <a:ext uri="{FF2B5EF4-FFF2-40B4-BE49-F238E27FC236}">
                <a16:creationId xmlns:a16="http://schemas.microsoft.com/office/drawing/2014/main" id="{9AC71C5A-1464-2591-4373-8987622AA25D}"/>
              </a:ext>
            </a:extLst>
          </p:cNvPr>
          <p:cNvSpPr txBox="1">
            <a:spLocks/>
          </p:cNvSpPr>
          <p:nvPr/>
        </p:nvSpPr>
        <p:spPr>
          <a:xfrm>
            <a:off x="457122" y="1536453"/>
            <a:ext cx="11616345" cy="4888872"/>
          </a:xfrm>
          <a:prstGeom prst="rect">
            <a:avLst/>
          </a:prstGeom>
        </p:spPr>
        <p:txBody>
          <a:bodyPr vert="horz" lIns="91440" tIns="45720" rIns="91440" bIns="45720" rtlCol="0" anchor="t">
            <a:normAutofit fontScale="92500" lnSpcReduction="2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ffectLst/>
                <a:latin typeface="Times New Roman" panose="02020603050405020304" pitchFamily="18" charset="0"/>
                <a:cs typeface="Times New Roman" panose="02020603050405020304" pitchFamily="18" charset="0"/>
              </a:rPr>
              <a:t>How can </a:t>
            </a:r>
            <a:r>
              <a:rPr lang="en-GB" dirty="0">
                <a:latin typeface="Times New Roman" panose="02020603050405020304" pitchFamily="18" charset="0"/>
                <a:cs typeface="Times New Roman" panose="02020603050405020304" pitchFamily="18" charset="0"/>
              </a:rPr>
              <a:t>the Hydrogen Bank be a key tool for creating an EU hydrogen market?</a:t>
            </a:r>
          </a:p>
          <a:p>
            <a:r>
              <a:rPr lang="en-GB" dirty="0">
                <a:effectLst/>
                <a:latin typeface="Times New Roman" panose="02020603050405020304" pitchFamily="18" charset="0"/>
                <a:cs typeface="Times New Roman" panose="02020603050405020304" pitchFamily="18" charset="0"/>
              </a:rPr>
              <a:t>Which are your main ‘learnings’ from the first and second auction?</a:t>
            </a:r>
          </a:p>
          <a:p>
            <a:r>
              <a:rPr lang="en-GB" dirty="0">
                <a:effectLst/>
                <a:latin typeface="Times New Roman" panose="02020603050405020304" pitchFamily="18" charset="0"/>
                <a:cs typeface="Times New Roman" panose="02020603050405020304" pitchFamily="18" charset="0"/>
              </a:rPr>
              <a:t>Should low-carbon hydrogen be included in the scope of the Hydrogen Bank and its future auctions?</a:t>
            </a:r>
          </a:p>
          <a:p>
            <a:r>
              <a:rPr lang="en-GB" dirty="0">
                <a:effectLst/>
                <a:latin typeface="Times New Roman" panose="02020603050405020304" pitchFamily="18" charset="0"/>
                <a:cs typeface="Times New Roman" panose="02020603050405020304" pitchFamily="18" charset="0"/>
              </a:rPr>
              <a:t>Should the Hydrogen Bank keep providing a separate basket for specific sectors? If yes, which ones?</a:t>
            </a:r>
          </a:p>
          <a:p>
            <a:r>
              <a:rPr lang="en-GB" dirty="0">
                <a:effectLst/>
                <a:latin typeface="Times New Roman" panose="02020603050405020304" pitchFamily="18" charset="0"/>
                <a:cs typeface="Times New Roman" panose="02020603050405020304" pitchFamily="18" charset="0"/>
              </a:rPr>
              <a:t>According </a:t>
            </a:r>
            <a:r>
              <a:rPr lang="en-GB" dirty="0">
                <a:latin typeface="Times New Roman" panose="02020603050405020304" pitchFamily="18" charset="0"/>
                <a:cs typeface="Times New Roman" panose="02020603050405020304" pitchFamily="18" charset="0"/>
              </a:rPr>
              <a:t>to the Second Auction’s T&amp;C, projects </a:t>
            </a:r>
            <a:r>
              <a:rPr lang="en-GB" dirty="0">
                <a:effectLst/>
                <a:latin typeface="Times New Roman" panose="02020603050405020304" pitchFamily="18" charset="0"/>
                <a:cs typeface="Times New Roman" panose="02020603050405020304" pitchFamily="18" charset="0"/>
              </a:rPr>
              <a:t>have to limit the sourcing of electrolyser stacks with surface treatment or cell unit production or stack assembly carried out in China to not more than 25% (in </a:t>
            </a:r>
            <a:r>
              <a:rPr lang="en-GB" dirty="0">
                <a:latin typeface="Times New Roman" panose="02020603050405020304" pitchFamily="18" charset="0"/>
                <a:cs typeface="Times New Roman" panose="02020603050405020304" pitchFamily="18" charset="0"/>
              </a:rPr>
              <a:t>MWe). Should this ‘resilience requirement’ be expanded to other countries in addition to China? </a:t>
            </a:r>
            <a:endParaRPr lang="en-GB" dirty="0">
              <a:effectLst/>
              <a:latin typeface="Times New Roman" panose="02020603050405020304" pitchFamily="18" charset="0"/>
              <a:cs typeface="Times New Roman" panose="02020603050405020304" pitchFamily="18" charset="0"/>
            </a:endParaRPr>
          </a:p>
          <a:p>
            <a:pPr marL="57150" indent="0">
              <a:buNone/>
            </a:pPr>
            <a:endParaRPr lang="en-GB" sz="2400" dirty="0"/>
          </a:p>
          <a:p>
            <a:pPr marL="0" indent="0">
              <a:buNone/>
            </a:pPr>
            <a:endParaRPr lang="en-GB" dirty="0"/>
          </a:p>
          <a:p>
            <a:pPr marL="0" lvl="1" indent="0">
              <a:buNone/>
            </a:pPr>
            <a:endParaRPr lang="en-GB" dirty="0"/>
          </a:p>
          <a:p>
            <a:pPr marL="504825" lvl="1" indent="-514350">
              <a:buFont typeface="+mj-lt"/>
              <a:buAutoNum type="arabicPeriod"/>
            </a:pPr>
            <a:endParaRPr lang="en-US" dirty="0">
              <a:cs typeface="Arial" panose="020B0604020202020204" pitchFamily="34" charset="0"/>
            </a:endParaRPr>
          </a:p>
          <a:p>
            <a:pPr marL="719138" lvl="2" indent="-271463"/>
            <a:endParaRPr lang="en-US" sz="2800" dirty="0">
              <a:cs typeface="Arial" panose="020B0604020202020204" pitchFamily="34" charset="0"/>
            </a:endParaRPr>
          </a:p>
        </p:txBody>
      </p:sp>
    </p:spTree>
    <p:extLst>
      <p:ext uri="{BB962C8B-B14F-4D97-AF65-F5344CB8AC3E}">
        <p14:creationId xmlns:p14="http://schemas.microsoft.com/office/powerpoint/2010/main" val="378437539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F92BDE-9CC1-2C28-5E0D-1B75914E83D4}"/>
              </a:ext>
            </a:extLst>
          </p:cNvPr>
          <p:cNvSpPr>
            <a:spLocks noGrp="1"/>
          </p:cNvSpPr>
          <p:nvPr>
            <p:ph type="body" sz="quarter" idx="14"/>
          </p:nvPr>
        </p:nvSpPr>
        <p:spPr>
          <a:xfrm>
            <a:off x="3986524" y="2880795"/>
            <a:ext cx="5288105" cy="2126633"/>
          </a:xfrm>
        </p:spPr>
        <p:txBody>
          <a:bodyPr>
            <a:normAutofit/>
          </a:bodyPr>
          <a:lstStyle/>
          <a:p>
            <a:r>
              <a:rPr lang="en-GB" sz="7200" dirty="0">
                <a:latin typeface="Times New Roman" panose="02020603050405020304" pitchFamily="18" charset="0"/>
                <a:cs typeface="Times New Roman" panose="02020603050405020304" pitchFamily="18" charset="0"/>
              </a:rPr>
              <a:t>ANNEX</a:t>
            </a:r>
          </a:p>
        </p:txBody>
      </p:sp>
      <p:sp>
        <p:nvSpPr>
          <p:cNvPr id="4" name="Slide Number Placeholder 3">
            <a:extLst>
              <a:ext uri="{FF2B5EF4-FFF2-40B4-BE49-F238E27FC236}">
                <a16:creationId xmlns:a16="http://schemas.microsoft.com/office/drawing/2014/main" id="{D370C9A8-71B8-C4E3-75BC-701F79100B6E}"/>
              </a:ext>
            </a:extLst>
          </p:cNvPr>
          <p:cNvSpPr>
            <a:spLocks noGrp="1"/>
          </p:cNvSpPr>
          <p:nvPr>
            <p:ph type="sldNum" sz="quarter" idx="12"/>
          </p:nvPr>
        </p:nvSpPr>
        <p:spPr/>
        <p:txBody>
          <a:bodyPr/>
          <a:lstStyle/>
          <a:p>
            <a:fld id="{F26FC048-DF4E-0746-B313-543F0DD72FCB}" type="slidenum">
              <a:rPr lang="en-GB" smtClean="0"/>
              <a:pPr/>
              <a:t>14</a:t>
            </a:fld>
            <a:endParaRPr lang="en-GB" dirty="0"/>
          </a:p>
        </p:txBody>
      </p:sp>
    </p:spTree>
    <p:extLst>
      <p:ext uri="{BB962C8B-B14F-4D97-AF65-F5344CB8AC3E}">
        <p14:creationId xmlns:p14="http://schemas.microsoft.com/office/powerpoint/2010/main" val="240247102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63609" y="420624"/>
            <a:ext cx="10935855" cy="1240009"/>
          </a:xfrm>
        </p:spPr>
        <p:txBody>
          <a:bodyPr>
            <a:normAutofit/>
          </a:bodyPr>
          <a:lstStyle/>
          <a:p>
            <a:r>
              <a:rPr lang="en-GB" sz="3200" b="1" dirty="0">
                <a:latin typeface="Times New Roman" panose="02020603050405020304" pitchFamily="18" charset="0"/>
                <a:cs typeface="Times New Roman" panose="02020603050405020304" pitchFamily="18" charset="0"/>
              </a:rPr>
              <a:t>Auction clearing system (Domestic Pillar)</a:t>
            </a:r>
            <a:endParaRPr lang="en-BE" sz="2400" b="1" i="1" dirty="0">
              <a:latin typeface="Times New Roman" panose="02020603050405020304" pitchFamily="18" charset="0"/>
              <a:cs typeface="Times New Roman" panose="02020603050405020304" pitchFamily="18" charset="0"/>
            </a:endParaRPr>
          </a:p>
          <a:p>
            <a:endParaRPr lang="en-BE"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15</a:t>
            </a:fld>
            <a:endParaRPr lang="en-GB"/>
          </a:p>
        </p:txBody>
      </p:sp>
      <p:sp>
        <p:nvSpPr>
          <p:cNvPr id="3" name="Content Placeholder 2">
            <a:extLst>
              <a:ext uri="{FF2B5EF4-FFF2-40B4-BE49-F238E27FC236}">
                <a16:creationId xmlns:a16="http://schemas.microsoft.com/office/drawing/2014/main" id="{1C75B4EE-DA52-5952-40AA-F04A9B2D5E42}"/>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cs typeface="Arial" panose="020B0604020202020204" pitchFamily="34" charset="0"/>
            </a:endParaRPr>
          </a:p>
        </p:txBody>
      </p:sp>
      <p:pic>
        <p:nvPicPr>
          <p:cNvPr id="5" name="Content Placeholder 3" descr="A graph of a graph&#10;&#10;Description automatically generated with medium confidence">
            <a:extLst>
              <a:ext uri="{FF2B5EF4-FFF2-40B4-BE49-F238E27FC236}">
                <a16:creationId xmlns:a16="http://schemas.microsoft.com/office/drawing/2014/main" id="{D9FABB98-FC70-9136-BF7C-C6E300E5DE68}"/>
              </a:ext>
            </a:extLst>
          </p:cNvPr>
          <p:cNvPicPr>
            <a:picLocks noChangeAspect="1"/>
          </p:cNvPicPr>
          <p:nvPr/>
        </p:nvPicPr>
        <p:blipFill rotWithShape="1">
          <a:blip r:embed="rId3"/>
          <a:srcRect t="9061"/>
          <a:stretch/>
        </p:blipFill>
        <p:spPr>
          <a:xfrm>
            <a:off x="270933" y="1387925"/>
            <a:ext cx="11187645" cy="5090889"/>
          </a:xfrm>
          <a:prstGeom prst="rect">
            <a:avLst/>
          </a:prstGeom>
        </p:spPr>
      </p:pic>
      <p:sp>
        <p:nvSpPr>
          <p:cNvPr id="6" name="TextBox 5">
            <a:extLst>
              <a:ext uri="{FF2B5EF4-FFF2-40B4-BE49-F238E27FC236}">
                <a16:creationId xmlns:a16="http://schemas.microsoft.com/office/drawing/2014/main" id="{E63DA796-16FA-4077-F454-8117998D9CB0}"/>
              </a:ext>
            </a:extLst>
          </p:cNvPr>
          <p:cNvSpPr txBox="1"/>
          <p:nvPr/>
        </p:nvSpPr>
        <p:spPr>
          <a:xfrm>
            <a:off x="161364" y="1387925"/>
            <a:ext cx="2460811" cy="369332"/>
          </a:xfrm>
          <a:prstGeom prst="rect">
            <a:avLst/>
          </a:prstGeom>
          <a:noFill/>
        </p:spPr>
        <p:txBody>
          <a:bodyPr wrap="square" rtlCol="0">
            <a:spAutoFit/>
          </a:bodyPr>
          <a:lstStyle/>
          <a:p>
            <a:r>
              <a:rPr lang="en-GB" dirty="0"/>
              <a:t>4</a:t>
            </a:r>
            <a:r>
              <a:rPr lang="en-GB" dirty="0">
                <a:latin typeface="Times New Roman" panose="02020603050405020304" pitchFamily="18" charset="0"/>
                <a:cs typeface="Times New Roman" panose="02020603050405020304" pitchFamily="18" charset="0"/>
              </a:rPr>
              <a:t> €/kg Second auction</a:t>
            </a:r>
            <a:endParaRPr lang="en-GB" dirty="0"/>
          </a:p>
        </p:txBody>
      </p:sp>
    </p:spTree>
    <p:extLst>
      <p:ext uri="{BB962C8B-B14F-4D97-AF65-F5344CB8AC3E}">
        <p14:creationId xmlns:p14="http://schemas.microsoft.com/office/powerpoint/2010/main" val="331859092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0FF7A-AF3C-D924-7396-38B12F56F75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6143EEC-B6E1-1F56-5104-0EEFD5EDBD4A}"/>
              </a:ext>
            </a:extLst>
          </p:cNvPr>
          <p:cNvSpPr>
            <a:spLocks noGrp="1"/>
          </p:cNvSpPr>
          <p:nvPr>
            <p:ph type="body" sz="quarter" idx="14"/>
          </p:nvPr>
        </p:nvSpPr>
        <p:spPr>
          <a:xfrm>
            <a:off x="319595" y="159358"/>
            <a:ext cx="10935855" cy="530352"/>
          </a:xfrm>
        </p:spPr>
        <p:txBody>
          <a:bodyPr>
            <a:normAutofit/>
          </a:bodyPr>
          <a:lstStyle/>
          <a:p>
            <a:r>
              <a:rPr lang="en-GB" sz="3200" b="1" dirty="0">
                <a:latin typeface="Times New Roman" panose="02020603050405020304" pitchFamily="18" charset="0"/>
                <a:cs typeface="Times New Roman" panose="02020603050405020304" pitchFamily="18" charset="0"/>
              </a:rPr>
              <a:t>STATE OF PLAY</a:t>
            </a:r>
            <a:endParaRPr lang="en-BE"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C0A5184-CAD0-E579-771D-3EE50BC2F008}"/>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latin typeface="Times New Roman" panose="02020603050405020304" pitchFamily="18" charset="0"/>
                <a:cs typeface="Times New Roman" panose="02020603050405020304" pitchFamily="18" charset="0"/>
              </a:rPr>
              <a:t>2</a:t>
            </a:fld>
            <a:endParaRPr lang="en-GB">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C5BA973-A777-FFC2-44EE-6FED433B8D17}"/>
              </a:ext>
            </a:extLst>
          </p:cNvPr>
          <p:cNvSpPr txBox="1">
            <a:spLocks/>
          </p:cNvSpPr>
          <p:nvPr/>
        </p:nvSpPr>
        <p:spPr>
          <a:xfrm>
            <a:off x="208358" y="893335"/>
            <a:ext cx="6858078" cy="6004301"/>
          </a:xfrm>
          <a:prstGeom prst="rect">
            <a:avLst/>
          </a:prstGeom>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2" indent="0">
              <a:buNone/>
            </a:pPr>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4EFAAF4-48C2-4592-EA33-295C9A28DBD3}"/>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3C89459-8C7F-F1D1-A1EB-03B66DF28E19}"/>
              </a:ext>
            </a:extLst>
          </p:cNvPr>
          <p:cNvSpPr txBox="1"/>
          <p:nvPr/>
        </p:nvSpPr>
        <p:spPr>
          <a:xfrm>
            <a:off x="7053551" y="6639299"/>
            <a:ext cx="5293659" cy="276999"/>
          </a:xfrm>
          <a:prstGeom prst="rect">
            <a:avLst/>
          </a:prstGeom>
          <a:noFill/>
        </p:spPr>
        <p:txBody>
          <a:bodyPr wrap="square" rtlCol="0">
            <a:spAutoFit/>
          </a:bodyPr>
          <a:lstStyle/>
          <a:p>
            <a:r>
              <a:rPr lang="en-GB" sz="1200" dirty="0">
                <a:latin typeface="Times New Roman" panose="02020603050405020304" pitchFamily="18" charset="0"/>
                <a:cs typeface="Times New Roman" panose="02020603050405020304" pitchFamily="18" charset="0"/>
              </a:rPr>
              <a:t>Source: Hydrogen Europe Clean H2 Monitor (</a:t>
            </a:r>
            <a:r>
              <a:rPr lang="en-GB" sz="1200" dirty="0">
                <a:latin typeface="Times New Roman" panose="02020603050405020304" pitchFamily="18" charset="0"/>
                <a:cs typeface="Times New Roman" panose="02020603050405020304" pitchFamily="18" charset="0"/>
                <a:hlinkClick r:id="rId3"/>
              </a:rPr>
              <a:t>link</a:t>
            </a:r>
            <a:r>
              <a:rPr lang="en-GB" sz="12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77FDC702-40EE-3CCA-BA2B-12842472ADA7}"/>
              </a:ext>
            </a:extLst>
          </p:cNvPr>
          <p:cNvSpPr txBox="1"/>
          <p:nvPr/>
        </p:nvSpPr>
        <p:spPr>
          <a:xfrm>
            <a:off x="80289" y="831558"/>
            <a:ext cx="7647162" cy="3077766"/>
          </a:xfrm>
          <a:prstGeom prst="rect">
            <a:avLst/>
          </a:prstGeom>
          <a:noFill/>
        </p:spPr>
        <p:txBody>
          <a:bodyPr wrap="square" rtlCol="0">
            <a:spAutoFit/>
          </a:bodyPr>
          <a:lstStyle/>
          <a:p>
            <a:pPr marL="342900" indent="-342900">
              <a:buFont typeface="Arial" panose="020B0604020202020204" pitchFamily="34" charset="0"/>
              <a:buChar char="•"/>
            </a:pPr>
            <a:r>
              <a:rPr lang="en-GB" sz="1600" dirty="0">
                <a:latin typeface="Times New Roman" panose="02020603050405020304" pitchFamily="18" charset="0"/>
                <a:cs typeface="Times New Roman" panose="02020603050405020304" pitchFamily="18" charset="0"/>
              </a:rPr>
              <a:t>2021 – 2027 </a:t>
            </a:r>
            <a:r>
              <a:rPr lang="en-GB" sz="1600" dirty="0">
                <a:latin typeface="Times New Roman" panose="02020603050405020304" pitchFamily="18" charset="0"/>
                <a:cs typeface="Times New Roman" panose="02020603050405020304" pitchFamily="18" charset="0"/>
                <a:sym typeface="Wingdings" panose="05000000000000000000" pitchFamily="2" charset="2"/>
              </a:rPr>
              <a:t></a:t>
            </a:r>
            <a:r>
              <a:rPr lang="en-GB" sz="1600" dirty="0">
                <a:latin typeface="Times New Roman" panose="02020603050405020304" pitchFamily="18" charset="0"/>
                <a:cs typeface="Times New Roman" panose="02020603050405020304" pitchFamily="18" charset="0"/>
              </a:rPr>
              <a:t> the EU has allocated </a:t>
            </a:r>
            <a:r>
              <a:rPr lang="en-GB" sz="1600" b="1" dirty="0">
                <a:latin typeface="Times New Roman" panose="02020603050405020304" pitchFamily="18" charset="0"/>
                <a:cs typeface="Times New Roman" panose="02020603050405020304" pitchFamily="18" charset="0"/>
              </a:rPr>
              <a:t>EUR 125.6 bn </a:t>
            </a:r>
            <a:r>
              <a:rPr lang="en-GB" sz="1600" dirty="0">
                <a:latin typeface="Times New Roman" panose="02020603050405020304" pitchFamily="18" charset="0"/>
                <a:cs typeface="Times New Roman" panose="02020603050405020304" pitchFamily="18" charset="0"/>
              </a:rPr>
              <a:t>for climate initiatives. However, clean hydrogen has received only EUR 5 bn (including H2 Bank 1</a:t>
            </a:r>
            <a:r>
              <a:rPr lang="en-GB" sz="1600" baseline="30000" dirty="0">
                <a:latin typeface="Times New Roman" panose="02020603050405020304" pitchFamily="18" charset="0"/>
                <a:cs typeface="Times New Roman" panose="02020603050405020304" pitchFamily="18" charset="0"/>
              </a:rPr>
              <a:t>st</a:t>
            </a:r>
            <a:r>
              <a:rPr lang="en-GB" sz="1600" dirty="0">
                <a:latin typeface="Times New Roman" panose="02020603050405020304" pitchFamily="18" charset="0"/>
                <a:cs typeface="Times New Roman" panose="02020603050405020304" pitchFamily="18" charset="0"/>
              </a:rPr>
              <a:t> Auction) since 2021, 56% of which is provided by the Innovation Fund and 21% by Horizon Europe.</a:t>
            </a:r>
          </a:p>
          <a:p>
            <a:pPr marL="342900" indent="-342900">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IPCEIs</a:t>
            </a:r>
            <a:r>
              <a:rPr lang="en-GB" sz="1600" dirty="0">
                <a:latin typeface="Times New Roman" panose="02020603050405020304" pitchFamily="18" charset="0"/>
                <a:cs typeface="Times New Roman" panose="02020603050405020304" pitchFamily="18" charset="0"/>
              </a:rPr>
              <a:t>: up to €18.9 bn State aid, expected to unlock more than €27.1 bn of additional private investment</a:t>
            </a:r>
          </a:p>
          <a:p>
            <a:pPr marL="342900" indent="-342900">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National funding</a:t>
            </a:r>
            <a:r>
              <a:rPr lang="en-GB" sz="1600" dirty="0">
                <a:latin typeface="Times New Roman" panose="02020603050405020304" pitchFamily="18" charset="0"/>
                <a:cs typeface="Times New Roman" panose="02020603050405020304" pitchFamily="18" charset="0"/>
              </a:rPr>
              <a:t>: shift from R&amp;I to market-making support covering CAPEX and OPEX. While </a:t>
            </a:r>
            <a:r>
              <a:rPr lang="en-GB" sz="1600" b="1" dirty="0">
                <a:latin typeface="Times New Roman" panose="02020603050405020304" pitchFamily="18" charset="0"/>
                <a:cs typeface="Times New Roman" panose="02020603050405020304" pitchFamily="18" charset="0"/>
              </a:rPr>
              <a:t>EUR 37 bn </a:t>
            </a:r>
            <a:r>
              <a:rPr lang="en-GB" sz="1600" dirty="0">
                <a:latin typeface="Times New Roman" panose="02020603050405020304" pitchFamily="18" charset="0"/>
                <a:cs typeface="Times New Roman" panose="02020603050405020304" pitchFamily="18" charset="0"/>
              </a:rPr>
              <a:t>has been committed across national schemes, most funds remain undisbursed due to delayed implementation or insufficient support to reach FID</a:t>
            </a:r>
          </a:p>
          <a:p>
            <a:pPr marL="342900" indent="-342900">
              <a:buFont typeface="Arial" panose="020B0604020202020204" pitchFamily="34" charset="0"/>
              <a:buChar char="•"/>
            </a:pPr>
            <a:r>
              <a:rPr lang="en-GB" sz="1600" b="1" dirty="0">
                <a:latin typeface="Times New Roman" panose="02020603050405020304" pitchFamily="18" charset="0"/>
                <a:cs typeface="Times New Roman" panose="02020603050405020304" pitchFamily="18" charset="0"/>
              </a:rPr>
              <a:t>H2 Bank </a:t>
            </a:r>
          </a:p>
          <a:p>
            <a:pPr marL="742950" lvl="1" indent="-285750">
              <a:buFontTx/>
              <a:buChar char="-"/>
            </a:pPr>
            <a:r>
              <a:rPr lang="en-GB" sz="1600" dirty="0">
                <a:latin typeface="Times New Roman" panose="02020603050405020304" pitchFamily="18" charset="0"/>
                <a:cs typeface="Times New Roman" panose="02020603050405020304" pitchFamily="18" charset="0"/>
              </a:rPr>
              <a:t>1</a:t>
            </a:r>
            <a:r>
              <a:rPr lang="en-GB" sz="1600" baseline="30000" dirty="0">
                <a:latin typeface="Times New Roman" panose="02020603050405020304" pitchFamily="18" charset="0"/>
                <a:cs typeface="Times New Roman" panose="02020603050405020304" pitchFamily="18" charset="0"/>
              </a:rPr>
              <a:t>st</a:t>
            </a:r>
            <a:r>
              <a:rPr lang="en-GB" sz="1600" dirty="0">
                <a:latin typeface="Times New Roman" panose="02020603050405020304" pitchFamily="18" charset="0"/>
                <a:cs typeface="Times New Roman" panose="02020603050405020304" pitchFamily="18" charset="0"/>
              </a:rPr>
              <a:t> Auction + 2</a:t>
            </a:r>
            <a:r>
              <a:rPr lang="en-GB" sz="1600" baseline="30000" dirty="0">
                <a:latin typeface="Times New Roman" panose="02020603050405020304" pitchFamily="18" charset="0"/>
                <a:cs typeface="Times New Roman" panose="02020603050405020304" pitchFamily="18" charset="0"/>
              </a:rPr>
              <a:t>nd</a:t>
            </a:r>
            <a:r>
              <a:rPr lang="en-GB" sz="1600" dirty="0">
                <a:latin typeface="Times New Roman" panose="02020603050405020304" pitchFamily="18" charset="0"/>
                <a:cs typeface="Times New Roman" panose="02020603050405020304" pitchFamily="18" charset="0"/>
              </a:rPr>
              <a:t> Auction: allocated around 1.7 bn</a:t>
            </a:r>
          </a:p>
          <a:p>
            <a:pPr marL="742950" lvl="1" indent="-285750">
              <a:buFontTx/>
              <a:buChar char="-"/>
            </a:pPr>
            <a:r>
              <a:rPr lang="en-GB" sz="1600" dirty="0">
                <a:latin typeface="Times New Roman" panose="02020603050405020304" pitchFamily="18" charset="0"/>
                <a:cs typeface="Times New Roman" panose="02020603050405020304" pitchFamily="18" charset="0"/>
              </a:rPr>
              <a:t>Auction as Service scheme (DE, ES, LT, AU): allocated almost €1.2 bn</a:t>
            </a:r>
          </a:p>
          <a:p>
            <a:endParaRPr lang="en-GB" sz="1600" dirty="0">
              <a:latin typeface="Times New Roman" panose="02020603050405020304" pitchFamily="18" charset="0"/>
              <a:cs typeface="Times New Roman" panose="02020603050405020304" pitchFamily="18" charset="0"/>
            </a:endParaRPr>
          </a:p>
        </p:txBody>
      </p:sp>
      <p:graphicFrame>
        <p:nvGraphicFramePr>
          <p:cNvPr id="7" name="Table 6">
            <a:extLst>
              <a:ext uri="{FF2B5EF4-FFF2-40B4-BE49-F238E27FC236}">
                <a16:creationId xmlns:a16="http://schemas.microsoft.com/office/drawing/2014/main" id="{D1DD436F-DCB7-C517-2D6D-D7231C6C0BA3}"/>
              </a:ext>
            </a:extLst>
          </p:cNvPr>
          <p:cNvGraphicFramePr>
            <a:graphicFrameLocks noGrp="1"/>
          </p:cNvGraphicFramePr>
          <p:nvPr>
            <p:extLst>
              <p:ext uri="{D42A27DB-BD31-4B8C-83A1-F6EECF244321}">
                <p14:modId xmlns:p14="http://schemas.microsoft.com/office/powerpoint/2010/main" val="2573990370"/>
              </p:ext>
            </p:extLst>
          </p:nvPr>
        </p:nvGraphicFramePr>
        <p:xfrm>
          <a:off x="87015" y="4040285"/>
          <a:ext cx="5007499" cy="2742904"/>
        </p:xfrm>
        <a:graphic>
          <a:graphicData uri="http://schemas.openxmlformats.org/drawingml/2006/table">
            <a:tbl>
              <a:tblPr firstRow="1" bandRow="1">
                <a:tableStyleId>{93296810-A885-4BE3-A3E7-6D5BEEA58F35}</a:tableStyleId>
              </a:tblPr>
              <a:tblGrid>
                <a:gridCol w="1363433">
                  <a:extLst>
                    <a:ext uri="{9D8B030D-6E8A-4147-A177-3AD203B41FA5}">
                      <a16:colId xmlns:a16="http://schemas.microsoft.com/office/drawing/2014/main" val="1688529887"/>
                    </a:ext>
                  </a:extLst>
                </a:gridCol>
                <a:gridCol w="3644066">
                  <a:extLst>
                    <a:ext uri="{9D8B030D-6E8A-4147-A177-3AD203B41FA5}">
                      <a16:colId xmlns:a16="http://schemas.microsoft.com/office/drawing/2014/main" val="75493722"/>
                    </a:ext>
                  </a:extLst>
                </a:gridCol>
              </a:tblGrid>
              <a:tr h="351227">
                <a:tc>
                  <a:txBody>
                    <a:bodyPr/>
                    <a:lstStyle/>
                    <a:p>
                      <a:r>
                        <a:rPr lang="en-GB" dirty="0">
                          <a:latin typeface="Times New Roman" panose="02020603050405020304" pitchFamily="18" charset="0"/>
                          <a:cs typeface="Times New Roman" panose="02020603050405020304" pitchFamily="18" charset="0"/>
                        </a:rPr>
                        <a:t>IPCEI</a:t>
                      </a:r>
                    </a:p>
                  </a:txBody>
                  <a:tcPr/>
                </a:tc>
                <a:tc>
                  <a:txBody>
                    <a:bodyPr/>
                    <a:lstStyle/>
                    <a:p>
                      <a:r>
                        <a:rPr lang="en-GB" dirty="0">
                          <a:latin typeface="Times New Roman" panose="02020603050405020304" pitchFamily="18" charset="0"/>
                          <a:cs typeface="Times New Roman" panose="02020603050405020304" pitchFamily="18" charset="0"/>
                        </a:rPr>
                        <a:t>AMOUNT</a:t>
                      </a:r>
                    </a:p>
                  </a:txBody>
                  <a:tcPr/>
                </a:tc>
                <a:extLst>
                  <a:ext uri="{0D108BD9-81ED-4DB2-BD59-A6C34878D82A}">
                    <a16:rowId xmlns:a16="http://schemas.microsoft.com/office/drawing/2014/main" val="2120434930"/>
                  </a:ext>
                </a:extLst>
              </a:tr>
              <a:tr h="60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Hy2Tech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kern="1200" baseline="0" dirty="0">
                        <a:solidFill>
                          <a:schemeClr val="dk1"/>
                        </a:solidFill>
                        <a:latin typeface="Times New Roman" panose="02020603050405020304" pitchFamily="18" charset="0"/>
                        <a:ea typeface="+mn-ea"/>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Up to €5.4 bn in public funding, anticipated to unlock an additional €9 bn in private investments	</a:t>
                      </a:r>
                    </a:p>
                  </a:txBody>
                  <a:tcPr/>
                </a:tc>
                <a:extLst>
                  <a:ext uri="{0D108BD9-81ED-4DB2-BD59-A6C34878D82A}">
                    <a16:rowId xmlns:a16="http://schemas.microsoft.com/office/drawing/2014/main" val="3771110720"/>
                  </a:ext>
                </a:extLst>
              </a:tr>
              <a:tr h="490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Hy2Use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dk1"/>
                          </a:solidFill>
                          <a:latin typeface="Times New Roman" panose="02020603050405020304" pitchFamily="18" charset="0"/>
                          <a:ea typeface="+mn-ea"/>
                          <a:cs typeface="Times New Roman" panose="02020603050405020304" pitchFamily="18" charset="0"/>
                        </a:rPr>
                        <a:t>Up to €5.2 bn in public funding, expected to stimulate an additional €7 bn in private investments </a:t>
                      </a:r>
                    </a:p>
                  </a:txBody>
                  <a:tcPr/>
                </a:tc>
                <a:extLst>
                  <a:ext uri="{0D108BD9-81ED-4DB2-BD59-A6C34878D82A}">
                    <a16:rowId xmlns:a16="http://schemas.microsoft.com/office/drawing/2014/main" val="451624689"/>
                  </a:ext>
                </a:extLst>
              </a:tr>
              <a:tr h="60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Hy2Infra 	</a:t>
                      </a:r>
                    </a:p>
                    <a:p>
                      <a:endParaRPr lang="en-GB" dirty="0">
                        <a:latin typeface="Times New Roman" panose="02020603050405020304" pitchFamily="18" charset="0"/>
                        <a:cs typeface="Times New Roman" panose="02020603050405020304" pitchFamily="18" charset="0"/>
                      </a:endParaRPr>
                    </a:p>
                  </a:txBody>
                  <a:tcPr/>
                </a:tc>
                <a:tc>
                  <a:txBody>
                    <a:bodyPr/>
                    <a:lstStyle/>
                    <a:p>
                      <a:r>
                        <a:rPr lang="en-GB" sz="1200" dirty="0">
                          <a:latin typeface="Times New Roman" panose="02020603050405020304" pitchFamily="18" charset="0"/>
                          <a:cs typeface="Times New Roman" panose="02020603050405020304" pitchFamily="18" charset="0"/>
                        </a:rPr>
                        <a:t>Up to €6.9 bn in public funding, anticipated to attract an additional €5.4 bn in private investments</a:t>
                      </a:r>
                    </a:p>
                  </a:txBody>
                  <a:tcPr/>
                </a:tc>
                <a:extLst>
                  <a:ext uri="{0D108BD9-81ED-4DB2-BD59-A6C34878D82A}">
                    <a16:rowId xmlns:a16="http://schemas.microsoft.com/office/drawing/2014/main" val="1469870163"/>
                  </a:ext>
                </a:extLst>
              </a:tr>
              <a:tr h="6062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i="0" u="none" strike="noStrike" kern="1200" baseline="0" dirty="0">
                          <a:solidFill>
                            <a:schemeClr val="dk1"/>
                          </a:solidFill>
                          <a:latin typeface="Times New Roman" panose="02020603050405020304" pitchFamily="18" charset="0"/>
                          <a:ea typeface="+mn-ea"/>
                          <a:cs typeface="Times New Roman" panose="02020603050405020304" pitchFamily="18" charset="0"/>
                        </a:rPr>
                        <a:t>Hy2Move </a:t>
                      </a:r>
                    </a:p>
                  </a:txBody>
                  <a:tcPr/>
                </a:tc>
                <a:tc>
                  <a:txBody>
                    <a:bodyPr/>
                    <a:lstStyle/>
                    <a:p>
                      <a:r>
                        <a:rPr lang="en-GB" sz="1200" dirty="0">
                          <a:latin typeface="Times New Roman" panose="02020603050405020304" pitchFamily="18" charset="0"/>
                          <a:cs typeface="Times New Roman" panose="02020603050405020304" pitchFamily="18" charset="0"/>
                        </a:rPr>
                        <a:t>Up to €1.4 bn in public funding, expected to leverage an additional €3.3 bn in private investments</a:t>
                      </a:r>
                    </a:p>
                  </a:txBody>
                  <a:tcPr/>
                </a:tc>
                <a:extLst>
                  <a:ext uri="{0D108BD9-81ED-4DB2-BD59-A6C34878D82A}">
                    <a16:rowId xmlns:a16="http://schemas.microsoft.com/office/drawing/2014/main" val="3203171951"/>
                  </a:ext>
                </a:extLst>
              </a:tr>
            </a:tbl>
          </a:graphicData>
        </a:graphic>
      </p:graphicFrame>
      <p:pic>
        <p:nvPicPr>
          <p:cNvPr id="9" name="Picture 8">
            <a:extLst>
              <a:ext uri="{FF2B5EF4-FFF2-40B4-BE49-F238E27FC236}">
                <a16:creationId xmlns:a16="http://schemas.microsoft.com/office/drawing/2014/main" id="{551E8CB5-4082-082C-D497-68FECCCA999D}"/>
              </a:ext>
            </a:extLst>
          </p:cNvPr>
          <p:cNvPicPr>
            <a:picLocks noChangeAspect="1"/>
          </p:cNvPicPr>
          <p:nvPr/>
        </p:nvPicPr>
        <p:blipFill>
          <a:blip r:embed="rId4"/>
          <a:stretch>
            <a:fillRect/>
          </a:stretch>
        </p:blipFill>
        <p:spPr>
          <a:xfrm>
            <a:off x="7867134" y="9331"/>
            <a:ext cx="4116509" cy="4327438"/>
          </a:xfrm>
          <a:prstGeom prst="rect">
            <a:avLst/>
          </a:prstGeom>
        </p:spPr>
      </p:pic>
      <p:pic>
        <p:nvPicPr>
          <p:cNvPr id="12" name="Picture 11">
            <a:extLst>
              <a:ext uri="{FF2B5EF4-FFF2-40B4-BE49-F238E27FC236}">
                <a16:creationId xmlns:a16="http://schemas.microsoft.com/office/drawing/2014/main" id="{125E2639-1527-3406-5E0F-354B64AA4084}"/>
              </a:ext>
            </a:extLst>
          </p:cNvPr>
          <p:cNvPicPr>
            <a:picLocks noChangeAspect="1"/>
          </p:cNvPicPr>
          <p:nvPr/>
        </p:nvPicPr>
        <p:blipFill>
          <a:blip r:embed="rId5"/>
          <a:srcRect l="1350" t="54872" b="1209"/>
          <a:stretch>
            <a:fillRect/>
          </a:stretch>
        </p:blipFill>
        <p:spPr>
          <a:xfrm>
            <a:off x="5094514" y="4122077"/>
            <a:ext cx="6991488" cy="2592502"/>
          </a:xfrm>
          <a:prstGeom prst="rect">
            <a:avLst/>
          </a:prstGeom>
        </p:spPr>
      </p:pic>
      <p:sp>
        <p:nvSpPr>
          <p:cNvPr id="10" name="TextBox 9">
            <a:extLst>
              <a:ext uri="{FF2B5EF4-FFF2-40B4-BE49-F238E27FC236}">
                <a16:creationId xmlns:a16="http://schemas.microsoft.com/office/drawing/2014/main" id="{6D25758E-5C8C-A6EE-8F2A-E23BD36A8387}"/>
              </a:ext>
            </a:extLst>
          </p:cNvPr>
          <p:cNvSpPr txBox="1"/>
          <p:nvPr/>
        </p:nvSpPr>
        <p:spPr>
          <a:xfrm>
            <a:off x="5094515" y="4151788"/>
            <a:ext cx="2530396" cy="523220"/>
          </a:xfrm>
          <a:prstGeom prst="rect">
            <a:avLst/>
          </a:prstGeom>
          <a:noFill/>
        </p:spPr>
        <p:txBody>
          <a:bodyPr wrap="square" rtlCol="0">
            <a:spAutoFit/>
          </a:bodyPr>
          <a:lstStyle/>
          <a:p>
            <a:r>
              <a:rPr lang="en-GB" sz="1400" b="1" dirty="0">
                <a:solidFill>
                  <a:schemeClr val="accent6">
                    <a:lumMod val="50000"/>
                  </a:schemeClr>
                </a:solidFill>
                <a:latin typeface="Times New Roman" panose="02020603050405020304" pitchFamily="18" charset="0"/>
                <a:cs typeface="Times New Roman" panose="02020603050405020304" pitchFamily="18" charset="0"/>
              </a:rPr>
              <a:t>Main EU-level funds spending in clean H2 (by Sept 2024)</a:t>
            </a:r>
          </a:p>
        </p:txBody>
      </p:sp>
    </p:spTree>
    <p:extLst>
      <p:ext uri="{BB962C8B-B14F-4D97-AF65-F5344CB8AC3E}">
        <p14:creationId xmlns:p14="http://schemas.microsoft.com/office/powerpoint/2010/main" val="307252117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63609" y="420624"/>
            <a:ext cx="10935855" cy="1240009"/>
          </a:xfrm>
        </p:spPr>
        <p:txBody>
          <a:bodyPr>
            <a:normAutofit/>
          </a:bodyPr>
          <a:lstStyle/>
          <a:p>
            <a:r>
              <a:rPr lang="en-GB" sz="3200" b="1" dirty="0">
                <a:latin typeface="Times New Roman" panose="02020603050405020304" pitchFamily="18" charset="0"/>
                <a:cs typeface="Times New Roman" panose="02020603050405020304" pitchFamily="18" charset="0"/>
              </a:rPr>
              <a:t>HYDROGEN BANK STRUCTURE</a:t>
            </a:r>
            <a:endParaRPr lang="en-BE" sz="2400" b="1" i="1" dirty="0">
              <a:latin typeface="Times New Roman" panose="02020603050405020304" pitchFamily="18" charset="0"/>
              <a:cs typeface="Times New Roman" panose="02020603050405020304" pitchFamily="18" charset="0"/>
            </a:endParaRPr>
          </a:p>
          <a:p>
            <a:endParaRPr lang="it-IT" sz="2800" b="1" dirty="0">
              <a:latin typeface="Times New Roman" panose="02020603050405020304" pitchFamily="18" charset="0"/>
              <a:cs typeface="Times New Roman" panose="02020603050405020304" pitchFamily="18" charset="0"/>
            </a:endParaRPr>
          </a:p>
          <a:p>
            <a:endParaRPr lang="en-BE"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3</a:t>
            </a:fld>
            <a:endParaRPr lang="en-GB"/>
          </a:p>
        </p:txBody>
      </p:sp>
      <p:sp>
        <p:nvSpPr>
          <p:cNvPr id="3" name="Content Placeholder 2">
            <a:extLst>
              <a:ext uri="{FF2B5EF4-FFF2-40B4-BE49-F238E27FC236}">
                <a16:creationId xmlns:a16="http://schemas.microsoft.com/office/drawing/2014/main" id="{1C75B4EE-DA52-5952-40AA-F04A9B2D5E42}"/>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cs typeface="Arial" panose="020B0604020202020204" pitchFamily="34" charset="0"/>
            </a:endParaRPr>
          </a:p>
        </p:txBody>
      </p:sp>
      <p:pic>
        <p:nvPicPr>
          <p:cNvPr id="5" name="Content Placeholder 4" descr="A diagram of a diagram&#10;&#10;Description automatically generated">
            <a:extLst>
              <a:ext uri="{FF2B5EF4-FFF2-40B4-BE49-F238E27FC236}">
                <a16:creationId xmlns:a16="http://schemas.microsoft.com/office/drawing/2014/main" id="{9228173B-FC47-5737-F264-2D833986E2E9}"/>
              </a:ext>
            </a:extLst>
          </p:cNvPr>
          <p:cNvPicPr>
            <a:picLocks noChangeAspect="1"/>
          </p:cNvPicPr>
          <p:nvPr/>
        </p:nvPicPr>
        <p:blipFill>
          <a:blip r:embed="rId3"/>
          <a:srcRect b="7248"/>
          <a:stretch>
            <a:fillRect/>
          </a:stretch>
        </p:blipFill>
        <p:spPr>
          <a:xfrm>
            <a:off x="1788135" y="1166334"/>
            <a:ext cx="7895823" cy="4926555"/>
          </a:xfrm>
          <a:prstGeom prst="rect">
            <a:avLst/>
          </a:prstGeom>
        </p:spPr>
      </p:pic>
      <p:sp>
        <p:nvSpPr>
          <p:cNvPr id="6" name="Rectangle 5">
            <a:extLst>
              <a:ext uri="{FF2B5EF4-FFF2-40B4-BE49-F238E27FC236}">
                <a16:creationId xmlns:a16="http://schemas.microsoft.com/office/drawing/2014/main" id="{EDF6CDEC-9302-600A-764E-87F536406228}"/>
              </a:ext>
            </a:extLst>
          </p:cNvPr>
          <p:cNvSpPr/>
          <p:nvPr/>
        </p:nvSpPr>
        <p:spPr>
          <a:xfrm>
            <a:off x="1858617" y="1003852"/>
            <a:ext cx="7663070" cy="65678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solidFill>
              </a:ln>
              <a:solidFill>
                <a:schemeClr val="bg1"/>
              </a:solidFill>
            </a:endParaRPr>
          </a:p>
        </p:txBody>
      </p:sp>
      <p:sp>
        <p:nvSpPr>
          <p:cNvPr id="7" name="TextBox 6">
            <a:extLst>
              <a:ext uri="{FF2B5EF4-FFF2-40B4-BE49-F238E27FC236}">
                <a16:creationId xmlns:a16="http://schemas.microsoft.com/office/drawing/2014/main" id="{73331C93-E022-ACE4-F637-306A919E8668}"/>
              </a:ext>
            </a:extLst>
          </p:cNvPr>
          <p:cNvSpPr txBox="1"/>
          <p:nvPr/>
        </p:nvSpPr>
        <p:spPr>
          <a:xfrm>
            <a:off x="2152027" y="6261057"/>
            <a:ext cx="7178583" cy="369332"/>
          </a:xfrm>
          <a:prstGeom prst="rect">
            <a:avLst/>
          </a:prstGeom>
          <a:noFill/>
        </p:spPr>
        <p:txBody>
          <a:bodyPr wrap="square" rtlCol="0">
            <a:spAutoFit/>
          </a:bodyPr>
          <a:lstStyle/>
          <a:p>
            <a:r>
              <a:rPr lang="en-GB" i="1" dirty="0">
                <a:latin typeface="Times New Roman" panose="02020603050405020304" pitchFamily="18" charset="0"/>
                <a:cs typeface="Times New Roman" panose="02020603050405020304" pitchFamily="18" charset="0"/>
              </a:rPr>
              <a:t>The four pillars of activities related to the European Hydrogen Bank (EHB)</a:t>
            </a:r>
          </a:p>
        </p:txBody>
      </p:sp>
    </p:spTree>
    <p:extLst>
      <p:ext uri="{BB962C8B-B14F-4D97-AF65-F5344CB8AC3E}">
        <p14:creationId xmlns:p14="http://schemas.microsoft.com/office/powerpoint/2010/main" val="150672711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63609" y="345976"/>
            <a:ext cx="10935855" cy="1240009"/>
          </a:xfrm>
        </p:spPr>
        <p:txBody>
          <a:bodyPr>
            <a:normAutofit/>
          </a:bodyPr>
          <a:lstStyle/>
          <a:p>
            <a:r>
              <a:rPr lang="en-GB" sz="3200" b="1" dirty="0">
                <a:latin typeface="Times New Roman" panose="02020603050405020304" pitchFamily="18" charset="0"/>
                <a:cs typeface="Times New Roman" panose="02020603050405020304" pitchFamily="18" charset="0"/>
              </a:rPr>
              <a:t>Domestic Pillar </a:t>
            </a:r>
            <a:endParaRPr lang="it-IT" sz="2800" b="1" i="1" dirty="0">
              <a:latin typeface="Times New Roman" panose="02020603050405020304" pitchFamily="18" charset="0"/>
              <a:cs typeface="Times New Roman" panose="02020603050405020304" pitchFamily="18" charset="0"/>
            </a:endParaRPr>
          </a:p>
          <a:p>
            <a:endParaRPr lang="en-BE"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4</a:t>
            </a:fld>
            <a:endParaRPr lang="en-GB"/>
          </a:p>
        </p:txBody>
      </p:sp>
      <p:sp>
        <p:nvSpPr>
          <p:cNvPr id="6" name="Content Placeholder 2">
            <a:extLst>
              <a:ext uri="{FF2B5EF4-FFF2-40B4-BE49-F238E27FC236}">
                <a16:creationId xmlns:a16="http://schemas.microsoft.com/office/drawing/2014/main" id="{AE878AD2-B2EF-B468-FBB8-231CA423813B}"/>
              </a:ext>
            </a:extLst>
          </p:cNvPr>
          <p:cNvSpPr txBox="1">
            <a:spLocks/>
          </p:cNvSpPr>
          <p:nvPr/>
        </p:nvSpPr>
        <p:spPr>
          <a:xfrm>
            <a:off x="-18662" y="960513"/>
            <a:ext cx="12192000" cy="6454186"/>
          </a:xfrm>
          <a:prstGeom prst="rect">
            <a:avLst/>
          </a:prstGeom>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342900"/>
            <a:r>
              <a:rPr lang="en-GB" sz="2400" b="1" dirty="0">
                <a:latin typeface="Times New Roman" panose="02020603050405020304" pitchFamily="18" charset="0"/>
                <a:cs typeface="Times New Roman" panose="02020603050405020304" pitchFamily="18" charset="0"/>
              </a:rPr>
              <a:t>Goal</a:t>
            </a:r>
            <a:r>
              <a:rPr lang="en-GB" sz="2400" dirty="0">
                <a:latin typeface="Times New Roman" panose="02020603050405020304" pitchFamily="18" charset="0"/>
                <a:cs typeface="Times New Roman" panose="02020603050405020304" pitchFamily="18" charset="0"/>
              </a:rPr>
              <a:t>: </a:t>
            </a:r>
          </a:p>
          <a:p>
            <a:pPr marL="457200" lvl="1" indent="0">
              <a:lnSpc>
                <a:spcPct val="100000"/>
              </a:lnSpc>
              <a:buNone/>
            </a:pPr>
            <a:r>
              <a:rPr lang="en-GB" dirty="0">
                <a:latin typeface="Times New Roman" panose="02020603050405020304" pitchFamily="18" charset="0"/>
                <a:cs typeface="Times New Roman" panose="02020603050405020304" pitchFamily="18" charset="0"/>
              </a:rPr>
              <a:t>- supporting the scale-up of the hydrogen market within the EU, striving to bridge the cost gap between the higher production costs of renewable hydrogen and the lower price buyers are currently willing to pay</a:t>
            </a:r>
          </a:p>
          <a:p>
            <a:pPr marL="457200" lvl="1" indent="0">
              <a:lnSpc>
                <a:spcPct val="100000"/>
              </a:lnSpc>
              <a:buNone/>
            </a:pPr>
            <a:r>
              <a:rPr lang="en-GB" dirty="0">
                <a:latin typeface="Times New Roman" panose="02020603050405020304" pitchFamily="18" charset="0"/>
                <a:cs typeface="Times New Roman" panose="02020603050405020304" pitchFamily="18" charset="0"/>
              </a:rPr>
              <a:t>- connecting the EU RNFBO hydrogen supply with demand.  </a:t>
            </a:r>
          </a:p>
          <a:p>
            <a:pPr marL="400050" indent="-342900"/>
            <a:r>
              <a:rPr lang="en-GB" sz="2400" b="1" dirty="0">
                <a:latin typeface="Times New Roman" panose="02020603050405020304" pitchFamily="18" charset="0"/>
                <a:cs typeface="Times New Roman" panose="02020603050405020304" pitchFamily="18" charset="0"/>
              </a:rPr>
              <a:t>Funding</a:t>
            </a:r>
            <a:r>
              <a:rPr lang="en-GB" sz="2400" dirty="0">
                <a:latin typeface="Times New Roman" panose="02020603050405020304" pitchFamily="18" charset="0"/>
                <a:cs typeface="Times New Roman" panose="02020603050405020304" pitchFamily="18" charset="0"/>
              </a:rPr>
              <a:t> </a:t>
            </a:r>
          </a:p>
          <a:p>
            <a:pPr lvl="1">
              <a:buSzPct val="96000"/>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is awarded as a fixed premium in €/kg of verified and certified RFNBO hydrogen produced</a:t>
            </a:r>
          </a:p>
          <a:p>
            <a:pPr lvl="1">
              <a:buSzPct val="96000"/>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channelled through the Innovation Fund (EHB financed by revenues from the EU ETS)</a:t>
            </a:r>
          </a:p>
          <a:p>
            <a:pPr lvl="1">
              <a:buSzPct val="96000"/>
              <a:buFont typeface="Wingdings" panose="05000000000000000000" pitchFamily="2" charset="2"/>
              <a:buChar char="§"/>
            </a:pPr>
            <a:r>
              <a:rPr lang="en-GB" dirty="0">
                <a:latin typeface="Times New Roman" panose="02020603050405020304" pitchFamily="18" charset="0"/>
                <a:cs typeface="Times New Roman" panose="02020603050405020304" pitchFamily="18" charset="0"/>
              </a:rPr>
              <a:t>The selected projects will receive the awarded subsidy on top of the market revenues that they generate from hydrogen sales, for up to 10 years. </a:t>
            </a:r>
            <a:endParaRPr lang="en-BE" b="1" dirty="0">
              <a:latin typeface="Times New Roman" panose="02020603050405020304" pitchFamily="18" charset="0"/>
              <a:cs typeface="Times New Roman" panose="02020603050405020304" pitchFamily="18" charset="0"/>
            </a:endParaRPr>
          </a:p>
          <a:p>
            <a:pPr lvl="1">
              <a:buSzPct val="96000"/>
              <a:buFont typeface="Wingdings" panose="05000000000000000000" pitchFamily="2" charset="2"/>
              <a:buChar char="§"/>
            </a:pPr>
            <a:endParaRPr lang="en-GB" dirty="0">
              <a:latin typeface="Times New Roman" panose="02020603050405020304" pitchFamily="18" charset="0"/>
              <a:cs typeface="Times New Roman" panose="02020603050405020304" pitchFamily="18" charset="0"/>
            </a:endParaRPr>
          </a:p>
          <a:p>
            <a:pPr marL="400050" indent="-342900"/>
            <a:r>
              <a:rPr lang="en-GB" sz="2400" dirty="0">
                <a:latin typeface="Times New Roman" panose="02020603050405020304" pitchFamily="18" charset="0"/>
                <a:cs typeface="Times New Roman" panose="02020603050405020304" pitchFamily="18" charset="0"/>
              </a:rPr>
              <a:t>Cumulative support from Member States will not be allowed. This will ensure a level playing field and avoid market fragmentation. </a:t>
            </a:r>
          </a:p>
          <a:p>
            <a:pPr marL="400050" indent="-342900"/>
            <a:endParaRPr lang="en-GB" sz="2400" dirty="0">
              <a:latin typeface="Times New Roman" panose="02020603050405020304" pitchFamily="18" charset="0"/>
              <a:cs typeface="Times New Roman" panose="02020603050405020304" pitchFamily="18" charset="0"/>
            </a:endParaRPr>
          </a:p>
          <a:p>
            <a:pPr marL="5715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lvl="1" indent="0">
              <a:buNone/>
            </a:pPr>
            <a:endParaRPr lang="en-GB"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719138" lvl="2" indent="-271463"/>
            <a:endParaRPr lang="en-US" sz="2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75B4EE-DA52-5952-40AA-F04A9B2D5E42}"/>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cs typeface="Arial" panose="020B0604020202020204" pitchFamily="34" charset="0"/>
            </a:endParaRPr>
          </a:p>
        </p:txBody>
      </p:sp>
    </p:spTree>
    <p:extLst>
      <p:ext uri="{BB962C8B-B14F-4D97-AF65-F5344CB8AC3E}">
        <p14:creationId xmlns:p14="http://schemas.microsoft.com/office/powerpoint/2010/main" val="133509895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63609" y="355307"/>
            <a:ext cx="10935855" cy="1240009"/>
          </a:xfrm>
        </p:spPr>
        <p:txBody>
          <a:bodyPr>
            <a:normAutofit/>
          </a:bodyPr>
          <a:lstStyle/>
          <a:p>
            <a:r>
              <a:rPr lang="en-GB" sz="3200" b="1" dirty="0">
                <a:latin typeface="Times New Roman" panose="02020603050405020304" pitchFamily="18" charset="0"/>
                <a:cs typeface="Times New Roman" panose="02020603050405020304" pitchFamily="18" charset="0"/>
              </a:rPr>
              <a:t>Domestic Pillar </a:t>
            </a:r>
            <a:endParaRPr lang="en-BE"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t>5</a:t>
            </a:fld>
            <a:endParaRPr lang="en-GB"/>
          </a:p>
        </p:txBody>
      </p:sp>
      <p:sp>
        <p:nvSpPr>
          <p:cNvPr id="6" name="Content Placeholder 2">
            <a:extLst>
              <a:ext uri="{FF2B5EF4-FFF2-40B4-BE49-F238E27FC236}">
                <a16:creationId xmlns:a16="http://schemas.microsoft.com/office/drawing/2014/main" id="{AE878AD2-B2EF-B468-FBB8-231CA423813B}"/>
              </a:ext>
            </a:extLst>
          </p:cNvPr>
          <p:cNvSpPr txBox="1">
            <a:spLocks/>
          </p:cNvSpPr>
          <p:nvPr/>
        </p:nvSpPr>
        <p:spPr>
          <a:xfrm>
            <a:off x="457122" y="1103376"/>
            <a:ext cx="11616345" cy="5687073"/>
          </a:xfrm>
          <a:prstGeom prst="rect">
            <a:avLst/>
          </a:prstGeom>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b="1" dirty="0">
                <a:latin typeface="Times New Roman" panose="02020603050405020304" pitchFamily="18" charset="0"/>
                <a:cs typeface="Times New Roman" panose="02020603050405020304" pitchFamily="18" charset="0"/>
              </a:rPr>
              <a:t>Hydrogen Bank “Auctions-as-a-Service” scheme </a:t>
            </a:r>
            <a:r>
              <a:rPr lang="en-GB" dirty="0">
                <a:latin typeface="Times New Roman" panose="02020603050405020304" pitchFamily="18" charset="0"/>
                <a:cs typeface="Times New Roman" panose="02020603050405020304" pitchFamily="18" charset="0"/>
              </a:rPr>
              <a:t>:</a:t>
            </a:r>
          </a:p>
          <a:p>
            <a:pPr marL="800100" lvl="1" indent="-342900">
              <a:lnSpc>
                <a:spcPct val="110000"/>
              </a:lnSpc>
            </a:pPr>
            <a:r>
              <a:rPr lang="en-GB" dirty="0">
                <a:latin typeface="Times New Roman" panose="02020603050405020304" pitchFamily="18" charset="0"/>
                <a:cs typeface="Times New Roman" panose="02020603050405020304" pitchFamily="18" charset="0"/>
              </a:rPr>
              <a:t>Allows Member States to finance additional projects on their territory after allocating the Innovation Fund's budget. Competitive projects that have not secured EU funding can therefore receive support without the need of separate national auction process. </a:t>
            </a:r>
          </a:p>
          <a:p>
            <a:pPr marL="800100" lvl="1" indent="-342900">
              <a:lnSpc>
                <a:spcPct val="110000"/>
              </a:lnSpc>
            </a:pPr>
            <a:r>
              <a:rPr lang="en-GB" dirty="0">
                <a:latin typeface="Times New Roman" panose="02020603050405020304" pitchFamily="18" charset="0"/>
                <a:cs typeface="Times New Roman" panose="02020603050405020304" pitchFamily="18" charset="0"/>
              </a:rPr>
              <a:t>Member States’ participation is voluntary, and project developers that express interest in using the "Auctions-as-a-Service" in their bid are eligible for selection.</a:t>
            </a:r>
          </a:p>
          <a:p>
            <a:pPr marL="800100" lvl="1" indent="-342900">
              <a:lnSpc>
                <a:spcPct val="110000"/>
              </a:lnSpc>
            </a:pPr>
            <a:r>
              <a:rPr lang="en-GB" dirty="0">
                <a:latin typeface="Times New Roman" panose="02020603050405020304" pitchFamily="18" charset="0"/>
                <a:cs typeface="Times New Roman" panose="02020603050405020304" pitchFamily="18" charset="0"/>
              </a:rPr>
              <a:t>The support provided by Member States through this service will be considered as State aid. </a:t>
            </a:r>
            <a:endParaRPr lang="en-GB" sz="2400" dirty="0">
              <a:latin typeface="Times New Roman" panose="02020603050405020304" pitchFamily="18" charset="0"/>
              <a:cs typeface="Times New Roman" panose="02020603050405020304" pitchFamily="18" charset="0"/>
            </a:endParaRPr>
          </a:p>
          <a:p>
            <a:pPr marL="57150" indent="0">
              <a:buNone/>
            </a:pPr>
            <a:r>
              <a:rPr lang="en-GB" sz="2400" u="sng" dirty="0">
                <a:latin typeface="Times New Roman" panose="02020603050405020304" pitchFamily="18" charset="0"/>
                <a:cs typeface="Times New Roman" panose="02020603050405020304" pitchFamily="18" charset="0"/>
              </a:rPr>
              <a:t>First Auction</a:t>
            </a:r>
            <a:r>
              <a:rPr lang="en-GB" sz="2400" dirty="0">
                <a:latin typeface="Times New Roman" panose="02020603050405020304" pitchFamily="18" charset="0"/>
                <a:cs typeface="Times New Roman" panose="02020603050405020304" pitchFamily="18" charset="0"/>
              </a:rPr>
              <a:t>: Germany allocated €350 million </a:t>
            </a:r>
          </a:p>
          <a:p>
            <a:pPr marL="57150" indent="0">
              <a:buNone/>
            </a:pPr>
            <a:r>
              <a:rPr lang="en-GB" sz="2400" u="sng" dirty="0">
                <a:latin typeface="Times New Roman" panose="02020603050405020304" pitchFamily="18" charset="0"/>
                <a:cs typeface="Times New Roman" panose="02020603050405020304" pitchFamily="18" charset="0"/>
              </a:rPr>
              <a:t>Second Auction</a:t>
            </a:r>
            <a:r>
              <a:rPr lang="en-GB" sz="2400" dirty="0">
                <a:latin typeface="Times New Roman" panose="02020603050405020304" pitchFamily="18" charset="0"/>
                <a:cs typeface="Times New Roman" panose="02020603050405020304" pitchFamily="18" charset="0"/>
              </a:rPr>
              <a:t>: Austria allocated €400 million, Spain €400 million, Lithuania €36 million</a:t>
            </a:r>
          </a:p>
          <a:p>
            <a:pPr marL="0" indent="0">
              <a:buNone/>
            </a:pPr>
            <a:endParaRPr lang="en-GB" dirty="0">
              <a:latin typeface="Times New Roman" panose="02020603050405020304" pitchFamily="18" charset="0"/>
              <a:cs typeface="Times New Roman" panose="02020603050405020304" pitchFamily="18" charset="0"/>
            </a:endParaRPr>
          </a:p>
          <a:p>
            <a:pPr marL="0" lvl="1" indent="0">
              <a:buNone/>
            </a:pPr>
            <a:endParaRPr lang="en-GB"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719138" lvl="2" indent="-271463"/>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75B4EE-DA52-5952-40AA-F04A9B2D5E42}"/>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cs typeface="Arial" panose="020B0604020202020204" pitchFamily="34" charset="0"/>
            </a:endParaRPr>
          </a:p>
        </p:txBody>
      </p:sp>
    </p:spTree>
    <p:extLst>
      <p:ext uri="{BB962C8B-B14F-4D97-AF65-F5344CB8AC3E}">
        <p14:creationId xmlns:p14="http://schemas.microsoft.com/office/powerpoint/2010/main" val="211940119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63609" y="279108"/>
            <a:ext cx="10935855" cy="1240009"/>
          </a:xfrm>
        </p:spPr>
        <p:txBody>
          <a:bodyPr vert="horz" lIns="91440" tIns="45720" rIns="91440" bIns="45720" rtlCol="0" anchor="t">
            <a:normAutofit/>
          </a:bodyPr>
          <a:lstStyle/>
          <a:p>
            <a:r>
              <a:rPr lang="en-GB" dirty="0">
                <a:latin typeface="Times New Roman" panose="02020603050405020304" pitchFamily="18" charset="0"/>
                <a:cs typeface="Times New Roman" panose="02020603050405020304" pitchFamily="18" charset="0"/>
              </a:rPr>
              <a:t>International pillar (under development)</a:t>
            </a: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latin typeface="Times New Roman" panose="02020603050405020304" pitchFamily="18" charset="0"/>
                <a:cs typeface="Times New Roman" panose="02020603050405020304" pitchFamily="18" charset="0"/>
              </a:rPr>
              <a:t>6</a:t>
            </a:fld>
            <a:endParaRPr lang="en-GB">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75B4EE-DA52-5952-40AA-F04A9B2D5E42}"/>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15C84A48-88E2-37D1-392A-E75B557C044B}"/>
              </a:ext>
            </a:extLst>
          </p:cNvPr>
          <p:cNvSpPr txBox="1">
            <a:spLocks/>
          </p:cNvSpPr>
          <p:nvPr/>
        </p:nvSpPr>
        <p:spPr>
          <a:xfrm>
            <a:off x="263610" y="813587"/>
            <a:ext cx="11570370" cy="5900991"/>
          </a:xfrm>
          <a:prstGeom prst="rect">
            <a:avLst/>
          </a:prstGeom>
        </p:spPr>
        <p:txBody>
          <a:bodyPr vert="horz" lIns="91440" tIns="45720" rIns="91440" bIns="45720" rtlCol="0" anchor="t">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latin typeface="Times New Roman" panose="02020603050405020304" pitchFamily="18" charset="0"/>
                <a:cs typeface="Times New Roman" panose="02020603050405020304" pitchFamily="18" charset="0"/>
              </a:rPr>
              <a:t>The EU Commission is developing: </a:t>
            </a:r>
          </a:p>
          <a:p>
            <a:r>
              <a:rPr lang="en-GB" sz="2400" dirty="0">
                <a:latin typeface="Times New Roman" panose="02020603050405020304" pitchFamily="18" charset="0"/>
                <a:cs typeface="Times New Roman" panose="02020603050405020304" pitchFamily="18" charset="0"/>
              </a:rPr>
              <a:t>The design of the international part of the European Hydrogen Bank to promote a coordinated EU strategy for renewable hydrogen imports.</a:t>
            </a:r>
          </a:p>
          <a:p>
            <a:r>
              <a:rPr lang="en-GB" sz="2400" dirty="0">
                <a:latin typeface="Times New Roman" panose="02020603050405020304" pitchFamily="18" charset="0"/>
                <a:cs typeface="Times New Roman" panose="02020603050405020304" pitchFamily="18" charset="0"/>
              </a:rPr>
              <a:t>The concept of joint European auctions.</a:t>
            </a:r>
          </a:p>
          <a:p>
            <a:pPr marL="0" indent="0">
              <a:buNone/>
            </a:pPr>
            <a:r>
              <a:rPr lang="en-GB" sz="2400" dirty="0">
                <a:effectLst/>
                <a:latin typeface="Times New Roman" panose="02020603050405020304" pitchFamily="18" charset="0"/>
                <a:cs typeface="Times New Roman" panose="02020603050405020304" pitchFamily="18" charset="0"/>
              </a:rPr>
              <a:t>The Hydrogen Bank has the potential to serve as a key platform for managing the aggregation of hydrogen demand and coordinating joint purchasing efforts.</a:t>
            </a:r>
          </a:p>
          <a:p>
            <a:r>
              <a:rPr lang="en-GB" sz="2400" dirty="0">
                <a:effectLst/>
                <a:latin typeface="Times New Roman" panose="02020603050405020304" pitchFamily="18" charset="0"/>
                <a:cs typeface="Times New Roman" panose="02020603050405020304" pitchFamily="18" charset="0"/>
              </a:rPr>
              <a:t> In this setup, hydrogen producers would submit their supply bids to a centrally managed collective demand pool. </a:t>
            </a:r>
          </a:p>
          <a:p>
            <a:r>
              <a:rPr lang="en-GB" sz="2400" dirty="0">
                <a:effectLst/>
                <a:latin typeface="Times New Roman" panose="02020603050405020304" pitchFamily="18" charset="0"/>
                <a:cs typeface="Times New Roman" panose="02020603050405020304" pitchFamily="18" charset="0"/>
              </a:rPr>
              <a:t>This approach is expected to enhance purchasing terms, leading to increased affordability and efficiency in the hydrogen market. </a:t>
            </a:r>
          </a:p>
          <a:p>
            <a:r>
              <a:rPr lang="en-GB" sz="2400" dirty="0">
                <a:effectLst/>
                <a:latin typeface="Times New Roman" panose="02020603050405020304" pitchFamily="18" charset="0"/>
                <a:cs typeface="Times New Roman" panose="02020603050405020304" pitchFamily="18" charset="0"/>
              </a:rPr>
              <a:t>The </a:t>
            </a:r>
            <a:r>
              <a:rPr lang="en-GB" sz="2400" dirty="0">
                <a:latin typeface="Times New Roman" panose="02020603050405020304" pitchFamily="18" charset="0"/>
                <a:cs typeface="Times New Roman" panose="02020603050405020304" pitchFamily="18" charset="0"/>
              </a:rPr>
              <a:t>H2 Bank </a:t>
            </a:r>
            <a:r>
              <a:rPr lang="en-GB" sz="2400" dirty="0">
                <a:effectLst/>
                <a:latin typeface="Times New Roman" panose="02020603050405020304" pitchFamily="18" charset="0"/>
                <a:cs typeface="Times New Roman" panose="02020603050405020304" pitchFamily="18" charset="0"/>
              </a:rPr>
              <a:t>could play a significant role in ensuring the security of hydrogen imports.</a:t>
            </a:r>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pPr marL="5715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lvl="1" indent="0">
              <a:buNone/>
            </a:pPr>
            <a:endParaRPr lang="en-GB"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719138" lvl="2" indent="-271463"/>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85045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63609" y="336647"/>
            <a:ext cx="10935855" cy="1240009"/>
          </a:xfrm>
        </p:spPr>
        <p:txBody>
          <a:bodyPr>
            <a:normAutofit/>
          </a:bodyPr>
          <a:lstStyle/>
          <a:p>
            <a:r>
              <a:rPr lang="en-GB" dirty="0">
                <a:effectLst/>
                <a:latin typeface="Times New Roman" panose="02020603050405020304" pitchFamily="18" charset="0"/>
                <a:cs typeface="Times New Roman" panose="02020603050405020304" pitchFamily="18" charset="0"/>
              </a:rPr>
              <a:t>First Auction – Results</a:t>
            </a:r>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E341FD41-AD73-1240-B932-71A10FE39DED}"/>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latin typeface="Times New Roman" panose="02020603050405020304" pitchFamily="18" charset="0"/>
                <a:cs typeface="Times New Roman" panose="02020603050405020304" pitchFamily="18" charset="0"/>
              </a:rPr>
              <a:t>7</a:t>
            </a:fld>
            <a:endParaRPr lang="en-GB">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AE878AD2-B2EF-B468-FBB8-231CA423813B}"/>
              </a:ext>
            </a:extLst>
          </p:cNvPr>
          <p:cNvSpPr txBox="1">
            <a:spLocks/>
          </p:cNvSpPr>
          <p:nvPr/>
        </p:nvSpPr>
        <p:spPr>
          <a:xfrm>
            <a:off x="263609" y="1088584"/>
            <a:ext cx="11616345" cy="1618706"/>
          </a:xfrm>
          <a:prstGeom prst="rect">
            <a:avLst/>
          </a:prstGeom>
        </p:spPr>
        <p:txBody>
          <a:bodyPr vert="horz" lIns="91440" tIns="45720" rIns="91440" bIns="45720" rtlCol="0" anchor="t">
            <a:normAutofit fontScale="85000" lnSpcReduction="1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 first Hydrogen Bank auction was launched in November 2023 and closed in February 2024, awarding nearly €720 million to </a:t>
            </a:r>
            <a:r>
              <a:rPr lang="en-GB" dirty="0">
                <a:latin typeface="Times New Roman" panose="02020603050405020304" pitchFamily="18" charset="0"/>
                <a:cs typeface="Times New Roman" panose="02020603050405020304" pitchFamily="18" charset="0"/>
                <a:hlinkClick r:id="rId3"/>
              </a:rPr>
              <a:t>7 renewable H2 projects </a:t>
            </a:r>
            <a:r>
              <a:rPr lang="en-GB" dirty="0">
                <a:latin typeface="Times New Roman" panose="02020603050405020304" pitchFamily="18" charset="0"/>
                <a:cs typeface="Times New Roman" panose="02020603050405020304" pitchFamily="18" charset="0"/>
              </a:rPr>
              <a:t>across Europe, selected from 132 bids. 6 of the 7 projects signed their grant agreements in October 2024.</a:t>
            </a:r>
          </a:p>
          <a:p>
            <a:pPr marL="57150" indent="0">
              <a:buNone/>
            </a:pPr>
            <a:endParaRPr lang="en-GB" sz="2400" dirty="0">
              <a:latin typeface="Times New Roman" panose="02020603050405020304" pitchFamily="18" charset="0"/>
              <a:cs typeface="Times New Roman" panose="02020603050405020304" pitchFamily="18" charset="0"/>
            </a:endParaRPr>
          </a:p>
          <a:p>
            <a:pPr marL="5715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lvl="1" indent="0">
              <a:buNone/>
            </a:pPr>
            <a:endParaRPr lang="en-GB"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719138" lvl="2" indent="-271463"/>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C75B4EE-DA52-5952-40AA-F04A9B2D5E42}"/>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FAF6B8A5-311C-FF00-B197-97F821E4FE33}"/>
              </a:ext>
            </a:extLst>
          </p:cNvPr>
          <p:cNvPicPr>
            <a:picLocks noChangeAspect="1"/>
          </p:cNvPicPr>
          <p:nvPr/>
        </p:nvPicPr>
        <p:blipFill>
          <a:blip r:embed="rId4"/>
          <a:stretch>
            <a:fillRect/>
          </a:stretch>
        </p:blipFill>
        <p:spPr>
          <a:xfrm>
            <a:off x="4159158" y="2707290"/>
            <a:ext cx="7769234" cy="4007289"/>
          </a:xfrm>
          <a:prstGeom prst="rect">
            <a:avLst/>
          </a:prstGeom>
        </p:spPr>
      </p:pic>
      <p:sp>
        <p:nvSpPr>
          <p:cNvPr id="8" name="Content Placeholder 2">
            <a:extLst>
              <a:ext uri="{FF2B5EF4-FFF2-40B4-BE49-F238E27FC236}">
                <a16:creationId xmlns:a16="http://schemas.microsoft.com/office/drawing/2014/main" id="{E79DA4A6-7EC5-07F7-9F29-8C88FDB7C7D7}"/>
              </a:ext>
            </a:extLst>
          </p:cNvPr>
          <p:cNvSpPr txBox="1">
            <a:spLocks/>
          </p:cNvSpPr>
          <p:nvPr/>
        </p:nvSpPr>
        <p:spPr>
          <a:xfrm>
            <a:off x="0" y="2648561"/>
            <a:ext cx="4193024" cy="4103953"/>
          </a:xfrm>
          <a:prstGeom prst="rect">
            <a:avLst/>
          </a:prstGeom>
        </p:spPr>
        <p:txBody>
          <a:bodyPr vert="horz" lIns="91440" tIns="45720" rIns="91440" bIns="45720" rtlCol="0" anchor="t">
            <a:normAutofit fontScale="70000" lnSpcReduction="2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imes New Roman" panose="02020603050405020304" pitchFamily="18" charset="0"/>
                <a:cs typeface="Times New Roman" panose="02020603050405020304" pitchFamily="18" charset="0"/>
              </a:rPr>
              <a:t>The bids </a:t>
            </a:r>
            <a:r>
              <a:rPr lang="en-GB" b="0" i="0" dirty="0">
                <a:effectLst/>
                <a:latin typeface="Times New Roman" panose="02020603050405020304" pitchFamily="18" charset="0"/>
                <a:cs typeface="Times New Roman" panose="02020603050405020304" pitchFamily="18" charset="0"/>
              </a:rPr>
              <a:t>submitted ranged between 0.37 and 0.48 €/kg of renewable hydrogen produced</a:t>
            </a:r>
          </a:p>
          <a:p>
            <a:r>
              <a:rPr lang="en-GB" dirty="0">
                <a:latin typeface="Times New Roman" panose="02020603050405020304" pitchFamily="18" charset="0"/>
                <a:cs typeface="Times New Roman" panose="02020603050405020304" pitchFamily="18" charset="0"/>
              </a:rPr>
              <a:t>Projects are required to begin producing renewable H2 within 5 years. </a:t>
            </a:r>
          </a:p>
          <a:p>
            <a:r>
              <a:rPr lang="en-GB" dirty="0">
                <a:latin typeface="Times New Roman" panose="02020603050405020304" pitchFamily="18" charset="0"/>
                <a:cs typeface="Times New Roman" panose="02020603050405020304" pitchFamily="18" charset="0"/>
              </a:rPr>
              <a:t>Collectively, they are expected to generate 1.52 million tonnes of renewable H2 during their first decade of operation, potentially avoiding over 10 million tonnes of CO₂ emissions.</a:t>
            </a:r>
          </a:p>
          <a:p>
            <a:pPr marL="57150" indent="0">
              <a:buNone/>
            </a:pPr>
            <a:endParaRPr lang="en-GB" sz="2400" dirty="0">
              <a:latin typeface="Times New Roman" panose="02020603050405020304" pitchFamily="18" charset="0"/>
              <a:cs typeface="Times New Roman" panose="02020603050405020304" pitchFamily="18" charset="0"/>
            </a:endParaRPr>
          </a:p>
          <a:p>
            <a:pPr marL="5715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lvl="1" indent="0">
              <a:buNone/>
            </a:pPr>
            <a:endParaRPr lang="en-GB"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719138" lvl="2" indent="-271463"/>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036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817F75-605E-D487-5B8B-B2E3BB5E046E}"/>
              </a:ext>
            </a:extLst>
          </p:cNvPr>
          <p:cNvSpPr>
            <a:spLocks noGrp="1"/>
          </p:cNvSpPr>
          <p:nvPr>
            <p:ph idx="13"/>
          </p:nvPr>
        </p:nvSpPr>
        <p:spPr>
          <a:xfrm>
            <a:off x="93652" y="951721"/>
            <a:ext cx="12004696" cy="5647706"/>
          </a:xfrm>
        </p:spPr>
        <p:txBody>
          <a:bodyPr>
            <a:noAutofit/>
          </a:bodyPr>
          <a:lstStyle/>
          <a:p>
            <a:pPr marL="0" indent="0">
              <a:buNone/>
            </a:pP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The first Hydrogen Bank’s auction represented a test for the EU Commission, introducing a novel funding mechanism based on competitive bidding. </a:t>
            </a:r>
          </a:p>
          <a:p>
            <a:r>
              <a:rPr lang="en-GB" sz="1900" b="1" kern="100" dirty="0">
                <a:effectLst/>
                <a:latin typeface="Times New Roman" panose="02020603050405020304" pitchFamily="18" charset="0"/>
                <a:ea typeface="Aptos" panose="020B0004020202020204" pitchFamily="34" charset="0"/>
                <a:cs typeface="Times New Roman" panose="02020603050405020304" pitchFamily="18" charset="0"/>
              </a:rPr>
              <a:t>Geographical distribution</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 All awarded projects were located in the Iberian Peninsula and in the Nordic region, reflecting the importance of access to low-cost renewable electricity for project viability.</a:t>
            </a:r>
          </a:p>
          <a:p>
            <a:r>
              <a:rPr lang="en-GB" sz="1900" b="1" kern="100" dirty="0">
                <a:effectLst/>
                <a:latin typeface="Times New Roman" panose="02020603050405020304" pitchFamily="18" charset="0"/>
                <a:ea typeface="Aptos" panose="020B0004020202020204" pitchFamily="34" charset="0"/>
                <a:cs typeface="Times New Roman" panose="02020603050405020304" pitchFamily="18" charset="0"/>
              </a:rPr>
              <a:t>Bid prices</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 Winning bids ranged from 0.37 to 0.48 </a:t>
            </a:r>
            <a:r>
              <a:rPr lang="en-GB" sz="1900" kern="100" dirty="0">
                <a:latin typeface="Times New Roman" panose="02020603050405020304" pitchFamily="18" charset="0"/>
                <a:ea typeface="Aptos" panose="020B0004020202020204" pitchFamily="34" charset="0"/>
                <a:cs typeface="Times New Roman" panose="02020603050405020304" pitchFamily="18" charset="0"/>
              </a:rPr>
              <a:t>€/kg </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of renewable hydrogen, well below current market prices of approximately 4 - 6</a:t>
            </a:r>
            <a:r>
              <a:rPr lang="en-GB" sz="1900" kern="100" dirty="0">
                <a:latin typeface="Times New Roman" panose="02020603050405020304" pitchFamily="18" charset="0"/>
                <a:ea typeface="Aptos" panose="020B0004020202020204" pitchFamily="34" charset="0"/>
                <a:cs typeface="Times New Roman" panose="02020603050405020304" pitchFamily="18" charset="0"/>
              </a:rPr>
              <a:t> €</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/kg.</a:t>
            </a:r>
          </a:p>
          <a:p>
            <a:r>
              <a:rPr lang="en-GB" sz="1900" b="1" kern="100" dirty="0">
                <a:effectLst/>
                <a:latin typeface="Times New Roman" panose="02020603050405020304" pitchFamily="18" charset="0"/>
                <a:ea typeface="Aptos" panose="020B0004020202020204" pitchFamily="34" charset="0"/>
                <a:cs typeface="Times New Roman" panose="02020603050405020304" pitchFamily="18" charset="0"/>
              </a:rPr>
              <a:t>Technology</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 PEM electrolysers were the most common choice among selected projects, followed by Alkaline electrolysers.</a:t>
            </a:r>
          </a:p>
          <a:p>
            <a:r>
              <a:rPr lang="en-GB" sz="1900" b="1" kern="100" dirty="0">
                <a:effectLst/>
                <a:latin typeface="Times New Roman" panose="02020603050405020304" pitchFamily="18" charset="0"/>
                <a:ea typeface="Aptos" panose="020B0004020202020204" pitchFamily="34" charset="0"/>
                <a:cs typeface="Times New Roman" panose="02020603050405020304" pitchFamily="18" charset="0"/>
              </a:rPr>
              <a:t>Scalability</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 The Auctions-as-a-Service model provides a flexible, scalable framework for future hydrogen deployment across the EU.</a:t>
            </a:r>
            <a:endParaRPr lang="en-GB" sz="1900" b="0" i="0" u="none" strike="noStrike" baseline="0" dirty="0">
              <a:latin typeface="Times New Roman" panose="02020603050405020304" pitchFamily="18" charset="0"/>
              <a:cs typeface="Times New Roman" panose="02020603050405020304" pitchFamily="18" charset="0"/>
            </a:endParaRPr>
          </a:p>
          <a:p>
            <a:pPr>
              <a:buFont typeface="Wingdings" panose="05000000000000000000" pitchFamily="2" charset="2"/>
              <a:buChar char="à"/>
            </a:pP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Overall, the first H2 Bank auction represented a constructive development in the context of the EU hydrogen framework. However, the </a:t>
            </a:r>
            <a:r>
              <a:rPr lang="en-GB" sz="1900" b="1" kern="100" dirty="0">
                <a:effectLst/>
                <a:latin typeface="Times New Roman" panose="02020603050405020304" pitchFamily="18" charset="0"/>
                <a:ea typeface="Aptos" panose="020B0004020202020204" pitchFamily="34" charset="0"/>
                <a:cs typeface="Times New Roman" panose="02020603050405020304" pitchFamily="18" charset="0"/>
              </a:rPr>
              <a:t>funding volume remains limited </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relative to the </a:t>
            </a:r>
            <a:r>
              <a:rPr lang="en-GB" sz="1900" b="1" kern="100" dirty="0">
                <a:effectLst/>
                <a:latin typeface="Times New Roman" panose="02020603050405020304" pitchFamily="18" charset="0"/>
                <a:ea typeface="Aptos" panose="020B0004020202020204" pitchFamily="34" charset="0"/>
                <a:cs typeface="Times New Roman" panose="02020603050405020304" pitchFamily="18" charset="0"/>
              </a:rPr>
              <a:t>scale</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 required to meet Union-wide hydrogen deployment targets. Additionally, the H2 Bank provides funding to RFNBO hydrogen projects only. A more </a:t>
            </a:r>
            <a:r>
              <a:rPr lang="en-GB" sz="1900" b="1" kern="100" dirty="0">
                <a:effectLst/>
                <a:latin typeface="Times New Roman" panose="02020603050405020304" pitchFamily="18" charset="0"/>
                <a:ea typeface="Aptos" panose="020B0004020202020204" pitchFamily="34" charset="0"/>
                <a:cs typeface="Times New Roman" panose="02020603050405020304" pitchFamily="18" charset="0"/>
              </a:rPr>
              <a:t>technology-neutral approach</a:t>
            </a:r>
            <a:r>
              <a:rPr lang="en-GB" sz="1900" kern="100" dirty="0">
                <a:effectLst/>
                <a:latin typeface="Times New Roman" panose="02020603050405020304" pitchFamily="18" charset="0"/>
                <a:ea typeface="Aptos" panose="020B0004020202020204" pitchFamily="34" charset="0"/>
                <a:cs typeface="Times New Roman" panose="02020603050405020304" pitchFamily="18" charset="0"/>
              </a:rPr>
              <a:t> that includes low-carbon hydrogen would enhance the scheme’s effectiveness by supporting a broader range of decarbonisation pathways and accelerating market ramp-up.</a:t>
            </a:r>
          </a:p>
        </p:txBody>
      </p:sp>
      <p:sp>
        <p:nvSpPr>
          <p:cNvPr id="3" name="Text Placeholder 2">
            <a:extLst>
              <a:ext uri="{FF2B5EF4-FFF2-40B4-BE49-F238E27FC236}">
                <a16:creationId xmlns:a16="http://schemas.microsoft.com/office/drawing/2014/main" id="{F00687C2-436D-6907-07FA-17CE6EF10EC8}"/>
              </a:ext>
            </a:extLst>
          </p:cNvPr>
          <p:cNvSpPr>
            <a:spLocks noGrp="1"/>
          </p:cNvSpPr>
          <p:nvPr>
            <p:ph type="body" sz="quarter" idx="14"/>
          </p:nvPr>
        </p:nvSpPr>
        <p:spPr>
          <a:xfrm>
            <a:off x="373226" y="311794"/>
            <a:ext cx="10935855" cy="530352"/>
          </a:xfrm>
        </p:spPr>
        <p:txBody>
          <a:bodyPr>
            <a:normAutofit/>
          </a:bodyPr>
          <a:lstStyle/>
          <a:p>
            <a:r>
              <a:rPr lang="en-GB" sz="3000" dirty="0">
                <a:latin typeface="Times New Roman" panose="02020603050405020304" pitchFamily="18" charset="0"/>
                <a:cs typeface="Times New Roman" panose="02020603050405020304" pitchFamily="18" charset="0"/>
              </a:rPr>
              <a:t>LEARNINGS AND CONSIDERATIONS – 1</a:t>
            </a:r>
            <a:r>
              <a:rPr lang="en-GB" sz="3000" baseline="30000" dirty="0">
                <a:latin typeface="Times New Roman" panose="02020603050405020304" pitchFamily="18" charset="0"/>
                <a:cs typeface="Times New Roman" panose="02020603050405020304" pitchFamily="18" charset="0"/>
              </a:rPr>
              <a:t>st</a:t>
            </a:r>
            <a:r>
              <a:rPr lang="en-GB" sz="3000" dirty="0">
                <a:latin typeface="Times New Roman" panose="02020603050405020304" pitchFamily="18" charset="0"/>
                <a:cs typeface="Times New Roman" panose="02020603050405020304" pitchFamily="18" charset="0"/>
              </a:rPr>
              <a:t> AUCTION</a:t>
            </a:r>
          </a:p>
        </p:txBody>
      </p:sp>
      <p:sp>
        <p:nvSpPr>
          <p:cNvPr id="4" name="Slide Number Placeholder 3">
            <a:extLst>
              <a:ext uri="{FF2B5EF4-FFF2-40B4-BE49-F238E27FC236}">
                <a16:creationId xmlns:a16="http://schemas.microsoft.com/office/drawing/2014/main" id="{30130206-CE6D-695B-2A9A-CC6328BE23D9}"/>
              </a:ext>
            </a:extLst>
          </p:cNvPr>
          <p:cNvSpPr>
            <a:spLocks noGrp="1"/>
          </p:cNvSpPr>
          <p:nvPr>
            <p:ph type="sldNum" sz="quarter" idx="12"/>
          </p:nvPr>
        </p:nvSpPr>
        <p:spPr>
          <a:xfrm>
            <a:off x="9355148" y="6441033"/>
            <a:ext cx="2743200" cy="365125"/>
          </a:xfrm>
        </p:spPr>
        <p:txBody>
          <a:bodyPr/>
          <a:lstStyle/>
          <a:p>
            <a:fld id="{F26FC048-DF4E-0746-B313-543F0DD72FCB}" type="slidenum">
              <a:rPr lang="en-GB" smtClean="0"/>
              <a:pPr/>
              <a:t>8</a:t>
            </a:fld>
            <a:endParaRPr lang="en-GB" dirty="0"/>
          </a:p>
        </p:txBody>
      </p:sp>
    </p:spTree>
    <p:extLst>
      <p:ext uri="{BB962C8B-B14F-4D97-AF65-F5344CB8AC3E}">
        <p14:creationId xmlns:p14="http://schemas.microsoft.com/office/powerpoint/2010/main" val="168914393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07BA1-87DF-6BA8-3880-C80DA7FA03E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2407F07-40CA-B38E-426A-B7AFF9C8FE8A}"/>
              </a:ext>
            </a:extLst>
          </p:cNvPr>
          <p:cNvSpPr>
            <a:spLocks noGrp="1"/>
          </p:cNvSpPr>
          <p:nvPr>
            <p:ph type="body" sz="quarter" idx="14"/>
          </p:nvPr>
        </p:nvSpPr>
        <p:spPr>
          <a:xfrm>
            <a:off x="263609" y="299602"/>
            <a:ext cx="10935855" cy="667960"/>
          </a:xfrm>
        </p:spPr>
        <p:txBody>
          <a:bodyPr>
            <a:normAutofit/>
          </a:bodyPr>
          <a:lstStyle/>
          <a:p>
            <a:r>
              <a:rPr lang="en-GB" dirty="0">
                <a:effectLst/>
                <a:latin typeface="Times New Roman" panose="02020603050405020304" pitchFamily="18" charset="0"/>
                <a:cs typeface="Times New Roman" panose="02020603050405020304" pitchFamily="18" charset="0"/>
              </a:rPr>
              <a:t>Second Auction – </a:t>
            </a:r>
            <a:r>
              <a:rPr lang="en-GB" dirty="0">
                <a:latin typeface="Times New Roman" panose="02020603050405020304" pitchFamily="18" charset="0"/>
                <a:cs typeface="Times New Roman" panose="02020603050405020304" pitchFamily="18" charset="0"/>
              </a:rPr>
              <a:t>New Terms and Conditions</a:t>
            </a:r>
            <a:endParaRPr lang="en-GB" b="0" i="0" dirty="0">
              <a:solidFill>
                <a:srgbClr val="0046FF"/>
              </a:solidFill>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BE"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6FC41CE-7A84-86BA-8274-B14EC25A6D63}"/>
              </a:ext>
            </a:extLst>
          </p:cNvPr>
          <p:cNvSpPr>
            <a:spLocks noGrp="1"/>
          </p:cNvSpPr>
          <p:nvPr>
            <p:ph type="sldNum" sz="quarter" idx="12"/>
          </p:nvPr>
        </p:nvSpPr>
        <p:spPr>
          <a:xfrm>
            <a:off x="9177867" y="6425325"/>
            <a:ext cx="2743200" cy="365125"/>
          </a:xfrm>
        </p:spPr>
        <p:txBody>
          <a:bodyPr/>
          <a:lstStyle/>
          <a:p>
            <a:fld id="{F26FC048-DF4E-0746-B313-543F0DD72FCB}" type="slidenum">
              <a:rPr lang="en-GB" smtClean="0">
                <a:latin typeface="Times New Roman" panose="02020603050405020304" pitchFamily="18" charset="0"/>
                <a:cs typeface="Times New Roman" panose="02020603050405020304" pitchFamily="18" charset="0"/>
              </a:rPr>
              <a:t>9</a:t>
            </a:fld>
            <a:endParaRPr lang="en-GB">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ABDF0C30-65B2-B2D9-27F2-C55B0E6ADA07}"/>
              </a:ext>
            </a:extLst>
          </p:cNvPr>
          <p:cNvSpPr txBox="1">
            <a:spLocks/>
          </p:cNvSpPr>
          <p:nvPr/>
        </p:nvSpPr>
        <p:spPr>
          <a:xfrm>
            <a:off x="263609" y="913130"/>
            <a:ext cx="11616345" cy="5957675"/>
          </a:xfrm>
          <a:prstGeom prst="rect">
            <a:avLst/>
          </a:prstGeom>
        </p:spPr>
        <p:txBody>
          <a:bodyPr vert="horz" lIns="91440" tIns="45720" rIns="91440" bIns="45720" rtlCol="0" anchor="t">
            <a:normAutofit fontScale="85000" lnSpcReduction="10000"/>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b="1" i="0" dirty="0">
                <a:solidFill>
                  <a:srgbClr val="001D35"/>
                </a:solidFill>
                <a:effectLst/>
                <a:latin typeface="Times New Roman" panose="02020603050405020304" pitchFamily="18" charset="0"/>
                <a:cs typeface="Times New Roman" panose="02020603050405020304" pitchFamily="18" charset="0"/>
              </a:rPr>
              <a:t>New resilience requirements: </a:t>
            </a:r>
            <a:r>
              <a:rPr lang="en-GB" dirty="0">
                <a:latin typeface="Times New Roman" panose="02020603050405020304" pitchFamily="18" charset="0"/>
                <a:cs typeface="Times New Roman" panose="02020603050405020304" pitchFamily="18" charset="0"/>
              </a:rPr>
              <a:t>The auction prioritized projects that demonstrate greater resilience to supply chain disruptions and geopolitical risks, likely focusing on domestic production and sourcing of key components. </a:t>
            </a:r>
          </a:p>
          <a:p>
            <a:r>
              <a:rPr lang="en-GB" b="1" dirty="0">
                <a:latin typeface="Times New Roman" panose="02020603050405020304" pitchFamily="18" charset="0"/>
                <a:cs typeface="Times New Roman" panose="02020603050405020304" pitchFamily="18" charset="0"/>
              </a:rPr>
              <a:t>Evaluation based on industrial competitiveness</a:t>
            </a:r>
            <a:r>
              <a:rPr lang="en-GB" dirty="0">
                <a:latin typeface="Times New Roman" panose="02020603050405020304" pitchFamily="18" charset="0"/>
                <a:cs typeface="Times New Roman" panose="02020603050405020304" pitchFamily="18" charset="0"/>
              </a:rPr>
              <a:t>: Projects assessed on their environmental impact AND on their contribution to European industrial leadership and competitiveness, aligning with the goals of the Net-Zero Industry Act. </a:t>
            </a:r>
          </a:p>
          <a:p>
            <a:r>
              <a:rPr lang="en-GB" b="1" dirty="0">
                <a:latin typeface="Times New Roman" panose="02020603050405020304" pitchFamily="18" charset="0"/>
                <a:cs typeface="Times New Roman" panose="02020603050405020304" pitchFamily="18" charset="0"/>
              </a:rPr>
              <a:t>Higher maturity level requirements</a:t>
            </a:r>
            <a:r>
              <a:rPr lang="en-GB" dirty="0">
                <a:latin typeface="Times New Roman" panose="02020603050405020304" pitchFamily="18" charset="0"/>
                <a:cs typeface="Times New Roman" panose="02020603050405020304" pitchFamily="18" charset="0"/>
              </a:rPr>
              <a:t>: Applications needed to demonstrate a higher level of technological maturity and readiness for commercialization compared to the first auction. </a:t>
            </a:r>
          </a:p>
          <a:p>
            <a:r>
              <a:rPr lang="en-GB" b="1" dirty="0">
                <a:latin typeface="Times New Roman" panose="02020603050405020304" pitchFamily="18" charset="0"/>
                <a:cs typeface="Times New Roman" panose="02020603050405020304" pitchFamily="18" charset="0"/>
              </a:rPr>
              <a:t>Revised price ceiling</a:t>
            </a:r>
            <a:r>
              <a:rPr lang="en-GB" dirty="0">
                <a:latin typeface="Times New Roman" panose="02020603050405020304" pitchFamily="18" charset="0"/>
                <a:cs typeface="Times New Roman" panose="02020603050405020304" pitchFamily="18" charset="0"/>
              </a:rPr>
              <a:t>: Ceiling price reduced from 4.5 € (first auction) to 4 €/kg.</a:t>
            </a:r>
          </a:p>
          <a:p>
            <a:r>
              <a:rPr lang="en-GB" b="1" dirty="0">
                <a:latin typeface="Times New Roman" panose="02020603050405020304" pitchFamily="18" charset="0"/>
                <a:cs typeface="Times New Roman" panose="02020603050405020304" pitchFamily="18" charset="0"/>
              </a:rPr>
              <a:t>Dedicated maritime budget</a:t>
            </a:r>
            <a:r>
              <a:rPr lang="en-GB" dirty="0">
                <a:latin typeface="Times New Roman" panose="02020603050405020304" pitchFamily="18" charset="0"/>
                <a:cs typeface="Times New Roman" panose="02020603050405020304" pitchFamily="18" charset="0"/>
              </a:rPr>
              <a:t>: A portion of the auction funds (€200 million) are specifically allocated to projects supplying renewable hydrogen to the maritime sector. </a:t>
            </a:r>
          </a:p>
          <a:p>
            <a:r>
              <a:rPr lang="en-GB" dirty="0">
                <a:latin typeface="Times New Roman" panose="02020603050405020304" pitchFamily="18" charset="0"/>
                <a:cs typeface="Times New Roman" panose="02020603050405020304" pitchFamily="18" charset="0"/>
              </a:rPr>
              <a:t>Total Buget: €1.2 billion</a:t>
            </a:r>
          </a:p>
          <a:p>
            <a:endParaRPr lang="en-GB" dirty="0">
              <a:latin typeface="Times New Roman" panose="02020603050405020304" pitchFamily="18" charset="0"/>
              <a:cs typeface="Times New Roman" panose="02020603050405020304" pitchFamily="18" charset="0"/>
            </a:endParaRPr>
          </a:p>
          <a:p>
            <a:pPr marL="57150" indent="0">
              <a:buNone/>
            </a:pPr>
            <a:endParaRPr lang="en-GB" sz="2400" dirty="0">
              <a:latin typeface="Times New Roman" panose="02020603050405020304" pitchFamily="18" charset="0"/>
              <a:cs typeface="Times New Roman" panose="02020603050405020304" pitchFamily="18" charset="0"/>
            </a:endParaRPr>
          </a:p>
          <a:p>
            <a:pPr marL="5715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dirty="0">
              <a:latin typeface="Times New Roman" panose="02020603050405020304" pitchFamily="18" charset="0"/>
              <a:cs typeface="Times New Roman" panose="02020603050405020304" pitchFamily="18" charset="0"/>
            </a:endParaRPr>
          </a:p>
          <a:p>
            <a:pPr marL="0" lvl="1" indent="0">
              <a:buNone/>
            </a:pPr>
            <a:endParaRPr lang="en-GB" dirty="0">
              <a:latin typeface="Times New Roman" panose="02020603050405020304" pitchFamily="18" charset="0"/>
              <a:cs typeface="Times New Roman" panose="02020603050405020304" pitchFamily="18" charset="0"/>
            </a:endParaRPr>
          </a:p>
          <a:p>
            <a:pPr marL="504825" lvl="1" indent="-514350">
              <a:buFont typeface="+mj-lt"/>
              <a:buAutoNum type="arabicPeriod"/>
            </a:pPr>
            <a:endParaRPr lang="en-US" dirty="0">
              <a:latin typeface="Times New Roman" panose="02020603050405020304" pitchFamily="18" charset="0"/>
              <a:cs typeface="Times New Roman" panose="02020603050405020304" pitchFamily="18" charset="0"/>
            </a:endParaRPr>
          </a:p>
          <a:p>
            <a:pPr marL="719138" lvl="2" indent="-271463"/>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4A3C908-BFE5-8980-8E2D-25D4E4190A3B}"/>
              </a:ext>
            </a:extLst>
          </p:cNvPr>
          <p:cNvSpPr txBox="1">
            <a:spLocks/>
          </p:cNvSpPr>
          <p:nvPr/>
        </p:nvSpPr>
        <p:spPr>
          <a:xfrm>
            <a:off x="609522" y="1103377"/>
            <a:ext cx="11616345" cy="5611202"/>
          </a:xfrm>
          <a:prstGeom prst="rect">
            <a:avLst/>
          </a:prstGeom>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9138" lvl="2" indent="-271463"/>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1604979"/>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ST new presentation template.potx" id="{187EC2C4-0FBD-45A8-B9EB-86531DF8B18C}" vid="{8662CFA7-21A1-40A0-91DB-2F0C9E3114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BB70DFC1CB164BA2F071008697AA7A" ma:contentTypeVersion="12" ma:contentTypeDescription="Create a new document." ma:contentTypeScope="" ma:versionID="6c44751bc2c5a5a06e794df9729d3452">
  <xsd:schema xmlns:xsd="http://www.w3.org/2001/XMLSchema" xmlns:xs="http://www.w3.org/2001/XMLSchema" xmlns:p="http://schemas.microsoft.com/office/2006/metadata/properties" xmlns:ns3="5fc937bc-d9d4-411f-bc41-d27a17f41844" xmlns:ns4="94b0ae86-2e8c-4394-92bb-6e309eca8412" targetNamespace="http://schemas.microsoft.com/office/2006/metadata/properties" ma:root="true" ma:fieldsID="c02cf743a037e6734ab54de8a6f4d44c" ns3:_="" ns4:_="">
    <xsd:import namespace="5fc937bc-d9d4-411f-bc41-d27a17f41844"/>
    <xsd:import namespace="94b0ae86-2e8c-4394-92bb-6e309eca841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c937bc-d9d4-411f-bc41-d27a17f418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SystemTags" ma:index="16" nillable="true" ma:displayName="MediaServiceSystemTags" ma:hidden="true" ma:internalName="MediaServiceSystemTags"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b0ae86-2e8c-4394-92bb-6e309eca841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5fc937bc-d9d4-411f-bc41-d27a17f418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D94888-FD47-4EC2-9C50-E5B379030CFE}">
  <ds:schemaRefs>
    <ds:schemaRef ds:uri="http://schemas.microsoft.com/office/2006/metadata/contentType"/>
    <ds:schemaRef ds:uri="http://schemas.microsoft.com/office/2006/metadata/properties/metaAttributes"/>
    <ds:schemaRef ds:uri="http://www.w3.org/2000/xmlns/"/>
    <ds:schemaRef ds:uri="http://www.w3.org/2001/XMLSchema"/>
    <ds:schemaRef ds:uri="5fc937bc-d9d4-411f-bc41-d27a17f41844"/>
    <ds:schemaRef ds:uri="94b0ae86-2e8c-4394-92bb-6e309eca8412"/>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C282A8-BD16-4948-989B-C19F28A78992}">
  <ds:schemaRefs>
    <ds:schemaRef ds:uri="http://purl.org/dc/elements/1.1/"/>
    <ds:schemaRef ds:uri="http://schemas.microsoft.com/office/2006/metadata/properties"/>
    <ds:schemaRef ds:uri="http://schemas.openxmlformats.org/package/2006/metadata/core-properties"/>
    <ds:schemaRef ds:uri="http://purl.org/dc/terms/"/>
    <ds:schemaRef ds:uri="http://schemas.microsoft.com/office/infopath/2007/PartnerControls"/>
    <ds:schemaRef ds:uri="94b0ae86-2e8c-4394-92bb-6e309eca8412"/>
    <ds:schemaRef ds:uri="http://schemas.microsoft.com/office/2006/documentManagement/types"/>
    <ds:schemaRef ds:uri="5fc937bc-d9d4-411f-bc41-d27a17f41844"/>
    <ds:schemaRef ds:uri="http://www.w3.org/XML/1998/namespace"/>
    <ds:schemaRef ds:uri="http://purl.org/dc/dcmitype/"/>
  </ds:schemaRefs>
</ds:datastoreItem>
</file>

<file path=customXml/itemProps3.xml><?xml version="1.0" encoding="utf-8"?>
<ds:datastoreItem xmlns:ds="http://schemas.openxmlformats.org/officeDocument/2006/customXml" ds:itemID="{BD2A8C83-F465-4CB3-A15E-97BDDF6437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1968</TotalTime>
  <Words>2677</Words>
  <Application>Microsoft Office PowerPoint</Application>
  <PresentationFormat>Widescreen</PresentationFormat>
  <Paragraphs>199</Paragraphs>
  <Slides>15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Calibri</vt:lpstr>
      <vt:lpstr>Calibri Light</vt:lpstr>
      <vt:lpstr>Cambria</vt:lpstr>
      <vt:lpstr>Courier New</vt:lpstr>
      <vt:lpstr>inherit</vt:lpstr>
      <vt:lpstr>Open Sans</vt:lpstr>
      <vt:lpstr>Poppins</vt:lpstr>
      <vt:lpstr>Times New Roman</vt:lpstr>
      <vt:lpstr>Wingdings</vt:lpstr>
      <vt:lpstr>Office Theme</vt:lpstr>
      <vt:lpstr>Andrei Marcu  Olivier Imbault Chiara Cavallera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ERCST draft Table of Contents</dc:title>
  <dc:creator>Romeo, Gabriele</dc:creator>
  <cp:lastModifiedBy>Chiara Cavallera | ERCST</cp:lastModifiedBy>
  <cp:revision>184</cp:revision>
  <cp:lastPrinted>2019-09-26T09:57:55Z</cp:lastPrinted>
  <dcterms:created xsi:type="dcterms:W3CDTF">2023-11-22T07:11:12Z</dcterms:created>
  <dcterms:modified xsi:type="dcterms:W3CDTF">2025-06-19T10:39:05Z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0x010100E5BB70DFC1CB164BA2F071008697AA7A</vt:lpwstr>
  </property>
</Properties>
</file>