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60" r:id="rId2"/>
    <p:sldId id="432" r:id="rId3"/>
    <p:sldId id="461" r:id="rId4"/>
    <p:sldId id="437" r:id="rId5"/>
    <p:sldId id="435" r:id="rId6"/>
    <p:sldId id="436" r:id="rId7"/>
    <p:sldId id="438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F9E57-6D53-0141-9506-9CB7D6B45903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0F74D-D9A0-3540-B43D-F7AA8483F2A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736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8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6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9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E398-0042-723F-4FB4-ABDE2C698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0654-76F3-7460-B7BF-FAF27C4CE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5533-36AD-2B41-D390-9AAD99F0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069D-AB94-56FA-BDBF-E63F37EE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D42A-1F54-95FA-3043-BA6D5271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854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A44D-368E-3EFF-D18F-98C87520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0BA36-1B5B-A21C-67C1-C1B4609AD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B5975-78D6-A723-AEE8-E637E5F3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4A194-659F-5DCC-AED8-654FB62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6938A-0F44-8181-10B3-5ED9B8A5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707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3E57D-A236-DA80-CA8B-6F218C191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1434C-3037-045A-98AE-AF051127F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B3F2-A1AF-4506-00A0-CFD7974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9B19-A2D2-1536-0AEB-7EBBC743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92DE2-1A7F-3BCC-6E20-FAB3691E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985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252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790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402B-AB0C-A209-75A0-C5AB09C8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F35F-7479-37BA-C650-FA172DADA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45E3F-129C-A295-35E3-3B00DFBE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7FF1-7137-AB4A-6836-9366B1AB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07ED-A513-5C53-10E1-67970D9F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6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DBAB-2005-265B-7CEB-B6B81445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4DAE3-0D4A-46B1-AB06-2B8F127F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EAFA-3CFF-7033-7570-603E7641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4E51D-2511-21A2-891C-0912EC3F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63953-4778-7454-ECD7-C849D3D4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45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30C3-4AA3-854C-B6E7-401BEE57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6544-A099-3465-9ECF-09F03861D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1FC64-7445-E542-FBD9-501876442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59455-D574-E00D-1069-9A01EA7F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8DAF6-5713-6B7D-854E-41CF8D82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96CEA-7C89-1149-3003-0EA1351D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825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9923-44EE-F3F4-FE12-85C2CB9A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ED468-A596-E776-FE45-0A51741D3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4D2D-BC7D-149B-D1D4-A3B0759C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7346C-ACB7-D8C2-D91B-A03BC39A1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BA8EC-4241-9A74-77E8-927E19EA8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5DB3E-F56C-F139-7B5A-D979015B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91B2D-2C56-8199-086B-BE05423F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DF733-55F8-EFED-3DE3-4F58BFEE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136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6F9C-5B67-58A6-05D3-E0FCD3BA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7C922-CCCB-7F58-6D8B-87544475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1B549-BA29-D0E6-EE43-E9925EE6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9C4B6-4078-C36B-979F-7F24CAE0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174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67EB4-EEE0-F98C-92F2-85604671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BBDF6-1DFC-AFF9-F506-828B6047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F3DA-17A9-FE24-A8AC-9E5463FF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83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7867-3DC1-0070-0730-8D80653E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181D-2752-BBE1-CFB7-9201FE6D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B374B-BD9F-3930-5C76-C032B483D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BC869-7157-02F3-2273-3DBCF571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42C44-E75C-2EDA-E2C5-FC063D72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96ADF-F2E0-C227-1C4B-7814ACE9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952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CC06-092A-3F89-5A01-6E39E08A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CBFA1-EB66-0E3A-D63F-CDF7E3FCE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7A5F7-2FC1-F0D3-CB51-344B64486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D9B2C-4EF6-A545-E7F2-DF4E1754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A09F5-730D-1C56-8259-1C6FF062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EC72F-C766-AA80-D6D9-6F7B4CF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70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8344C-B64B-20B5-C5CB-1D81DDB2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DB613-9FE7-9C23-F6C5-D2FE96A81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5325-44CE-8A85-D05D-D831B7888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8FBB-C496-6948-B524-396BD3BFBC81}" type="datetimeFigureOut">
              <a:rPr lang="en-BE" smtClean="0"/>
              <a:t>19/05/2022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17FE-0534-F15C-8412-02321E2A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EE780-E8CF-478D-A57F-6E463A5DF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7AB8-DC5C-B843-807A-BFD52EF8F7F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29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684" y="3429000"/>
            <a:ext cx="10911367" cy="380399"/>
          </a:xfrm>
        </p:spPr>
        <p:txBody>
          <a:bodyPr/>
          <a:lstStyle/>
          <a:p>
            <a:r>
              <a:rPr lang="en-US" dirty="0"/>
              <a:t>May 18,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2" y="2323677"/>
            <a:ext cx="10911367" cy="101474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Border Carbon Adjustment in the EU: ENVI Position</a:t>
            </a:r>
          </a:p>
          <a:p>
            <a:r>
              <a:rPr lang="en-GB" sz="2800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Synoptic Overview of ENVI Committee Changes</a:t>
            </a:r>
          </a:p>
        </p:txBody>
      </p:sp>
    </p:spTree>
    <p:extLst>
      <p:ext uri="{BB962C8B-B14F-4D97-AF65-F5344CB8AC3E}">
        <p14:creationId xmlns:p14="http://schemas.microsoft.com/office/powerpoint/2010/main" val="20698435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342109" y="1087395"/>
          <a:ext cx="11264872" cy="452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323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4527755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878421">
                  <a:extLst>
                    <a:ext uri="{9D8B030D-6E8A-4147-A177-3AD203B41FA5}">
                      <a16:colId xmlns:a16="http://schemas.microsoft.com/office/drawing/2014/main" val="2271279555"/>
                    </a:ext>
                  </a:extLst>
                </a:gridCol>
                <a:gridCol w="3295373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</a:tblGrid>
              <a:tr h="6381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ENVI Final Report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 #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157774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Scope: Covered Products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outset: Aluminium, cement, electricity, </a:t>
                      </a:r>
                      <a:r>
                        <a:rPr lang="en-US" sz="1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fertilisers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iron and steel,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hydrogen, organic chemicals,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polymers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2030: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EU ETS sectors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(priority to those most exposed to CL and most carbon intensive)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Possibility for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to add downstream products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significant share of covered goods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through delegated acts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CA12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cement, electricity, </a:t>
                      </a:r>
                      <a:r>
                        <a:rPr lang="en-US" sz="1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fertilisers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and iron and steel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7712"/>
                  </a:ext>
                </a:extLst>
              </a:tr>
              <a:tr h="8396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Scope: Covered Emissions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emissions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indirect emissions from electricity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CA5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emissions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328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 in the ENVI Report (1)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47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270933" y="1321525"/>
          <a:ext cx="11291803" cy="4160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796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4424516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3525741583"/>
                    </a:ext>
                  </a:extLst>
                </a:gridCol>
                <a:gridCol w="3790336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</a:tblGrid>
              <a:tr h="890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ENVI Final Report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 #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9737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Scope: Trade Flows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Imports only, but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to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 annually CBAM effectiveness in addressing CL risk from EU exports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and where appropriate present a legislative proposal to address the risk.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CA12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Imports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441729"/>
                  </a:ext>
                </a:extLst>
              </a:tr>
              <a:tr h="16242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Transitional phase: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b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allocation phase-out: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2025-2030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CA12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Transitional phase:  2023-2025</a:t>
                      </a:r>
                      <a:b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allocation phase-out: 2026-2035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754837"/>
                  </a:ext>
                </a:extLst>
              </a:tr>
              <a:tr h="5040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Crediting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Explicit</a:t>
                      </a:r>
                      <a:r>
                        <a:rPr lang="en-US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carbon pricing only (clarification)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CA15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carbon pricing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33659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 in the ENVI Report (2)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51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388921" y="1087395"/>
          <a:ext cx="11277053" cy="556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865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3681012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874654">
                  <a:extLst>
                    <a:ext uri="{9D8B030D-6E8A-4147-A177-3AD203B41FA5}">
                      <a16:colId xmlns:a16="http://schemas.microsoft.com/office/drawing/2014/main" val="3300516880"/>
                    </a:ext>
                  </a:extLst>
                </a:gridCol>
                <a:gridCol w="4365522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</a:tblGrid>
              <a:tr h="9921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ENVI Final Report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 #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83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Determination of embedded emissions (products)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 on actual emissions at installation level, with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fallback default values for each exporting country and each good set at the average emission intensity of the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per cent worst performing installations in each exporting country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reliable data for the exporting country cannot be applied default set 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average emissions intensity of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per cent worst performing EU installations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CA6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Products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 on actual emissions at installation level, with </a:t>
                      </a:r>
                    </a:p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fallback default values for each exporting country and each good set at the average emission intensity of each exporting country and for each good, increased by a mark-up, or </a:t>
                      </a:r>
                    </a:p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reliable data for the exporting country cannot be applied default set at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average emissions intensity of the 10 per cent worst performing EU installations</a:t>
                      </a:r>
                    </a:p>
                  </a:txBody>
                  <a:tcPr marL="67073" marR="67073" marT="0" marB="0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40207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 in the ENVI Report (3)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671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388921" y="1087395"/>
          <a:ext cx="11277053" cy="4741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865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3774001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3300516880"/>
                    </a:ext>
                  </a:extLst>
                </a:gridCol>
                <a:gridCol w="4247535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</a:tblGrid>
              <a:tr h="9921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ENVI Final Report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 #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83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Determination of embedded emissions (electricity)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 on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verified emissions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Default values based on the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per cent worst performing installations producing electricity in the third country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data on actual emissions is unavailable.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Where no specific default value has been determined for a third country, the default value shall represent the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CO2 emission factor of fossil-fuel generation in the EU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CA5, CA6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 on third-country specific default values based on the best data available to EC determining the average CO2 emission factor of price-setting sources in the third country, or </a:t>
                      </a:r>
                    </a:p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certain conditions are met based on actual emissions</a:t>
                      </a:r>
                    </a:p>
                  </a:txBody>
                  <a:tcPr marL="67073" marR="67073" marT="0" marB="0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40207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 in the ENVI Report (4)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823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388921" y="1087395"/>
          <a:ext cx="11277053" cy="523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865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3803498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988142">
                  <a:extLst>
                    <a:ext uri="{9D8B030D-6E8A-4147-A177-3AD203B41FA5}">
                      <a16:colId xmlns:a16="http://schemas.microsoft.com/office/drawing/2014/main" val="3300516880"/>
                    </a:ext>
                  </a:extLst>
                </a:gridCol>
                <a:gridCol w="4129548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</a:tblGrid>
              <a:tr h="667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ENVI Final Report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 #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1812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Use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revenue accrues to EU budget (own resources), but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commensurate increase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decarbonisation of LDCs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CA9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determination on revenue use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3284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Centralized administration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an EU CBAM Authority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CA14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Decentralized administration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27 Member States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441729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allocation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Gradual phase out of FA in initially covered sectors by 2030: </a:t>
                      </a: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in 2025, 20% in 2026, 30% in 2027, 50% in 2028, 75% in 2029, 100% phase out in 2030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EU ETS sectors included by 2030: 4-year phase out period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(full free allocation in the 1</a:t>
                      </a:r>
                      <a:r>
                        <a:rPr lang="en-US" sz="18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year, 30% reduction in second year, 60% reduction in third year, 100% phase out after 4 years)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CA12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 ETS revision proposal: gradual phase out of FA in initially covered sectors between 2026-2035 (by 10% each year)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53903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 in the ENVI Report (5)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42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388921" y="1087395"/>
          <a:ext cx="11277053" cy="5056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865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4806388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3300516880"/>
                    </a:ext>
                  </a:extLst>
                </a:gridCol>
                <a:gridCol w="3288890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</a:tblGrid>
              <a:tr h="667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ENVI Final Report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 #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 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Circumvention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Defines additional instances that could constitute circumvention: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and indirect subsides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export rebates) for covered goods in order 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absorb the costs linked to a CO2 price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paid in the third country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CO2 price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paid in 3</a:t>
                      </a:r>
                      <a:r>
                        <a:rPr lang="en-US" sz="18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country 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placed only on goods exported to the EU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Slight product modification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Outsourcing of production of downstream products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the objective of avoiding payment of CO2 price in the EU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Transhipment</a:t>
                      </a:r>
                      <a:endParaRPr lang="en-US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1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Reorganisaiton</a:t>
                      </a: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by exporters of patterns and channels of sale and production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any other kinds of dual production and sale practices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CA10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Considers instances of slight product modification to avoid CBAM obligations. 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638793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Amendments in the ENVI Report (6)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577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Macintosh PowerPoint</Application>
  <PresentationFormat>Widescreen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Cambria Math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Vollmer</dc:creator>
  <cp:lastModifiedBy>Anita Vollmer</cp:lastModifiedBy>
  <cp:revision>1</cp:revision>
  <dcterms:created xsi:type="dcterms:W3CDTF">2022-05-19T07:58:54Z</dcterms:created>
  <dcterms:modified xsi:type="dcterms:W3CDTF">2022-05-19T07:59:26Z</dcterms:modified>
</cp:coreProperties>
</file>