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19" r:id="rId2"/>
    <p:sldId id="457" r:id="rId3"/>
    <p:sldId id="452" r:id="rId4"/>
    <p:sldId id="454" r:id="rId5"/>
    <p:sldId id="453" r:id="rId6"/>
    <p:sldId id="458" r:id="rId7"/>
    <p:sldId id="459" r:id="rId8"/>
    <p:sldId id="450" r:id="rId9"/>
    <p:sldId id="455" r:id="rId10"/>
    <p:sldId id="456" r:id="rId11"/>
    <p:sldId id="434" r:id="rId12"/>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07"/>
  </p:normalViewPr>
  <p:slideViewPr>
    <p:cSldViewPr snapToGrid="0" snapToObjects="1">
      <p:cViewPr varScale="1">
        <p:scale>
          <a:sx n="111" d="100"/>
          <a:sy n="111" d="100"/>
        </p:scale>
        <p:origin x="6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C8E77-5DAC-AA4D-A303-ED109490E207}" type="datetimeFigureOut">
              <a:rPr lang="en-BE" smtClean="0"/>
              <a:t>19/05/2022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422DB-4BF3-7A45-A6D2-A0E8079D4508}" type="slidenum">
              <a:rPr lang="en-BE" smtClean="0"/>
              <a:t>‹#›</a:t>
            </a:fld>
            <a:endParaRPr lang="en-BE"/>
          </a:p>
        </p:txBody>
      </p:sp>
    </p:spTree>
    <p:extLst>
      <p:ext uri="{BB962C8B-B14F-4D97-AF65-F5344CB8AC3E}">
        <p14:creationId xmlns:p14="http://schemas.microsoft.com/office/powerpoint/2010/main" val="420278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7</a:t>
            </a:fld>
            <a:endParaRPr lang="en-GB"/>
          </a:p>
        </p:txBody>
      </p:sp>
    </p:spTree>
    <p:extLst>
      <p:ext uri="{BB962C8B-B14F-4D97-AF65-F5344CB8AC3E}">
        <p14:creationId xmlns:p14="http://schemas.microsoft.com/office/powerpoint/2010/main" val="159116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F2CA-73F2-9AEB-D929-167CF36BEA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133E6106-D478-9488-DAB0-D7D42E92A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8206926C-04BB-A592-0835-277275692921}"/>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5" name="Footer Placeholder 4">
            <a:extLst>
              <a:ext uri="{FF2B5EF4-FFF2-40B4-BE49-F238E27FC236}">
                <a16:creationId xmlns:a16="http://schemas.microsoft.com/office/drawing/2014/main" id="{EA626B3E-7A6F-700E-2071-91654273919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B80308D-701A-79EB-C5CE-27FC842DB2C2}"/>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17551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4BC5-305D-6AB9-95B1-8D024F56E07D}"/>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0D9104A-CFF2-2AF2-6FBD-F641208EFE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C0946E8-B5B2-7131-528E-BAE00BF703D4}"/>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5" name="Footer Placeholder 4">
            <a:extLst>
              <a:ext uri="{FF2B5EF4-FFF2-40B4-BE49-F238E27FC236}">
                <a16:creationId xmlns:a16="http://schemas.microsoft.com/office/drawing/2014/main" id="{CCFC0CB8-76AC-36CB-8CBB-218B810F12F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3ED64E7-8A48-46C5-9C63-5160592DBFAC}"/>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326538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09C46-1551-D190-0E2F-35C8652F4C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D15E21E-FA6A-565E-B77B-24F93C5CD5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42A59ED1-0264-F242-5159-767551B62F82}"/>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5" name="Footer Placeholder 4">
            <a:extLst>
              <a:ext uri="{FF2B5EF4-FFF2-40B4-BE49-F238E27FC236}">
                <a16:creationId xmlns:a16="http://schemas.microsoft.com/office/drawing/2014/main" id="{9F378BAE-A955-1054-44EC-971FCD9A3B6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1CB6D0C-3478-E226-B230-5E282C1B1290}"/>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1697254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GB"/>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10147172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36998339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2963-406C-1EEE-9790-D14D3AE7C604}"/>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A126D4EF-4B12-763F-232F-4CBA8068A2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44F09275-22CF-69D0-F2C0-5D29C4A1C14C}"/>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5" name="Footer Placeholder 4">
            <a:extLst>
              <a:ext uri="{FF2B5EF4-FFF2-40B4-BE49-F238E27FC236}">
                <a16:creationId xmlns:a16="http://schemas.microsoft.com/office/drawing/2014/main" id="{9DF0D32E-45A4-D601-484E-EA6464EF130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8B77EAC-1DA2-190E-26EA-8E07894A6F74}"/>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182991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41ED-272F-B55F-0C69-3792FA282F0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4FD157DF-D07F-5CF9-EB36-E2FBDA80E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BD3C91-5039-1EC1-358B-5FDD99BCE249}"/>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5" name="Footer Placeholder 4">
            <a:extLst>
              <a:ext uri="{FF2B5EF4-FFF2-40B4-BE49-F238E27FC236}">
                <a16:creationId xmlns:a16="http://schemas.microsoft.com/office/drawing/2014/main" id="{E30449BE-308F-72D3-D311-B85E9FD9542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1B5E20E-EB1D-3AE7-91F0-C89B1D5B01EC}"/>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76183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D848-3E31-0176-6720-EBFAF999557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C8E03D0-9C89-7EAE-B108-2E610EB7AA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DC4D8217-1A5A-D93D-28A2-9367B5BCC3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B1BE07C8-1C00-AC6E-B247-7E3A7238394F}"/>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6" name="Footer Placeholder 5">
            <a:extLst>
              <a:ext uri="{FF2B5EF4-FFF2-40B4-BE49-F238E27FC236}">
                <a16:creationId xmlns:a16="http://schemas.microsoft.com/office/drawing/2014/main" id="{0067C1C3-1FDC-906F-0E78-998A635070E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FA3C2F9-5AE2-3E38-C4D8-C0B30F111D98}"/>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212794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48BF-2D46-0C6E-34EF-276D2DD0AAD9}"/>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317A13A-B0BB-ECF2-DE0A-96BB41E91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17ED8E-6066-C0BD-E6F3-62CED12D24F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A9364B46-9911-D3DE-682C-66F517396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98B318-4E9A-771A-DB5D-E95A79093AE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62064BF3-9AD5-1CCB-B624-ED3851CC827F}"/>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8" name="Footer Placeholder 7">
            <a:extLst>
              <a:ext uri="{FF2B5EF4-FFF2-40B4-BE49-F238E27FC236}">
                <a16:creationId xmlns:a16="http://schemas.microsoft.com/office/drawing/2014/main" id="{63BA39A7-CB95-2500-7E9A-AAEAA8166D8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924EDF0-2CFF-DF35-F0A7-1B3005274563}"/>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237897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87E3-7DD2-5A07-36D6-469D4CED48F2}"/>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360FAFE4-F6F9-7C97-2D1A-F93332771978}"/>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4" name="Footer Placeholder 3">
            <a:extLst>
              <a:ext uri="{FF2B5EF4-FFF2-40B4-BE49-F238E27FC236}">
                <a16:creationId xmlns:a16="http://schemas.microsoft.com/office/drawing/2014/main" id="{DDD74A3C-0918-8EF1-588B-6817D4BFF30D}"/>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8F6BC12D-36A6-8746-A9DD-72C0193F5FFE}"/>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355089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2D8A65-4E7A-4A03-D1DB-71B87C376B45}"/>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3" name="Footer Placeholder 2">
            <a:extLst>
              <a:ext uri="{FF2B5EF4-FFF2-40B4-BE49-F238E27FC236}">
                <a16:creationId xmlns:a16="http://schemas.microsoft.com/office/drawing/2014/main" id="{A7650A2C-DCFC-A002-EDA6-AC6967C3F2E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F155EA72-C0A3-14AD-89C8-FED920EA6BCC}"/>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323555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4B57-537F-E71D-1409-7DFF6C5C94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B3B201E-8724-FB68-0506-7328888B8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9F796C39-867D-B937-1CB5-2C3D382AE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BF6601-0E50-9CAD-D461-1581D24D8DBE}"/>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6" name="Footer Placeholder 5">
            <a:extLst>
              <a:ext uri="{FF2B5EF4-FFF2-40B4-BE49-F238E27FC236}">
                <a16:creationId xmlns:a16="http://schemas.microsoft.com/office/drawing/2014/main" id="{47716A78-747E-3204-2C89-2398BAE4EF2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F6770BA-82C8-C663-BAA4-00F5E45115F4}"/>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255385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3DFA-5C1F-A6F2-53E5-1338EA34DD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A767D717-F0B4-7A2A-FADB-78848B48A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E1F60F58-090F-A9AE-D6ED-F457C81E4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9B44CF-0C61-6BDC-3E83-44E699076843}"/>
              </a:ext>
            </a:extLst>
          </p:cNvPr>
          <p:cNvSpPr>
            <a:spLocks noGrp="1"/>
          </p:cNvSpPr>
          <p:nvPr>
            <p:ph type="dt" sz="half" idx="10"/>
          </p:nvPr>
        </p:nvSpPr>
        <p:spPr/>
        <p:txBody>
          <a:bodyPr/>
          <a:lstStyle/>
          <a:p>
            <a:fld id="{AB15D1A8-EE2C-F742-841D-4C42EA361424}" type="datetimeFigureOut">
              <a:rPr lang="en-BE" smtClean="0"/>
              <a:t>19/05/2022</a:t>
            </a:fld>
            <a:endParaRPr lang="en-BE"/>
          </a:p>
        </p:txBody>
      </p:sp>
      <p:sp>
        <p:nvSpPr>
          <p:cNvPr id="6" name="Footer Placeholder 5">
            <a:extLst>
              <a:ext uri="{FF2B5EF4-FFF2-40B4-BE49-F238E27FC236}">
                <a16:creationId xmlns:a16="http://schemas.microsoft.com/office/drawing/2014/main" id="{0F386090-A638-ACD3-B34E-B0BF82C061D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AA8AB5E-0BFA-71D5-0E91-9FDA6606F2CE}"/>
              </a:ext>
            </a:extLst>
          </p:cNvPr>
          <p:cNvSpPr>
            <a:spLocks noGrp="1"/>
          </p:cNvSpPr>
          <p:nvPr>
            <p:ph type="sldNum" sz="quarter" idx="12"/>
          </p:nvPr>
        </p:nvSpPr>
        <p:spPr/>
        <p:txBody>
          <a:bodyPr/>
          <a:lstStyle/>
          <a:p>
            <a:fld id="{71B8B363-B3D7-FE4B-B036-9ED0C5CC0CDA}" type="slidenum">
              <a:rPr lang="en-BE" smtClean="0"/>
              <a:t>‹#›</a:t>
            </a:fld>
            <a:endParaRPr lang="en-BE"/>
          </a:p>
        </p:txBody>
      </p:sp>
    </p:spTree>
    <p:extLst>
      <p:ext uri="{BB962C8B-B14F-4D97-AF65-F5344CB8AC3E}">
        <p14:creationId xmlns:p14="http://schemas.microsoft.com/office/powerpoint/2010/main" val="292925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4816B7-6981-B204-4370-B5C6B6EEA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7611883-2229-31BF-288C-BB2DEA792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48A2CE8E-AB25-D75F-7018-D7BFC715EE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5D1A8-EE2C-F742-841D-4C42EA361424}" type="datetimeFigureOut">
              <a:rPr lang="en-BE" smtClean="0"/>
              <a:t>19/05/2022</a:t>
            </a:fld>
            <a:endParaRPr lang="en-BE"/>
          </a:p>
        </p:txBody>
      </p:sp>
      <p:sp>
        <p:nvSpPr>
          <p:cNvPr id="5" name="Footer Placeholder 4">
            <a:extLst>
              <a:ext uri="{FF2B5EF4-FFF2-40B4-BE49-F238E27FC236}">
                <a16:creationId xmlns:a16="http://schemas.microsoft.com/office/drawing/2014/main" id="{AF8037F9-A706-47C5-961E-3495A479B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4E9E9CBE-08F9-804E-B20A-A5A4DE34A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8B363-B3D7-FE4B-B036-9ED0C5CC0CDA}" type="slidenum">
              <a:rPr lang="en-BE" smtClean="0"/>
              <a:t>‹#›</a:t>
            </a:fld>
            <a:endParaRPr lang="en-BE"/>
          </a:p>
        </p:txBody>
      </p:sp>
    </p:spTree>
    <p:extLst>
      <p:ext uri="{BB962C8B-B14F-4D97-AF65-F5344CB8AC3E}">
        <p14:creationId xmlns:p14="http://schemas.microsoft.com/office/powerpoint/2010/main" val="3278674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515600" cy="963337"/>
          </a:xfrm>
        </p:spPr>
        <p:txBody>
          <a:bodyPr>
            <a:normAutofit/>
          </a:bodyPr>
          <a:lstStyle/>
          <a:p>
            <a:r>
              <a:rPr lang="en-US" dirty="0">
                <a:latin typeface="Cambria" panose="02040503050406030204" pitchFamily="18" charset="0"/>
              </a:rPr>
              <a:t>Andrei Marcu </a:t>
            </a:r>
            <a:br>
              <a:rPr lang="en-US" dirty="0">
                <a:latin typeface="Cambria" panose="02040503050406030204" pitchFamily="18" charset="0"/>
              </a:rPr>
            </a:br>
            <a:r>
              <a:rPr lang="en-US" dirty="0">
                <a:latin typeface="Cambria" panose="02040503050406030204" pitchFamily="18" charset="0"/>
              </a:rPr>
              <a:t>Michael Mehling</a:t>
            </a:r>
            <a:br>
              <a:rPr lang="en-US" dirty="0">
                <a:latin typeface="Cambria" panose="02040503050406030204" pitchFamily="18" charset="0"/>
              </a:rPr>
            </a:br>
            <a:r>
              <a:rPr lang="en-US" dirty="0">
                <a:latin typeface="Cambria" panose="02040503050406030204" pitchFamily="18" charset="0"/>
              </a:rPr>
              <a:t>Aaron </a:t>
            </a:r>
            <a:r>
              <a:rPr lang="en-US" dirty="0" err="1">
                <a:latin typeface="Cambria" panose="02040503050406030204" pitchFamily="18" charset="0"/>
              </a:rPr>
              <a:t>Cosbey</a:t>
            </a:r>
            <a:endParaRPr lang="en-US" dirty="0">
              <a:latin typeface="Cambria" panose="02040503050406030204" pitchFamily="18" charset="0"/>
            </a:endParaRP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lstStyle/>
          <a:p>
            <a:r>
              <a:rPr lang="en-US" dirty="0"/>
              <a:t>May 18, 2022</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a:xfrm>
            <a:off x="442431" y="1991361"/>
            <a:ext cx="10911367" cy="1141351"/>
          </a:xfrm>
        </p:spPr>
        <p:txBody>
          <a:bodyPr>
            <a:normAutofit/>
          </a:bodyPr>
          <a:lstStyle/>
          <a:p>
            <a:r>
              <a:rPr lang="en-GB" dirty="0">
                <a:solidFill>
                  <a:srgbClr val="1E6BA7"/>
                </a:solidFill>
                <a:latin typeface="Cambria Math" charset="0"/>
                <a:ea typeface="Cambria Math" charset="0"/>
                <a:cs typeface="Cambria Math" charset="0"/>
              </a:rPr>
              <a:t>CBAM: Understanding Circumvention</a:t>
            </a: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p:txBody>
          <a:bodyPr>
            <a:normAutofit fontScale="85000" lnSpcReduction="10000"/>
          </a:bodyPr>
          <a:lstStyle/>
          <a:p>
            <a:pPr marL="522288" indent="-512763"/>
            <a:r>
              <a:rPr lang="en-US" dirty="0"/>
              <a:t>Narrow definition of circumvention focused on </a:t>
            </a:r>
            <a:r>
              <a:rPr lang="en-US" b="1" dirty="0"/>
              <a:t>product modification</a:t>
            </a:r>
            <a:r>
              <a:rPr lang="en-US" dirty="0"/>
              <a:t>, although Council March 2022 ”General Approach” suggests adding </a:t>
            </a:r>
            <a:r>
              <a:rPr lang="en-US" b="1" dirty="0"/>
              <a:t>splitting of shipments</a:t>
            </a:r>
          </a:p>
          <a:p>
            <a:pPr marL="522288" indent="-512763"/>
            <a:r>
              <a:rPr lang="en-US" dirty="0"/>
              <a:t>Definition still leaves ample </a:t>
            </a:r>
            <a:r>
              <a:rPr lang="en-US" b="1" dirty="0"/>
              <a:t>uncertainty </a:t>
            </a:r>
            <a:r>
              <a:rPr lang="en-US" dirty="0"/>
              <a:t>about what exactly would trigger consequences (“insufficient due cause or economic justification”, “significant decrease in the volume of imported good”), and leaves door open to including further types of circumvention (“</a:t>
            </a:r>
            <a:r>
              <a:rPr lang="en-US" b="1" dirty="0"/>
              <a:t>include </a:t>
            </a:r>
            <a:r>
              <a:rPr lang="en-US"/>
              <a:t>situations”)</a:t>
            </a:r>
            <a:endParaRPr lang="en-US" dirty="0"/>
          </a:p>
          <a:p>
            <a:pPr marL="922338" lvl="1" indent="-512763"/>
            <a:r>
              <a:rPr lang="en-US" dirty="0"/>
              <a:t>Compare experience in California, where legal uncertainty and risk prompted the Californian ARB to change circumvention prohibition to a (generous) whitelist instead</a:t>
            </a:r>
          </a:p>
          <a:p>
            <a:pPr marL="522288" indent="-512763"/>
            <a:r>
              <a:rPr lang="en-US" dirty="0"/>
              <a:t>CBAM proposal empowers Commission to </a:t>
            </a:r>
            <a:r>
              <a:rPr lang="en-US" b="1" dirty="0"/>
              <a:t>monitor trade patterns </a:t>
            </a:r>
            <a:r>
              <a:rPr lang="en-US" dirty="0"/>
              <a:t>and adopt – if deemed necessary – delegated acts to include </a:t>
            </a:r>
            <a:r>
              <a:rPr lang="en-US" b="1" dirty="0"/>
              <a:t>slightly modified products </a:t>
            </a:r>
            <a:r>
              <a:rPr lang="en-US" dirty="0"/>
              <a:t>under CBAM</a:t>
            </a:r>
          </a:p>
          <a:p>
            <a:pPr marL="922338" lvl="1" indent="-512763"/>
            <a:r>
              <a:rPr lang="en-US" dirty="0"/>
              <a:t>Member States and other stakeholders can trigger such an assessment, but </a:t>
            </a:r>
            <a:r>
              <a:rPr lang="en-US" b="1" dirty="0"/>
              <a:t>when and how </a:t>
            </a:r>
            <a:r>
              <a:rPr lang="en-US" dirty="0"/>
              <a:t>Commission will determine the need to take action is </a:t>
            </a:r>
            <a:r>
              <a:rPr lang="en-US" b="1" dirty="0"/>
              <a:t>left unclear </a:t>
            </a:r>
            <a:r>
              <a:rPr lang="en-US" dirty="0"/>
              <a:t>for now</a:t>
            </a:r>
          </a:p>
          <a:p>
            <a:pPr marL="922338" lvl="1" indent="-512763"/>
            <a:r>
              <a:rPr lang="en-US" dirty="0"/>
              <a:t>Proposed CBAM regulation offers </a:t>
            </a:r>
            <a:r>
              <a:rPr lang="en-US" b="1" dirty="0"/>
              <a:t>no solutions </a:t>
            </a:r>
            <a:r>
              <a:rPr lang="en-US" dirty="0"/>
              <a:t>to the </a:t>
            </a:r>
            <a:r>
              <a:rPr lang="en-US" b="1" dirty="0"/>
              <a:t>other types of circumvention</a:t>
            </a:r>
            <a:r>
              <a:rPr lang="en-US" dirty="0"/>
              <a:t>, such as resource shuffling, transshipment or policy circumvention, discussed above</a:t>
            </a:r>
          </a:p>
          <a:p>
            <a:pPr marL="522288" indent="-512763"/>
            <a:endParaRPr lang="en-US" dirty="0"/>
          </a:p>
          <a:p>
            <a:pPr marL="522288" indent="-512763"/>
            <a:endParaRPr lang="en-US" dirty="0"/>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de-DE" dirty="0" err="1"/>
              <a:t>Article</a:t>
            </a:r>
            <a:r>
              <a:rPr lang="de-DE" dirty="0"/>
              <a:t> 27 </a:t>
            </a:r>
            <a:r>
              <a:rPr lang="de-DE" dirty="0" err="1"/>
              <a:t>of</a:t>
            </a:r>
            <a:r>
              <a:rPr lang="de-DE" dirty="0"/>
              <a:t> </a:t>
            </a:r>
            <a:r>
              <a:rPr lang="de-DE" dirty="0" err="1"/>
              <a:t>the</a:t>
            </a:r>
            <a:r>
              <a:rPr lang="de-DE" dirty="0"/>
              <a:t> </a:t>
            </a:r>
            <a:r>
              <a:rPr lang="de-DE" dirty="0" err="1"/>
              <a:t>Proposed</a:t>
            </a:r>
            <a:r>
              <a:rPr lang="de-DE" dirty="0"/>
              <a:t> CBAM Regulation</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10</a:t>
            </a:fld>
            <a:endParaRPr lang="en-GB"/>
          </a:p>
        </p:txBody>
      </p:sp>
    </p:spTree>
    <p:extLst>
      <p:ext uri="{BB962C8B-B14F-4D97-AF65-F5344CB8AC3E}">
        <p14:creationId xmlns:p14="http://schemas.microsoft.com/office/powerpoint/2010/main" val="41382574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7FBA-88B0-5542-AA29-BFF4F5DF1F34}"/>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060F5C5C-98B3-2147-B368-CED73B1D72E1}"/>
              </a:ext>
            </a:extLst>
          </p:cNvPr>
          <p:cNvSpPr>
            <a:spLocks noGrp="1"/>
          </p:cNvSpPr>
          <p:nvPr>
            <p:ph sz="half" idx="1"/>
          </p:nvPr>
        </p:nvSpPr>
        <p:spPr/>
        <p:txBody>
          <a:bodyPr/>
          <a:lstStyle/>
          <a:p>
            <a:endParaRPr lang="en-BE"/>
          </a:p>
        </p:txBody>
      </p:sp>
      <p:sp>
        <p:nvSpPr>
          <p:cNvPr id="4" name="Content Placeholder 3">
            <a:extLst>
              <a:ext uri="{FF2B5EF4-FFF2-40B4-BE49-F238E27FC236}">
                <a16:creationId xmlns:a16="http://schemas.microsoft.com/office/drawing/2014/main" id="{063FACD6-32D7-8744-A14C-FE8998176B89}"/>
              </a:ext>
            </a:extLst>
          </p:cNvPr>
          <p:cNvSpPr>
            <a:spLocks noGrp="1"/>
          </p:cNvSpPr>
          <p:nvPr>
            <p:ph sz="half" idx="2"/>
          </p:nvPr>
        </p:nvSpPr>
        <p:spPr/>
        <p:txBody>
          <a:bodyPr/>
          <a:lstStyle/>
          <a:p>
            <a:r>
              <a:rPr lang="en-BE" dirty="0"/>
              <a:t>Thank you</a:t>
            </a:r>
          </a:p>
        </p:txBody>
      </p:sp>
      <p:sp>
        <p:nvSpPr>
          <p:cNvPr id="5" name="Text Placeholder 4">
            <a:extLst>
              <a:ext uri="{FF2B5EF4-FFF2-40B4-BE49-F238E27FC236}">
                <a16:creationId xmlns:a16="http://schemas.microsoft.com/office/drawing/2014/main" id="{888011B1-19A9-B14A-9523-A3150E481E97}"/>
              </a:ext>
            </a:extLst>
          </p:cNvPr>
          <p:cNvSpPr>
            <a:spLocks noGrp="1"/>
          </p:cNvSpPr>
          <p:nvPr>
            <p:ph type="body" sz="quarter" idx="10"/>
          </p:nvPr>
        </p:nvSpPr>
        <p:spPr/>
        <p:txBody>
          <a:bodyPr>
            <a:normAutofit fontScale="92500" lnSpcReduction="20000"/>
          </a:bodyPr>
          <a:lstStyle/>
          <a:p>
            <a:endParaRPr lang="en-BE"/>
          </a:p>
        </p:txBody>
      </p:sp>
    </p:spTree>
    <p:extLst>
      <p:ext uri="{BB962C8B-B14F-4D97-AF65-F5344CB8AC3E}">
        <p14:creationId xmlns:p14="http://schemas.microsoft.com/office/powerpoint/2010/main" val="12290198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p:txBody>
          <a:bodyPr>
            <a:normAutofit fontScale="85000" lnSpcReduction="10000"/>
          </a:bodyPr>
          <a:lstStyle/>
          <a:p>
            <a:pPr marL="514350" indent="-457200"/>
            <a:r>
              <a:rPr lang="en-US" dirty="0"/>
              <a:t>Broadly defined as intentional changes to trade patterns, product characteristics or policies that lower the CBAM compliance obligation for foreign producers…</a:t>
            </a:r>
          </a:p>
          <a:p>
            <a:pPr marL="514350" indent="-457200"/>
            <a:r>
              <a:rPr lang="en-US" dirty="0"/>
              <a:t>… without reducing the carbon intensity of their goods or increasing the carbon price imposed on </a:t>
            </a:r>
            <a:r>
              <a:rPr lang="en-US"/>
              <a:t>those goods </a:t>
            </a:r>
            <a:r>
              <a:rPr lang="en-US" dirty="0"/>
              <a:t>– also implies that the focus is on product not producer</a:t>
            </a:r>
          </a:p>
          <a:p>
            <a:pPr marL="514350" indent="-457200"/>
            <a:r>
              <a:rPr lang="en-US" b="1" dirty="0"/>
              <a:t>Article 27 </a:t>
            </a:r>
            <a:r>
              <a:rPr lang="en-US" dirty="0"/>
              <a:t>of the proposed CBAM regulation applies a </a:t>
            </a:r>
            <a:r>
              <a:rPr lang="en-US" b="1" dirty="0"/>
              <a:t>narrower</a:t>
            </a:r>
            <a:r>
              <a:rPr lang="en-US" dirty="0"/>
              <a:t> definition: </a:t>
            </a:r>
            <a:br>
              <a:rPr lang="en-US" dirty="0"/>
            </a:br>
            <a:r>
              <a:rPr lang="en-US" dirty="0"/>
              <a:t>“Practices of circumvention </a:t>
            </a:r>
            <a:r>
              <a:rPr lang="en-US" b="1" dirty="0"/>
              <a:t>include</a:t>
            </a:r>
            <a:r>
              <a:rPr lang="en-US" dirty="0"/>
              <a:t> situations where a change in the </a:t>
            </a:r>
            <a:r>
              <a:rPr lang="en-US" b="1" dirty="0"/>
              <a:t>pattern of trade </a:t>
            </a:r>
            <a:r>
              <a:rPr lang="en-US" dirty="0"/>
              <a:t>in relation to goods included in the scope of this Regulation has insufficient due cause or economic justification other than avoiding obligations as laid down in this Regulation and </a:t>
            </a:r>
            <a:r>
              <a:rPr lang="en-US" b="1" dirty="0"/>
              <a:t>consist in replacing those goods </a:t>
            </a:r>
            <a:r>
              <a:rPr lang="en-US" dirty="0"/>
              <a:t>with slightly </a:t>
            </a:r>
            <a:r>
              <a:rPr lang="en-US" b="1" dirty="0"/>
              <a:t>modified products</a:t>
            </a:r>
            <a:r>
              <a:rPr lang="en-US" dirty="0"/>
              <a:t>”</a:t>
            </a:r>
          </a:p>
          <a:p>
            <a:pPr marL="914400" lvl="1" indent="-457200"/>
            <a:r>
              <a:rPr lang="en-US" dirty="0"/>
              <a:t>Note the General Approach of the Council released on 15 March 2022 proposes expanding the definition of circumvention to include </a:t>
            </a:r>
            <a:r>
              <a:rPr lang="en-US" b="1" dirty="0"/>
              <a:t>resource shuffling </a:t>
            </a:r>
            <a:r>
              <a:rPr lang="en-US" dirty="0"/>
              <a:t>and </a:t>
            </a:r>
            <a:r>
              <a:rPr lang="en-US" b="1" dirty="0"/>
              <a:t>splitting shipments</a:t>
            </a:r>
          </a:p>
          <a:p>
            <a:pPr marL="57150" indent="0">
              <a:buNone/>
            </a:pPr>
            <a:endParaRPr lang="en-US" dirty="0"/>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en-US" dirty="0"/>
              <a:t>CBAM Circumvention: Definition</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2</a:t>
            </a:fld>
            <a:endParaRPr lang="en-GB"/>
          </a:p>
        </p:txBody>
      </p:sp>
    </p:spTree>
    <p:extLst>
      <p:ext uri="{BB962C8B-B14F-4D97-AF65-F5344CB8AC3E}">
        <p14:creationId xmlns:p14="http://schemas.microsoft.com/office/powerpoint/2010/main" val="12531342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p:txBody>
          <a:bodyPr>
            <a:normAutofit fontScale="85000" lnSpcReduction="20000"/>
          </a:bodyPr>
          <a:lstStyle/>
          <a:p>
            <a:pPr marL="522288" indent="-512763"/>
            <a:r>
              <a:rPr lang="en-US" b="1" dirty="0"/>
              <a:t>Resource shuffling: </a:t>
            </a:r>
            <a:r>
              <a:rPr lang="en-US" dirty="0"/>
              <a:t>Low-carbon goods substitute for high-carbon goods exported to the EU; the latter are instead sold and consumed outside the EU</a:t>
            </a:r>
          </a:p>
          <a:p>
            <a:pPr marL="522288" indent="-512763"/>
            <a:r>
              <a:rPr lang="en-US" b="1" dirty="0"/>
              <a:t>Transshipment: </a:t>
            </a:r>
            <a:r>
              <a:rPr lang="en-US" dirty="0"/>
              <a:t>Covered goods enter the EU indirectly via exempted countries by onward export, or displace goods in exempted country that are then sold to EU </a:t>
            </a:r>
          </a:p>
          <a:p>
            <a:pPr marL="522288" indent="-512763"/>
            <a:r>
              <a:rPr lang="en-US" b="1" dirty="0"/>
              <a:t>Policy-related circumvention: </a:t>
            </a:r>
            <a:r>
              <a:rPr lang="en-US" dirty="0"/>
              <a:t>Trade partners introduce a carbon price but: </a:t>
            </a:r>
            <a:r>
              <a:rPr lang="en-US" dirty="0" err="1"/>
              <a:t>i</a:t>
            </a:r>
            <a:r>
              <a:rPr lang="en-US" dirty="0"/>
              <a:t>) fail to enforce it, find ways to refund producers</a:t>
            </a:r>
            <a:r>
              <a:rPr lang="en-US"/>
              <a:t>;  ii)only </a:t>
            </a:r>
            <a:r>
              <a:rPr lang="en-US" dirty="0"/>
              <a:t>apply them to exports etc.</a:t>
            </a:r>
          </a:p>
          <a:p>
            <a:pPr marL="522288" indent="-512763"/>
            <a:r>
              <a:rPr lang="en-US" b="1" dirty="0"/>
              <a:t>Product modification: </a:t>
            </a:r>
            <a:r>
              <a:rPr lang="en-US" dirty="0"/>
              <a:t>A covered good is processed just enough to fall outside the coverage threshold of the CBAM (cf. Art. 27 CBAM Regulation)</a:t>
            </a:r>
          </a:p>
          <a:p>
            <a:pPr marL="522288" indent="-512763"/>
            <a:r>
              <a:rPr lang="en-US" b="1" dirty="0"/>
              <a:t>Splitting shipments: </a:t>
            </a:r>
            <a:r>
              <a:rPr lang="en-US" dirty="0"/>
              <a:t>Splitting goods shipments to fall under </a:t>
            </a:r>
            <a:r>
              <a:rPr lang="en-US" i="1" dirty="0"/>
              <a:t>de minimis </a:t>
            </a:r>
            <a:r>
              <a:rPr lang="en-US" dirty="0"/>
              <a:t>threshold</a:t>
            </a:r>
            <a:endParaRPr lang="en-US" b="1" dirty="0"/>
          </a:p>
          <a:p>
            <a:pPr marL="522288" indent="-512763"/>
            <a:r>
              <a:rPr lang="en-US" b="1" dirty="0"/>
              <a:t>Cost absorption </a:t>
            </a:r>
            <a:r>
              <a:rPr lang="en-US" dirty="0"/>
              <a:t>by foreign producers is not circumvention </a:t>
            </a:r>
            <a:r>
              <a:rPr lang="en-US" i="1" dirty="0" err="1"/>
              <a:t>strictu</a:t>
            </a:r>
            <a:r>
              <a:rPr lang="en-US" i="1" dirty="0"/>
              <a:t> </a:t>
            </a:r>
            <a:r>
              <a:rPr lang="en-US" i="1" dirty="0" err="1"/>
              <a:t>sensu</a:t>
            </a:r>
            <a:r>
              <a:rPr lang="en-US" dirty="0"/>
              <a:t>, yet it enables them to absorb the cost of the CBAM for goods exported to the EU by spreading the cost across their entire production, essentially cross-subsidizing</a:t>
            </a:r>
          </a:p>
          <a:p>
            <a:pPr marL="522288" indent="-512763"/>
            <a:endParaRPr lang="en-US" dirty="0"/>
          </a:p>
          <a:p>
            <a:pPr marL="522288" indent="-512763"/>
            <a:endParaRPr lang="en-US" dirty="0"/>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de-DE" dirty="0"/>
              <a:t>Different Forms </a:t>
            </a:r>
            <a:r>
              <a:rPr lang="de-DE" dirty="0" err="1"/>
              <a:t>of</a:t>
            </a:r>
            <a:r>
              <a:rPr lang="de-DE" dirty="0"/>
              <a:t> </a:t>
            </a:r>
            <a:r>
              <a:rPr lang="de-DE" dirty="0" err="1"/>
              <a:t>Circumvention</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3</a:t>
            </a:fld>
            <a:endParaRPr lang="en-GB"/>
          </a:p>
        </p:txBody>
      </p:sp>
    </p:spTree>
    <p:extLst>
      <p:ext uri="{BB962C8B-B14F-4D97-AF65-F5344CB8AC3E}">
        <p14:creationId xmlns:p14="http://schemas.microsoft.com/office/powerpoint/2010/main" val="12221389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p:txBody>
          <a:bodyPr>
            <a:normAutofit/>
          </a:bodyPr>
          <a:lstStyle/>
          <a:p>
            <a:pPr marL="57150" indent="0">
              <a:buNone/>
            </a:pPr>
            <a:r>
              <a:rPr lang="en-US" dirty="0"/>
              <a:t>Objectives of CBAM that have been mentioned since 2019 </a:t>
            </a:r>
          </a:p>
          <a:p>
            <a:pPr lvl="1"/>
            <a:r>
              <a:rPr lang="en-GB" sz="2800" dirty="0"/>
              <a:t>avoid carbon leakage;</a:t>
            </a:r>
          </a:p>
          <a:p>
            <a:pPr lvl="1"/>
            <a:r>
              <a:rPr lang="en-GB" sz="2800" dirty="0"/>
              <a:t>ensure that the same price is paid for a ton of embedded CO</a:t>
            </a:r>
            <a:r>
              <a:rPr lang="en-GB" sz="2800" baseline="-25000" dirty="0"/>
              <a:t>2</a:t>
            </a:r>
            <a:endParaRPr lang="en-BE" sz="2800" baseline="-25000" dirty="0"/>
          </a:p>
          <a:p>
            <a:pPr lvl="1"/>
            <a:r>
              <a:rPr lang="en-GB" sz="2800" dirty="0"/>
              <a:t>address competitiveness concerns;</a:t>
            </a:r>
            <a:endParaRPr lang="en-BE" sz="2800" dirty="0"/>
          </a:p>
          <a:p>
            <a:pPr lvl="1"/>
            <a:r>
              <a:rPr lang="en-GB" sz="2800" dirty="0"/>
              <a:t>allow the EU to increase its level of ambition;</a:t>
            </a:r>
            <a:endParaRPr lang="en-BE" sz="2800" dirty="0"/>
          </a:p>
          <a:p>
            <a:pPr lvl="1"/>
            <a:r>
              <a:rPr lang="en-GB" sz="2800" dirty="0"/>
              <a:t>motivate and nudge other countries to increase their pledges under the Paris Agreement to match that of the EU;</a:t>
            </a:r>
            <a:endParaRPr lang="en-BE" sz="2800" dirty="0"/>
          </a:p>
          <a:p>
            <a:pPr lvl="1"/>
            <a:r>
              <a:rPr lang="en-GB" sz="2800" dirty="0"/>
              <a:t>eliminate free allocation;</a:t>
            </a:r>
            <a:endParaRPr lang="en-BE" sz="2800" dirty="0"/>
          </a:p>
          <a:p>
            <a:pPr lvl="1"/>
            <a:r>
              <a:rPr lang="en-GB" sz="2800" dirty="0"/>
              <a:t>and generate revenue.</a:t>
            </a:r>
            <a:endParaRPr lang="en-BE" sz="2800" dirty="0"/>
          </a:p>
          <a:p>
            <a:pPr marL="514350" indent="-457200"/>
            <a:endParaRPr lang="en-US" dirty="0"/>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en-US" dirty="0"/>
              <a:t>CBAM Definition/Objectives</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4</a:t>
            </a:fld>
            <a:endParaRPr lang="en-GB"/>
          </a:p>
        </p:txBody>
      </p:sp>
    </p:spTree>
    <p:extLst>
      <p:ext uri="{BB962C8B-B14F-4D97-AF65-F5344CB8AC3E}">
        <p14:creationId xmlns:p14="http://schemas.microsoft.com/office/powerpoint/2010/main" val="39839797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p:txBody>
          <a:bodyPr>
            <a:normAutofit/>
          </a:bodyPr>
          <a:lstStyle/>
          <a:p>
            <a:pPr marL="522288" indent="-512763"/>
            <a:r>
              <a:rPr lang="en-US" dirty="0"/>
              <a:t>Whether circumvention is considered a problem depends on the definition of (legitimate) </a:t>
            </a:r>
            <a:r>
              <a:rPr lang="en-US" b="1" dirty="0"/>
              <a:t>objectives</a:t>
            </a:r>
            <a:r>
              <a:rPr lang="en-US" dirty="0"/>
              <a:t> of the CBAM</a:t>
            </a:r>
          </a:p>
          <a:p>
            <a:pPr marL="522288" indent="-512763"/>
            <a:r>
              <a:rPr lang="en-US" dirty="0"/>
              <a:t>The answer also changes for different types of circumvention.</a:t>
            </a:r>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de-DE" dirty="0" err="1"/>
              <a:t>Is</a:t>
            </a:r>
            <a:r>
              <a:rPr lang="de-DE" dirty="0"/>
              <a:t> </a:t>
            </a:r>
            <a:r>
              <a:rPr lang="de-DE" dirty="0" err="1"/>
              <a:t>Circumvention</a:t>
            </a:r>
            <a:r>
              <a:rPr lang="de-DE" dirty="0"/>
              <a:t> a Problem?</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5</a:t>
            </a:fld>
            <a:endParaRPr lang="en-GB"/>
          </a:p>
        </p:txBody>
      </p:sp>
    </p:spTree>
    <p:extLst>
      <p:ext uri="{BB962C8B-B14F-4D97-AF65-F5344CB8AC3E}">
        <p14:creationId xmlns:p14="http://schemas.microsoft.com/office/powerpoint/2010/main" val="32236087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a:xfrm>
            <a:off x="304722" y="1116874"/>
            <a:ext cx="11616345" cy="5364016"/>
          </a:xfrm>
        </p:spPr>
        <p:txBody>
          <a:bodyPr>
            <a:normAutofit fontScale="92500" lnSpcReduction="10000"/>
          </a:bodyPr>
          <a:lstStyle/>
          <a:p>
            <a:pPr marL="9525" indent="0">
              <a:buNone/>
            </a:pPr>
            <a:r>
              <a:rPr lang="en-US" dirty="0"/>
              <a:t>A matter of principle: e.g. resource shuffling &amp; carbon price only on exports</a:t>
            </a:r>
          </a:p>
          <a:p>
            <a:pPr marL="522288" indent="-512763"/>
            <a:r>
              <a:rPr lang="en-US" dirty="0"/>
              <a:t>Consider:</a:t>
            </a:r>
          </a:p>
          <a:p>
            <a:pPr marL="922338" lvl="1" indent="-512763"/>
            <a:r>
              <a:rPr lang="en-US" sz="2800" dirty="0"/>
              <a:t>CBDR</a:t>
            </a:r>
          </a:p>
          <a:p>
            <a:pPr marL="922338" lvl="1" indent="-512763"/>
            <a:r>
              <a:rPr lang="en-US" sz="2800" dirty="0"/>
              <a:t>Paris Agreement</a:t>
            </a:r>
            <a:endParaRPr lang="en-US" dirty="0"/>
          </a:p>
          <a:p>
            <a:pPr marL="522288" indent="-512763"/>
            <a:r>
              <a:rPr lang="en-US" dirty="0"/>
              <a:t>What is a legitimate objective to level the playing field at the border for:</a:t>
            </a:r>
          </a:p>
          <a:p>
            <a:pPr marL="922338" lvl="1" indent="-512763"/>
            <a:r>
              <a:rPr lang="en-US" sz="2800" i="1" dirty="0"/>
              <a:t>Product level (prevent leakage)?</a:t>
            </a:r>
          </a:p>
          <a:p>
            <a:pPr marL="922338" lvl="1" indent="-512763"/>
            <a:r>
              <a:rPr lang="en-US" sz="2800" i="1" dirty="0"/>
              <a:t>Broader level (equalize carbon cost paid at producer, sector, country levels)?</a:t>
            </a:r>
          </a:p>
          <a:p>
            <a:pPr marL="522288" indent="-512763"/>
            <a:r>
              <a:rPr lang="en-US" b="1" dirty="0"/>
              <a:t>Resource shuffling</a:t>
            </a:r>
            <a:r>
              <a:rPr lang="en-US" dirty="0"/>
              <a:t>: Is it legitimate to prevent a clean foreign producer from diverting clean products toward the EU in response to CBAM?</a:t>
            </a:r>
          </a:p>
          <a:p>
            <a:pPr marL="522288" indent="-512763"/>
            <a:r>
              <a:rPr lang="en-US" b="1" dirty="0"/>
              <a:t>Carbon price on exports only</a:t>
            </a:r>
            <a:r>
              <a:rPr lang="en-US" dirty="0"/>
              <a:t>: Is it legitimate to deny credit to an export-only carbon price? </a:t>
            </a:r>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de-DE" dirty="0"/>
              <a:t>Is Circumvention a Problem ...</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6</a:t>
            </a:fld>
            <a:endParaRPr lang="en-GB"/>
          </a:p>
        </p:txBody>
      </p:sp>
    </p:spTree>
    <p:extLst>
      <p:ext uri="{BB962C8B-B14F-4D97-AF65-F5344CB8AC3E}">
        <p14:creationId xmlns:p14="http://schemas.microsoft.com/office/powerpoint/2010/main" val="7447358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a:xfrm>
            <a:off x="5638873" y="1257717"/>
            <a:ext cx="5908358" cy="2373899"/>
          </a:xfrm>
        </p:spPr>
        <p:txBody>
          <a:bodyPr>
            <a:noAutofit/>
          </a:bodyPr>
          <a:lstStyle/>
          <a:p>
            <a:pPr marL="522288" indent="-512763"/>
            <a:r>
              <a:rPr lang="en-US" sz="1800" b="1" dirty="0"/>
              <a:t>37 TWh hydro-</a:t>
            </a:r>
            <a:r>
              <a:rPr lang="en-US" sz="1800" dirty="0"/>
              <a:t>generated</a:t>
            </a:r>
            <a:r>
              <a:rPr lang="en-US" sz="1800" b="1" dirty="0"/>
              <a:t> </a:t>
            </a:r>
            <a:r>
              <a:rPr lang="en-US" sz="1800" dirty="0"/>
              <a:t>electricity used in aluminium electrolysis in 2019 China vs </a:t>
            </a:r>
            <a:r>
              <a:rPr lang="en-US" sz="1800" b="1" dirty="0"/>
              <a:t>427 TWh coal</a:t>
            </a:r>
            <a:r>
              <a:rPr lang="en-US" sz="1800" dirty="0"/>
              <a:t>-fired</a:t>
            </a:r>
            <a:r>
              <a:rPr lang="en-US" sz="1800" b="1" dirty="0"/>
              <a:t>.</a:t>
            </a:r>
          </a:p>
          <a:p>
            <a:pPr marL="9525" indent="0">
              <a:buNone/>
            </a:pPr>
            <a:endParaRPr lang="en-US" sz="1800" b="1" dirty="0"/>
          </a:p>
          <a:p>
            <a:pPr marL="522288" indent="-512763"/>
            <a:r>
              <a:rPr lang="en-US" sz="1800" b="1" dirty="0"/>
              <a:t>Hydro accounted for </a:t>
            </a:r>
            <a:r>
              <a:rPr lang="en-US" sz="1800" dirty="0"/>
              <a:t>an estimated </a:t>
            </a:r>
            <a:r>
              <a:rPr lang="en-US" sz="1800" b="1" dirty="0"/>
              <a:t>~2.5 million tons of aluminium </a:t>
            </a:r>
            <a:r>
              <a:rPr lang="en-US" sz="1800" dirty="0"/>
              <a:t>produced</a:t>
            </a:r>
            <a:r>
              <a:rPr lang="en-US" sz="1800" b="1" dirty="0"/>
              <a:t> </a:t>
            </a:r>
            <a:r>
              <a:rPr lang="en-US" sz="1800" dirty="0"/>
              <a:t>in China in 2019 (assuming electricity intensity of ~15MWh/ton of aluminium).</a:t>
            </a:r>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normAutofit/>
          </a:bodyPr>
          <a:lstStyle/>
          <a:p>
            <a:r>
              <a:rPr lang="de-DE" sz="2200" dirty="0"/>
              <a:t>Resource Shuffling </a:t>
            </a:r>
            <a:r>
              <a:rPr lang="en-US" sz="2200" dirty="0"/>
              <a:t>potential – e.g. aluminium production in China</a:t>
            </a:r>
            <a:endParaRPr lang="en-BE" sz="2200"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7</a:t>
            </a:fld>
            <a:endParaRPr lang="en-GB"/>
          </a:p>
        </p:txBody>
      </p:sp>
      <p:pic>
        <p:nvPicPr>
          <p:cNvPr id="6" name="Picture 5">
            <a:extLst>
              <a:ext uri="{FF2B5EF4-FFF2-40B4-BE49-F238E27FC236}">
                <a16:creationId xmlns:a16="http://schemas.microsoft.com/office/drawing/2014/main" id="{B2328D81-BE35-1C1B-5CFB-5F80B0B898BC}"/>
              </a:ext>
            </a:extLst>
          </p:cNvPr>
          <p:cNvPicPr>
            <a:picLocks noChangeAspect="1"/>
          </p:cNvPicPr>
          <p:nvPr/>
        </p:nvPicPr>
        <p:blipFill>
          <a:blip r:embed="rId3"/>
          <a:stretch>
            <a:fillRect/>
          </a:stretch>
        </p:blipFill>
        <p:spPr>
          <a:xfrm>
            <a:off x="386861" y="995614"/>
            <a:ext cx="4570913" cy="2924911"/>
          </a:xfrm>
          <a:prstGeom prst="rect">
            <a:avLst/>
          </a:prstGeom>
        </p:spPr>
      </p:pic>
      <p:graphicFrame>
        <p:nvGraphicFramePr>
          <p:cNvPr id="7" name="Table 6">
            <a:extLst>
              <a:ext uri="{FF2B5EF4-FFF2-40B4-BE49-F238E27FC236}">
                <a16:creationId xmlns:a16="http://schemas.microsoft.com/office/drawing/2014/main" id="{B2B6B0D8-2E2B-2A41-CF01-9FBF8135EDC8}"/>
              </a:ext>
            </a:extLst>
          </p:cNvPr>
          <p:cNvGraphicFramePr>
            <a:graphicFrameLocks noGrp="1"/>
          </p:cNvGraphicFramePr>
          <p:nvPr/>
        </p:nvGraphicFramePr>
        <p:xfrm>
          <a:off x="386861" y="4056101"/>
          <a:ext cx="4555529" cy="2469284"/>
        </p:xfrm>
        <a:graphic>
          <a:graphicData uri="http://schemas.openxmlformats.org/drawingml/2006/table">
            <a:tbl>
              <a:tblPr>
                <a:tableStyleId>{F5AB1C69-6EDB-4FF4-983F-18BD219EF322}</a:tableStyleId>
              </a:tblPr>
              <a:tblGrid>
                <a:gridCol w="2171144">
                  <a:extLst>
                    <a:ext uri="{9D8B030D-6E8A-4147-A177-3AD203B41FA5}">
                      <a16:colId xmlns:a16="http://schemas.microsoft.com/office/drawing/2014/main" val="2621958407"/>
                    </a:ext>
                  </a:extLst>
                </a:gridCol>
                <a:gridCol w="1145894">
                  <a:extLst>
                    <a:ext uri="{9D8B030D-6E8A-4147-A177-3AD203B41FA5}">
                      <a16:colId xmlns:a16="http://schemas.microsoft.com/office/drawing/2014/main" val="1200730291"/>
                    </a:ext>
                  </a:extLst>
                </a:gridCol>
                <a:gridCol w="1238491">
                  <a:extLst>
                    <a:ext uri="{9D8B030D-6E8A-4147-A177-3AD203B41FA5}">
                      <a16:colId xmlns:a16="http://schemas.microsoft.com/office/drawing/2014/main" val="4268578408"/>
                    </a:ext>
                  </a:extLst>
                </a:gridCol>
              </a:tblGrid>
              <a:tr h="367963">
                <a:tc>
                  <a:txBody>
                    <a:bodyPr/>
                    <a:lstStyle/>
                    <a:p>
                      <a:pPr algn="l" fontAlgn="b"/>
                      <a:r>
                        <a:rPr lang="en-GB" sz="1000" b="1" u="none" strike="noStrike" dirty="0">
                          <a:effectLst/>
                        </a:rPr>
                        <a:t>HS code - aluminium product</a:t>
                      </a:r>
                      <a:endParaRPr lang="en-GB" sz="1000" b="1"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lnT w="12700" cap="flat" cmpd="sng" algn="ctr">
                      <a:solidFill>
                        <a:srgbClr val="6AE3E5"/>
                      </a:solidFill>
                      <a:prstDash val="solid"/>
                      <a:round/>
                      <a:headEnd type="none" w="med" len="med"/>
                      <a:tailEnd type="none" w="med" len="med"/>
                    </a:lnT>
                    <a:solidFill>
                      <a:schemeClr val="bg2">
                        <a:lumMod val="90000"/>
                      </a:schemeClr>
                    </a:solidFill>
                  </a:tcPr>
                </a:tc>
                <a:tc>
                  <a:txBody>
                    <a:bodyPr/>
                    <a:lstStyle/>
                    <a:p>
                      <a:pPr algn="l" fontAlgn="b"/>
                      <a:r>
                        <a:rPr lang="en-GB" sz="1000" b="1" u="none" strike="noStrike" dirty="0">
                          <a:effectLst/>
                        </a:rPr>
                        <a:t>2019 EU27 imports  from China (tons)</a:t>
                      </a:r>
                      <a:endParaRPr lang="en-GB" sz="1000" b="1" i="0" u="none" strike="noStrike" dirty="0">
                        <a:effectLst/>
                        <a:latin typeface="Arial" panose="020B0604020202020204" pitchFamily="34" charset="0"/>
                      </a:endParaRPr>
                    </a:p>
                  </a:txBody>
                  <a:tcPr marL="9525" marR="9525" marT="9525" marB="0" anchor="b">
                    <a:lnT w="12700" cap="flat" cmpd="sng" algn="ctr">
                      <a:solidFill>
                        <a:srgbClr val="6AE3E5"/>
                      </a:solidFill>
                      <a:prstDash val="solid"/>
                      <a:round/>
                      <a:headEnd type="none" w="med" len="med"/>
                      <a:tailEnd type="none" w="med" len="med"/>
                    </a:lnT>
                    <a:solidFill>
                      <a:schemeClr val="bg2">
                        <a:lumMod val="90000"/>
                      </a:schemeClr>
                    </a:solidFill>
                  </a:tcPr>
                </a:tc>
                <a:tc>
                  <a:txBody>
                    <a:bodyPr/>
                    <a:lstStyle/>
                    <a:p>
                      <a:pPr algn="l" fontAlgn="b"/>
                      <a:r>
                        <a:rPr lang="en-GB" sz="1000" b="1" u="none" strike="noStrike" dirty="0">
                          <a:effectLst/>
                        </a:rPr>
                        <a:t>Total 2019 EU27 imports (tons)</a:t>
                      </a:r>
                      <a:endParaRPr lang="en-GB" sz="1000" b="1" i="0" u="none" strike="noStrike" dirty="0">
                        <a:effectLst/>
                        <a:latin typeface="Arial" panose="020B0604020202020204" pitchFamily="34" charset="0"/>
                      </a:endParaRPr>
                    </a:p>
                  </a:txBody>
                  <a:tcPr marL="9525" marR="9525" marT="9525" marB="0" anchor="b">
                    <a:lnR w="12700" cap="flat" cmpd="sng" algn="ctr">
                      <a:solidFill>
                        <a:srgbClr val="6AE3E5"/>
                      </a:solidFill>
                      <a:prstDash val="solid"/>
                      <a:round/>
                      <a:headEnd type="none" w="med" len="med"/>
                      <a:tailEnd type="none" w="med" len="med"/>
                    </a:lnR>
                    <a:lnT w="12700" cap="flat" cmpd="sng" algn="ctr">
                      <a:solidFill>
                        <a:srgbClr val="6AE3E5"/>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3116501543"/>
                  </a:ext>
                </a:extLst>
              </a:tr>
              <a:tr h="183981">
                <a:tc>
                  <a:txBody>
                    <a:bodyPr/>
                    <a:lstStyle/>
                    <a:p>
                      <a:pPr algn="l" fontAlgn="b"/>
                      <a:r>
                        <a:rPr lang="en-GB" sz="1000" u="none" strike="noStrike" dirty="0">
                          <a:effectLst/>
                        </a:rPr>
                        <a:t>7601 - Unwrought aluminium</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dirty="0">
                          <a:effectLst/>
                          <a:latin typeface="+mn-lt"/>
                        </a:rPr>
                        <a:t>5.842</a:t>
                      </a:r>
                    </a:p>
                  </a:txBody>
                  <a:tcPr marL="9525" marR="9525" marT="9525" marB="0" anchor="b"/>
                </a:tc>
                <a:tc>
                  <a:txBody>
                    <a:bodyPr/>
                    <a:lstStyle/>
                    <a:p>
                      <a:pPr algn="r" fontAlgn="b"/>
                      <a:r>
                        <a:rPr lang="en-BE" sz="1000" b="0" i="0" u="none" strike="noStrike">
                          <a:effectLst/>
                          <a:latin typeface="+mn-lt"/>
                        </a:rPr>
                        <a:t>5.899.416</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496808072"/>
                  </a:ext>
                </a:extLst>
              </a:tr>
              <a:tr h="325253">
                <a:tc>
                  <a:txBody>
                    <a:bodyPr/>
                    <a:lstStyle/>
                    <a:p>
                      <a:pPr algn="l" fontAlgn="b"/>
                      <a:r>
                        <a:rPr lang="en-GB" sz="1000" u="none" strike="noStrike" dirty="0">
                          <a:effectLst/>
                        </a:rPr>
                        <a:t>7603 - Powder and flakes, of aluminium (excl. pellets of aluminium, and spangles)</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dirty="0">
                          <a:effectLst/>
                          <a:latin typeface="+mn-lt"/>
                        </a:rPr>
                        <a:t>1.131</a:t>
                      </a:r>
                    </a:p>
                  </a:txBody>
                  <a:tcPr marL="9525" marR="9525" marT="9525" marB="0" anchor="b"/>
                </a:tc>
                <a:tc>
                  <a:txBody>
                    <a:bodyPr/>
                    <a:lstStyle/>
                    <a:p>
                      <a:pPr algn="r" fontAlgn="b"/>
                      <a:r>
                        <a:rPr lang="en-BE" sz="1000" b="0" i="0" u="none" strike="noStrike">
                          <a:effectLst/>
                          <a:latin typeface="+mn-lt"/>
                        </a:rPr>
                        <a:t>19.965</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3555830864"/>
                  </a:ext>
                </a:extLst>
              </a:tr>
              <a:tr h="208906">
                <a:tc>
                  <a:txBody>
                    <a:bodyPr/>
                    <a:lstStyle/>
                    <a:p>
                      <a:pPr algn="l" fontAlgn="b"/>
                      <a:r>
                        <a:rPr lang="en-GB" sz="1000" u="none" strike="noStrike" dirty="0">
                          <a:effectLst/>
                        </a:rPr>
                        <a:t>7604 - Bars, rods and profiles, …</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dirty="0">
                          <a:effectLst/>
                          <a:latin typeface="+mn-lt"/>
                        </a:rPr>
                        <a:t>123.402</a:t>
                      </a:r>
                    </a:p>
                  </a:txBody>
                  <a:tcPr marL="9525" marR="9525" marT="9525" marB="0" anchor="b"/>
                </a:tc>
                <a:tc>
                  <a:txBody>
                    <a:bodyPr/>
                    <a:lstStyle/>
                    <a:p>
                      <a:pPr algn="r" fontAlgn="b"/>
                      <a:r>
                        <a:rPr lang="en-BE" sz="1000" b="0" i="0" u="none" strike="noStrike">
                          <a:effectLst/>
                          <a:latin typeface="+mn-lt"/>
                        </a:rPr>
                        <a:t>408.745</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1530916624"/>
                  </a:ext>
                </a:extLst>
              </a:tr>
              <a:tr h="183981">
                <a:tc>
                  <a:txBody>
                    <a:bodyPr/>
                    <a:lstStyle/>
                    <a:p>
                      <a:pPr algn="l" fontAlgn="b"/>
                      <a:r>
                        <a:rPr lang="en-GB" sz="1000" u="none" strike="noStrike" dirty="0">
                          <a:effectLst/>
                        </a:rPr>
                        <a:t>7605 - Aluminium wire …</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a:effectLst/>
                          <a:latin typeface="+mn-lt"/>
                        </a:rPr>
                        <a:t>3.601</a:t>
                      </a:r>
                    </a:p>
                  </a:txBody>
                  <a:tcPr marL="9525" marR="9525" marT="9525" marB="0" anchor="b"/>
                </a:tc>
                <a:tc>
                  <a:txBody>
                    <a:bodyPr/>
                    <a:lstStyle/>
                    <a:p>
                      <a:pPr algn="r" fontAlgn="b"/>
                      <a:r>
                        <a:rPr lang="en-BE" sz="1000" b="0" i="0" u="none" strike="noStrike">
                          <a:effectLst/>
                          <a:latin typeface="+mn-lt"/>
                        </a:rPr>
                        <a:t>213.689</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739653351"/>
                  </a:ext>
                </a:extLst>
              </a:tr>
              <a:tr h="325253">
                <a:tc>
                  <a:txBody>
                    <a:bodyPr/>
                    <a:lstStyle/>
                    <a:p>
                      <a:pPr algn="l" fontAlgn="b"/>
                      <a:r>
                        <a:rPr lang="en-GB" sz="1000" u="none" strike="noStrike" dirty="0">
                          <a:effectLst/>
                        </a:rPr>
                        <a:t>7606 - Plates, sheets and strip, of aluminium, of a thickness of &gt; 0,2 mm …</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dirty="0">
                          <a:effectLst/>
                          <a:latin typeface="+mn-lt"/>
                        </a:rPr>
                        <a:t>291.276</a:t>
                      </a:r>
                    </a:p>
                  </a:txBody>
                  <a:tcPr marL="9525" marR="9525" marT="9525" marB="0" anchor="b"/>
                </a:tc>
                <a:tc>
                  <a:txBody>
                    <a:bodyPr/>
                    <a:lstStyle/>
                    <a:p>
                      <a:pPr algn="r" fontAlgn="b"/>
                      <a:r>
                        <a:rPr lang="en-BE" sz="1000" b="0" i="0" u="none" strike="noStrike" dirty="0">
                          <a:effectLst/>
                          <a:latin typeface="+mn-lt"/>
                        </a:rPr>
                        <a:t>1.197.615</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1261190486"/>
                  </a:ext>
                </a:extLst>
              </a:tr>
              <a:tr h="322004">
                <a:tc>
                  <a:txBody>
                    <a:bodyPr/>
                    <a:lstStyle/>
                    <a:p>
                      <a:pPr algn="l" fontAlgn="b"/>
                      <a:r>
                        <a:rPr lang="en-GB" sz="1000" u="none" strike="noStrike" dirty="0">
                          <a:effectLst/>
                        </a:rPr>
                        <a:t>7607 - Aluminium foil, "whether or not printed or backed with…</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a:effectLst/>
                          <a:latin typeface="+mn-lt"/>
                        </a:rPr>
                        <a:t>138.833</a:t>
                      </a:r>
                    </a:p>
                  </a:txBody>
                  <a:tcPr marL="9525" marR="9525" marT="9525" marB="0" anchor="b"/>
                </a:tc>
                <a:tc>
                  <a:txBody>
                    <a:bodyPr/>
                    <a:lstStyle/>
                    <a:p>
                      <a:pPr algn="r" fontAlgn="b"/>
                      <a:r>
                        <a:rPr lang="en-BE" sz="1000" b="0" i="0" u="none" strike="noStrike" dirty="0">
                          <a:effectLst/>
                          <a:latin typeface="+mn-lt"/>
                        </a:rPr>
                        <a:t>317.626</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2041094708"/>
                  </a:ext>
                </a:extLst>
              </a:tr>
              <a:tr h="183981">
                <a:tc>
                  <a:txBody>
                    <a:bodyPr/>
                    <a:lstStyle/>
                    <a:p>
                      <a:pPr algn="l" fontAlgn="b"/>
                      <a:r>
                        <a:rPr lang="en-GB" sz="1000" u="none" strike="noStrike" dirty="0">
                          <a:effectLst/>
                        </a:rPr>
                        <a:t>7608 - Aluminium tubes and pipes …</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a:effectLst/>
                          <a:latin typeface="+mn-lt"/>
                        </a:rPr>
                        <a:t>17.311</a:t>
                      </a:r>
                    </a:p>
                  </a:txBody>
                  <a:tcPr marL="9525" marR="9525" marT="9525" marB="0" anchor="b"/>
                </a:tc>
                <a:tc>
                  <a:txBody>
                    <a:bodyPr/>
                    <a:lstStyle/>
                    <a:p>
                      <a:pPr algn="r" fontAlgn="b"/>
                      <a:r>
                        <a:rPr lang="en-BE" sz="1000" b="0" i="0" u="none" strike="noStrike" dirty="0">
                          <a:effectLst/>
                          <a:latin typeface="+mn-lt"/>
                        </a:rPr>
                        <a:t>47.622</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3570152877"/>
                  </a:ext>
                </a:extLst>
              </a:tr>
              <a:tr h="183981">
                <a:tc>
                  <a:txBody>
                    <a:bodyPr/>
                    <a:lstStyle/>
                    <a:p>
                      <a:pPr algn="l" fontAlgn="b"/>
                      <a:r>
                        <a:rPr lang="en-GB" sz="1000" u="none" strike="noStrike" dirty="0">
                          <a:effectLst/>
                        </a:rPr>
                        <a:t>7609 - Aluminium tube or pipe fittings …</a:t>
                      </a:r>
                      <a:endParaRPr lang="en-GB" sz="1000" b="0"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tcPr>
                </a:tc>
                <a:tc>
                  <a:txBody>
                    <a:bodyPr/>
                    <a:lstStyle/>
                    <a:p>
                      <a:pPr algn="r" fontAlgn="b"/>
                      <a:r>
                        <a:rPr lang="en-BE" sz="1000" b="0" i="0" u="none" strike="noStrike">
                          <a:effectLst/>
                          <a:latin typeface="+mn-lt"/>
                        </a:rPr>
                        <a:t>5.139</a:t>
                      </a:r>
                    </a:p>
                  </a:txBody>
                  <a:tcPr marL="9525" marR="9525" marT="9525" marB="0" anchor="b"/>
                </a:tc>
                <a:tc>
                  <a:txBody>
                    <a:bodyPr/>
                    <a:lstStyle/>
                    <a:p>
                      <a:pPr algn="r" fontAlgn="b"/>
                      <a:r>
                        <a:rPr lang="en-BE" sz="1000" b="0" i="0" u="none" strike="noStrike" dirty="0">
                          <a:effectLst/>
                          <a:latin typeface="+mn-lt"/>
                        </a:rPr>
                        <a:t>8.049</a:t>
                      </a:r>
                    </a:p>
                  </a:txBody>
                  <a:tcPr marL="9525" marR="9525" marT="9525" marB="0" anchor="b">
                    <a:lnR w="12700" cap="flat" cmpd="sng" algn="ctr">
                      <a:solidFill>
                        <a:srgbClr val="6AE3E5"/>
                      </a:solidFill>
                      <a:prstDash val="solid"/>
                      <a:round/>
                      <a:headEnd type="none" w="med" len="med"/>
                      <a:tailEnd type="none" w="med" len="med"/>
                    </a:lnR>
                  </a:tcPr>
                </a:tc>
                <a:extLst>
                  <a:ext uri="{0D108BD9-81ED-4DB2-BD59-A6C34878D82A}">
                    <a16:rowId xmlns:a16="http://schemas.microsoft.com/office/drawing/2014/main" val="1249857906"/>
                  </a:ext>
                </a:extLst>
              </a:tr>
              <a:tr h="183981">
                <a:tc>
                  <a:txBody>
                    <a:bodyPr/>
                    <a:lstStyle/>
                    <a:p>
                      <a:pPr algn="l" fontAlgn="b"/>
                      <a:r>
                        <a:rPr lang="en-GB" sz="1000" b="1" u="none" strike="noStrike" dirty="0">
                          <a:effectLst/>
                        </a:rPr>
                        <a:t>Total 7601, 7603-7609 (CBAM proposal)</a:t>
                      </a:r>
                      <a:endParaRPr lang="en-GB" sz="1000" b="1" i="0" u="none" strike="noStrike" dirty="0">
                        <a:effectLst/>
                        <a:latin typeface="Arial" panose="020B0604020202020204" pitchFamily="34" charset="0"/>
                      </a:endParaRPr>
                    </a:p>
                  </a:txBody>
                  <a:tcPr marL="9525" marR="9525" marT="9525" marB="0" anchor="b">
                    <a:lnL w="12700" cap="flat" cmpd="sng" algn="ctr">
                      <a:solidFill>
                        <a:srgbClr val="6AE3E5"/>
                      </a:solidFill>
                      <a:prstDash val="solid"/>
                      <a:round/>
                      <a:headEnd type="none" w="med" len="med"/>
                      <a:tailEnd type="none" w="med" len="med"/>
                    </a:lnL>
                    <a:lnB w="12700" cap="flat" cmpd="sng" algn="ctr">
                      <a:solidFill>
                        <a:srgbClr val="6AE3E5"/>
                      </a:solidFill>
                      <a:prstDash val="solid"/>
                      <a:round/>
                      <a:headEnd type="none" w="med" len="med"/>
                      <a:tailEnd type="none" w="med" len="med"/>
                    </a:lnB>
                  </a:tcPr>
                </a:tc>
                <a:tc>
                  <a:txBody>
                    <a:bodyPr/>
                    <a:lstStyle/>
                    <a:p>
                      <a:pPr algn="r" fontAlgn="b"/>
                      <a:r>
                        <a:rPr lang="en-BE" sz="1000" b="1" i="0" u="none" strike="noStrike" dirty="0">
                          <a:effectLst/>
                          <a:latin typeface="+mn-lt"/>
                        </a:rPr>
                        <a:t>586.535</a:t>
                      </a:r>
                    </a:p>
                  </a:txBody>
                  <a:tcPr marL="9525" marR="9525" marT="9525" marB="0" anchor="b">
                    <a:lnB w="12700" cap="flat" cmpd="sng" algn="ctr">
                      <a:solidFill>
                        <a:srgbClr val="6AE3E5"/>
                      </a:solidFill>
                      <a:prstDash val="solid"/>
                      <a:round/>
                      <a:headEnd type="none" w="med" len="med"/>
                      <a:tailEnd type="none" w="med" len="med"/>
                    </a:lnB>
                  </a:tcPr>
                </a:tc>
                <a:tc>
                  <a:txBody>
                    <a:bodyPr/>
                    <a:lstStyle/>
                    <a:p>
                      <a:pPr algn="r" fontAlgn="b"/>
                      <a:r>
                        <a:rPr lang="en-BE" sz="1000" b="1" i="0" u="none" strike="noStrike" dirty="0">
                          <a:effectLst/>
                          <a:latin typeface="+mn-lt"/>
                        </a:rPr>
                        <a:t>8.112.727</a:t>
                      </a:r>
                    </a:p>
                  </a:txBody>
                  <a:tcPr marL="9525" marR="9525" marT="9525" marB="0" anchor="b">
                    <a:lnR w="12700" cap="flat" cmpd="sng" algn="ctr">
                      <a:solidFill>
                        <a:srgbClr val="6AE3E5"/>
                      </a:solidFill>
                      <a:prstDash val="solid"/>
                      <a:round/>
                      <a:headEnd type="none" w="med" len="med"/>
                      <a:tailEnd type="none" w="med" len="med"/>
                    </a:lnR>
                    <a:lnB w="12700" cap="flat" cmpd="sng" algn="ctr">
                      <a:solidFill>
                        <a:srgbClr val="6AE3E5"/>
                      </a:solidFill>
                      <a:prstDash val="solid"/>
                      <a:round/>
                      <a:headEnd type="none" w="med" len="med"/>
                      <a:tailEnd type="none" w="med" len="med"/>
                    </a:lnB>
                  </a:tcPr>
                </a:tc>
                <a:extLst>
                  <a:ext uri="{0D108BD9-81ED-4DB2-BD59-A6C34878D82A}">
                    <a16:rowId xmlns:a16="http://schemas.microsoft.com/office/drawing/2014/main" val="676878766"/>
                  </a:ext>
                </a:extLst>
              </a:tr>
            </a:tbl>
          </a:graphicData>
        </a:graphic>
      </p:graphicFrame>
      <p:sp>
        <p:nvSpPr>
          <p:cNvPr id="9" name="TextBox 8">
            <a:extLst>
              <a:ext uri="{FF2B5EF4-FFF2-40B4-BE49-F238E27FC236}">
                <a16:creationId xmlns:a16="http://schemas.microsoft.com/office/drawing/2014/main" id="{C3E8994F-FB04-CF9C-98FC-F4700C98FCD1}"/>
              </a:ext>
            </a:extLst>
          </p:cNvPr>
          <p:cNvSpPr txBox="1"/>
          <p:nvPr/>
        </p:nvSpPr>
        <p:spPr>
          <a:xfrm>
            <a:off x="294786" y="6561267"/>
            <a:ext cx="3236181" cy="215444"/>
          </a:xfrm>
          <a:prstGeom prst="rect">
            <a:avLst/>
          </a:prstGeom>
          <a:noFill/>
        </p:spPr>
        <p:txBody>
          <a:bodyPr wrap="square" rtlCol="0">
            <a:spAutoFit/>
          </a:bodyPr>
          <a:lstStyle/>
          <a:p>
            <a:r>
              <a:rPr lang="en-BE" sz="800" dirty="0"/>
              <a:t>Source: Eurostat, ‘</a:t>
            </a:r>
            <a:r>
              <a:rPr lang="en-GB" sz="800" dirty="0"/>
              <a:t>EU trade since 1988 by HS2,4,6 and CN8</a:t>
            </a:r>
            <a:r>
              <a:rPr lang="en-BE" sz="800" dirty="0"/>
              <a:t>’ dataset</a:t>
            </a:r>
          </a:p>
        </p:txBody>
      </p:sp>
      <p:sp>
        <p:nvSpPr>
          <p:cNvPr id="8" name="Content Placeholder 1">
            <a:extLst>
              <a:ext uri="{FF2B5EF4-FFF2-40B4-BE49-F238E27FC236}">
                <a16:creationId xmlns:a16="http://schemas.microsoft.com/office/drawing/2014/main" id="{DD1C2280-957F-C070-EEAD-753940B332A7}"/>
              </a:ext>
            </a:extLst>
          </p:cNvPr>
          <p:cNvSpPr txBox="1">
            <a:spLocks/>
          </p:cNvSpPr>
          <p:nvPr/>
        </p:nvSpPr>
        <p:spPr>
          <a:xfrm>
            <a:off x="5638873" y="4067740"/>
            <a:ext cx="5685692" cy="1845569"/>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288" indent="-512763"/>
            <a:r>
              <a:rPr lang="en-US" sz="1800" dirty="0"/>
              <a:t>This compares to </a:t>
            </a:r>
            <a:r>
              <a:rPr lang="en-US" sz="1800" b="1" dirty="0"/>
              <a:t>~0.6 million tons of EU27 imports from China </a:t>
            </a:r>
            <a:r>
              <a:rPr lang="en-US" sz="1800" dirty="0"/>
              <a:t>in 2019 of aluminium products included in Annex I of the CBAM proposal; and </a:t>
            </a:r>
            <a:r>
              <a:rPr lang="en-US" sz="1800" b="1" dirty="0"/>
              <a:t>~ 8 million tons of total EU27 imports.</a:t>
            </a:r>
          </a:p>
        </p:txBody>
      </p:sp>
      <p:sp>
        <p:nvSpPr>
          <p:cNvPr id="10" name="Right Brace 9">
            <a:extLst>
              <a:ext uri="{FF2B5EF4-FFF2-40B4-BE49-F238E27FC236}">
                <a16:creationId xmlns:a16="http://schemas.microsoft.com/office/drawing/2014/main" id="{212B3CDB-2EBC-BDED-F10C-CEEE037EC7E8}"/>
              </a:ext>
            </a:extLst>
          </p:cNvPr>
          <p:cNvSpPr/>
          <p:nvPr/>
        </p:nvSpPr>
        <p:spPr>
          <a:xfrm rot="10800000">
            <a:off x="5122074" y="4152312"/>
            <a:ext cx="527645" cy="1240301"/>
          </a:xfrm>
          <a:prstGeom prst="rightBrace">
            <a:avLst>
              <a:gd name="adj1" fmla="val 0"/>
              <a:gd name="adj2" fmla="val 48684"/>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BE"/>
          </a:p>
        </p:txBody>
      </p:sp>
      <p:sp>
        <p:nvSpPr>
          <p:cNvPr id="16" name="Right Brace 15">
            <a:extLst>
              <a:ext uri="{FF2B5EF4-FFF2-40B4-BE49-F238E27FC236}">
                <a16:creationId xmlns:a16="http://schemas.microsoft.com/office/drawing/2014/main" id="{2B4519A2-4E18-F2BB-8638-12D857EA43A2}"/>
              </a:ext>
            </a:extLst>
          </p:cNvPr>
          <p:cNvSpPr/>
          <p:nvPr/>
        </p:nvSpPr>
        <p:spPr>
          <a:xfrm rot="10800000">
            <a:off x="5111228" y="1288600"/>
            <a:ext cx="527645" cy="771377"/>
          </a:xfrm>
          <a:prstGeom prst="rightBrace">
            <a:avLst>
              <a:gd name="adj1" fmla="val 0"/>
              <a:gd name="adj2" fmla="val 48684"/>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BE"/>
          </a:p>
        </p:txBody>
      </p:sp>
      <p:sp>
        <p:nvSpPr>
          <p:cNvPr id="18" name="Chevron 17">
            <a:extLst>
              <a:ext uri="{FF2B5EF4-FFF2-40B4-BE49-F238E27FC236}">
                <a16:creationId xmlns:a16="http://schemas.microsoft.com/office/drawing/2014/main" id="{9BCEA97D-818C-01A3-ADF4-138818827DC6}"/>
              </a:ext>
            </a:extLst>
          </p:cNvPr>
          <p:cNvSpPr/>
          <p:nvPr/>
        </p:nvSpPr>
        <p:spPr>
          <a:xfrm rot="5400000">
            <a:off x="8293593" y="1884255"/>
            <a:ext cx="376250" cy="771379"/>
          </a:xfrm>
          <a:prstGeom prst="chevron">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3161203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p:txBody>
          <a:bodyPr>
            <a:normAutofit fontScale="77500" lnSpcReduction="20000"/>
          </a:bodyPr>
          <a:lstStyle/>
          <a:p>
            <a:pPr marL="522288" indent="-512763"/>
            <a:r>
              <a:rPr lang="en-US" dirty="0"/>
              <a:t>California launched an </a:t>
            </a:r>
            <a:r>
              <a:rPr lang="en-US" b="1" dirty="0"/>
              <a:t>emissions trading system </a:t>
            </a:r>
            <a:r>
              <a:rPr lang="en-US" dirty="0"/>
              <a:t>in 2013</a:t>
            </a:r>
          </a:p>
          <a:p>
            <a:pPr marL="971550" lvl="1" indent="-460375"/>
            <a:r>
              <a:rPr lang="en-US" dirty="0"/>
              <a:t>Aims to reduce emissions by 40% below 1990 levels by 2030</a:t>
            </a:r>
          </a:p>
          <a:p>
            <a:pPr marL="971550" lvl="1" indent="-460375"/>
            <a:r>
              <a:rPr lang="en-US" dirty="0"/>
              <a:t>Covers 85% of California‘s emissions: large industry, electricity, fuel suppliers </a:t>
            </a:r>
          </a:p>
          <a:p>
            <a:pPr marL="514350" indent="-457200"/>
            <a:r>
              <a:rPr lang="en-US" b="1" dirty="0"/>
              <a:t>First jurisdictional deliverers </a:t>
            </a:r>
            <a:r>
              <a:rPr lang="en-US" dirty="0"/>
              <a:t>placing electricity onto the California grid – both in-state generators and importers – are covered by the ETS and must report emissions based on physical delivery by source</a:t>
            </a:r>
          </a:p>
          <a:p>
            <a:pPr marL="514350" indent="-457200"/>
            <a:r>
              <a:rPr lang="en-US" b="1" dirty="0"/>
              <a:t>Western grid </a:t>
            </a:r>
            <a:r>
              <a:rPr lang="en-US" dirty="0"/>
              <a:t>(WECC) is comprised of 17 subnational jurisdictions in the U.S., Canada and Mexico; power is exchanged through bilateral agreements and wholesale electricity markets</a:t>
            </a:r>
          </a:p>
          <a:p>
            <a:pPr marL="514350" indent="-457200"/>
            <a:r>
              <a:rPr lang="en-US" dirty="0"/>
              <a:t>Electricity imports constitute a </a:t>
            </a:r>
            <a:r>
              <a:rPr lang="en-US" b="1" dirty="0"/>
              <a:t>significant share </a:t>
            </a:r>
            <a:r>
              <a:rPr lang="en-US" dirty="0"/>
              <a:t>of California’s electricity demand (34% in 2015) and electricity-related emissions (40% in 2015) </a:t>
            </a:r>
          </a:p>
          <a:p>
            <a:pPr marL="971550" lvl="1" indent="-460375"/>
            <a:r>
              <a:rPr lang="en-US" b="1" dirty="0"/>
              <a:t>Specified imports: </a:t>
            </a:r>
            <a:r>
              <a:rPr lang="en-US" dirty="0"/>
              <a:t>require</a:t>
            </a:r>
            <a:r>
              <a:rPr lang="en-US" b="1" dirty="0"/>
              <a:t> </a:t>
            </a:r>
            <a:r>
              <a:rPr lang="en-US" dirty="0"/>
              <a:t>proof of direct delivery and a written contract or ownership stake; California’s Air Resources Board (CARB) calculates emissions rate based on U.S. EPA/EIA data</a:t>
            </a:r>
          </a:p>
          <a:p>
            <a:pPr marL="971550" lvl="1" indent="-460375"/>
            <a:r>
              <a:rPr lang="en-US" b="1" dirty="0"/>
              <a:t>Unspecified imports:</a:t>
            </a:r>
            <a:r>
              <a:rPr lang="en-US" dirty="0"/>
              <a:t> no or insufficient emissions reporting; these imports are therefore assigned a default unspecified source emissions rate equal to 0.428 MtCO</a:t>
            </a:r>
            <a:r>
              <a:rPr lang="en-US" baseline="-25000" dirty="0"/>
              <a:t>2</a:t>
            </a:r>
            <a:r>
              <a:rPr lang="en-US" dirty="0"/>
              <a:t>e/MWh, similar to a single-cycle natural gas plant</a:t>
            </a:r>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de-DE" dirty="0" err="1"/>
              <a:t>Resource</a:t>
            </a:r>
            <a:r>
              <a:rPr lang="de-DE" dirty="0"/>
              <a:t> </a:t>
            </a:r>
            <a:r>
              <a:rPr lang="de-DE" dirty="0" err="1"/>
              <a:t>Shuffling</a:t>
            </a:r>
            <a:r>
              <a:rPr lang="de-DE" dirty="0"/>
              <a:t> in </a:t>
            </a:r>
            <a:r>
              <a:rPr lang="en-BE"/>
              <a:t>California</a:t>
            </a:r>
            <a:r>
              <a:rPr lang="de-DE" dirty="0"/>
              <a:t> (1)</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8</a:t>
            </a:fld>
            <a:endParaRPr lang="en-GB"/>
          </a:p>
        </p:txBody>
      </p:sp>
    </p:spTree>
    <p:extLst>
      <p:ext uri="{BB962C8B-B14F-4D97-AF65-F5344CB8AC3E}">
        <p14:creationId xmlns:p14="http://schemas.microsoft.com/office/powerpoint/2010/main" val="4276252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43789-27FA-6944-A760-F427BB5E2DA7}"/>
              </a:ext>
            </a:extLst>
          </p:cNvPr>
          <p:cNvSpPr>
            <a:spLocks noGrp="1"/>
          </p:cNvSpPr>
          <p:nvPr>
            <p:ph idx="13"/>
          </p:nvPr>
        </p:nvSpPr>
        <p:spPr/>
        <p:txBody>
          <a:bodyPr>
            <a:normAutofit fontScale="77500" lnSpcReduction="20000"/>
          </a:bodyPr>
          <a:lstStyle/>
          <a:p>
            <a:pPr marL="522288" indent="-512763"/>
            <a:r>
              <a:rPr lang="en-US" dirty="0"/>
              <a:t>Initial ETS program design included a </a:t>
            </a:r>
            <a:r>
              <a:rPr lang="en-US" b="1" dirty="0"/>
              <a:t>prohibition </a:t>
            </a:r>
            <a:r>
              <a:rPr lang="en-US" dirty="0"/>
              <a:t>of resource shuffling, requiring annual </a:t>
            </a:r>
            <a:r>
              <a:rPr lang="en-US" b="1" dirty="0"/>
              <a:t>written attestations </a:t>
            </a:r>
            <a:r>
              <a:rPr lang="en-US" dirty="0"/>
              <a:t>confirming importers did not engage in resource shuffling under penalty of perjury</a:t>
            </a:r>
          </a:p>
          <a:p>
            <a:pPr marL="1033463" lvl="1" indent="-522288"/>
            <a:r>
              <a:rPr lang="en-US" dirty="0"/>
              <a:t>Resource shuffling defined as “any plan, scheme, or artifice to receive credit based on emissions reductions that have not occurred, involving the delivery of electricity to the California grid.”</a:t>
            </a:r>
          </a:p>
          <a:p>
            <a:pPr marL="522288" indent="-512763"/>
            <a:r>
              <a:rPr lang="en-US" dirty="0"/>
              <a:t>Replaced with a </a:t>
            </a:r>
            <a:r>
              <a:rPr lang="en-US" b="1" dirty="0"/>
              <a:t>whitelist </a:t>
            </a:r>
            <a:r>
              <a:rPr lang="en-US" dirty="0"/>
              <a:t>of 13 </a:t>
            </a:r>
            <a:r>
              <a:rPr lang="en-US" b="1" dirty="0"/>
              <a:t>safe harbors </a:t>
            </a:r>
            <a:r>
              <a:rPr lang="en-US" dirty="0"/>
              <a:t>due to pressure by FERC over legal risk/uncertainty </a:t>
            </a:r>
            <a:endParaRPr lang="en-US" b="1" dirty="0"/>
          </a:p>
          <a:p>
            <a:pPr marL="1033463" lvl="1" indent="-522288"/>
            <a:r>
              <a:rPr lang="en-US" dirty="0"/>
              <a:t>Resource shuffling” now defined as “any plan, scheme, or artifice undertaken by a First Deliverer of Electricity to substitute electricity deliveries from sources with relatively lower emissions for electricity deliveries from sources with relatively higher emissions to reduce its emissions compliance obligation.”</a:t>
            </a:r>
          </a:p>
          <a:p>
            <a:pPr marL="522288" indent="-512763"/>
            <a:r>
              <a:rPr lang="en-US" dirty="0"/>
              <a:t>Research has suggested that these safe harbors enabled “facility swapping”, “cherry picking” and “laundering/relabeling” practices, avoiding </a:t>
            </a:r>
            <a:r>
              <a:rPr lang="en-US" b="1" dirty="0"/>
              <a:t>between 74 and 319 MtCO</a:t>
            </a:r>
            <a:r>
              <a:rPr lang="en-US" b="1" baseline="-25000" dirty="0"/>
              <a:t>2</a:t>
            </a:r>
            <a:r>
              <a:rPr lang="en-US" b="1" dirty="0"/>
              <a:t>e</a:t>
            </a:r>
            <a:r>
              <a:rPr lang="en-US" dirty="0"/>
              <a:t> from being priced between 2013 and 2020 (</a:t>
            </a:r>
            <a:r>
              <a:rPr lang="en-US" dirty="0" err="1"/>
              <a:t>Borenstein</a:t>
            </a:r>
            <a:r>
              <a:rPr lang="en-US" dirty="0"/>
              <a:t> et al. 2014; </a:t>
            </a:r>
            <a:r>
              <a:rPr lang="en-US" dirty="0" err="1"/>
              <a:t>Cullenward</a:t>
            </a:r>
            <a:r>
              <a:rPr lang="en-US" dirty="0"/>
              <a:t> and Weiskopf, 2013; </a:t>
            </a:r>
            <a:r>
              <a:rPr lang="en-US" dirty="0" err="1"/>
              <a:t>Pauer</a:t>
            </a:r>
            <a:r>
              <a:rPr lang="en-US" dirty="0"/>
              <a:t>, 2018)</a:t>
            </a:r>
          </a:p>
          <a:p>
            <a:pPr marL="922338" lvl="1" indent="-512763"/>
            <a:r>
              <a:rPr lang="en-US" dirty="0"/>
              <a:t>California’s entire ETS only expected to reduce emissions between 18 and 27 Mt CO</a:t>
            </a:r>
            <a:r>
              <a:rPr lang="en-US" baseline="-25000" dirty="0"/>
              <a:t>2</a:t>
            </a:r>
            <a:r>
              <a:rPr lang="en-US" dirty="0"/>
              <a:t>eq. by 2020</a:t>
            </a:r>
          </a:p>
          <a:p>
            <a:pPr marL="522288" indent="-512763"/>
            <a:r>
              <a:rPr lang="en-US" dirty="0"/>
              <a:t>Bushnell, Chen and Zaragoza-Watkins (2014) and Caron, Rausch and Winchester (2015) estimate that, without effective provisions to prevent resource shuffling, the BCA will lead to no further emission reductions than a program design that </a:t>
            </a:r>
            <a:r>
              <a:rPr lang="en-US" b="1" dirty="0"/>
              <a:t>only covers domestic electricity</a:t>
            </a:r>
          </a:p>
          <a:p>
            <a:pPr marL="522288" indent="-512763"/>
            <a:endParaRPr lang="en-US" dirty="0"/>
          </a:p>
          <a:p>
            <a:pPr marL="522288" indent="-512763"/>
            <a:endParaRPr lang="en-US" dirty="0"/>
          </a:p>
        </p:txBody>
      </p:sp>
      <p:sp>
        <p:nvSpPr>
          <p:cNvPr id="3" name="Text Placeholder 2">
            <a:extLst>
              <a:ext uri="{FF2B5EF4-FFF2-40B4-BE49-F238E27FC236}">
                <a16:creationId xmlns:a16="http://schemas.microsoft.com/office/drawing/2014/main" id="{2C35B586-5F6E-F543-BF4F-93AFAF384DA7}"/>
              </a:ext>
            </a:extLst>
          </p:cNvPr>
          <p:cNvSpPr>
            <a:spLocks noGrp="1"/>
          </p:cNvSpPr>
          <p:nvPr>
            <p:ph type="body" sz="quarter" idx="14"/>
          </p:nvPr>
        </p:nvSpPr>
        <p:spPr/>
        <p:txBody>
          <a:bodyPr/>
          <a:lstStyle/>
          <a:p>
            <a:r>
              <a:rPr lang="de-DE" dirty="0" err="1"/>
              <a:t>Resource</a:t>
            </a:r>
            <a:r>
              <a:rPr lang="de-DE" dirty="0"/>
              <a:t> </a:t>
            </a:r>
            <a:r>
              <a:rPr lang="de-DE" dirty="0" err="1"/>
              <a:t>Shuffling</a:t>
            </a:r>
            <a:r>
              <a:rPr lang="de-DE" dirty="0"/>
              <a:t> in </a:t>
            </a:r>
            <a:r>
              <a:rPr lang="en-BE"/>
              <a:t>California</a:t>
            </a:r>
            <a:r>
              <a:rPr lang="de-DE" dirty="0"/>
              <a:t> (2)</a:t>
            </a:r>
            <a:endParaRPr lang="en-BE" dirty="0"/>
          </a:p>
        </p:txBody>
      </p:sp>
      <p:sp>
        <p:nvSpPr>
          <p:cNvPr id="4" name="Slide Number Placeholder 3">
            <a:extLst>
              <a:ext uri="{FF2B5EF4-FFF2-40B4-BE49-F238E27FC236}">
                <a16:creationId xmlns:a16="http://schemas.microsoft.com/office/drawing/2014/main" id="{C81B6E38-FA6B-6D4F-B34A-8802A66F629B}"/>
              </a:ext>
            </a:extLst>
          </p:cNvPr>
          <p:cNvSpPr>
            <a:spLocks noGrp="1"/>
          </p:cNvSpPr>
          <p:nvPr>
            <p:ph type="sldNum" sz="quarter" idx="12"/>
          </p:nvPr>
        </p:nvSpPr>
        <p:spPr/>
        <p:txBody>
          <a:bodyPr/>
          <a:lstStyle/>
          <a:p>
            <a:fld id="{F26FC048-DF4E-0746-B313-543F0DD72FCB}" type="slidenum">
              <a:rPr lang="en-GB" smtClean="0"/>
              <a:pPr/>
              <a:t>9</a:t>
            </a:fld>
            <a:endParaRPr lang="en-GB"/>
          </a:p>
        </p:txBody>
      </p:sp>
    </p:spTree>
    <p:extLst>
      <p:ext uri="{BB962C8B-B14F-4D97-AF65-F5344CB8AC3E}">
        <p14:creationId xmlns:p14="http://schemas.microsoft.com/office/powerpoint/2010/main" val="303733271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1438</Words>
  <Application>Microsoft Macintosh PowerPoint</Application>
  <PresentationFormat>Widescreen</PresentationFormat>
  <Paragraphs>110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Cambria Math</vt:lpstr>
      <vt:lpstr>Open Sans</vt:lpstr>
      <vt:lpstr>Office Theme</vt:lpstr>
      <vt:lpstr>Andrei Marcu  Michael Mehling Aaron Cosbey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Andrei Marcu  Michael Mehling Aaron Cosbey</dc:title>
  <dc:creator>Anita Vollmer</dc:creator>
  <cp:lastModifiedBy>Anita Vollmer</cp:lastModifiedBy>
  <cp:revision>1</cp:revision>
  <dcterms:created xsi:type="dcterms:W3CDTF">2022-05-19T07:59:40Z</dcterms:created>
  <dcterms:modified xsi:type="dcterms:W3CDTF">2022-05-19T08:00:00Z</dcterms:modified>
</cp:coreProperties>
</file>