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9" r:id="rId2"/>
    <p:sldId id="432" r:id="rId3"/>
    <p:sldId id="434" r:id="rId4"/>
    <p:sldId id="435" r:id="rId5"/>
    <p:sldId id="3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Cosbey" initials="AC" lastIdx="14" clrIdx="0">
    <p:extLst>
      <p:ext uri="{19B8F6BF-5375-455C-9EA6-DF929625EA0E}">
        <p15:presenceInfo xmlns:p15="http://schemas.microsoft.com/office/powerpoint/2012/main" userId="Aaron Cosbey" providerId="None"/>
      </p:ext>
    </p:extLst>
  </p:cmAuthor>
  <p:cmAuthor id="2" name="Michael Mehling" initials="MM" lastIdx="15" clrIdx="1">
    <p:extLst>
      <p:ext uri="{19B8F6BF-5375-455C-9EA6-DF929625EA0E}">
        <p15:presenceInfo xmlns:p15="http://schemas.microsoft.com/office/powerpoint/2012/main" userId="S::mmehling@mit.edu::e4ed2cc9-18ab-4f00-a115-98189ff799f1" providerId="AD"/>
      </p:ext>
    </p:extLst>
  </p:cmAuthor>
  <p:cmAuthor id="3" name="Alexandra Maratou" initials="AM" lastIdx="7" clrIdx="2">
    <p:extLst>
      <p:ext uri="{19B8F6BF-5375-455C-9EA6-DF929625EA0E}">
        <p15:presenceInfo xmlns:p15="http://schemas.microsoft.com/office/powerpoint/2012/main" userId="737a500b48d8aa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D0"/>
    <a:srgbClr val="EAF0D4"/>
    <a:srgbClr val="FBE9CB"/>
    <a:srgbClr val="FBF0CE"/>
    <a:srgbClr val="EFF0C7"/>
    <a:srgbClr val="87AE96"/>
    <a:srgbClr val="377B51"/>
    <a:srgbClr val="2E6743"/>
    <a:srgbClr val="4AA56D"/>
    <a:srgbClr val="1F6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2"/>
    <p:restoredTop sz="81882"/>
  </p:normalViewPr>
  <p:slideViewPr>
    <p:cSldViewPr snapToGrid="0" snapToObjects="1">
      <p:cViewPr varScale="1">
        <p:scale>
          <a:sx n="96" d="100"/>
          <a:sy n="96" d="100"/>
        </p:scale>
        <p:origin x="12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180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D1CA6B-F26F-1B43-AF77-C4F0A3ED7A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6F68A1-C323-B647-940D-18B257F37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28EA5-3B57-EB45-AB9E-A048054F959C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A8AC-4164-0C43-926E-505BC0BDC3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FF39F-F0D0-014E-AAE5-B4774C48F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93CC9-238D-3A4D-96C0-6A460E557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5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A37D-2FDE-F047-A814-B89AF3CAA999}" type="datetimeFigureOut">
              <a:rPr lang="en-GB" smtClean="0"/>
              <a:t>11/01/2022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819B1-5A62-8942-A1A9-7C81B8FCFF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80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0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349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47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7819B1-5A62-8942-A1A9-7C81B8FCFF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06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304722" y="1246798"/>
            <a:ext cx="11616345" cy="523409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lvl1pPr>
          </a:lstStyle>
          <a:p>
            <a:pPr marL="0" indent="0">
              <a:buNone/>
            </a:pPr>
            <a:r>
              <a:rPr lang="it-IT" b="1" dirty="0">
                <a:latin typeface="Open Sans"/>
                <a:cs typeface="Open Sans"/>
              </a:rPr>
              <a:t>Text (</a:t>
            </a:r>
            <a:r>
              <a:rPr lang="it-IT" b="1" dirty="0" err="1">
                <a:latin typeface="Open Sans"/>
                <a:cs typeface="Open Sans"/>
              </a:rPr>
              <a:t>title</a:t>
            </a:r>
            <a:r>
              <a:rPr lang="it-IT" b="1" dirty="0">
                <a:latin typeface="Open Sans"/>
                <a:cs typeface="Open Sans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800" dirty="0">
                <a:latin typeface="Open Sans"/>
                <a:cs typeface="Open Sans"/>
              </a:rPr>
              <a:t>Text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 </a:t>
            </a:r>
            <a:r>
              <a:rPr lang="it-IT" sz="1800" dirty="0" err="1">
                <a:latin typeface="Open Sans"/>
                <a:cs typeface="Open Sans"/>
              </a:rPr>
              <a:t>Lorem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ipsum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dolor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sitmkn</a:t>
            </a:r>
            <a:r>
              <a:rPr lang="it-IT" sz="1800" dirty="0">
                <a:latin typeface="Open Sans"/>
                <a:cs typeface="Open Sans"/>
              </a:rPr>
              <a:t> </a:t>
            </a:r>
            <a:r>
              <a:rPr lang="it-IT" sz="1800" dirty="0" err="1">
                <a:latin typeface="Open Sans"/>
                <a:cs typeface="Open Sans"/>
              </a:rPr>
              <a:t>djsoinsc-msdece</a:t>
            </a:r>
            <a:r>
              <a:rPr lang="it-IT" sz="1800" dirty="0">
                <a:latin typeface="Open Sans"/>
                <a:cs typeface="Open Sans"/>
              </a:rPr>
              <a:t>.</a:t>
            </a: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  <a:p>
            <a:pPr marL="0" indent="0">
              <a:buNone/>
            </a:pPr>
            <a:endParaRPr lang="it-IT" sz="1800" dirty="0">
              <a:latin typeface="Open Sans"/>
              <a:cs typeface="Open Sans"/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63609" y="420625"/>
            <a:ext cx="10935855" cy="5303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b="1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1pPr>
            <a:lvl2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2pPr>
            <a:lvl3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3pPr>
            <a:lvl4pPr>
              <a:defRPr lang="en-US" sz="1050" kern="1200" dirty="0" smtClean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4pPr>
            <a:lvl5pPr>
              <a:defRPr lang="en-GB" sz="1050" kern="1200" dirty="0">
                <a:solidFill>
                  <a:srgbClr val="1F6BA7"/>
                </a:solidFill>
                <a:latin typeface="Open Sans"/>
                <a:ea typeface="+mn-ea"/>
                <a:cs typeface="Open Sans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E641C7-CC69-6945-A1AC-1FF05AD96B6F}"/>
              </a:ext>
            </a:extLst>
          </p:cNvPr>
          <p:cNvCxnSpPr>
            <a:cxnSpLocks/>
          </p:cNvCxnSpPr>
          <p:nvPr userDrawn="1"/>
        </p:nvCxnSpPr>
        <p:spPr>
          <a:xfrm>
            <a:off x="12135497" y="0"/>
            <a:ext cx="0" cy="6858000"/>
          </a:xfrm>
          <a:prstGeom prst="lin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F027964-0995-8F43-9E2B-8D42B3704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1645" y="27832"/>
            <a:ext cx="1913263" cy="1071055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7204E7F-823B-6242-BF5D-893F8B1E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867" y="6411586"/>
            <a:ext cx="2743200" cy="365125"/>
          </a:xfrm>
        </p:spPr>
        <p:txBody>
          <a:bodyPr/>
          <a:lstStyle>
            <a:lvl1pPr>
              <a:defRPr sz="1600"/>
            </a:lvl1pPr>
          </a:lstStyle>
          <a:p>
            <a:fld id="{F26FC048-DF4E-0746-B313-543F0DD72FC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4158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2432" y="4310142"/>
            <a:ext cx="10515600" cy="468103"/>
          </a:xfrm>
          <a:prstGeom prst="rect">
            <a:avLst/>
          </a:prstGeom>
        </p:spPr>
        <p:txBody>
          <a:bodyPr/>
          <a:lstStyle>
            <a:lvl1pPr>
              <a:defRPr lang="en-GB" sz="18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Name(s) of presenters</a:t>
            </a:r>
            <a:r>
              <a:rPr lang="en-US" b="0" dirty="0"/>
              <a:t>, affiliation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2432" y="3132712"/>
            <a:ext cx="10911367" cy="380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2000" b="0" i="0" kern="1200" dirty="0" smtClean="0">
                <a:solidFill>
                  <a:srgbClr val="1F6BA7"/>
                </a:solidFill>
                <a:latin typeface="Cambria" panose="02040503050406030204" pitchFamily="18" charset="0"/>
                <a:ea typeface="+mn-ea"/>
                <a:cs typeface="Cambria" panose="02040503050406030204" pitchFamily="18" charset="0"/>
              </a:defRPr>
            </a:lvl1pPr>
          </a:lstStyle>
          <a:p>
            <a:pPr lvl="0"/>
            <a:r>
              <a:rPr lang="en-US" dirty="0"/>
              <a:t>Subtitle – location,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2432" y="2323677"/>
            <a:ext cx="10911367" cy="71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  <a:lvl2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lang="en-US" sz="2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lang="en-GB" sz="2400" b="1" kern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Main title</a:t>
            </a:r>
          </a:p>
        </p:txBody>
      </p:sp>
      <p:cxnSp>
        <p:nvCxnSpPr>
          <p:cNvPr id="12" name="Connettore 1 15"/>
          <p:cNvCxnSpPr>
            <a:cxnSpLocks/>
          </p:cNvCxnSpPr>
          <p:nvPr userDrawn="1"/>
        </p:nvCxnSpPr>
        <p:spPr>
          <a:xfrm>
            <a:off x="442432" y="5942730"/>
            <a:ext cx="11565954" cy="0"/>
          </a:xfrm>
          <a:prstGeom prst="line">
            <a:avLst/>
          </a:prstGeom>
          <a:ln w="6350" cmpd="sng">
            <a:solidFill>
              <a:srgbClr val="1F497D"/>
            </a:solidFill>
          </a:ln>
          <a:effectLst>
            <a:outerShdw dist="12700" dir="5400000" sx="0" sy="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59217" y="655227"/>
            <a:ext cx="3188315" cy="271462"/>
          </a:xfrm>
          <a:prstGeom prst="rect">
            <a:avLst/>
          </a:prstGeom>
        </p:spPr>
        <p:txBody>
          <a:bodyPr/>
          <a:lstStyle>
            <a:lvl1pPr>
              <a:defRPr lang="en-US" sz="1600" b="1" kern="1200" dirty="0" smtClean="0">
                <a:solidFill>
                  <a:prstClr val="white"/>
                </a:solidFill>
                <a:latin typeface="Open Sans"/>
                <a:ea typeface="+mn-ea"/>
                <a:cs typeface="Open San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Immagin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19" y="386816"/>
            <a:ext cx="4606591" cy="714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8A5C0-9CAE-D448-9A43-C65D1B01E4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793" y="5338161"/>
            <a:ext cx="2478779" cy="138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7306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DBD6C-32A7-3F44-A2EB-469D7D3CE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8AB5F-426D-FC43-A1CE-4A8228FF0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E1AC-505D-D244-BF59-1FF84006F7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56B6-3911-514A-A2D3-508B453B6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C081-57EB-A143-A1A7-1FC603BA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FC048-DF4E-0746-B313-543F0DD72F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83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C9BC-2C6A-4244-998F-180C3DF2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32" y="4222438"/>
            <a:ext cx="10515600" cy="963337"/>
          </a:xfrm>
        </p:spPr>
        <p:txBody>
          <a:bodyPr>
            <a:normAutofit/>
          </a:bodyPr>
          <a:lstStyle/>
          <a:p>
            <a:r>
              <a:rPr lang="en-US" dirty="0"/>
              <a:t>Andrei </a:t>
            </a:r>
            <a:r>
              <a:rPr lang="en-US" dirty="0" err="1"/>
              <a:t>Marcu</a:t>
            </a:r>
            <a:br>
              <a:rPr lang="en-US" dirty="0"/>
            </a:br>
            <a:r>
              <a:rPr lang="en-US" dirty="0"/>
              <a:t>Aaron </a:t>
            </a:r>
            <a:r>
              <a:rPr lang="en-US" dirty="0" err="1"/>
              <a:t>Cosbey</a:t>
            </a:r>
            <a:br>
              <a:rPr lang="en-US" dirty="0"/>
            </a:br>
            <a:r>
              <a:rPr lang="en-US" dirty="0"/>
              <a:t>Michael Mehling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CA48D-17FA-3841-95FC-E9FFE3955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9684" y="3429000"/>
            <a:ext cx="10911367" cy="380399"/>
          </a:xfrm>
        </p:spPr>
        <p:txBody>
          <a:bodyPr/>
          <a:lstStyle/>
          <a:p>
            <a:r>
              <a:rPr lang="en-US" dirty="0"/>
              <a:t>12 January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94FA6-4096-AD4C-A6CA-70A4B56BB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432" y="2323677"/>
            <a:ext cx="10911367" cy="1014746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1E6BA7"/>
                </a:solidFill>
                <a:latin typeface="Cambria Math" charset="0"/>
                <a:ea typeface="Cambria Math" charset="0"/>
                <a:cs typeface="Cambria Math" charset="0"/>
              </a:rPr>
              <a:t>Border Carbon Adjustment in the EU: EP Draft Position</a:t>
            </a:r>
          </a:p>
          <a:p>
            <a:r>
              <a:rPr lang="en-GB" sz="2800" dirty="0">
                <a:solidFill>
                  <a:srgbClr val="1E6BA7"/>
                </a:solidFill>
                <a:latin typeface="Cambria Math" charset="0"/>
                <a:ea typeface="Cambria Math" charset="0"/>
                <a:cs typeface="Cambria Math" charset="0"/>
              </a:rPr>
              <a:t>Synoptic Overview of Proposed Changes</a:t>
            </a:r>
          </a:p>
        </p:txBody>
      </p:sp>
    </p:spTree>
    <p:extLst>
      <p:ext uri="{BB962C8B-B14F-4D97-AF65-F5344CB8AC3E}">
        <p14:creationId xmlns:p14="http://schemas.microsoft.com/office/powerpoint/2010/main" val="42327927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4036802103"/>
              </p:ext>
            </p:extLst>
          </p:nvPr>
        </p:nvGraphicFramePr>
        <p:xfrm>
          <a:off x="270933" y="1321526"/>
          <a:ext cx="11507779" cy="5322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9762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3003678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604434">
                  <a:extLst>
                    <a:ext uri="{9D8B030D-6E8A-4147-A177-3AD203B41FA5}">
                      <a16:colId xmlns:a16="http://schemas.microsoft.com/office/drawing/2014/main" val="2271279555"/>
                    </a:ext>
                  </a:extLst>
                </a:gridCol>
                <a:gridCol w="2909384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  <a:gridCol w="2530521">
                  <a:extLst>
                    <a:ext uri="{9D8B030D-6E8A-4147-A177-3AD203B41FA5}">
                      <a16:colId xmlns:a16="http://schemas.microsoft.com/office/drawing/2014/main" val="1933844479"/>
                    </a:ext>
                  </a:extLst>
                </a:gridCol>
              </a:tblGrid>
              <a:tr h="1359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ENVI Draft</a:t>
                      </a:r>
                      <a:br>
                        <a:rPr lang="en-US" sz="3200" b="0" dirty="0">
                          <a:effectLst/>
                          <a:latin typeface="+mn-lt"/>
                        </a:rPr>
                      </a:br>
                      <a:r>
                        <a:rPr lang="en-US" sz="3200" b="0" dirty="0">
                          <a:effectLst/>
                          <a:latin typeface="+mn-lt"/>
                        </a:rPr>
                        <a:t>Report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</a:t>
                      </a:r>
                    </a:p>
                  </a:txBody>
                  <a:tcPr marL="67073" marR="67073" marT="0" marB="0" vert="vert27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</a:t>
                      </a:r>
                      <a:b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Comment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1577741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Scope: Covered Products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cement, electricity, </a:t>
                      </a:r>
                      <a:r>
                        <a:rPr lang="en-US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fertilisers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hydrogen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iron and steel,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organic chemicals, polymers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Aluminium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cement, electricity, </a:t>
                      </a:r>
                      <a:r>
                        <a:rPr lang="en-US" sz="2000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fertilisers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and iron and steel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 of 2-digit trade code CN29 (organic chemicals) adds hundreds of products to scope, increases admin. burden and revenue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97712"/>
                  </a:ext>
                </a:extLst>
              </a:tr>
              <a:tr h="15777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Scope: Covered Emissions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emissions plus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emissions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 offsite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electricity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use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b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122 124-125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 emissions only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Indirect emissions based on annual average emissions intensity of the marginal/price setting generator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3284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Amendments in the ENVI Draft Report (1)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47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40446371"/>
              </p:ext>
            </p:extLst>
          </p:nvPr>
        </p:nvGraphicFramePr>
        <p:xfrm>
          <a:off x="270933" y="1321525"/>
          <a:ext cx="11507779" cy="5368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8213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2898183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526942">
                  <a:extLst>
                    <a:ext uri="{9D8B030D-6E8A-4147-A177-3AD203B41FA5}">
                      <a16:colId xmlns:a16="http://schemas.microsoft.com/office/drawing/2014/main" val="3525741583"/>
                    </a:ext>
                  </a:extLst>
                </a:gridCol>
                <a:gridCol w="2789695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  <a:gridCol w="2324746">
                  <a:extLst>
                    <a:ext uri="{9D8B030D-6E8A-4147-A177-3AD203B41FA5}">
                      <a16:colId xmlns:a16="http://schemas.microsoft.com/office/drawing/2014/main" val="1933844479"/>
                    </a:ext>
                  </a:extLst>
                </a:gridCol>
              </a:tblGrid>
              <a:tr h="15513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ENVI Draft</a:t>
                      </a:r>
                      <a:br>
                        <a:rPr lang="en-US" sz="3200" b="0" dirty="0">
                          <a:effectLst/>
                          <a:latin typeface="+mn-lt"/>
                        </a:rPr>
                      </a:br>
                      <a:r>
                        <a:rPr lang="en-US" sz="3200" b="0" dirty="0">
                          <a:effectLst/>
                          <a:latin typeface="+mn-lt"/>
                        </a:rPr>
                        <a:t>Report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</a:t>
                      </a:r>
                    </a:p>
                  </a:txBody>
                  <a:tcPr marL="67073" marR="67073" marT="0" marB="0" vert="vert27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</a:t>
                      </a:r>
                      <a:b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Comment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97376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Scope: Trade Flows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Imports only, but </a:t>
                      </a:r>
                      <a:r>
                        <a:rPr lang="en-US" sz="2000" kern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assessment and potential adjustment in 2026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103 104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Imports only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Potential challenge acknowledged, but </a:t>
                      </a:r>
                      <a:r>
                        <a:rPr lang="en-US" sz="200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solution deferred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441729"/>
                  </a:ext>
                </a:extLst>
              </a:tr>
              <a:tr h="162422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Timeline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Transitional phase:</a:t>
                      </a:r>
                      <a:b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</a:t>
                      </a:r>
                      <a:b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allocation phase-out: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2025-2028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 Cement: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105116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Transitional phase: </a:t>
                      </a:r>
                      <a:b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</a:t>
                      </a:r>
                      <a:b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 allocation phase-out: </a:t>
                      </a:r>
                      <a:b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2026-2035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Accelerated phase-out schedule for free allocation significantly raises the stakes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4754837"/>
                  </a:ext>
                </a:extLst>
              </a:tr>
              <a:tr h="50405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 Crediting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Explicit</a:t>
                      </a:r>
                      <a:r>
                        <a:rPr lang="en-US" sz="20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carbon pricing only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47-49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Foreign carbon pricing only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Recital (more) expressly rules out consideration of implicit carbon price 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133659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Amendments in the ENVI Draft Report (2)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4514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200334-83A5-3D47-BB2F-82F27B952516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2404110487"/>
              </p:ext>
            </p:extLst>
          </p:nvPr>
        </p:nvGraphicFramePr>
        <p:xfrm>
          <a:off x="270933" y="1321526"/>
          <a:ext cx="11507779" cy="4864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5865">
                  <a:extLst>
                    <a:ext uri="{9D8B030D-6E8A-4147-A177-3AD203B41FA5}">
                      <a16:colId xmlns:a16="http://schemas.microsoft.com/office/drawing/2014/main" val="3273764417"/>
                    </a:ext>
                  </a:extLst>
                </a:gridCol>
                <a:gridCol w="3681012">
                  <a:extLst>
                    <a:ext uri="{9D8B030D-6E8A-4147-A177-3AD203B41FA5}">
                      <a16:colId xmlns:a16="http://schemas.microsoft.com/office/drawing/2014/main" val="89127996"/>
                    </a:ext>
                  </a:extLst>
                </a:gridCol>
                <a:gridCol w="588936">
                  <a:extLst>
                    <a:ext uri="{9D8B030D-6E8A-4147-A177-3AD203B41FA5}">
                      <a16:colId xmlns:a16="http://schemas.microsoft.com/office/drawing/2014/main" val="3300516880"/>
                    </a:ext>
                  </a:extLst>
                </a:gridCol>
                <a:gridCol w="2448732">
                  <a:extLst>
                    <a:ext uri="{9D8B030D-6E8A-4147-A177-3AD203B41FA5}">
                      <a16:colId xmlns:a16="http://schemas.microsoft.com/office/drawing/2014/main" val="1436621732"/>
                    </a:ext>
                  </a:extLst>
                </a:gridCol>
                <a:gridCol w="2433234">
                  <a:extLst>
                    <a:ext uri="{9D8B030D-6E8A-4147-A177-3AD203B41FA5}">
                      <a16:colId xmlns:a16="http://schemas.microsoft.com/office/drawing/2014/main" val="1933844479"/>
                    </a:ext>
                  </a:extLst>
                </a:gridCol>
              </a:tblGrid>
              <a:tr h="1359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Design Element</a:t>
                      </a:r>
                    </a:p>
                  </a:txBody>
                  <a:tcPr marL="67073" marR="67073" marT="0" marB="0" anchor="ctr"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ENVI Draft</a:t>
                      </a:r>
                      <a:br>
                        <a:rPr lang="en-US" sz="3200" b="0" dirty="0">
                          <a:effectLst/>
                          <a:latin typeface="+mn-lt"/>
                        </a:rPr>
                      </a:br>
                      <a:r>
                        <a:rPr lang="en-US" sz="3200" b="0" dirty="0">
                          <a:effectLst/>
                          <a:latin typeface="+mn-lt"/>
                        </a:rPr>
                        <a:t>Report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Amendment</a:t>
                      </a:r>
                    </a:p>
                  </a:txBody>
                  <a:tcPr marL="67073" marR="67073" marT="0" marB="0" vert="vert27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Commission</a:t>
                      </a:r>
                      <a:b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Proposal</a:t>
                      </a: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</a:rPr>
                        <a:t>Comment</a:t>
                      </a:r>
                      <a:endParaRPr lang="en-US" sz="32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67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619669"/>
                  </a:ext>
                </a:extLst>
              </a:tr>
              <a:tr h="83999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Use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CBAM Revenue accrues to EU budget, but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commensurate increase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for trade partners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ETS </a:t>
                      </a: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auctioning revenue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evenly split between innovation fund and EU budget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determination on revenue use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 to (indirectly) contribute to stronger focus on cooperation with EU partners, notably LDCs, on their decarbonization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03284"/>
                  </a:ext>
                </a:extLst>
              </a:tr>
              <a:tr h="441767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Governance</a:t>
                      </a:r>
                    </a:p>
                  </a:txBody>
                  <a:tcPr marL="67073" marR="67073" marT="0" marB="0" anchor="ctr"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77B51">
                        <a:alpha val="6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Centralized administration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an EU CBAM Authority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51-53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Decentralized administration </a:t>
                      </a: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27 Member States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Centralized approach proposed for greater coherence, efficiency and transparency</a:t>
                      </a:r>
                    </a:p>
                  </a:txBody>
                  <a:tcPr marL="67073" marR="67073" marT="0" marB="0" anchor="ctr">
                    <a:lnL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77B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441729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10C01-61C4-1C4F-9EC6-AD0793D2D9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609" y="420625"/>
            <a:ext cx="10935855" cy="66677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Proposed Amendments in the ENVI Draft Report (3)</a:t>
            </a:r>
            <a:endParaRPr lang="en-CA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823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9A07B7-7CDF-1649-8400-ED0A2D16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BCF9CF-6362-B941-986E-CAB67D5212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3DF942-1970-6844-A55E-E7A0CB58BD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BE" dirty="0"/>
              <a:t>Thank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1456E79-303B-CB4C-925A-D8ED212162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BE" dirty="0"/>
              <a:t>www.ercst.org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11C90-5572-F44C-8C2E-4C67306228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11913"/>
            <a:ext cx="2743200" cy="365125"/>
          </a:xfrm>
        </p:spPr>
        <p:txBody>
          <a:bodyPr/>
          <a:lstStyle/>
          <a:p>
            <a:fld id="{F26FC048-DF4E-0746-B313-543F0DD72FCB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395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F6BA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A3C09D55-CCA0-2146-9FD9-7449152E9544}" vid="{A540A8AC-723E-8A40-A482-55C1D42503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17423</TotalTime>
  <Words>368</Words>
  <Application>Microsoft Macintosh PowerPoint</Application>
  <PresentationFormat>Widescreen</PresentationFormat>
  <Paragraphs>68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Cambria Math</vt:lpstr>
      <vt:lpstr>Open Sans</vt:lpstr>
      <vt:lpstr>Office Theme</vt:lpstr>
      <vt:lpstr>Andrei Marcu Aaron Cosbey Michael Mehling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Domien Vangenechten</dc:creator>
  <cp:lastModifiedBy>Michael Mehling</cp:lastModifiedBy>
  <cp:revision>346</cp:revision>
  <cp:lastPrinted>2019-09-26T09:57:55Z</cp:lastPrinted>
  <dcterms:created xsi:type="dcterms:W3CDTF">2020-01-17T14:09:25Z</dcterms:created>
  <dcterms:modified xsi:type="dcterms:W3CDTF">2022-01-12T14:27:02Z</dcterms:modified>
</cp:coreProperties>
</file>