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4"/>
  </p:notesMasterIdLst>
  <p:handoutMasterIdLst>
    <p:handoutMasterId r:id="rId85"/>
  </p:handoutMasterIdLst>
  <p:sldIdLst>
    <p:sldId id="787" r:id="rId2"/>
    <p:sldId id="659" r:id="rId3"/>
    <p:sldId id="661" r:id="rId4"/>
    <p:sldId id="970" r:id="rId5"/>
    <p:sldId id="900" r:id="rId6"/>
    <p:sldId id="997" r:id="rId7"/>
    <p:sldId id="972" r:id="rId8"/>
    <p:sldId id="973" r:id="rId9"/>
    <p:sldId id="974" r:id="rId10"/>
    <p:sldId id="998" r:id="rId11"/>
    <p:sldId id="1042" r:id="rId12"/>
    <p:sldId id="1054" r:id="rId13"/>
    <p:sldId id="1055" r:id="rId14"/>
    <p:sldId id="1056" r:id="rId15"/>
    <p:sldId id="1043" r:id="rId16"/>
    <p:sldId id="1044" r:id="rId17"/>
    <p:sldId id="1045" r:id="rId18"/>
    <p:sldId id="1050" r:id="rId19"/>
    <p:sldId id="1049" r:id="rId20"/>
    <p:sldId id="1051" r:id="rId21"/>
    <p:sldId id="1052" r:id="rId22"/>
    <p:sldId id="1053" r:id="rId23"/>
    <p:sldId id="999" r:id="rId24"/>
    <p:sldId id="804" r:id="rId25"/>
    <p:sldId id="978" r:id="rId26"/>
    <p:sldId id="1006" r:id="rId27"/>
    <p:sldId id="1007" r:id="rId28"/>
    <p:sldId id="1008" r:id="rId29"/>
    <p:sldId id="1009" r:id="rId30"/>
    <p:sldId id="980" r:id="rId31"/>
    <p:sldId id="1000" r:id="rId32"/>
    <p:sldId id="1010" r:id="rId33"/>
    <p:sldId id="819" r:id="rId34"/>
    <p:sldId id="822" r:id="rId35"/>
    <p:sldId id="823" r:id="rId36"/>
    <p:sldId id="1011" r:id="rId37"/>
    <p:sldId id="1001" r:id="rId38"/>
    <p:sldId id="1012" r:id="rId39"/>
    <p:sldId id="1013" r:id="rId40"/>
    <p:sldId id="1014" r:id="rId41"/>
    <p:sldId id="1016" r:id="rId42"/>
    <p:sldId id="1017" r:id="rId43"/>
    <p:sldId id="1015" r:id="rId44"/>
    <p:sldId id="984" r:id="rId45"/>
    <p:sldId id="985" r:id="rId46"/>
    <p:sldId id="928" r:id="rId47"/>
    <p:sldId id="1018" r:id="rId48"/>
    <p:sldId id="1019" r:id="rId49"/>
    <p:sldId id="1020" r:id="rId50"/>
    <p:sldId id="1021" r:id="rId51"/>
    <p:sldId id="1041" r:id="rId52"/>
    <p:sldId id="838" r:id="rId53"/>
    <p:sldId id="1040" r:id="rId54"/>
    <p:sldId id="1022" r:id="rId55"/>
    <p:sldId id="1023" r:id="rId56"/>
    <p:sldId id="987" r:id="rId57"/>
    <p:sldId id="1024" r:id="rId58"/>
    <p:sldId id="1025" r:id="rId59"/>
    <p:sldId id="1002" r:id="rId60"/>
    <p:sldId id="989" r:id="rId61"/>
    <p:sldId id="990" r:id="rId62"/>
    <p:sldId id="991" r:id="rId63"/>
    <p:sldId id="1026" r:id="rId64"/>
    <p:sldId id="1027" r:id="rId65"/>
    <p:sldId id="992" r:id="rId66"/>
    <p:sldId id="1028" r:id="rId67"/>
    <p:sldId id="1029" r:id="rId68"/>
    <p:sldId id="1030" r:id="rId69"/>
    <p:sldId id="1004" r:id="rId70"/>
    <p:sldId id="1003" r:id="rId71"/>
    <p:sldId id="1005" r:id="rId72"/>
    <p:sldId id="1031" r:id="rId73"/>
    <p:sldId id="1032" r:id="rId74"/>
    <p:sldId id="994" r:id="rId75"/>
    <p:sldId id="1033" r:id="rId76"/>
    <p:sldId id="995" r:id="rId77"/>
    <p:sldId id="996" r:id="rId78"/>
    <p:sldId id="1034" r:id="rId79"/>
    <p:sldId id="1035" r:id="rId80"/>
    <p:sldId id="1036" r:id="rId81"/>
    <p:sldId id="1038" r:id="rId82"/>
    <p:sldId id="103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F45"/>
    <a:srgbClr val="C89F5D"/>
    <a:srgbClr val="D2B087"/>
    <a:srgbClr val="D4CF80"/>
    <a:srgbClr val="D2CB6C"/>
    <a:srgbClr val="B2A089"/>
    <a:srgbClr val="ED3832"/>
    <a:srgbClr val="92D050"/>
    <a:srgbClr val="9CBFBD"/>
    <a:srgbClr val="F9C2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2"/>
    <p:restoredTop sz="80184"/>
  </p:normalViewPr>
  <p:slideViewPr>
    <p:cSldViewPr snapToGrid="0" snapToObjects="1">
      <p:cViewPr>
        <p:scale>
          <a:sx n="78" d="100"/>
          <a:sy n="78" d="100"/>
        </p:scale>
        <p:origin x="48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1" Type="http://schemas.openxmlformats.org/officeDocument/2006/relationships/oleObject" Target="file:////Users\domienvangenechten\Dropbox\ERCST\ERCST\%20ERCST%20new%20&amp;%20improved\2019%20Work%20Programme\%20EU%20ETS\State%20of%20the%20EU%20ETS\Report%20State%20of%20the%20EU%20ETS%202019\Data\Stefan%20Database\EU-ETS-Analysis_15%20-%20DV.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domienvangenechten/Dropbox/ERCST/ERCST/ERCST%20ASBL/2020%20Work%20programme/EU%20ETS/State%20of%20the%20EU%20ETS/Report%20State%20of%20the%20EU%20ETS%202020/Data/Data%20bases/charlotte%20+%20Domien%20data%20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file:////192.168.100.101\PARTAGE\20-EU%20ETS\21-Sollicitations%20ponctuelles%20EU%20ETS\Mise%20&#224;%20jour%20Kaya%202020\2020%20-%20Power%20sector%20-%20LMDI.xlsx" TargetMode="External"/><Relationship Id="rId1" Type="http://schemas.microsoft.com/office/2011/relationships/chartStyle" Target="style8.xml"/><Relationship Id="rId2"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Users/domienvangenechten/Desktop/charlotte%20dat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16032480314961"/>
          <c:y val="0.0311834995581016"/>
          <c:w val="0.972729035433071"/>
          <c:h val="0.71638135356906"/>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Sheet1!$B$2:$B$6</c:f>
              <c:numCache>
                <c:formatCode>0%</c:formatCode>
                <c:ptCount val="5"/>
                <c:pt idx="0">
                  <c:v>0.03</c:v>
                </c:pt>
                <c:pt idx="1">
                  <c:v>0.3</c:v>
                </c:pt>
                <c:pt idx="2">
                  <c:v>0.29</c:v>
                </c:pt>
                <c:pt idx="3">
                  <c:v>0.25</c:v>
                </c:pt>
                <c:pt idx="4">
                  <c:v>0.13</c:v>
                </c:pt>
              </c:numCache>
            </c:numRef>
          </c:val>
          <c:extLst xmlns:c16r2="http://schemas.microsoft.com/office/drawing/2015/06/chart">
            <c:ext xmlns:c16="http://schemas.microsoft.com/office/drawing/2014/chart" uri="{C3380CC4-5D6E-409C-BE32-E72D297353CC}">
              <c16:uniqueId val="{00000000-E1AC-A342-A74C-867C0E72A3E3}"/>
            </c:ext>
          </c:extLst>
        </c:ser>
        <c:ser>
          <c:idx val="1"/>
          <c:order val="1"/>
          <c:tx>
            <c:strRef>
              <c:f>Sheet1!$C$1</c:f>
              <c:strCache>
                <c:ptCount val="1"/>
                <c:pt idx="0">
                  <c:v>2019</c:v>
                </c:pt>
              </c:strCache>
            </c:strRef>
          </c:tx>
          <c:spPr>
            <a:solidFill>
              <a:schemeClr val="accent2"/>
            </a:solidFill>
            <a:ln>
              <a:noFill/>
            </a:ln>
            <a:effectLst/>
          </c:spPr>
          <c:invertIfNegative val="0"/>
          <c:dLbls>
            <c:dLbl>
              <c:idx val="1"/>
              <c:layout/>
              <c:dLblPos val="outEnd"/>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715C-3D45-BAC1-9CD0C11F749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Sheet1!$C$2:$C$6</c:f>
              <c:numCache>
                <c:formatCode>0%</c:formatCode>
                <c:ptCount val="5"/>
                <c:pt idx="0">
                  <c:v>0.0149</c:v>
                </c:pt>
                <c:pt idx="1">
                  <c:v>0.4627</c:v>
                </c:pt>
                <c:pt idx="2">
                  <c:v>0.209</c:v>
                </c:pt>
                <c:pt idx="3">
                  <c:v>0.2537</c:v>
                </c:pt>
                <c:pt idx="4">
                  <c:v>0.0597</c:v>
                </c:pt>
              </c:numCache>
            </c:numRef>
          </c:val>
          <c:extLst xmlns:c16r2="http://schemas.microsoft.com/office/drawing/2015/06/chart">
            <c:ext xmlns:c16="http://schemas.microsoft.com/office/drawing/2014/chart" uri="{C3380CC4-5D6E-409C-BE32-E72D297353CC}">
              <c16:uniqueId val="{00000001-E1AC-A342-A74C-867C0E72A3E3}"/>
            </c:ext>
          </c:extLst>
        </c:ser>
        <c:ser>
          <c:idx val="2"/>
          <c:order val="2"/>
          <c:tx>
            <c:strRef>
              <c:f>Sheet1!$D$1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Sheet1!$D$2:$D$6</c:f>
              <c:numCache>
                <c:formatCode>0%</c:formatCode>
                <c:ptCount val="5"/>
                <c:pt idx="0">
                  <c:v>0.1325</c:v>
                </c:pt>
                <c:pt idx="1">
                  <c:v>0.3855</c:v>
                </c:pt>
                <c:pt idx="2">
                  <c:v>0.1928</c:v>
                </c:pt>
                <c:pt idx="3">
                  <c:v>0.2048</c:v>
                </c:pt>
                <c:pt idx="4">
                  <c:v>0.0843</c:v>
                </c:pt>
              </c:numCache>
            </c:numRef>
          </c:val>
        </c:ser>
        <c:dLbls>
          <c:showLegendKey val="0"/>
          <c:showVal val="0"/>
          <c:showCatName val="0"/>
          <c:showSerName val="0"/>
          <c:showPercent val="0"/>
          <c:showBubbleSize val="0"/>
        </c:dLbls>
        <c:gapWidth val="219"/>
        <c:overlap val="-27"/>
        <c:axId val="71853520"/>
        <c:axId val="72499488"/>
      </c:barChart>
      <c:catAx>
        <c:axId val="7185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499488"/>
        <c:crossesAt val="0.0"/>
        <c:auto val="1"/>
        <c:lblAlgn val="ctr"/>
        <c:lblOffset val="100"/>
        <c:noMultiLvlLbl val="0"/>
      </c:catAx>
      <c:valAx>
        <c:axId val="724994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1853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55555555556"/>
          <c:y val="0.113425925925926"/>
          <c:w val="0.413888888888889"/>
          <c:h val="0.689814814814815"/>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DB2-42BA-A251-8CDAAE42DE3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DB2-42BA-A251-8CDAAE42DE3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DB2-42BA-A251-8CDAAE42DE3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DB2-42BA-A251-8CDAAE42DE3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DB2-42BA-A251-8CDAAE42DE3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DB2-42BA-A251-8CDAAE42DE3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5DB2-42BA-A251-8CDAAE42DE3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5DB2-42BA-A251-8CDAAE42DE37}"/>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5DB2-42BA-A251-8CDAAE42DE37}"/>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5DB2-42BA-A251-8CDAAE42DE37}"/>
              </c:ext>
            </c:extLst>
          </c:dPt>
          <c:dLbls>
            <c:dLbl>
              <c:idx val="0"/>
              <c:layout>
                <c:manualLayout>
                  <c:x val="0.152777777777778"/>
                  <c:y val="-0.078703703703703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DB2-42BA-A251-8CDAAE42DE37}"/>
                </c:ext>
                <c:ext xmlns:c15="http://schemas.microsoft.com/office/drawing/2012/chart" uri="{CE6537A1-D6FC-4f65-9D91-7224C49458BB}"/>
              </c:extLst>
            </c:dLbl>
            <c:dLbl>
              <c:idx val="1"/>
              <c:layout>
                <c:manualLayout>
                  <c:x val="0.158333333333333"/>
                  <c:y val="0.032407407407407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5DB2-42BA-A251-8CDAAE42DE37}"/>
                </c:ext>
                <c:ext xmlns:c15="http://schemas.microsoft.com/office/drawing/2012/chart" uri="{CE6537A1-D6FC-4f65-9D91-7224C49458BB}"/>
              </c:extLst>
            </c:dLbl>
            <c:dLbl>
              <c:idx val="2"/>
              <c:layout>
                <c:manualLayout>
                  <c:x val="0.116666666666667"/>
                  <c:y val="0.07407407407407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DB2-42BA-A251-8CDAAE42DE37}"/>
                </c:ext>
                <c:ext xmlns:c15="http://schemas.microsoft.com/office/drawing/2012/chart" uri="{CE6537A1-D6FC-4f65-9D91-7224C49458BB}"/>
              </c:extLst>
            </c:dLbl>
            <c:dLbl>
              <c:idx val="3"/>
              <c:layout>
                <c:manualLayout>
                  <c:x val="0.111111111111111"/>
                  <c:y val="0.15740740740740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5DB2-42BA-A251-8CDAAE42DE37}"/>
                </c:ext>
                <c:ext xmlns:c15="http://schemas.microsoft.com/office/drawing/2012/chart" uri="{CE6537A1-D6FC-4f65-9D91-7224C49458BB}"/>
              </c:extLst>
            </c:dLbl>
            <c:dLbl>
              <c:idx val="4"/>
              <c:layout>
                <c:manualLayout>
                  <c:x val="0.0333333333333332"/>
                  <c:y val="0.15740740740740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5DB2-42BA-A251-8CDAAE42DE37}"/>
                </c:ext>
                <c:ext xmlns:c15="http://schemas.microsoft.com/office/drawing/2012/chart" uri="{CE6537A1-D6FC-4f65-9D91-7224C49458BB}"/>
              </c:extLst>
            </c:dLbl>
            <c:dLbl>
              <c:idx val="5"/>
              <c:layout>
                <c:manualLayout>
                  <c:x val="-0.0694444444444445"/>
                  <c:y val="0.16203703703703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5DB2-42BA-A251-8CDAAE42DE37}"/>
                </c:ext>
                <c:ext xmlns:c15="http://schemas.microsoft.com/office/drawing/2012/chart" uri="{CE6537A1-D6FC-4f65-9D91-7224C49458BB}"/>
              </c:extLst>
            </c:dLbl>
            <c:dLbl>
              <c:idx val="6"/>
              <c:layout>
                <c:manualLayout>
                  <c:x val="-0.136111111111111"/>
                  <c:y val="0.0925925925925926"/>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5DB2-42BA-A251-8CDAAE42DE37}"/>
                </c:ext>
                <c:ext xmlns:c15="http://schemas.microsoft.com/office/drawing/2012/chart" uri="{CE6537A1-D6FC-4f65-9D91-7224C49458BB}"/>
              </c:extLst>
            </c:dLbl>
            <c:dLbl>
              <c:idx val="7"/>
              <c:layout>
                <c:manualLayout>
                  <c:x val="-0.136111111111111"/>
                  <c:y val="0.060185185185185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5DB2-42BA-A251-8CDAAE42DE37}"/>
                </c:ext>
                <c:ext xmlns:c15="http://schemas.microsoft.com/office/drawing/2012/chart" uri="{CE6537A1-D6FC-4f65-9D91-7224C49458BB}"/>
              </c:extLst>
            </c:dLbl>
            <c:dLbl>
              <c:idx val="8"/>
              <c:layout>
                <c:manualLayout>
                  <c:x val="-0.147222222222222"/>
                  <c:y val="-0.0185185185185185"/>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1-5DB2-42BA-A251-8CDAAE42DE37}"/>
                </c:ext>
                <c:ext xmlns:c15="http://schemas.microsoft.com/office/drawing/2012/chart" uri="{CE6537A1-D6FC-4f65-9D91-7224C49458BB}"/>
              </c:extLst>
            </c:dLbl>
            <c:dLbl>
              <c:idx val="9"/>
              <c:layout>
                <c:manualLayout>
                  <c:x val="-0.158333333333333"/>
                  <c:y val="-0.078703703703703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3-5DB2-42BA-A251-8CDAAE42DE3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'[2020-02 Data for auction revenus from EEX in 2019.xls]2019'!$B$7:$B$16</c:f>
              <c:strCache>
                <c:ptCount val="10"/>
                <c:pt idx="0">
                  <c:v>Germany</c:v>
                </c:pt>
                <c:pt idx="1">
                  <c:v>Spain</c:v>
                </c:pt>
                <c:pt idx="2">
                  <c:v>France</c:v>
                </c:pt>
                <c:pt idx="3">
                  <c:v>Czech Republic</c:v>
                </c:pt>
                <c:pt idx="4">
                  <c:v>Italy </c:v>
                </c:pt>
                <c:pt idx="5">
                  <c:v>Norway</c:v>
                </c:pt>
                <c:pt idx="6">
                  <c:v>Poland</c:v>
                </c:pt>
                <c:pt idx="7">
                  <c:v>Romania</c:v>
                </c:pt>
                <c:pt idx="8">
                  <c:v>Netherland</c:v>
                </c:pt>
                <c:pt idx="9">
                  <c:v>Other 22 countries </c:v>
                </c:pt>
              </c:strCache>
            </c:strRef>
          </c:cat>
          <c:val>
            <c:numRef>
              <c:f>'[2020-02 Data for auction revenus from EEX in 2019.xls]2019'!$C$7:$C$16</c:f>
              <c:numCache>
                <c:formatCode>0.00%</c:formatCode>
                <c:ptCount val="10"/>
                <c:pt idx="0">
                  <c:v>0.216109415460922</c:v>
                </c:pt>
                <c:pt idx="1">
                  <c:v>0.0850491966748373</c:v>
                </c:pt>
                <c:pt idx="2">
                  <c:v>0.0496232676810545</c:v>
                </c:pt>
                <c:pt idx="3">
                  <c:v>0.0430575390337792</c:v>
                </c:pt>
                <c:pt idx="4">
                  <c:v>0.0880405279757987</c:v>
                </c:pt>
                <c:pt idx="5">
                  <c:v>0.0338107439496513</c:v>
                </c:pt>
                <c:pt idx="6">
                  <c:v>0.174090108119263</c:v>
                </c:pt>
                <c:pt idx="7">
                  <c:v>0.0512145664683887</c:v>
                </c:pt>
                <c:pt idx="8">
                  <c:v>0.0300621684818597</c:v>
                </c:pt>
                <c:pt idx="9">
                  <c:v>0.2289</c:v>
                </c:pt>
              </c:numCache>
            </c:numRef>
          </c:val>
          <c:extLst xmlns:c16r2="http://schemas.microsoft.com/office/drawing/2015/06/chart">
            <c:ext xmlns:c16="http://schemas.microsoft.com/office/drawing/2014/chart" uri="{C3380CC4-5D6E-409C-BE32-E72D297353CC}">
              <c16:uniqueId val="{00000014-A934-43C7-95F1-0DB3EBDCFB91}"/>
            </c:ext>
          </c:extLst>
        </c:ser>
        <c:dLbls>
          <c:showLegendKey val="0"/>
          <c:showVal val="0"/>
          <c:showCatName val="1"/>
          <c:showSerName val="0"/>
          <c:showPercent val="1"/>
          <c:showBubbleSize val="0"/>
          <c:showLeaderLines val="1"/>
        </c:dLbls>
        <c:firstSliceAng val="0"/>
        <c:holeSize val="50"/>
      </c:doughnutChart>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319976884511"/>
          <c:y val="0.0590246371821879"/>
          <c:w val="0.478013970323426"/>
          <c:h val="0.821052307600098"/>
        </c:manualLayout>
      </c:layout>
      <c:barChart>
        <c:barDir val="col"/>
        <c:grouping val="stacked"/>
        <c:varyColors val="0"/>
        <c:ser>
          <c:idx val="0"/>
          <c:order val="0"/>
          <c:tx>
            <c:v>Surplus</c:v>
          </c:tx>
          <c:spPr>
            <a:solidFill>
              <a:srgbClr val="00B050"/>
            </a:solidFill>
            <a:ln>
              <a:noFill/>
            </a:ln>
          </c:spPr>
          <c:invertIfNegative val="0"/>
          <c:cat>
            <c:numRef>
              <c:f>Gra_SupplyDemand!$N$43:$AA$43</c:f>
              <c:numCache>
                <c:formatCode>General</c:formatCode>
                <c:ptCount val="13"/>
                <c:pt idx="0">
                  <c:v>2005.0</c:v>
                </c:pt>
                <c:pt idx="2">
                  <c:v>2008.0</c:v>
                </c:pt>
                <c:pt idx="7">
                  <c:v>2013.0</c:v>
                </c:pt>
                <c:pt idx="12">
                  <c:v>2018.0</c:v>
                </c:pt>
              </c:numCache>
              <c:extLst xmlns:c16r2="http://schemas.microsoft.com/office/drawing/2015/06/chart"/>
            </c:numRef>
          </c:cat>
          <c:val>
            <c:numRef>
              <c:f>Gra_SupplyDemand!$N$86:$AA$86</c:f>
              <c:numCache>
                <c:formatCode>0.0</c:formatCode>
                <c:ptCount val="13"/>
                <c:pt idx="0">
                  <c:v>4.089615243111355</c:v>
                </c:pt>
                <c:pt idx="1">
                  <c:v>1.767128125753725</c:v>
                </c:pt>
                <c:pt idx="2">
                  <c:v>0.0</c:v>
                </c:pt>
                <c:pt idx="3">
                  <c:v>4.916903328229472</c:v>
                </c:pt>
                <c:pt idx="4">
                  <c:v>3.047911520665081</c:v>
                </c:pt>
                <c:pt idx="5">
                  <c:v>5.89086269094039</c:v>
                </c:pt>
                <c:pt idx="6">
                  <c:v>10.01664674199478</c:v>
                </c:pt>
                <c:pt idx="7">
                  <c:v>0.0</c:v>
                </c:pt>
                <c:pt idx="8">
                  <c:v>0.0</c:v>
                </c:pt>
                <c:pt idx="9">
                  <c:v>0.0</c:v>
                </c:pt>
                <c:pt idx="10">
                  <c:v>0.0</c:v>
                </c:pt>
                <c:pt idx="11">
                  <c:v>0.0</c:v>
                </c:pt>
                <c:pt idx="12">
                  <c:v>0.0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AEF5-481A-8C50-06B35654CEDD}"/>
            </c:ext>
          </c:extLst>
        </c:ser>
        <c:ser>
          <c:idx val="1"/>
          <c:order val="1"/>
          <c:tx>
            <c:v>Deficit</c:v>
          </c:tx>
          <c:spPr>
            <a:solidFill>
              <a:srgbClr val="FF0000"/>
            </a:solidFill>
            <a:ln>
              <a:noFill/>
            </a:ln>
          </c:spPr>
          <c:invertIfNegative val="0"/>
          <c:cat>
            <c:numRef>
              <c:f>Gra_SupplyDemand!$N$43:$AA$43</c:f>
              <c:numCache>
                <c:formatCode>General</c:formatCode>
                <c:ptCount val="13"/>
                <c:pt idx="0">
                  <c:v>2005.0</c:v>
                </c:pt>
                <c:pt idx="2">
                  <c:v>2008.0</c:v>
                </c:pt>
                <c:pt idx="7">
                  <c:v>2013.0</c:v>
                </c:pt>
                <c:pt idx="12">
                  <c:v>2018.0</c:v>
                </c:pt>
              </c:numCache>
              <c:extLst xmlns:c16r2="http://schemas.microsoft.com/office/drawing/2015/06/chart"/>
            </c:numRef>
          </c:cat>
          <c:val>
            <c:numRef>
              <c:f>Gra_SupplyDemand!$N$87:$AA$87</c:f>
              <c:numCache>
                <c:formatCode>0.0</c:formatCode>
                <c:ptCount val="13"/>
                <c:pt idx="0">
                  <c:v>0.0</c:v>
                </c:pt>
                <c:pt idx="1">
                  <c:v>0.0</c:v>
                </c:pt>
                <c:pt idx="2">
                  <c:v>-7.630139177127765</c:v>
                </c:pt>
                <c:pt idx="3">
                  <c:v>0.0</c:v>
                </c:pt>
                <c:pt idx="4">
                  <c:v>0.0</c:v>
                </c:pt>
                <c:pt idx="5">
                  <c:v>0.0</c:v>
                </c:pt>
                <c:pt idx="6">
                  <c:v>0.0</c:v>
                </c:pt>
                <c:pt idx="7">
                  <c:v>-46.92550478253648</c:v>
                </c:pt>
                <c:pt idx="8">
                  <c:v>-48.25666688535397</c:v>
                </c:pt>
                <c:pt idx="9">
                  <c:v>-51.5731038782116</c:v>
                </c:pt>
                <c:pt idx="10">
                  <c:v>-52.4346635957757</c:v>
                </c:pt>
                <c:pt idx="11">
                  <c:v>-55.4229081520946</c:v>
                </c:pt>
                <c:pt idx="12">
                  <c:v>-55.90503116122152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AEF5-481A-8C50-06B35654CEDD}"/>
            </c:ext>
          </c:extLst>
        </c:ser>
        <c:dLbls>
          <c:showLegendKey val="0"/>
          <c:showVal val="0"/>
          <c:showCatName val="0"/>
          <c:showSerName val="0"/>
          <c:showPercent val="0"/>
          <c:showBubbleSize val="0"/>
        </c:dLbls>
        <c:gapWidth val="150"/>
        <c:overlap val="100"/>
        <c:axId val="72870720"/>
        <c:axId val="72872928"/>
      </c:barChart>
      <c:catAx>
        <c:axId val="72870720"/>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2872928"/>
        <c:crossesAt val="-100.0"/>
        <c:auto val="1"/>
        <c:lblAlgn val="ctr"/>
        <c:lblOffset val="100"/>
        <c:tickLblSkip val="1"/>
        <c:noMultiLvlLbl val="0"/>
      </c:catAx>
      <c:valAx>
        <c:axId val="72872928"/>
        <c:scaling>
          <c:orientation val="minMax"/>
          <c:max val="50.0"/>
          <c:min val="-100.0"/>
        </c:scaling>
        <c:delete val="0"/>
        <c:axPos val="l"/>
        <c:majorGridlines>
          <c:spPr>
            <a:ln>
              <a:noFill/>
            </a:ln>
          </c:spPr>
        </c:majorGridlines>
        <c:title>
          <c:tx>
            <c:rich>
              <a:bodyPr/>
              <a:lstStyle/>
              <a:p>
                <a:pPr>
                  <a:defRPr sz="1000" b="0" i="0" u="none" strike="noStrike" baseline="0">
                    <a:solidFill>
                      <a:srgbClr val="000000"/>
                    </a:solidFill>
                    <a:latin typeface="Calibri"/>
                    <a:ea typeface="Calibri"/>
                    <a:cs typeface="Calibri"/>
                  </a:defRPr>
                </a:pPr>
                <a:r>
                  <a:rPr lang="en-US"/>
                  <a:t>Net supply of free allowances</a:t>
                </a:r>
                <a:r>
                  <a:rPr lang="en-US" baseline="0"/>
                  <a:t/>
                </a:r>
                <a:br>
                  <a:rPr lang="en-US" baseline="0"/>
                </a:br>
                <a:r>
                  <a:rPr lang="en-US"/>
                  <a:t>(Percent of emissions)</a:t>
                </a:r>
              </a:p>
            </c:rich>
          </c:tx>
          <c:overlay val="0"/>
        </c:title>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2870720"/>
        <c:crosses val="autoZero"/>
        <c:crossBetween val="between"/>
        <c:majorUnit val="25.0"/>
      </c:valAx>
    </c:plotArea>
    <c:legend>
      <c:legendPos val="r"/>
      <c:layout>
        <c:manualLayout>
          <c:xMode val="edge"/>
          <c:yMode val="edge"/>
          <c:x val="0.819105913550851"/>
          <c:y val="0.502635124203853"/>
          <c:w val="0.0981919157635097"/>
          <c:h val="0.173475874024848"/>
        </c:manualLayout>
      </c:layout>
      <c:overlay val="0"/>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Sheet1!$B$2:$B$6</c:f>
              <c:numCache>
                <c:formatCode>0%</c:formatCode>
                <c:ptCount val="5"/>
                <c:pt idx="0">
                  <c:v>0.01</c:v>
                </c:pt>
                <c:pt idx="1">
                  <c:v>0.13</c:v>
                </c:pt>
                <c:pt idx="2">
                  <c:v>0.29</c:v>
                </c:pt>
                <c:pt idx="3">
                  <c:v>0.38</c:v>
                </c:pt>
                <c:pt idx="4">
                  <c:v>0.19</c:v>
                </c:pt>
              </c:numCache>
            </c:numRef>
          </c:val>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Sheet1!$C$2:$C$6</c:f>
              <c:numCache>
                <c:formatCode>0%</c:formatCode>
                <c:ptCount val="5"/>
                <c:pt idx="0">
                  <c:v>0.06</c:v>
                </c:pt>
                <c:pt idx="1">
                  <c:v>0.18</c:v>
                </c:pt>
                <c:pt idx="2">
                  <c:v>0.15</c:v>
                </c:pt>
                <c:pt idx="3">
                  <c:v>0.42</c:v>
                </c:pt>
                <c:pt idx="4">
                  <c:v>0.19</c:v>
                </c:pt>
              </c:numCache>
            </c:numRef>
          </c:val>
        </c:ser>
        <c:ser>
          <c:idx val="2"/>
          <c:order val="2"/>
          <c:tx>
            <c:strRef>
              <c:f>Sheet1!$D$1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Sheet1!$D$2:$D$6</c:f>
              <c:numCache>
                <c:formatCode>0%</c:formatCode>
                <c:ptCount val="5"/>
                <c:pt idx="0">
                  <c:v>0.0241</c:v>
                </c:pt>
                <c:pt idx="1">
                  <c:v>0.2771</c:v>
                </c:pt>
                <c:pt idx="2">
                  <c:v>0.0843</c:v>
                </c:pt>
                <c:pt idx="3">
                  <c:v>0.3976</c:v>
                </c:pt>
                <c:pt idx="4">
                  <c:v>0.2169</c:v>
                </c:pt>
              </c:numCache>
            </c:numRef>
          </c:val>
        </c:ser>
        <c:dLbls>
          <c:dLblPos val="outEnd"/>
          <c:showLegendKey val="0"/>
          <c:showVal val="1"/>
          <c:showCatName val="0"/>
          <c:showSerName val="0"/>
          <c:showPercent val="0"/>
          <c:showBubbleSize val="0"/>
        </c:dLbls>
        <c:gapWidth val="219"/>
        <c:overlap val="-27"/>
        <c:axId val="73430176"/>
        <c:axId val="73433440"/>
      </c:barChart>
      <c:catAx>
        <c:axId val="7343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433440"/>
        <c:crosses val="autoZero"/>
        <c:auto val="1"/>
        <c:lblAlgn val="ctr"/>
        <c:lblOffset val="100"/>
        <c:noMultiLvlLbl val="0"/>
      </c:catAx>
      <c:valAx>
        <c:axId val="73433440"/>
        <c:scaling>
          <c:orientation val="minMax"/>
        </c:scaling>
        <c:delete val="1"/>
        <c:axPos val="l"/>
        <c:majorGridlines>
          <c:spPr>
            <a:ln w="9525" cap="flat" cmpd="sng" algn="ctr">
              <a:solidFill>
                <a:schemeClr val="tx1">
                  <a:lumMod val="15000"/>
                  <a:lumOff val="85000"/>
                </a:schemeClr>
              </a:solidFill>
              <a:round/>
            </a:ln>
            <a:effectLst/>
          </c:spPr>
        </c:majorGridlines>
        <c:majorTickMark val="none"/>
        <c:minorTickMark val="none"/>
        <c:tickLblPos val="nextTo"/>
        <c:crossAx val="73430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Sheet1!$B$2:$B$6</c:f>
              <c:numCache>
                <c:formatCode>0%</c:formatCode>
                <c:ptCount val="5"/>
                <c:pt idx="0">
                  <c:v>0.08</c:v>
                </c:pt>
                <c:pt idx="1">
                  <c:v>0.28</c:v>
                </c:pt>
                <c:pt idx="2">
                  <c:v>0.28</c:v>
                </c:pt>
                <c:pt idx="3">
                  <c:v>0.24</c:v>
                </c:pt>
                <c:pt idx="4">
                  <c:v>0.12</c:v>
                </c:pt>
              </c:numCache>
            </c:numRef>
          </c:val>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Sheet1!$C$2:$C$6</c:f>
              <c:numCache>
                <c:formatCode>0%</c:formatCode>
                <c:ptCount val="5"/>
                <c:pt idx="0">
                  <c:v>0.04</c:v>
                </c:pt>
                <c:pt idx="1">
                  <c:v>0.39</c:v>
                </c:pt>
                <c:pt idx="2">
                  <c:v>0.31</c:v>
                </c:pt>
                <c:pt idx="3">
                  <c:v>0.22</c:v>
                </c:pt>
                <c:pt idx="4">
                  <c:v>0.03</c:v>
                </c:pt>
              </c:numCache>
            </c:numRef>
          </c:val>
        </c:ser>
        <c:ser>
          <c:idx val="2"/>
          <c:order val="2"/>
          <c:tx>
            <c:strRef>
              <c:f>Sheet1!$D$1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Sheet1!$D$2:$D$6</c:f>
              <c:numCache>
                <c:formatCode>0%</c:formatCode>
                <c:ptCount val="5"/>
                <c:pt idx="0">
                  <c:v>0.1205</c:v>
                </c:pt>
                <c:pt idx="1">
                  <c:v>0.2771</c:v>
                </c:pt>
                <c:pt idx="2">
                  <c:v>0.2651</c:v>
                </c:pt>
                <c:pt idx="3">
                  <c:v>0.2771</c:v>
                </c:pt>
                <c:pt idx="4">
                  <c:v>0.0602</c:v>
                </c:pt>
              </c:numCache>
            </c:numRef>
          </c:val>
        </c:ser>
        <c:dLbls>
          <c:dLblPos val="outEnd"/>
          <c:showLegendKey val="0"/>
          <c:showVal val="1"/>
          <c:showCatName val="0"/>
          <c:showSerName val="0"/>
          <c:showPercent val="0"/>
          <c:showBubbleSize val="0"/>
        </c:dLbls>
        <c:gapWidth val="219"/>
        <c:overlap val="-27"/>
        <c:axId val="72010896"/>
        <c:axId val="71940160"/>
      </c:barChart>
      <c:catAx>
        <c:axId val="7201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1940160"/>
        <c:crosses val="autoZero"/>
        <c:auto val="1"/>
        <c:lblAlgn val="ctr"/>
        <c:lblOffset val="100"/>
        <c:noMultiLvlLbl val="0"/>
      </c:catAx>
      <c:valAx>
        <c:axId val="719401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72010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2709153543307"/>
          <c:y val="0.0311834995581016"/>
          <c:w val="0.927729084645669"/>
          <c:h val="0.71638135356906"/>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Sheet1!$B$2:$B$6</c:f>
              <c:numCache>
                <c:formatCode>0%</c:formatCode>
                <c:ptCount val="5"/>
                <c:pt idx="0">
                  <c:v>0.16</c:v>
                </c:pt>
                <c:pt idx="1">
                  <c:v>0.39</c:v>
                </c:pt>
                <c:pt idx="2">
                  <c:v>0.21</c:v>
                </c:pt>
                <c:pt idx="3">
                  <c:v>0.2</c:v>
                </c:pt>
                <c:pt idx="4">
                  <c:v>0.04</c:v>
                </c:pt>
              </c:numCache>
            </c:numRef>
          </c:val>
          <c:extLst xmlns:c16r2="http://schemas.microsoft.com/office/drawing/2015/06/chart">
            <c:ext xmlns:c16="http://schemas.microsoft.com/office/drawing/2014/chart" uri="{C3380CC4-5D6E-409C-BE32-E72D297353CC}">
              <c16:uniqueId val="{00000000-9168-7C42-8E83-657BCBFC3BD4}"/>
            </c:ext>
          </c:extLst>
        </c:ser>
        <c:ser>
          <c:idx val="1"/>
          <c:order val="1"/>
          <c:tx>
            <c:strRef>
              <c:f>Sheet1!$C$1</c:f>
              <c:strCache>
                <c:ptCount val="1"/>
                <c:pt idx="0">
                  <c:v>2019</c:v>
                </c:pt>
              </c:strCache>
            </c:strRef>
          </c:tx>
          <c:spPr>
            <a:solidFill>
              <a:schemeClr val="accent2"/>
            </a:solidFill>
            <a:ln>
              <a:noFill/>
            </a:ln>
            <a:effectLst/>
          </c:spPr>
          <c:invertIfNegative val="0"/>
          <c:dLbls>
            <c:dLbl>
              <c:idx val="3"/>
              <c:layout>
                <c:manualLayout>
                  <c:x val="0.00909708152910121"/>
                  <c:y val="-0.0050891523315530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168-7C42-8E83-657BCBFC3BD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Strongly Agree</c:v>
                </c:pt>
                <c:pt idx="1">
                  <c:v>Agree</c:v>
                </c:pt>
                <c:pt idx="2">
                  <c:v>Neither Agree nor Disagree</c:v>
                </c:pt>
                <c:pt idx="3">
                  <c:v>Disagree</c:v>
                </c:pt>
                <c:pt idx="4">
                  <c:v>Strongly Disagree</c:v>
                </c:pt>
              </c:strCache>
            </c:strRef>
          </c:cat>
          <c:val>
            <c:numRef>
              <c:f>Sheet1!$C$2:$C$6</c:f>
              <c:numCache>
                <c:formatCode>0%</c:formatCode>
                <c:ptCount val="5"/>
                <c:pt idx="0">
                  <c:v>0.2537</c:v>
                </c:pt>
                <c:pt idx="1">
                  <c:v>0.3731</c:v>
                </c:pt>
                <c:pt idx="2">
                  <c:v>0.1642</c:v>
                </c:pt>
                <c:pt idx="3">
                  <c:v>0.1642</c:v>
                </c:pt>
                <c:pt idx="4">
                  <c:v>0.0448</c:v>
                </c:pt>
              </c:numCache>
            </c:numRef>
          </c:val>
          <c:extLst xmlns:c16r2="http://schemas.microsoft.com/office/drawing/2015/06/chart">
            <c:ext xmlns:c16="http://schemas.microsoft.com/office/drawing/2014/chart" uri="{C3380CC4-5D6E-409C-BE32-E72D297353CC}">
              <c16:uniqueId val="{00000002-9168-7C42-8E83-657BCBFC3BD4}"/>
            </c:ext>
          </c:extLst>
        </c:ser>
        <c:ser>
          <c:idx val="2"/>
          <c:order val="2"/>
          <c:tx>
            <c:strRef>
              <c:f>Sheet1!$D$1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Sheet1!$D$2:$D$6</c:f>
              <c:numCache>
                <c:formatCode>0%</c:formatCode>
                <c:ptCount val="5"/>
                <c:pt idx="0">
                  <c:v>0.2771</c:v>
                </c:pt>
                <c:pt idx="1">
                  <c:v>0.3373</c:v>
                </c:pt>
                <c:pt idx="2">
                  <c:v>0.1929</c:v>
                </c:pt>
                <c:pt idx="3">
                  <c:v>0.1446</c:v>
                </c:pt>
                <c:pt idx="4">
                  <c:v>0.0482</c:v>
                </c:pt>
              </c:numCache>
            </c:numRef>
          </c:val>
        </c:ser>
        <c:dLbls>
          <c:showLegendKey val="0"/>
          <c:showVal val="0"/>
          <c:showCatName val="0"/>
          <c:showSerName val="0"/>
          <c:showPercent val="0"/>
          <c:showBubbleSize val="0"/>
        </c:dLbls>
        <c:gapWidth val="219"/>
        <c:overlap val="-27"/>
        <c:axId val="73480448"/>
        <c:axId val="73483712"/>
      </c:barChart>
      <c:catAx>
        <c:axId val="7348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483712"/>
        <c:crossesAt val="0.0"/>
        <c:auto val="1"/>
        <c:lblAlgn val="ctr"/>
        <c:lblOffset val="100"/>
        <c:noMultiLvlLbl val="0"/>
      </c:catAx>
      <c:valAx>
        <c:axId val="734837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crossAx val="73480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22709153543307"/>
          <c:y val="0.0311834995581016"/>
          <c:w val="0.927729084645669"/>
          <c:h val="0.71638135356906"/>
        </c:manualLayout>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Sheet1!$B$2:$B$6</c:f>
              <c:numCache>
                <c:formatCode>0%</c:formatCode>
                <c:ptCount val="5"/>
                <c:pt idx="0">
                  <c:v>0.03</c:v>
                </c:pt>
                <c:pt idx="1">
                  <c:v>0.17</c:v>
                </c:pt>
                <c:pt idx="2">
                  <c:v>0.23</c:v>
                </c:pt>
                <c:pt idx="3">
                  <c:v>0.45</c:v>
                </c:pt>
                <c:pt idx="4">
                  <c:v>0.12</c:v>
                </c:pt>
              </c:numCache>
            </c:numRef>
          </c:val>
          <c:extLst xmlns:c16r2="http://schemas.microsoft.com/office/drawing/2015/06/chart">
            <c:ext xmlns:c16="http://schemas.microsoft.com/office/drawing/2014/chart" uri="{C3380CC4-5D6E-409C-BE32-E72D297353CC}">
              <c16:uniqueId val="{00000000-E10B-534A-B86C-7059414D354B}"/>
            </c:ext>
          </c:extLst>
        </c:ser>
        <c:ser>
          <c:idx val="1"/>
          <c:order val="1"/>
          <c:tx>
            <c:strRef>
              <c:f>Sheet1!$C$1</c:f>
              <c:strCache>
                <c:ptCount val="1"/>
                <c:pt idx="0">
                  <c:v>2019</c:v>
                </c:pt>
              </c:strCache>
            </c:strRef>
          </c:tx>
          <c:spPr>
            <a:solidFill>
              <a:schemeClr val="accent2"/>
            </a:solidFill>
            <a:ln>
              <a:noFill/>
            </a:ln>
            <a:effectLst/>
          </c:spPr>
          <c:invertIfNegative val="0"/>
          <c:dLbls>
            <c:dLbl>
              <c:idx val="3"/>
              <c:layout>
                <c:manualLayout>
                  <c:x val="0.00909708152910121"/>
                  <c:y val="-0.0050891523315530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10B-534A-B86C-7059414D354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Strongly Agree</c:v>
                </c:pt>
                <c:pt idx="1">
                  <c:v>Agree</c:v>
                </c:pt>
                <c:pt idx="2">
                  <c:v>Neither Agree nor Disagree</c:v>
                </c:pt>
                <c:pt idx="3">
                  <c:v>Disagree</c:v>
                </c:pt>
                <c:pt idx="4">
                  <c:v>Strongly Disagree</c:v>
                </c:pt>
              </c:strCache>
            </c:strRef>
          </c:cat>
          <c:val>
            <c:numRef>
              <c:f>Sheet1!$C$2:$C$6</c:f>
              <c:numCache>
                <c:formatCode>0%</c:formatCode>
                <c:ptCount val="5"/>
                <c:pt idx="0">
                  <c:v>0.0448</c:v>
                </c:pt>
                <c:pt idx="1">
                  <c:v>0.2836</c:v>
                </c:pt>
                <c:pt idx="2">
                  <c:v>0.209</c:v>
                </c:pt>
                <c:pt idx="3">
                  <c:v>0.3881</c:v>
                </c:pt>
                <c:pt idx="4">
                  <c:v>0.0746</c:v>
                </c:pt>
              </c:numCache>
            </c:numRef>
          </c:val>
          <c:extLst xmlns:c16r2="http://schemas.microsoft.com/office/drawing/2015/06/chart">
            <c:ext xmlns:c16="http://schemas.microsoft.com/office/drawing/2014/chart" uri="{C3380CC4-5D6E-409C-BE32-E72D297353CC}">
              <c16:uniqueId val="{00000002-E10B-534A-B86C-7059414D354B}"/>
            </c:ext>
          </c:extLst>
        </c:ser>
        <c:ser>
          <c:idx val="2"/>
          <c:order val="2"/>
          <c:tx>
            <c:strRef>
              <c:f>Sheet1!$D$1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Sheet1!$D$2:$D$6</c:f>
              <c:numCache>
                <c:formatCode>0%</c:formatCode>
                <c:ptCount val="5"/>
                <c:pt idx="0">
                  <c:v>0.0723</c:v>
                </c:pt>
                <c:pt idx="1">
                  <c:v>0.2892</c:v>
                </c:pt>
                <c:pt idx="2">
                  <c:v>0.1807</c:v>
                </c:pt>
                <c:pt idx="3">
                  <c:v>0.3253</c:v>
                </c:pt>
                <c:pt idx="4">
                  <c:v>0.1325</c:v>
                </c:pt>
              </c:numCache>
            </c:numRef>
          </c:val>
        </c:ser>
        <c:dLbls>
          <c:showLegendKey val="0"/>
          <c:showVal val="0"/>
          <c:showCatName val="0"/>
          <c:showSerName val="0"/>
          <c:showPercent val="0"/>
          <c:showBubbleSize val="0"/>
        </c:dLbls>
        <c:gapWidth val="219"/>
        <c:overlap val="-27"/>
        <c:axId val="72518336"/>
        <c:axId val="72586256"/>
      </c:barChart>
      <c:catAx>
        <c:axId val="7251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586256"/>
        <c:crossesAt val="0.0"/>
        <c:auto val="1"/>
        <c:lblAlgn val="ctr"/>
        <c:lblOffset val="100"/>
        <c:noMultiLvlLbl val="0"/>
      </c:catAx>
      <c:valAx>
        <c:axId val="7258625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crossAx val="72518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c:v>
                </c:pt>
                <c:pt idx="1">
                  <c:v>Agree</c:v>
                </c:pt>
                <c:pt idx="2">
                  <c:v>Neither Agree nor disagree</c:v>
                </c:pt>
                <c:pt idx="3">
                  <c:v>Disagree</c:v>
                </c:pt>
                <c:pt idx="4">
                  <c:v>Strongly disagree</c:v>
                </c:pt>
              </c:strCache>
            </c:strRef>
          </c:cat>
          <c:val>
            <c:numRef>
              <c:f>Sheet1!$B$2:$B$6</c:f>
              <c:numCache>
                <c:formatCode>0%</c:formatCode>
                <c:ptCount val="5"/>
                <c:pt idx="0">
                  <c:v>0.0843</c:v>
                </c:pt>
                <c:pt idx="1">
                  <c:v>0.4578</c:v>
                </c:pt>
                <c:pt idx="2">
                  <c:v>0.2289</c:v>
                </c:pt>
                <c:pt idx="3">
                  <c:v>0.1325</c:v>
                </c:pt>
                <c:pt idx="4">
                  <c:v>0.0964</c:v>
                </c:pt>
              </c:numCache>
            </c:numRef>
          </c:val>
        </c:ser>
        <c:dLbls>
          <c:showLegendKey val="0"/>
          <c:showVal val="0"/>
          <c:showCatName val="0"/>
          <c:showSerName val="0"/>
          <c:showPercent val="0"/>
          <c:showBubbleSize val="0"/>
        </c:dLbls>
        <c:gapWidth val="219"/>
        <c:overlap val="-27"/>
        <c:axId val="71013744"/>
        <c:axId val="71016064"/>
      </c:barChart>
      <c:catAx>
        <c:axId val="7101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1016064"/>
        <c:crosses val="autoZero"/>
        <c:auto val="1"/>
        <c:lblAlgn val="ctr"/>
        <c:lblOffset val="100"/>
        <c:noMultiLvlLbl val="0"/>
      </c:catAx>
      <c:valAx>
        <c:axId val="710160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71013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'Power emissions and intensity'!$A$3</c:f>
              <c:strCache>
                <c:ptCount val="1"/>
                <c:pt idx="0">
                  <c:v>CO2 emissions from power generation (left axix)</c:v>
                </c:pt>
              </c:strCache>
            </c:strRef>
          </c:tx>
          <c:spPr>
            <a:ln w="28575" cap="rnd">
              <a:solidFill>
                <a:schemeClr val="accent1"/>
              </a:solidFill>
              <a:round/>
            </a:ln>
            <a:effectLst/>
          </c:spPr>
          <c:marker>
            <c:symbol val="none"/>
          </c:marker>
          <c:cat>
            <c:numRef>
              <c:f>'Power emissions and intensity'!$D$1:$R$1</c:f>
              <c:numCache>
                <c:formatCode>General</c:formatCode>
                <c:ptCount val="15"/>
                <c:pt idx="0">
                  <c:v>2005.0</c:v>
                </c:pt>
                <c:pt idx="1">
                  <c:v>2006.0</c:v>
                </c:pt>
                <c:pt idx="2">
                  <c:v>2007.0</c:v>
                </c:pt>
                <c:pt idx="3">
                  <c:v>2008.0</c:v>
                </c:pt>
                <c:pt idx="4">
                  <c:v>2009.0</c:v>
                </c:pt>
                <c:pt idx="5">
                  <c:v>2010.0</c:v>
                </c:pt>
                <c:pt idx="6">
                  <c:v>2011.0</c:v>
                </c:pt>
                <c:pt idx="7">
                  <c:v>2012.0</c:v>
                </c:pt>
                <c:pt idx="8">
                  <c:v>2013.0</c:v>
                </c:pt>
                <c:pt idx="9">
                  <c:v>2014.0</c:v>
                </c:pt>
                <c:pt idx="10">
                  <c:v>2015.0</c:v>
                </c:pt>
                <c:pt idx="11">
                  <c:v>2016.0</c:v>
                </c:pt>
                <c:pt idx="12">
                  <c:v>2017.0</c:v>
                </c:pt>
                <c:pt idx="13">
                  <c:v>2018.0</c:v>
                </c:pt>
                <c:pt idx="14">
                  <c:v>2019.0</c:v>
                </c:pt>
              </c:numCache>
            </c:numRef>
          </c:cat>
          <c:val>
            <c:numRef>
              <c:f>'Power emissions and intensity'!$D$3:$R$3</c:f>
              <c:numCache>
                <c:formatCode>General</c:formatCode>
                <c:ptCount val="15"/>
                <c:pt idx="0">
                  <c:v>1266.865037</c:v>
                </c:pt>
                <c:pt idx="1">
                  <c:v>1281.073461</c:v>
                </c:pt>
                <c:pt idx="2">
                  <c:v>1359.802277</c:v>
                </c:pt>
                <c:pt idx="3">
                  <c:v>1302.118581</c:v>
                </c:pt>
                <c:pt idx="4">
                  <c:v>1191.05944</c:v>
                </c:pt>
                <c:pt idx="5">
                  <c:v>1211.427381</c:v>
                </c:pt>
                <c:pt idx="6">
                  <c:v>1194.65392</c:v>
                </c:pt>
                <c:pt idx="7">
                  <c:v>1190.211067</c:v>
                </c:pt>
                <c:pt idx="8">
                  <c:v>1145.063586</c:v>
                </c:pt>
                <c:pt idx="9">
                  <c:v>1059.385934</c:v>
                </c:pt>
                <c:pt idx="10">
                  <c:v>1053.144273</c:v>
                </c:pt>
                <c:pt idx="11">
                  <c:v>1005.413582</c:v>
                </c:pt>
                <c:pt idx="12">
                  <c:v>1003.780275</c:v>
                </c:pt>
                <c:pt idx="13">
                  <c:v>932.425731</c:v>
                </c:pt>
                <c:pt idx="14">
                  <c:v>804.0569999999985</c:v>
                </c:pt>
              </c:numCache>
            </c:numRef>
          </c:val>
          <c:smooth val="0"/>
        </c:ser>
        <c:dLbls>
          <c:showLegendKey val="0"/>
          <c:showVal val="0"/>
          <c:showCatName val="0"/>
          <c:showSerName val="0"/>
          <c:showPercent val="0"/>
          <c:showBubbleSize val="0"/>
        </c:dLbls>
        <c:marker val="1"/>
        <c:smooth val="0"/>
        <c:axId val="72643040"/>
        <c:axId val="72633840"/>
      </c:lineChart>
      <c:lineChart>
        <c:grouping val="standard"/>
        <c:varyColors val="0"/>
        <c:ser>
          <c:idx val="1"/>
          <c:order val="1"/>
          <c:tx>
            <c:strRef>
              <c:f>'Power emissions and intensity'!$A$4</c:f>
              <c:strCache>
                <c:ptCount val="1"/>
                <c:pt idx="0">
                  <c:v>Carbon intensity of power generation (right axis)</c:v>
                </c:pt>
              </c:strCache>
            </c:strRef>
          </c:tx>
          <c:spPr>
            <a:ln w="28575" cap="rnd">
              <a:solidFill>
                <a:schemeClr val="accent2"/>
              </a:solidFill>
              <a:round/>
            </a:ln>
            <a:effectLst/>
          </c:spPr>
          <c:marker>
            <c:symbol val="none"/>
          </c:marker>
          <c:val>
            <c:numRef>
              <c:f>'Power emissions and intensity'!$D$4:$R$4</c:f>
              <c:numCache>
                <c:formatCode>General</c:formatCode>
                <c:ptCount val="15"/>
                <c:pt idx="0">
                  <c:v>382.8543478392263</c:v>
                </c:pt>
                <c:pt idx="1">
                  <c:v>381.8400777943368</c:v>
                </c:pt>
                <c:pt idx="2">
                  <c:v>403.8616801306801</c:v>
                </c:pt>
                <c:pt idx="3">
                  <c:v>386.1561628113878</c:v>
                </c:pt>
                <c:pt idx="4">
                  <c:v>371.1621813649111</c:v>
                </c:pt>
                <c:pt idx="5">
                  <c:v>361.512199641898</c:v>
                </c:pt>
                <c:pt idx="6">
                  <c:v>362.6757498482089</c:v>
                </c:pt>
                <c:pt idx="7">
                  <c:v>362.0964609066016</c:v>
                </c:pt>
                <c:pt idx="8">
                  <c:v>350.816049632353</c:v>
                </c:pt>
                <c:pt idx="9">
                  <c:v>332.7217129396972</c:v>
                </c:pt>
                <c:pt idx="10">
                  <c:v>326.0508585139318</c:v>
                </c:pt>
                <c:pt idx="11">
                  <c:v>309.2628674254076</c:v>
                </c:pt>
                <c:pt idx="12">
                  <c:v>305.6578182095006</c:v>
                </c:pt>
                <c:pt idx="13">
                  <c:v>285.4947124923452</c:v>
                </c:pt>
                <c:pt idx="14">
                  <c:v>249.552141527002</c:v>
                </c:pt>
              </c:numCache>
            </c:numRef>
          </c:val>
          <c:smooth val="0"/>
        </c:ser>
        <c:dLbls>
          <c:showLegendKey val="0"/>
          <c:showVal val="0"/>
          <c:showCatName val="0"/>
          <c:showSerName val="0"/>
          <c:showPercent val="0"/>
          <c:showBubbleSize val="0"/>
        </c:dLbls>
        <c:marker val="1"/>
        <c:smooth val="0"/>
        <c:axId val="62436512"/>
        <c:axId val="72653536"/>
      </c:lineChart>
      <c:catAx>
        <c:axId val="7264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33840"/>
        <c:crosses val="autoZero"/>
        <c:auto val="1"/>
        <c:lblAlgn val="ctr"/>
        <c:lblOffset val="100"/>
        <c:noMultiLvlLbl val="0"/>
      </c:catAx>
      <c:valAx>
        <c:axId val="72633840"/>
        <c:scaling>
          <c:orientation val="minMax"/>
          <c:max val="1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Mt CO2</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643040"/>
        <c:crosses val="autoZero"/>
        <c:crossBetween val="between"/>
      </c:valAx>
      <c:valAx>
        <c:axId val="7265353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 CO2/kwh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36512"/>
        <c:crosses val="max"/>
        <c:crossBetween val="between"/>
      </c:valAx>
      <c:catAx>
        <c:axId val="62436512"/>
        <c:scaling>
          <c:orientation val="minMax"/>
        </c:scaling>
        <c:delete val="1"/>
        <c:axPos val="b"/>
        <c:majorTickMark val="out"/>
        <c:minorTickMark val="none"/>
        <c:tickLblPos val="nextTo"/>
        <c:crossAx val="726535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'4 - LMDI - Workshop 4'!$B$101</c:f>
              <c:strCache>
                <c:ptCount val="1"/>
                <c:pt idx="0">
                  <c:v>Power generation </c:v>
                </c:pt>
              </c:strCache>
            </c:strRef>
          </c:tx>
          <c:spPr>
            <a:solidFill>
              <a:srgbClr val="FF0000"/>
            </a:solidFill>
            <a:ln>
              <a:noFill/>
            </a:ln>
            <a:effectLst/>
          </c:spPr>
          <c:invertIfNegative val="0"/>
          <c:cat>
            <c:strRef>
              <c:f>'4 - LMDI - Workshop 4'!$C$99:$O$99</c:f>
              <c:strCache>
                <c:ptCount val="13"/>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strCache>
            </c:strRef>
          </c:cat>
          <c:val>
            <c:numRef>
              <c:f>'4 - LMDI - Workshop 4'!$C$101:$O$101</c:f>
              <c:numCache>
                <c:formatCode>0.0</c:formatCode>
                <c:ptCount val="13"/>
                <c:pt idx="0">
                  <c:v>7.212617035047715</c:v>
                </c:pt>
                <c:pt idx="1">
                  <c:v>5.222201924999671</c:v>
                </c:pt>
                <c:pt idx="2">
                  <c:v>3.41923471845198</c:v>
                </c:pt>
                <c:pt idx="3">
                  <c:v>-45.58632771643954</c:v>
                </c:pt>
                <c:pt idx="4">
                  <c:v>22.55937065391466</c:v>
                </c:pt>
                <c:pt idx="5">
                  <c:v>-9.824522251632083</c:v>
                </c:pt>
                <c:pt idx="6">
                  <c:v>3.537971801315828</c:v>
                </c:pt>
                <c:pt idx="7">
                  <c:v>-0.200345352981247</c:v>
                </c:pt>
                <c:pt idx="8">
                  <c:v>-13.35837090606155</c:v>
                </c:pt>
                <c:pt idx="9">
                  <c:v>4.268553643978016</c:v>
                </c:pt>
                <c:pt idx="10">
                  <c:v>-1.08911880988923</c:v>
                </c:pt>
                <c:pt idx="11">
                  <c:v>4.892261032269151</c:v>
                </c:pt>
                <c:pt idx="12">
                  <c:v>-1.858519118303798</c:v>
                </c:pt>
              </c:numCache>
            </c:numRef>
          </c:val>
          <c:extLst xmlns:c16r2="http://schemas.microsoft.com/office/drawing/2015/06/chart">
            <c:ext xmlns:c16="http://schemas.microsoft.com/office/drawing/2014/chart" uri="{C3380CC4-5D6E-409C-BE32-E72D297353CC}">
              <c16:uniqueId val="{00000000-E36B-42F9-A49E-8E5E5551DCA4}"/>
            </c:ext>
          </c:extLst>
        </c:ser>
        <c:ser>
          <c:idx val="2"/>
          <c:order val="2"/>
          <c:tx>
            <c:strRef>
              <c:f>'4 - LMDI - Workshop 4'!$B$102</c:f>
              <c:strCache>
                <c:ptCount val="1"/>
                <c:pt idx="0">
                  <c:v>Nuclear</c:v>
                </c:pt>
              </c:strCache>
            </c:strRef>
          </c:tx>
          <c:spPr>
            <a:solidFill>
              <a:srgbClr val="F3ED01"/>
            </a:solidFill>
            <a:ln>
              <a:noFill/>
            </a:ln>
            <a:effectLst/>
          </c:spPr>
          <c:invertIfNegative val="0"/>
          <c:cat>
            <c:strRef>
              <c:f>'4 - LMDI - Workshop 4'!$C$99:$O$99</c:f>
              <c:strCache>
                <c:ptCount val="13"/>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strCache>
            </c:strRef>
          </c:cat>
          <c:val>
            <c:numRef>
              <c:f>'4 - LMDI - Workshop 4'!$C$102:$O$102</c:f>
              <c:numCache>
                <c:formatCode>0.0</c:formatCode>
                <c:ptCount val="13"/>
                <c:pt idx="0">
                  <c:v>10.40493751269532</c:v>
                </c:pt>
                <c:pt idx="1">
                  <c:v>42.59449545031221</c:v>
                </c:pt>
                <c:pt idx="2">
                  <c:v>1.845939943474488</c:v>
                </c:pt>
                <c:pt idx="3">
                  <c:v>-5.655413563446761</c:v>
                </c:pt>
                <c:pt idx="4">
                  <c:v>-4.668529440126369</c:v>
                </c:pt>
                <c:pt idx="5">
                  <c:v>-0.671074469857854</c:v>
                </c:pt>
                <c:pt idx="6">
                  <c:v>21.37068017119115</c:v>
                </c:pt>
                <c:pt idx="7">
                  <c:v>3.941626040144852</c:v>
                </c:pt>
                <c:pt idx="8">
                  <c:v>-12.51796557470951</c:v>
                </c:pt>
                <c:pt idx="9">
                  <c:v>19.19206322879415</c:v>
                </c:pt>
                <c:pt idx="10">
                  <c:v>11.5742181147847</c:v>
                </c:pt>
                <c:pt idx="11">
                  <c:v>0.684101811925169</c:v>
                </c:pt>
                <c:pt idx="12">
                  <c:v>-0.12803417382361</c:v>
                </c:pt>
              </c:numCache>
            </c:numRef>
          </c:val>
          <c:extLst xmlns:c16r2="http://schemas.microsoft.com/office/drawing/2015/06/chart">
            <c:ext xmlns:c16="http://schemas.microsoft.com/office/drawing/2014/chart" uri="{C3380CC4-5D6E-409C-BE32-E72D297353CC}">
              <c16:uniqueId val="{00000001-E36B-42F9-A49E-8E5E5551DCA4}"/>
            </c:ext>
          </c:extLst>
        </c:ser>
        <c:ser>
          <c:idx val="3"/>
          <c:order val="3"/>
          <c:tx>
            <c:strRef>
              <c:f>'4 - LMDI - Workshop 4'!$B$103</c:f>
              <c:strCache>
                <c:ptCount val="1"/>
                <c:pt idx="0">
                  <c:v>Renewables</c:v>
                </c:pt>
              </c:strCache>
            </c:strRef>
          </c:tx>
          <c:spPr>
            <a:solidFill>
              <a:srgbClr val="70AD47"/>
            </a:solidFill>
            <a:ln>
              <a:noFill/>
            </a:ln>
            <a:effectLst/>
          </c:spPr>
          <c:invertIfNegative val="0"/>
          <c:cat>
            <c:strRef>
              <c:f>'4 - LMDI - Workshop 4'!$C$99:$O$99</c:f>
              <c:strCache>
                <c:ptCount val="13"/>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strCache>
            </c:strRef>
          </c:cat>
          <c:val>
            <c:numRef>
              <c:f>'4 - LMDI - Workshop 4'!$C$103:$O$103</c:f>
              <c:numCache>
                <c:formatCode>0.0</c:formatCode>
                <c:ptCount val="13"/>
                <c:pt idx="0">
                  <c:v>-10.2555585661746</c:v>
                </c:pt>
                <c:pt idx="1">
                  <c:v>-16.10414740924332</c:v>
                </c:pt>
                <c:pt idx="2">
                  <c:v>-27.36290605406755</c:v>
                </c:pt>
                <c:pt idx="3">
                  <c:v>-36.89189401548202</c:v>
                </c:pt>
                <c:pt idx="4">
                  <c:v>-38.28623641976581</c:v>
                </c:pt>
                <c:pt idx="5">
                  <c:v>1.952016401314971</c:v>
                </c:pt>
                <c:pt idx="6">
                  <c:v>-56.48945704225672</c:v>
                </c:pt>
                <c:pt idx="7">
                  <c:v>-65.56774652920495</c:v>
                </c:pt>
                <c:pt idx="8">
                  <c:v>-35.06387975053867</c:v>
                </c:pt>
                <c:pt idx="9">
                  <c:v>-15.58426738302956</c:v>
                </c:pt>
                <c:pt idx="10">
                  <c:v>-7.621004219584575</c:v>
                </c:pt>
                <c:pt idx="11">
                  <c:v>-3.1513750807041</c:v>
                </c:pt>
                <c:pt idx="12">
                  <c:v>-50.21019879555465</c:v>
                </c:pt>
              </c:numCache>
            </c:numRef>
          </c:val>
          <c:extLst xmlns:c16r2="http://schemas.microsoft.com/office/drawing/2015/06/chart">
            <c:ext xmlns:c16="http://schemas.microsoft.com/office/drawing/2014/chart" uri="{C3380CC4-5D6E-409C-BE32-E72D297353CC}">
              <c16:uniqueId val="{00000002-E36B-42F9-A49E-8E5E5551DCA4}"/>
            </c:ext>
          </c:extLst>
        </c:ser>
        <c:ser>
          <c:idx val="4"/>
          <c:order val="4"/>
          <c:tx>
            <c:strRef>
              <c:f>'4 - LMDI - Workshop 4'!$B$104</c:f>
              <c:strCache>
                <c:ptCount val="1"/>
                <c:pt idx="0">
                  <c:v>Fossil fuels mix</c:v>
                </c:pt>
              </c:strCache>
            </c:strRef>
          </c:tx>
          <c:spPr>
            <a:solidFill>
              <a:srgbClr val="663300"/>
            </a:solidFill>
            <a:ln>
              <a:noFill/>
            </a:ln>
            <a:effectLst/>
          </c:spPr>
          <c:invertIfNegative val="0"/>
          <c:cat>
            <c:strRef>
              <c:f>'4 - LMDI - Workshop 4'!$C$99:$O$99</c:f>
              <c:strCache>
                <c:ptCount val="13"/>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strCache>
            </c:strRef>
          </c:cat>
          <c:val>
            <c:numRef>
              <c:f>'4 - LMDI - Workshop 4'!$C$104:$O$104</c:f>
              <c:numCache>
                <c:formatCode>0.0</c:formatCode>
                <c:ptCount val="13"/>
                <c:pt idx="0">
                  <c:v>-0.00910371149131084</c:v>
                </c:pt>
                <c:pt idx="1">
                  <c:v>-10.9485699525433</c:v>
                </c:pt>
                <c:pt idx="2">
                  <c:v>-28.9562713246851</c:v>
                </c:pt>
                <c:pt idx="3">
                  <c:v>0.24752220827344</c:v>
                </c:pt>
                <c:pt idx="4">
                  <c:v>-6.022631718321811</c:v>
                </c:pt>
                <c:pt idx="5">
                  <c:v>17.16522356859132</c:v>
                </c:pt>
                <c:pt idx="6">
                  <c:v>47.30838964417515</c:v>
                </c:pt>
                <c:pt idx="7">
                  <c:v>12.34698657342064</c:v>
                </c:pt>
                <c:pt idx="8">
                  <c:v>0.573193701033811</c:v>
                </c:pt>
                <c:pt idx="9">
                  <c:v>-7.507564607262776</c:v>
                </c:pt>
                <c:pt idx="10">
                  <c:v>-46.28269375409501</c:v>
                </c:pt>
                <c:pt idx="11">
                  <c:v>-15.8051951175558</c:v>
                </c:pt>
                <c:pt idx="12">
                  <c:v>2.145733322384424</c:v>
                </c:pt>
              </c:numCache>
            </c:numRef>
          </c:val>
          <c:extLst xmlns:c16r2="http://schemas.microsoft.com/office/drawing/2015/06/chart">
            <c:ext xmlns:c16="http://schemas.microsoft.com/office/drawing/2014/chart" uri="{C3380CC4-5D6E-409C-BE32-E72D297353CC}">
              <c16:uniqueId val="{00000003-E36B-42F9-A49E-8E5E5551DCA4}"/>
            </c:ext>
          </c:extLst>
        </c:ser>
        <c:ser>
          <c:idx val="5"/>
          <c:order val="5"/>
          <c:tx>
            <c:strRef>
              <c:f>'4 - LMDI - Workshop 4'!$B$105</c:f>
              <c:strCache>
                <c:ptCount val="1"/>
                <c:pt idx="0">
                  <c:v>Transformation efficiency</c:v>
                </c:pt>
              </c:strCache>
            </c:strRef>
          </c:tx>
          <c:spPr>
            <a:solidFill>
              <a:srgbClr val="643A81">
                <a:lumMod val="60000"/>
                <a:lumOff val="40000"/>
              </a:srgbClr>
            </a:solidFill>
            <a:ln>
              <a:noFill/>
            </a:ln>
            <a:effectLst/>
          </c:spPr>
          <c:invertIfNegative val="0"/>
          <c:cat>
            <c:strRef>
              <c:f>'4 - LMDI - Workshop 4'!$C$99:$O$99</c:f>
              <c:strCache>
                <c:ptCount val="13"/>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strCache>
            </c:strRef>
          </c:cat>
          <c:val>
            <c:numRef>
              <c:f>'4 - LMDI - Workshop 4'!$C$105:$O$105</c:f>
              <c:numCache>
                <c:formatCode>0.0</c:formatCode>
                <c:ptCount val="13"/>
                <c:pt idx="0">
                  <c:v>4.597036808820259</c:v>
                </c:pt>
                <c:pt idx="1">
                  <c:v>-4.595180376332165</c:v>
                </c:pt>
                <c:pt idx="2">
                  <c:v>-7.419216118496911</c:v>
                </c:pt>
                <c:pt idx="3">
                  <c:v>4.051633707335595</c:v>
                </c:pt>
                <c:pt idx="4">
                  <c:v>-7.75289038562403</c:v>
                </c:pt>
                <c:pt idx="5">
                  <c:v>-3.655982321212297</c:v>
                </c:pt>
                <c:pt idx="6">
                  <c:v>7.503739354022235</c:v>
                </c:pt>
                <c:pt idx="7">
                  <c:v>-5.177544452068275</c:v>
                </c:pt>
                <c:pt idx="8">
                  <c:v>-0.550648047420394</c:v>
                </c:pt>
                <c:pt idx="9">
                  <c:v>-9.056920220970568</c:v>
                </c:pt>
                <c:pt idx="10">
                  <c:v>-5.122977505395007</c:v>
                </c:pt>
                <c:pt idx="11">
                  <c:v>1.909854250015879</c:v>
                </c:pt>
                <c:pt idx="12">
                  <c:v>0.937094996520935</c:v>
                </c:pt>
              </c:numCache>
            </c:numRef>
          </c:val>
          <c:extLst xmlns:c16r2="http://schemas.microsoft.com/office/drawing/2015/06/chart">
            <c:ext xmlns:c16="http://schemas.microsoft.com/office/drawing/2014/chart" uri="{C3380CC4-5D6E-409C-BE32-E72D297353CC}">
              <c16:uniqueId val="{00000004-E36B-42F9-A49E-8E5E5551DCA4}"/>
            </c:ext>
          </c:extLst>
        </c:ser>
        <c:ser>
          <c:idx val="6"/>
          <c:order val="6"/>
          <c:tx>
            <c:strRef>
              <c:f>'4 - LMDI - Workshop 4'!$B$106</c:f>
              <c:strCache>
                <c:ptCount val="1"/>
                <c:pt idx="0">
                  <c:v>Carbon content</c:v>
                </c:pt>
              </c:strCache>
            </c:strRef>
          </c:tx>
          <c:spPr>
            <a:solidFill>
              <a:srgbClr val="E09C35"/>
            </a:solidFill>
            <a:ln>
              <a:noFill/>
            </a:ln>
            <a:effectLst/>
          </c:spPr>
          <c:invertIfNegative val="0"/>
          <c:cat>
            <c:strRef>
              <c:f>'4 - LMDI - Workshop 4'!$C$99:$O$99</c:f>
              <c:strCache>
                <c:ptCount val="13"/>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strCache>
            </c:strRef>
          </c:cat>
          <c:val>
            <c:numRef>
              <c:f>'4 - LMDI - Workshop 4'!$C$106:$O$106</c:f>
              <c:numCache>
                <c:formatCode>#,##0.0</c:formatCode>
                <c:ptCount val="13"/>
                <c:pt idx="0">
                  <c:v>-3.291149867545994</c:v>
                </c:pt>
                <c:pt idx="1">
                  <c:v>-3.57452066182899</c:v>
                </c:pt>
                <c:pt idx="2">
                  <c:v>-0.241055668133056</c:v>
                </c:pt>
                <c:pt idx="3">
                  <c:v>-3.279896881434696</c:v>
                </c:pt>
                <c:pt idx="4">
                  <c:v>0.144132805564881</c:v>
                </c:pt>
                <c:pt idx="5">
                  <c:v>2.836281909326634</c:v>
                </c:pt>
                <c:pt idx="6">
                  <c:v>6.17554390309853</c:v>
                </c:pt>
                <c:pt idx="7">
                  <c:v>-0.368368338262901</c:v>
                </c:pt>
                <c:pt idx="8">
                  <c:v>4.942364561479622</c:v>
                </c:pt>
                <c:pt idx="9">
                  <c:v>-5.956157742831955</c:v>
                </c:pt>
                <c:pt idx="10">
                  <c:v>-4.179823870570726</c:v>
                </c:pt>
                <c:pt idx="11">
                  <c:v>0.470352113702712</c:v>
                </c:pt>
                <c:pt idx="12">
                  <c:v>0.699576334579777</c:v>
                </c:pt>
              </c:numCache>
            </c:numRef>
          </c:val>
          <c:extLst xmlns:c16r2="http://schemas.microsoft.com/office/drawing/2015/06/chart">
            <c:ext xmlns:c16="http://schemas.microsoft.com/office/drawing/2014/chart" uri="{C3380CC4-5D6E-409C-BE32-E72D297353CC}">
              <c16:uniqueId val="{00000005-E36B-42F9-A49E-8E5E5551DCA4}"/>
            </c:ext>
          </c:extLst>
        </c:ser>
        <c:dLbls>
          <c:showLegendKey val="0"/>
          <c:showVal val="0"/>
          <c:showCatName val="0"/>
          <c:showSerName val="0"/>
          <c:showPercent val="0"/>
          <c:showBubbleSize val="0"/>
        </c:dLbls>
        <c:gapWidth val="150"/>
        <c:overlap val="100"/>
        <c:axId val="72089296"/>
        <c:axId val="72236688"/>
      </c:barChart>
      <c:lineChart>
        <c:grouping val="standard"/>
        <c:varyColors val="0"/>
        <c:ser>
          <c:idx val="0"/>
          <c:order val="0"/>
          <c:tx>
            <c:strRef>
              <c:f>'4 - LMDI - Workshop 4'!$B$100</c:f>
              <c:strCache>
                <c:ptCount val="1"/>
                <c:pt idx="0">
                  <c:v>Annual variation in CO2 emissions</c:v>
                </c:pt>
              </c:strCache>
            </c:strRef>
          </c:tx>
          <c:spPr>
            <a:ln w="28575" cap="rnd">
              <a:solidFill>
                <a:schemeClr val="tx1"/>
              </a:solidFill>
              <a:round/>
            </a:ln>
            <a:effectLst/>
          </c:spPr>
          <c:marker>
            <c:symbol val="circle"/>
            <c:size val="7"/>
            <c:spPr>
              <a:solidFill>
                <a:schemeClr val="bg1">
                  <a:lumMod val="65000"/>
                </a:schemeClr>
              </a:solidFill>
              <a:ln w="9525">
                <a:solidFill>
                  <a:schemeClr val="tx1"/>
                </a:solidFill>
              </a:ln>
              <a:effectLst/>
            </c:spPr>
          </c:marker>
          <c:cat>
            <c:strRef>
              <c:f>'4 - LMDI - Workshop 4'!$C$99:$O$99</c:f>
              <c:strCache>
                <c:ptCount val="13"/>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strCache>
            </c:strRef>
          </c:cat>
          <c:val>
            <c:numRef>
              <c:f>'4 - LMDI - Workshop 4'!$C$100:$O$100</c:f>
              <c:numCache>
                <c:formatCode>#,##0.0</c:formatCode>
                <c:ptCount val="13"/>
                <c:pt idx="0">
                  <c:v>8.657826566800167</c:v>
                </c:pt>
                <c:pt idx="1">
                  <c:v>12.58510399879981</c:v>
                </c:pt>
                <c:pt idx="2">
                  <c:v>-58.70186119909975</c:v>
                </c:pt>
                <c:pt idx="3">
                  <c:v>-87.1122737003002</c:v>
                </c:pt>
                <c:pt idx="4">
                  <c:v>-34.01719620599988</c:v>
                </c:pt>
                <c:pt idx="5">
                  <c:v>7.807162310499962</c:v>
                </c:pt>
                <c:pt idx="6">
                  <c:v>29.47006568079996</c:v>
                </c:pt>
                <c:pt idx="7">
                  <c:v>-55.01344836169982</c:v>
                </c:pt>
                <c:pt idx="8">
                  <c:v>-55.97146546959979</c:v>
                </c:pt>
                <c:pt idx="9">
                  <c:v>-14.64460072899999</c:v>
                </c:pt>
                <c:pt idx="10">
                  <c:v>-52.72950133589996</c:v>
                </c:pt>
                <c:pt idx="11">
                  <c:v>-11.0010008618001</c:v>
                </c:pt>
                <c:pt idx="12">
                  <c:v>-48.41262298829997</c:v>
                </c:pt>
              </c:numCache>
            </c:numRef>
          </c:val>
          <c:smooth val="0"/>
          <c:extLst xmlns:c16r2="http://schemas.microsoft.com/office/drawing/2015/06/chart">
            <c:ext xmlns:c16="http://schemas.microsoft.com/office/drawing/2014/chart" uri="{C3380CC4-5D6E-409C-BE32-E72D297353CC}">
              <c16:uniqueId val="{00000006-E36B-42F9-A49E-8E5E5551DCA4}"/>
            </c:ext>
          </c:extLst>
        </c:ser>
        <c:dLbls>
          <c:showLegendKey val="0"/>
          <c:showVal val="0"/>
          <c:showCatName val="0"/>
          <c:showSerName val="0"/>
          <c:showPercent val="0"/>
          <c:showBubbleSize val="0"/>
        </c:dLbls>
        <c:marker val="1"/>
        <c:smooth val="0"/>
        <c:axId val="72089296"/>
        <c:axId val="72236688"/>
      </c:lineChart>
      <c:catAx>
        <c:axId val="72089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236688"/>
        <c:crosses val="autoZero"/>
        <c:auto val="1"/>
        <c:lblAlgn val="ctr"/>
        <c:lblOffset val="100"/>
        <c:noMultiLvlLbl val="0"/>
      </c:catAx>
      <c:valAx>
        <c:axId val="72236688"/>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fr-FR"/>
                  <a:t>MtCO2</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2089296"/>
        <c:crosses val="autoZero"/>
        <c:crossBetween val="between"/>
        <c:majorUnit val="2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auction</a:t>
            </a:r>
            <a:r>
              <a:rPr lang="en-US" baseline="0"/>
              <a:t> revenues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354374545938712"/>
          <c:y val="0.0769223626053076"/>
          <c:w val="0.942347097526309"/>
          <c:h val="0.85320693051815"/>
        </c:manualLayout>
      </c:layout>
      <c:barChart>
        <c:barDir val="col"/>
        <c:grouping val="clustered"/>
        <c:varyColors val="0"/>
        <c:ser>
          <c:idx val="0"/>
          <c:order val="0"/>
          <c:tx>
            <c:strRef>
              <c:f>Revenues!$B$2</c:f>
              <c:strCache>
                <c:ptCount val="1"/>
                <c:pt idx="0">
                  <c:v>Billion €</c:v>
                </c:pt>
              </c:strCache>
            </c:strRef>
          </c:tx>
          <c:spPr>
            <a:solidFill>
              <a:schemeClr val="accent1"/>
            </a:solidFill>
            <a:ln>
              <a:noFill/>
            </a:ln>
            <a:effectLst/>
          </c:spPr>
          <c:invertIfNegative val="0"/>
          <c:dLbls>
            <c:dLbl>
              <c:idx val="6"/>
              <c:layout>
                <c:manualLayout>
                  <c:x val="-6.93889390390764E-18"/>
                  <c:y val="0.00147417329638381"/>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58F67413-2B16-E44C-B75D-F1C450ECB67E}" type="VALUE">
                      <a:rPr lang="mr-IN" sz="1400" smtClean="0"/>
                      <a:pPr>
                        <a:defRPr sz="1600"/>
                      </a:pPr>
                      <a:t>[VALUE]</a:t>
                    </a:fld>
                    <a:r>
                      <a:rPr lang="mr-IN" sz="1400" dirty="0" smtClean="0"/>
                      <a:t>*</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0848844690365495"/>
                      <c:h val="0.10282370349940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Revenues!$A$3:$A$9</c:f>
              <c:numCache>
                <c:formatCode>General</c:formatCode>
                <c:ptCount val="7"/>
                <c:pt idx="0">
                  <c:v>2013.0</c:v>
                </c:pt>
                <c:pt idx="1">
                  <c:v>2014.0</c:v>
                </c:pt>
                <c:pt idx="2">
                  <c:v>2015.0</c:v>
                </c:pt>
                <c:pt idx="3">
                  <c:v>2016.0</c:v>
                </c:pt>
                <c:pt idx="4">
                  <c:v>2017.0</c:v>
                </c:pt>
                <c:pt idx="5">
                  <c:v>2018.0</c:v>
                </c:pt>
                <c:pt idx="6">
                  <c:v>2019.0</c:v>
                </c:pt>
              </c:numCache>
            </c:numRef>
          </c:cat>
          <c:val>
            <c:numRef>
              <c:f>Revenues!$B$3:$B$9</c:f>
              <c:numCache>
                <c:formatCode>General</c:formatCode>
                <c:ptCount val="7"/>
                <c:pt idx="0">
                  <c:v>3.6</c:v>
                </c:pt>
                <c:pt idx="1">
                  <c:v>3.2</c:v>
                </c:pt>
                <c:pt idx="2">
                  <c:v>4.9</c:v>
                </c:pt>
                <c:pt idx="3">
                  <c:v>3.8</c:v>
                </c:pt>
                <c:pt idx="4">
                  <c:v>5.5</c:v>
                </c:pt>
                <c:pt idx="5">
                  <c:v>14.2</c:v>
                </c:pt>
                <c:pt idx="6">
                  <c:v>14.6</c:v>
                </c:pt>
              </c:numCache>
            </c:numRef>
          </c:val>
        </c:ser>
        <c:dLbls>
          <c:showLegendKey val="0"/>
          <c:showVal val="0"/>
          <c:showCatName val="0"/>
          <c:showSerName val="0"/>
          <c:showPercent val="0"/>
          <c:showBubbleSize val="0"/>
        </c:dLbls>
        <c:gapWidth val="219"/>
        <c:overlap val="-27"/>
        <c:axId val="72285072"/>
        <c:axId val="72268736"/>
      </c:barChart>
      <c:catAx>
        <c:axId val="722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68736"/>
        <c:crosses val="autoZero"/>
        <c:auto val="1"/>
        <c:lblAlgn val="ctr"/>
        <c:lblOffset val="100"/>
        <c:noMultiLvlLbl val="0"/>
      </c:catAx>
      <c:valAx>
        <c:axId val="72268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Billion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8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0.19584</cdr:x>
      <cdr:y>0.13978</cdr:y>
    </cdr:from>
    <cdr:to>
      <cdr:x>0.38566</cdr:x>
      <cdr:y>0.29032</cdr:y>
    </cdr:to>
    <cdr:sp macro="" textlink="">
      <cdr:nvSpPr>
        <cdr:cNvPr id="2" name="TextBox 1"/>
        <cdr:cNvSpPr txBox="1"/>
      </cdr:nvSpPr>
      <cdr:spPr>
        <a:xfrm xmlns:a="http://schemas.openxmlformats.org/drawingml/2006/main">
          <a:off x="1209404" y="374975"/>
          <a:ext cx="1172210" cy="403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a:p>
      </cdr:txBody>
    </cdr:sp>
  </cdr:relSizeAnchor>
  <cdr:relSizeAnchor xmlns:cdr="http://schemas.openxmlformats.org/drawingml/2006/chartDrawing">
    <cdr:from>
      <cdr:x>0.17995</cdr:x>
      <cdr:y>0.05</cdr:y>
    </cdr:from>
    <cdr:to>
      <cdr:x>0.36799</cdr:x>
      <cdr:y>0.1402</cdr:y>
    </cdr:to>
    <cdr:sp macro="" textlink="">
      <cdr:nvSpPr>
        <cdr:cNvPr id="4" name="TextBox 3"/>
        <cdr:cNvSpPr txBox="1"/>
      </cdr:nvSpPr>
      <cdr:spPr>
        <a:xfrm xmlns:a="http://schemas.openxmlformats.org/drawingml/2006/main">
          <a:off x="1111240" y="134123"/>
          <a:ext cx="1161218" cy="24197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fld id="{D9C84D00-650B-46FA-9755-0F5ED868819E}" type="TxLink">
            <a:rPr lang="en-US" sz="1100" b="1" i="0" u="none" strike="noStrike">
              <a:solidFill>
                <a:srgbClr val="000000"/>
              </a:solidFill>
              <a:latin typeface="Calibri"/>
              <a:ea typeface="Calibri"/>
              <a:cs typeface="Calibri"/>
            </a:rPr>
            <a:pPr/>
            <a:t>All sectors</a:t>
          </a:fld>
          <a:endParaRPr lang="en-US" sz="1200" b="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782CED-1779-1E4B-8F6D-AC9992610A04}" type="datetimeFigureOut">
              <a:rPr lang="en-US" smtClean="0"/>
              <a:t>5/7/20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6E6621-63D9-2840-B836-5F6B30B55844}" type="slidenum">
              <a:rPr lang="en-US" smtClean="0"/>
              <a:t>‹#›</a:t>
            </a:fld>
            <a:endParaRPr lang="en-US"/>
          </a:p>
        </p:txBody>
      </p:sp>
    </p:spTree>
    <p:extLst>
      <p:ext uri="{BB962C8B-B14F-4D97-AF65-F5344CB8AC3E}">
        <p14:creationId xmlns:p14="http://schemas.microsoft.com/office/powerpoint/2010/main" val="406077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E38BF-CE0A-DD4A-B667-B83BE2D15F2F}"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29B51-8A7D-9D42-8DEE-06266A04E2E7}" type="slidenum">
              <a:rPr lang="en-US" smtClean="0"/>
              <a:t>‹#›</a:t>
            </a:fld>
            <a:endParaRPr lang="en-US"/>
          </a:p>
        </p:txBody>
      </p:sp>
    </p:spTree>
    <p:extLst>
      <p:ext uri="{BB962C8B-B14F-4D97-AF65-F5344CB8AC3E}">
        <p14:creationId xmlns:p14="http://schemas.microsoft.com/office/powerpoint/2010/main" val="237440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1</a:t>
            </a:fld>
            <a:endParaRPr lang="en-US"/>
          </a:p>
        </p:txBody>
      </p:sp>
    </p:spTree>
    <p:extLst>
      <p:ext uri="{BB962C8B-B14F-4D97-AF65-F5344CB8AC3E}">
        <p14:creationId xmlns:p14="http://schemas.microsoft.com/office/powerpoint/2010/main" val="1741029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B193543-5868-C348-89B3-DD31622A4AC6}" type="slidenum">
              <a:rPr lang="en-US" smtClean="0"/>
              <a:t>14</a:t>
            </a:fld>
            <a:endParaRPr lang="en-US"/>
          </a:p>
        </p:txBody>
      </p:sp>
    </p:spTree>
    <p:extLst>
      <p:ext uri="{BB962C8B-B14F-4D97-AF65-F5344CB8AC3E}">
        <p14:creationId xmlns:p14="http://schemas.microsoft.com/office/powerpoint/2010/main" val="146413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B193543-5868-C348-89B3-DD31622A4AC6}" type="slidenum">
              <a:rPr lang="en-US" smtClean="0"/>
              <a:t>15</a:t>
            </a:fld>
            <a:endParaRPr lang="en-US"/>
          </a:p>
        </p:txBody>
      </p:sp>
    </p:spTree>
    <p:extLst>
      <p:ext uri="{BB962C8B-B14F-4D97-AF65-F5344CB8AC3E}">
        <p14:creationId xmlns:p14="http://schemas.microsoft.com/office/powerpoint/2010/main" val="18863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B193543-5868-C348-89B3-DD31622A4AC6}" type="slidenum">
              <a:rPr lang="en-US" smtClean="0"/>
              <a:t>16</a:t>
            </a:fld>
            <a:endParaRPr lang="en-US"/>
          </a:p>
        </p:txBody>
      </p:sp>
    </p:spTree>
    <p:extLst>
      <p:ext uri="{BB962C8B-B14F-4D97-AF65-F5344CB8AC3E}">
        <p14:creationId xmlns:p14="http://schemas.microsoft.com/office/powerpoint/2010/main" val="969308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B193543-5868-C348-89B3-DD31622A4AC6}" type="slidenum">
              <a:rPr lang="en-US" smtClean="0"/>
              <a:t>17</a:t>
            </a:fld>
            <a:endParaRPr lang="en-US"/>
          </a:p>
        </p:txBody>
      </p:sp>
    </p:spTree>
    <p:extLst>
      <p:ext uri="{BB962C8B-B14F-4D97-AF65-F5344CB8AC3E}">
        <p14:creationId xmlns:p14="http://schemas.microsoft.com/office/powerpoint/2010/main" val="139277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18</a:t>
            </a:fld>
            <a:endParaRPr lang="en-US"/>
          </a:p>
        </p:txBody>
      </p:sp>
    </p:spTree>
    <p:extLst>
      <p:ext uri="{BB962C8B-B14F-4D97-AF65-F5344CB8AC3E}">
        <p14:creationId xmlns:p14="http://schemas.microsoft.com/office/powerpoint/2010/main" val="94766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29B51-8A7D-9D42-8DEE-06266A04E2E7}" type="slidenum">
              <a:rPr lang="en-US" smtClean="0"/>
              <a:t>20</a:t>
            </a:fld>
            <a:endParaRPr lang="en-US"/>
          </a:p>
        </p:txBody>
      </p:sp>
    </p:spTree>
    <p:extLst>
      <p:ext uri="{BB962C8B-B14F-4D97-AF65-F5344CB8AC3E}">
        <p14:creationId xmlns:p14="http://schemas.microsoft.com/office/powerpoint/2010/main" val="146450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b="1" dirty="0"/>
          </a:p>
        </p:txBody>
      </p:sp>
      <p:sp>
        <p:nvSpPr>
          <p:cNvPr id="4" name="Espace réservé du numéro de diapositive 3"/>
          <p:cNvSpPr>
            <a:spLocks noGrp="1"/>
          </p:cNvSpPr>
          <p:nvPr>
            <p:ph type="sldNum" sz="quarter" idx="5"/>
          </p:nvPr>
        </p:nvSpPr>
        <p:spPr/>
        <p:txBody>
          <a:bodyPr/>
          <a:lstStyle/>
          <a:p>
            <a:fld id="{00F29B51-8A7D-9D42-8DEE-06266A04E2E7}" type="slidenum">
              <a:rPr lang="en-US" smtClean="0"/>
              <a:t>21</a:t>
            </a:fld>
            <a:endParaRPr lang="en-US"/>
          </a:p>
        </p:txBody>
      </p:sp>
    </p:spTree>
    <p:extLst>
      <p:ext uri="{BB962C8B-B14F-4D97-AF65-F5344CB8AC3E}">
        <p14:creationId xmlns:p14="http://schemas.microsoft.com/office/powerpoint/2010/main" val="138432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22</a:t>
            </a:fld>
            <a:endParaRPr lang="en-US"/>
          </a:p>
        </p:txBody>
      </p:sp>
    </p:spTree>
    <p:extLst>
      <p:ext uri="{BB962C8B-B14F-4D97-AF65-F5344CB8AC3E}">
        <p14:creationId xmlns:p14="http://schemas.microsoft.com/office/powerpoint/2010/main" val="170132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23</a:t>
            </a:fld>
            <a:endParaRPr lang="en-US"/>
          </a:p>
        </p:txBody>
      </p:sp>
    </p:spTree>
    <p:extLst>
      <p:ext uri="{BB962C8B-B14F-4D97-AF65-F5344CB8AC3E}">
        <p14:creationId xmlns:p14="http://schemas.microsoft.com/office/powerpoint/2010/main" val="41512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24</a:t>
            </a:fld>
            <a:endParaRPr lang="en-US"/>
          </a:p>
        </p:txBody>
      </p:sp>
    </p:spTree>
    <p:extLst>
      <p:ext uri="{BB962C8B-B14F-4D97-AF65-F5344CB8AC3E}">
        <p14:creationId xmlns:p14="http://schemas.microsoft.com/office/powerpoint/2010/main" val="12648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2</a:t>
            </a:fld>
            <a:endParaRPr lang="en-US"/>
          </a:p>
        </p:txBody>
      </p:sp>
    </p:spTree>
    <p:extLst>
      <p:ext uri="{BB962C8B-B14F-4D97-AF65-F5344CB8AC3E}">
        <p14:creationId xmlns:p14="http://schemas.microsoft.com/office/powerpoint/2010/main" val="3761582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26</a:t>
            </a:fld>
            <a:endParaRPr lang="en-US"/>
          </a:p>
        </p:txBody>
      </p:sp>
    </p:spTree>
    <p:extLst>
      <p:ext uri="{BB962C8B-B14F-4D97-AF65-F5344CB8AC3E}">
        <p14:creationId xmlns:p14="http://schemas.microsoft.com/office/powerpoint/2010/main" val="137048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27</a:t>
            </a:fld>
            <a:endParaRPr lang="en-US"/>
          </a:p>
        </p:txBody>
      </p:sp>
    </p:spTree>
    <p:extLst>
      <p:ext uri="{BB962C8B-B14F-4D97-AF65-F5344CB8AC3E}">
        <p14:creationId xmlns:p14="http://schemas.microsoft.com/office/powerpoint/2010/main" val="530820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28</a:t>
            </a:fld>
            <a:endParaRPr lang="en-US"/>
          </a:p>
        </p:txBody>
      </p:sp>
    </p:spTree>
    <p:extLst>
      <p:ext uri="{BB962C8B-B14F-4D97-AF65-F5344CB8AC3E}">
        <p14:creationId xmlns:p14="http://schemas.microsoft.com/office/powerpoint/2010/main" val="1978548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29</a:t>
            </a:fld>
            <a:endParaRPr lang="en-US"/>
          </a:p>
        </p:txBody>
      </p:sp>
    </p:spTree>
    <p:extLst>
      <p:ext uri="{BB962C8B-B14F-4D97-AF65-F5344CB8AC3E}">
        <p14:creationId xmlns:p14="http://schemas.microsoft.com/office/powerpoint/2010/main" val="200168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31</a:t>
            </a:fld>
            <a:endParaRPr lang="en-US"/>
          </a:p>
        </p:txBody>
      </p:sp>
    </p:spTree>
    <p:extLst>
      <p:ext uri="{BB962C8B-B14F-4D97-AF65-F5344CB8AC3E}">
        <p14:creationId xmlns:p14="http://schemas.microsoft.com/office/powerpoint/2010/main" val="1514014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32</a:t>
            </a:fld>
            <a:endParaRPr lang="en-US"/>
          </a:p>
        </p:txBody>
      </p:sp>
    </p:spTree>
    <p:extLst>
      <p:ext uri="{BB962C8B-B14F-4D97-AF65-F5344CB8AC3E}">
        <p14:creationId xmlns:p14="http://schemas.microsoft.com/office/powerpoint/2010/main" val="421526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endParaRPr lang="fr-FR" b="0" dirty="0">
              <a:solidFill>
                <a:srgbClr val="FF0000"/>
              </a:solidFill>
            </a:endParaRPr>
          </a:p>
        </p:txBody>
      </p:sp>
      <p:sp>
        <p:nvSpPr>
          <p:cNvPr id="4" name="Slide Number Placeholder 3"/>
          <p:cNvSpPr>
            <a:spLocks noGrp="1"/>
          </p:cNvSpPr>
          <p:nvPr>
            <p:ph type="sldNum" sz="quarter" idx="10"/>
          </p:nvPr>
        </p:nvSpPr>
        <p:spPr/>
        <p:txBody>
          <a:bodyPr/>
          <a:lstStyle/>
          <a:p>
            <a:fld id="{759851A0-D0ED-0D48-80B7-903BB880BCC2}" type="slidenum">
              <a:rPr lang="en-US" smtClean="0"/>
              <a:pPr/>
              <a:t>33</a:t>
            </a:fld>
            <a:endParaRPr lang="en-US"/>
          </a:p>
        </p:txBody>
      </p:sp>
    </p:spTree>
    <p:extLst>
      <p:ext uri="{BB962C8B-B14F-4D97-AF65-F5344CB8AC3E}">
        <p14:creationId xmlns:p14="http://schemas.microsoft.com/office/powerpoint/2010/main" val="1192135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51A0-D0ED-0D48-80B7-903BB880BC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667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193543-5868-C348-89B3-DD31622A4AC6}" type="slidenum">
              <a:rPr lang="en-US" smtClean="0"/>
              <a:t>35</a:t>
            </a:fld>
            <a:endParaRPr lang="en-US"/>
          </a:p>
        </p:txBody>
      </p:sp>
    </p:spTree>
    <p:extLst>
      <p:ext uri="{BB962C8B-B14F-4D97-AF65-F5344CB8AC3E}">
        <p14:creationId xmlns:p14="http://schemas.microsoft.com/office/powerpoint/2010/main" val="460061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851A0-D0ED-0D48-80B7-903BB880BCC2}" type="slidenum">
              <a:rPr lang="en-US" smtClean="0"/>
              <a:pPr/>
              <a:t>36</a:t>
            </a:fld>
            <a:endParaRPr lang="en-US"/>
          </a:p>
        </p:txBody>
      </p:sp>
    </p:spTree>
    <p:extLst>
      <p:ext uri="{BB962C8B-B14F-4D97-AF65-F5344CB8AC3E}">
        <p14:creationId xmlns:p14="http://schemas.microsoft.com/office/powerpoint/2010/main" val="70712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9851A0-D0ED-0D48-80B7-903BB880BCC2}" type="slidenum">
              <a:rPr lang="en-US" smtClean="0"/>
              <a:t>3</a:t>
            </a:fld>
            <a:endParaRPr lang="en-US"/>
          </a:p>
        </p:txBody>
      </p:sp>
    </p:spTree>
    <p:extLst>
      <p:ext uri="{BB962C8B-B14F-4D97-AF65-F5344CB8AC3E}">
        <p14:creationId xmlns:p14="http://schemas.microsoft.com/office/powerpoint/2010/main" val="347985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37</a:t>
            </a:fld>
            <a:endParaRPr lang="en-US"/>
          </a:p>
        </p:txBody>
      </p:sp>
    </p:spTree>
    <p:extLst>
      <p:ext uri="{BB962C8B-B14F-4D97-AF65-F5344CB8AC3E}">
        <p14:creationId xmlns:p14="http://schemas.microsoft.com/office/powerpoint/2010/main" val="313678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93543-5868-C348-89B3-DD31622A4AC6}" type="slidenum">
              <a:rPr lang="en-US" smtClean="0"/>
              <a:t>38</a:t>
            </a:fld>
            <a:endParaRPr lang="en-US"/>
          </a:p>
        </p:txBody>
      </p:sp>
    </p:spTree>
    <p:extLst>
      <p:ext uri="{BB962C8B-B14F-4D97-AF65-F5344CB8AC3E}">
        <p14:creationId xmlns:p14="http://schemas.microsoft.com/office/powerpoint/2010/main" val="420057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39</a:t>
            </a:fld>
            <a:endParaRPr lang="en-US"/>
          </a:p>
        </p:txBody>
      </p:sp>
    </p:spTree>
    <p:extLst>
      <p:ext uri="{BB962C8B-B14F-4D97-AF65-F5344CB8AC3E}">
        <p14:creationId xmlns:p14="http://schemas.microsoft.com/office/powerpoint/2010/main" val="1304943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some notes on new policy initiatives being communicated </a:t>
            </a:r>
            <a:r>
              <a:rPr lang="mr-IN" dirty="0" smtClean="0"/>
              <a:t>–</a:t>
            </a:r>
            <a:r>
              <a:rPr lang="en-US" dirty="0" smtClean="0"/>
              <a:t> box</a:t>
            </a:r>
            <a:r>
              <a:rPr lang="en-US" baseline="0" dirty="0" smtClean="0"/>
              <a:t> with future measures </a:t>
            </a:r>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40</a:t>
            </a:fld>
            <a:endParaRPr lang="en-US"/>
          </a:p>
        </p:txBody>
      </p:sp>
    </p:spTree>
    <p:extLst>
      <p:ext uri="{BB962C8B-B14F-4D97-AF65-F5344CB8AC3E}">
        <p14:creationId xmlns:p14="http://schemas.microsoft.com/office/powerpoint/2010/main" val="936955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41</a:t>
            </a:fld>
            <a:endParaRPr lang="en-US"/>
          </a:p>
        </p:txBody>
      </p:sp>
    </p:spTree>
    <p:extLst>
      <p:ext uri="{BB962C8B-B14F-4D97-AF65-F5344CB8AC3E}">
        <p14:creationId xmlns:p14="http://schemas.microsoft.com/office/powerpoint/2010/main" val="1572395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42</a:t>
            </a:fld>
            <a:endParaRPr lang="en-US"/>
          </a:p>
        </p:txBody>
      </p:sp>
    </p:spTree>
    <p:extLst>
      <p:ext uri="{BB962C8B-B14F-4D97-AF65-F5344CB8AC3E}">
        <p14:creationId xmlns:p14="http://schemas.microsoft.com/office/powerpoint/2010/main" val="915159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43</a:t>
            </a:fld>
            <a:endParaRPr lang="en-US"/>
          </a:p>
        </p:txBody>
      </p:sp>
    </p:spTree>
    <p:extLst>
      <p:ext uri="{BB962C8B-B14F-4D97-AF65-F5344CB8AC3E}">
        <p14:creationId xmlns:p14="http://schemas.microsoft.com/office/powerpoint/2010/main" val="1464947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9851A0-D0ED-0D48-80B7-903BB880BCC2}" type="slidenum">
              <a:rPr lang="en-US" smtClean="0"/>
              <a:pPr/>
              <a:t>46</a:t>
            </a:fld>
            <a:endParaRPr lang="en-US"/>
          </a:p>
        </p:txBody>
      </p:sp>
    </p:spTree>
    <p:extLst>
      <p:ext uri="{BB962C8B-B14F-4D97-AF65-F5344CB8AC3E}">
        <p14:creationId xmlns:p14="http://schemas.microsoft.com/office/powerpoint/2010/main" val="34921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47</a:t>
            </a:fld>
            <a:endParaRPr lang="en-US"/>
          </a:p>
        </p:txBody>
      </p:sp>
    </p:spTree>
    <p:extLst>
      <p:ext uri="{BB962C8B-B14F-4D97-AF65-F5344CB8AC3E}">
        <p14:creationId xmlns:p14="http://schemas.microsoft.com/office/powerpoint/2010/main" val="573276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48</a:t>
            </a:fld>
            <a:endParaRPr lang="en-US"/>
          </a:p>
        </p:txBody>
      </p:sp>
    </p:spTree>
    <p:extLst>
      <p:ext uri="{BB962C8B-B14F-4D97-AF65-F5344CB8AC3E}">
        <p14:creationId xmlns:p14="http://schemas.microsoft.com/office/powerpoint/2010/main" val="172699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9851A0-D0ED-0D48-80B7-903BB880BCC2}" type="slidenum">
              <a:rPr lang="en-US" smtClean="0"/>
              <a:t>4</a:t>
            </a:fld>
            <a:endParaRPr lang="en-US"/>
          </a:p>
        </p:txBody>
      </p:sp>
    </p:spTree>
    <p:extLst>
      <p:ext uri="{BB962C8B-B14F-4D97-AF65-F5344CB8AC3E}">
        <p14:creationId xmlns:p14="http://schemas.microsoft.com/office/powerpoint/2010/main" val="183241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B193543-5868-C348-89B3-DD31622A4AC6}" type="slidenum">
              <a:rPr lang="en-US" smtClean="0"/>
              <a:t>49</a:t>
            </a:fld>
            <a:endParaRPr lang="en-US"/>
          </a:p>
        </p:txBody>
      </p:sp>
    </p:spTree>
    <p:extLst>
      <p:ext uri="{BB962C8B-B14F-4D97-AF65-F5344CB8AC3E}">
        <p14:creationId xmlns:p14="http://schemas.microsoft.com/office/powerpoint/2010/main" val="1702655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51A0-D0ED-0D48-80B7-903BB880BC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2460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52</a:t>
            </a:fld>
            <a:endParaRPr lang="en-US"/>
          </a:p>
        </p:txBody>
      </p:sp>
    </p:spTree>
    <p:extLst>
      <p:ext uri="{BB962C8B-B14F-4D97-AF65-F5344CB8AC3E}">
        <p14:creationId xmlns:p14="http://schemas.microsoft.com/office/powerpoint/2010/main" val="1105908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53</a:t>
            </a:fld>
            <a:endParaRPr lang="en-US"/>
          </a:p>
        </p:txBody>
      </p:sp>
    </p:spTree>
    <p:extLst>
      <p:ext uri="{BB962C8B-B14F-4D97-AF65-F5344CB8AC3E}">
        <p14:creationId xmlns:p14="http://schemas.microsoft.com/office/powerpoint/2010/main" val="7337950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56</a:t>
            </a:fld>
            <a:endParaRPr lang="en-US"/>
          </a:p>
        </p:txBody>
      </p:sp>
    </p:spTree>
    <p:extLst>
      <p:ext uri="{BB962C8B-B14F-4D97-AF65-F5344CB8AC3E}">
        <p14:creationId xmlns:p14="http://schemas.microsoft.com/office/powerpoint/2010/main" val="266855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59</a:t>
            </a:fld>
            <a:endParaRPr lang="en-US"/>
          </a:p>
        </p:txBody>
      </p:sp>
    </p:spTree>
    <p:extLst>
      <p:ext uri="{BB962C8B-B14F-4D97-AF65-F5344CB8AC3E}">
        <p14:creationId xmlns:p14="http://schemas.microsoft.com/office/powerpoint/2010/main" val="15679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64</a:t>
            </a:fld>
            <a:endParaRPr lang="en-US"/>
          </a:p>
        </p:txBody>
      </p:sp>
    </p:spTree>
    <p:extLst>
      <p:ext uri="{BB962C8B-B14F-4D97-AF65-F5344CB8AC3E}">
        <p14:creationId xmlns:p14="http://schemas.microsoft.com/office/powerpoint/2010/main" val="837984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71</a:t>
            </a:fld>
            <a:endParaRPr lang="en-US"/>
          </a:p>
        </p:txBody>
      </p:sp>
    </p:spTree>
    <p:extLst>
      <p:ext uri="{BB962C8B-B14F-4D97-AF65-F5344CB8AC3E}">
        <p14:creationId xmlns:p14="http://schemas.microsoft.com/office/powerpoint/2010/main" val="1472591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F29B51-8A7D-9D42-8DEE-06266A04E2E7}" type="slidenum">
              <a:rPr lang="en-US" smtClean="0"/>
              <a:t>73</a:t>
            </a:fld>
            <a:endParaRPr lang="en-US"/>
          </a:p>
        </p:txBody>
      </p:sp>
    </p:spTree>
    <p:extLst>
      <p:ext uri="{BB962C8B-B14F-4D97-AF65-F5344CB8AC3E}">
        <p14:creationId xmlns:p14="http://schemas.microsoft.com/office/powerpoint/2010/main" val="1649495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81</a:t>
            </a:fld>
            <a:endParaRPr lang="en-US"/>
          </a:p>
        </p:txBody>
      </p:sp>
    </p:spTree>
    <p:extLst>
      <p:ext uri="{BB962C8B-B14F-4D97-AF65-F5344CB8AC3E}">
        <p14:creationId xmlns:p14="http://schemas.microsoft.com/office/powerpoint/2010/main" val="98234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9851A0-D0ED-0D48-80B7-903BB880BCC2}" type="slidenum">
              <a:rPr lang="en-US" smtClean="0"/>
              <a:t>5</a:t>
            </a:fld>
            <a:endParaRPr lang="en-US"/>
          </a:p>
        </p:txBody>
      </p:sp>
    </p:spTree>
    <p:extLst>
      <p:ext uri="{BB962C8B-B14F-4D97-AF65-F5344CB8AC3E}">
        <p14:creationId xmlns:p14="http://schemas.microsoft.com/office/powerpoint/2010/main" val="1602923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dirty="0"/>
          </a:p>
        </p:txBody>
      </p:sp>
      <p:sp>
        <p:nvSpPr>
          <p:cNvPr id="4" name="Espace réservé du numéro de diapositive 3"/>
          <p:cNvSpPr>
            <a:spLocks noGrp="1"/>
          </p:cNvSpPr>
          <p:nvPr>
            <p:ph type="sldNum" sz="quarter" idx="5"/>
          </p:nvPr>
        </p:nvSpPr>
        <p:spPr/>
        <p:txBody>
          <a:bodyPr/>
          <a:lstStyle/>
          <a:p>
            <a:fld id="{00F29B51-8A7D-9D42-8DEE-06266A04E2E7}" type="slidenum">
              <a:rPr lang="en-US" smtClean="0"/>
              <a:t>82</a:t>
            </a:fld>
            <a:endParaRPr lang="en-US"/>
          </a:p>
        </p:txBody>
      </p:sp>
    </p:spTree>
    <p:extLst>
      <p:ext uri="{BB962C8B-B14F-4D97-AF65-F5344CB8AC3E}">
        <p14:creationId xmlns:p14="http://schemas.microsoft.com/office/powerpoint/2010/main" val="191746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6</a:t>
            </a:fld>
            <a:endParaRPr lang="en-US"/>
          </a:p>
        </p:txBody>
      </p:sp>
    </p:spTree>
    <p:extLst>
      <p:ext uri="{BB962C8B-B14F-4D97-AF65-F5344CB8AC3E}">
        <p14:creationId xmlns:p14="http://schemas.microsoft.com/office/powerpoint/2010/main" val="2738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0F29B51-8A7D-9D42-8DEE-06266A04E2E7}" type="slidenum">
              <a:rPr lang="en-US" smtClean="0"/>
              <a:t>10</a:t>
            </a:fld>
            <a:endParaRPr lang="en-US"/>
          </a:p>
        </p:txBody>
      </p:sp>
    </p:spTree>
    <p:extLst>
      <p:ext uri="{BB962C8B-B14F-4D97-AF65-F5344CB8AC3E}">
        <p14:creationId xmlns:p14="http://schemas.microsoft.com/office/powerpoint/2010/main" val="121554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193543-5868-C348-89B3-DD31622A4AC6}" type="slidenum">
              <a:rPr lang="en-US" smtClean="0"/>
              <a:t>12</a:t>
            </a:fld>
            <a:endParaRPr lang="en-US"/>
          </a:p>
        </p:txBody>
      </p:sp>
    </p:spTree>
    <p:extLst>
      <p:ext uri="{BB962C8B-B14F-4D97-AF65-F5344CB8AC3E}">
        <p14:creationId xmlns:p14="http://schemas.microsoft.com/office/powerpoint/2010/main" val="1275691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B193543-5868-C348-89B3-DD31622A4AC6}" type="slidenum">
              <a:rPr lang="en-US" smtClean="0"/>
              <a:t>13</a:t>
            </a:fld>
            <a:endParaRPr lang="en-US"/>
          </a:p>
        </p:txBody>
      </p:sp>
    </p:spTree>
    <p:extLst>
      <p:ext uri="{BB962C8B-B14F-4D97-AF65-F5344CB8AC3E}">
        <p14:creationId xmlns:p14="http://schemas.microsoft.com/office/powerpoint/2010/main" val="1954949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5600">
                <a:ln>
                  <a:noFill/>
                </a:ln>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4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4" name="Date Placeholder 3"/>
          <p:cNvSpPr>
            <a:spLocks noGrp="1"/>
          </p:cNvSpPr>
          <p:nvPr>
            <p:ph type="dt" sz="half" idx="10"/>
          </p:nvPr>
        </p:nvSpPr>
        <p:spPr/>
        <p:txBody>
          <a:bodyPr/>
          <a:lstStyle/>
          <a:p>
            <a:r>
              <a:rPr lang="en-US" dirty="0"/>
              <a:t>14/03/18</a:t>
            </a:r>
          </a:p>
        </p:txBody>
      </p:sp>
      <p:sp>
        <p:nvSpPr>
          <p:cNvPr id="5" name="Footer Placeholder 4"/>
          <p:cNvSpPr>
            <a:spLocks noGrp="1"/>
          </p:cNvSpPr>
          <p:nvPr>
            <p:ph type="ftr" sz="quarter" idx="11"/>
          </p:nvPr>
        </p:nvSpPr>
        <p:spPr/>
        <p:txBody>
          <a:bodyPr/>
          <a:lstStyle/>
          <a:p>
            <a:r>
              <a:rPr lang="en-US" dirty="0"/>
              <a:t>ERCST/ICTSD, Wegener Centre, </a:t>
            </a:r>
            <a:r>
              <a:rPr lang="en-US" dirty="0" err="1"/>
              <a:t>Nomisma</a:t>
            </a:r>
            <a:r>
              <a:rPr lang="en-US" dirty="0"/>
              <a:t> </a:t>
            </a:r>
            <a:r>
              <a:rPr lang="en-US" dirty="0" err="1"/>
              <a:t>Energia</a:t>
            </a:r>
            <a:r>
              <a:rPr lang="en-US" dirty="0"/>
              <a:t>, I4CE &amp; </a:t>
            </a:r>
            <a:r>
              <a:rPr lang="en-US" dirty="0" err="1"/>
              <a:t>Ecoact</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8" name="Picture 7"/>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795411" y="64697"/>
            <a:ext cx="1514557" cy="824303"/>
          </a:xfrm>
          <a:prstGeom prst="rect">
            <a:avLst/>
          </a:prstGeom>
        </p:spPr>
      </p:pic>
      <p:pic>
        <p:nvPicPr>
          <p:cNvPr id="7" name="Picture 6"/>
          <p:cNvPicPr>
            <a:picLocks noChangeAspect="1"/>
          </p:cNvPicPr>
          <p:nvPr userDrawn="1"/>
        </p:nvPicPr>
        <p:blipFill>
          <a:blip r:embed="rId3"/>
          <a:stretch>
            <a:fillRect/>
          </a:stretch>
        </p:blipFill>
        <p:spPr>
          <a:xfrm>
            <a:off x="321734" y="74078"/>
            <a:ext cx="1634241" cy="755927"/>
          </a:xfrm>
          <a:prstGeom prst="rect">
            <a:avLst/>
          </a:prstGeom>
        </p:spPr>
      </p:pic>
      <p:pic>
        <p:nvPicPr>
          <p:cNvPr id="9" name="Picture 8"/>
          <p:cNvPicPr>
            <a:picLocks noChangeAspect="1"/>
          </p:cNvPicPr>
          <p:nvPr userDrawn="1"/>
        </p:nvPicPr>
        <p:blipFill>
          <a:blip r:embed="rId4"/>
          <a:stretch>
            <a:fillRect/>
          </a:stretch>
        </p:blipFill>
        <p:spPr>
          <a:xfrm>
            <a:off x="3843827" y="66483"/>
            <a:ext cx="2264584" cy="763926"/>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36321" y="1"/>
            <a:ext cx="1496515" cy="830005"/>
          </a:xfrm>
          <a:prstGeom prst="rect">
            <a:avLst/>
          </a:prstGeom>
        </p:spPr>
      </p:pic>
      <p:pic>
        <p:nvPicPr>
          <p:cNvPr id="14" name="Picture 13"/>
          <p:cNvPicPr>
            <a:picLocks noChangeAspect="1"/>
          </p:cNvPicPr>
          <p:nvPr userDrawn="1"/>
        </p:nvPicPr>
        <p:blipFill>
          <a:blip r:embed="rId6"/>
          <a:stretch>
            <a:fillRect/>
          </a:stretch>
        </p:blipFill>
        <p:spPr>
          <a:xfrm>
            <a:off x="9846733" y="64696"/>
            <a:ext cx="1126067" cy="844550"/>
          </a:xfrm>
          <a:prstGeom prst="rect">
            <a:avLst/>
          </a:prstGeom>
        </p:spPr>
      </p:pic>
      <p:pic>
        <p:nvPicPr>
          <p:cNvPr id="11" name="Picture 10"/>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8460747" y="59422"/>
            <a:ext cx="1133099" cy="849824"/>
          </a:xfrm>
          <a:prstGeom prst="rect">
            <a:avLst/>
          </a:prstGeom>
        </p:spPr>
      </p:pic>
    </p:spTree>
    <p:extLst>
      <p:ext uri="{BB962C8B-B14F-4D97-AF65-F5344CB8AC3E}">
        <p14:creationId xmlns:p14="http://schemas.microsoft.com/office/powerpoint/2010/main" val="1960159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nl-BE" dirty="0"/>
              <a:t>Click to edit Master title style</a:t>
            </a:r>
            <a:endParaRPr lang="en-US" dirty="0"/>
          </a:p>
        </p:txBody>
      </p:sp>
      <p:sp>
        <p:nvSpPr>
          <p:cNvPr id="3" name="Content Placeholder 2"/>
          <p:cNvSpPr>
            <a:spLocks noGrp="1"/>
          </p:cNvSpPr>
          <p:nvPr>
            <p:ph idx="1"/>
          </p:nvPr>
        </p:nvSpPr>
        <p:spPr/>
        <p:txBody>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Date Placeholder 3"/>
          <p:cNvSpPr>
            <a:spLocks noGrp="1"/>
          </p:cNvSpPr>
          <p:nvPr>
            <p:ph type="dt" sz="half" idx="10"/>
          </p:nvPr>
        </p:nvSpPr>
        <p:spPr>
          <a:xfrm rot="16200000">
            <a:off x="11332166" y="374759"/>
            <a:ext cx="723804" cy="487680"/>
          </a:xfrm>
        </p:spPr>
        <p:txBody>
          <a:bodyPr/>
          <a:lstStyle>
            <a:lvl1pPr>
              <a:defRPr sz="1050"/>
            </a:lvl1pPr>
          </a:lstStyle>
          <a:p>
            <a:r>
              <a:rPr lang="en-US" dirty="0"/>
              <a:t>14/03/18</a:t>
            </a:r>
          </a:p>
        </p:txBody>
      </p:sp>
      <p:sp>
        <p:nvSpPr>
          <p:cNvPr id="5" name="Footer Placeholder 4"/>
          <p:cNvSpPr>
            <a:spLocks noGrp="1"/>
          </p:cNvSpPr>
          <p:nvPr>
            <p:ph type="ftr" sz="quarter" idx="11"/>
          </p:nvPr>
        </p:nvSpPr>
        <p:spPr>
          <a:xfrm rot="16200000">
            <a:off x="9441118" y="2989611"/>
            <a:ext cx="4505900" cy="487680"/>
          </a:xfrm>
        </p:spPr>
        <p:txBody>
          <a:bodyPr/>
          <a:lstStyle>
            <a:lvl1pPr algn="ctr">
              <a:defRPr sz="1300"/>
            </a:lvl1pPr>
          </a:lstStyle>
          <a:p>
            <a:r>
              <a:rPr lang="en-US" dirty="0"/>
              <a:t>ERCST/ICTSD, Wegener Centre, ICIS, I4CE &amp; </a:t>
            </a:r>
            <a:r>
              <a:rPr lang="en-US" dirty="0" err="1"/>
              <a:t>Ecoact</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Text Placeholder 7"/>
          <p:cNvSpPr>
            <a:spLocks noGrp="1"/>
          </p:cNvSpPr>
          <p:nvPr>
            <p:ph type="body" sz="quarter" idx="13" hasCustomPrompt="1"/>
          </p:nvPr>
        </p:nvSpPr>
        <p:spPr>
          <a:xfrm>
            <a:off x="730333" y="1120992"/>
            <a:ext cx="10039267" cy="296646"/>
          </a:xfrm>
        </p:spPr>
        <p:txBody>
          <a:bodyPr rIns="0">
            <a:noAutofit/>
          </a:bodyPr>
          <a:lstStyle>
            <a:lvl1pPr marL="114300" indent="0">
              <a:lnSpc>
                <a:spcPct val="100000"/>
              </a:lnSpc>
              <a:spcBef>
                <a:spcPts val="0"/>
              </a:spcBef>
              <a:buNone/>
              <a:defRPr sz="2000" b="1"/>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1617902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State of the EU ETS </a:t>
            </a:r>
            <a:r>
              <a:rPr lang="mr-IN" dirty="0"/>
              <a:t>–</a:t>
            </a:r>
            <a:r>
              <a:rPr lang="en-US" dirty="0"/>
              <a:t> Outline </a:t>
            </a:r>
          </a:p>
        </p:txBody>
      </p:sp>
      <p:sp>
        <p:nvSpPr>
          <p:cNvPr id="3" name="Slide Number Placeholder 2"/>
          <p:cNvSpPr>
            <a:spLocks noGrp="1"/>
          </p:cNvSpPr>
          <p:nvPr>
            <p:ph type="sldNum" sz="quarter" idx="10"/>
          </p:nvPr>
        </p:nvSpPr>
        <p:spPr/>
        <p:txBody>
          <a:bodyPr/>
          <a:lstStyle/>
          <a:p>
            <a:fld id="{6E2D2B3B-882E-40F3-A32F-6DD516915044}" type="slidenum">
              <a:rPr lang="en-US" smtClean="0"/>
              <a:pPr/>
              <a:t>‹#›</a:t>
            </a:fld>
            <a:endParaRPr lang="en-US" dirty="0"/>
          </a:p>
        </p:txBody>
      </p:sp>
      <p:sp>
        <p:nvSpPr>
          <p:cNvPr id="6" name="Content Placeholder 2"/>
          <p:cNvSpPr>
            <a:spLocks noGrp="1"/>
          </p:cNvSpPr>
          <p:nvPr>
            <p:ph idx="1"/>
          </p:nvPr>
        </p:nvSpPr>
        <p:spPr>
          <a:xfrm>
            <a:off x="609600" y="1600200"/>
            <a:ext cx="10160000" cy="4800600"/>
          </a:xfrm>
        </p:spPr>
        <p:txBody>
          <a:bodyPr/>
          <a:lstStyle>
            <a:lvl1pPr>
              <a:defRPr sz="2600"/>
            </a:lvl1pPr>
            <a:lvl2pPr marL="868680" indent="-457200">
              <a:buFont typeface="+mj-lt"/>
              <a:buAutoNum type="arabicPeriod"/>
              <a:defRPr sz="2200"/>
            </a:lvl2pPr>
            <a:lvl3pPr marL="1120140" indent="-342900">
              <a:buFont typeface="+mj-lt"/>
              <a:buAutoNum type="romanLcPeriod"/>
              <a:defRPr sz="1900"/>
            </a:lvl3pPr>
            <a:lvl4pPr marL="1394460" indent="-342900">
              <a:buFont typeface="Arial" charset="0"/>
              <a:buChar char="•"/>
              <a:defRPr sz="1600"/>
            </a:lvl4pPr>
            <a:lvl5pPr marL="1668780" indent="-342900">
              <a:buFont typeface="+mj-lt"/>
              <a:buAutoNum type="arabicPeriod"/>
              <a:defRPr/>
            </a:lvl5pPr>
          </a:lstStyle>
          <a:p>
            <a:pPr lvl="0"/>
            <a:r>
              <a:rPr lang="nl-BE" dirty="0"/>
              <a:t>Click to edit Master text styles</a:t>
            </a:r>
          </a:p>
          <a:p>
            <a:pPr lvl="1"/>
            <a:r>
              <a:rPr lang="nl-BE" dirty="0"/>
              <a:t>Second level</a:t>
            </a:r>
          </a:p>
          <a:p>
            <a:pPr lvl="2"/>
            <a:r>
              <a:rPr lang="nl-BE" dirty="0"/>
              <a:t>Third level </a:t>
            </a:r>
          </a:p>
          <a:p>
            <a:pPr lvl="3"/>
            <a:r>
              <a:rPr lang="nl-BE" dirty="0"/>
              <a:t>Fourth Level </a:t>
            </a:r>
          </a:p>
          <a:p>
            <a:pPr lvl="1"/>
            <a:endParaRPr lang="nl-BE" dirty="0"/>
          </a:p>
        </p:txBody>
      </p:sp>
    </p:spTree>
    <p:extLst>
      <p:ext uri="{BB962C8B-B14F-4D97-AF65-F5344CB8AC3E}">
        <p14:creationId xmlns:p14="http://schemas.microsoft.com/office/powerpoint/2010/main" val="29761462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D1533E5-CA32-406E-AA0F-ADA71C66672A}" type="datetimeFigureOut">
              <a:rPr lang="fr-FR" smtClean="0"/>
              <a:pPr/>
              <a:t>07/05/2020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32E7B2-4C2D-4DDC-BA4C-9EF7261A4BC5}" type="slidenum">
              <a:rPr lang="fr-FR" smtClean="0"/>
              <a:pPr/>
              <a:t>‹#›</a:t>
            </a:fld>
            <a:endParaRPr lang="fr-FR"/>
          </a:p>
        </p:txBody>
      </p:sp>
    </p:spTree>
    <p:extLst>
      <p:ext uri="{BB962C8B-B14F-4D97-AF65-F5344CB8AC3E}">
        <p14:creationId xmlns:p14="http://schemas.microsoft.com/office/powerpoint/2010/main" val="138604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lvl1pPr>
              <a:spcBef>
                <a:spcPts val="1200"/>
              </a:spcBef>
              <a:defRPr>
                <a:solidFill>
                  <a:schemeClr val="tx1"/>
                </a:solidFill>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r>
              <a:rPr lang="en-US">
                <a:solidFill>
                  <a:schemeClr val="tx1">
                    <a:lumMod val="75000"/>
                    <a:lumOff val="25000"/>
                  </a:schemeClr>
                </a:solidFill>
              </a:rPr>
              <a:t>I4CE</a:t>
            </a:r>
            <a:endParaRPr lang="fr-FR" dirty="0">
              <a:solidFill>
                <a:schemeClr val="tx1">
                  <a:lumMod val="75000"/>
                  <a:lumOff val="25000"/>
                </a:schemeClr>
              </a:solidFill>
            </a:endParaRPr>
          </a:p>
        </p:txBody>
      </p:sp>
      <p:sp>
        <p:nvSpPr>
          <p:cNvPr id="5" name="Espace réservé du pied de page 4"/>
          <p:cNvSpPr>
            <a:spLocks noGrp="1"/>
          </p:cNvSpPr>
          <p:nvPr>
            <p:ph type="ftr" sz="quarter" idx="11"/>
          </p:nvPr>
        </p:nvSpPr>
        <p:spPr/>
        <p:txBody>
          <a:bodyPr/>
          <a:lstStyle/>
          <a:p>
            <a:r>
              <a:rPr lang="fr-FR"/>
              <a:t>UTT - C. Vailles - 12/12/2017</a:t>
            </a:r>
            <a:endParaRPr lang="fr-FR" dirty="0"/>
          </a:p>
        </p:txBody>
      </p:sp>
      <p:sp>
        <p:nvSpPr>
          <p:cNvPr id="6" name="Espace réservé du numéro de diapositive 5"/>
          <p:cNvSpPr>
            <a:spLocks noGrp="1"/>
          </p:cNvSpPr>
          <p:nvPr>
            <p:ph type="sldNum" sz="quarter" idx="12"/>
          </p:nvPr>
        </p:nvSpPr>
        <p:spPr/>
        <p:txBody>
          <a:bodyPr/>
          <a:lstStyle/>
          <a:p>
            <a:fld id="{02C88FDA-B3AD-49BA-B46F-1311B2745F65}" type="slidenum">
              <a:rPr lang="fr-FR" smtClean="0"/>
              <a:t>‹#›</a:t>
            </a:fld>
            <a:endParaRPr lang="fr-FR"/>
          </a:p>
        </p:txBody>
      </p:sp>
    </p:spTree>
    <p:extLst>
      <p:ext uri="{BB962C8B-B14F-4D97-AF65-F5344CB8AC3E}">
        <p14:creationId xmlns:p14="http://schemas.microsoft.com/office/powerpoint/2010/main" val="1612502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a:xfrm>
            <a:off x="609600" y="1600201"/>
            <a:ext cx="10972800" cy="4349079"/>
          </a:xfrm>
        </p:spPr>
        <p:txBody>
          <a:bodyPr/>
          <a:lstStyle>
            <a:lvl1pPr>
              <a:defRPr b="0"/>
            </a:lvl1pPr>
            <a:lvl2pPr>
              <a:defRPr b="0"/>
            </a:lvl2pPr>
            <a:lvl3pPr>
              <a:defRPr b="0"/>
            </a:lvl3pPr>
            <a:lvl4pPr>
              <a:defRPr b="0"/>
            </a:lvl4pPr>
            <a:lvl5pPr>
              <a:defRPr b="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13"/>
          </p:nvPr>
        </p:nvSpPr>
        <p:spPr>
          <a:xfrm>
            <a:off x="623392" y="6021288"/>
            <a:ext cx="10945216" cy="288032"/>
          </a:xfrm>
        </p:spPr>
        <p:txBody>
          <a:bodyPr>
            <a:normAutofit/>
          </a:bodyPr>
          <a:lstStyle>
            <a:lvl1pPr marL="0" indent="0">
              <a:buNone/>
              <a:defRPr sz="1000" baseline="0"/>
            </a:lvl1pPr>
          </a:lstStyle>
          <a:p>
            <a:pPr lvl="0"/>
            <a:r>
              <a:rPr lang="fr-FR"/>
              <a:t>Cliquez pour modifier les styles du texte du masque</a:t>
            </a:r>
          </a:p>
        </p:txBody>
      </p:sp>
      <p:sp>
        <p:nvSpPr>
          <p:cNvPr id="6" name="Espace réservé du numéro de diapositive 5">
            <a:extLst>
              <a:ext uri="{FF2B5EF4-FFF2-40B4-BE49-F238E27FC236}">
                <a16:creationId xmlns:a16="http://schemas.microsoft.com/office/drawing/2014/main" xmlns="" id="{A585FAB6-56AC-4C1B-BFCE-405C8C170245}"/>
              </a:ext>
            </a:extLst>
          </p:cNvPr>
          <p:cNvSpPr>
            <a:spLocks noGrp="1"/>
          </p:cNvSpPr>
          <p:nvPr>
            <p:ph type="sldNum" sz="quarter" idx="14"/>
          </p:nvPr>
        </p:nvSpPr>
        <p:spPr/>
        <p:txBody>
          <a:bodyPr/>
          <a:lstStyle>
            <a:lvl1pPr>
              <a:defRPr/>
            </a:lvl1pPr>
          </a:lstStyle>
          <a:p>
            <a:pPr>
              <a:defRPr/>
            </a:pPr>
            <a:fld id="{A8E89D44-CFC2-4616-B494-DA25797D058B}" type="slidenum">
              <a:rPr lang="fr-FR" altLang="fr-FR"/>
              <a:pPr>
                <a:defRPr/>
              </a:pPr>
              <a:t>‹#›</a:t>
            </a:fld>
            <a:endParaRPr lang="fr-FR" altLang="fr-FR"/>
          </a:p>
        </p:txBody>
      </p:sp>
    </p:spTree>
    <p:extLst>
      <p:ext uri="{BB962C8B-B14F-4D97-AF65-F5344CB8AC3E}">
        <p14:creationId xmlns:p14="http://schemas.microsoft.com/office/powerpoint/2010/main" val="1520084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nl-BE" dirty="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9441118" y="2989611"/>
            <a:ext cx="4505900" cy="487680"/>
          </a:xfrm>
          <a:prstGeom prst="rect">
            <a:avLst/>
          </a:prstGeom>
        </p:spPr>
        <p:txBody>
          <a:bodyPr vert="horz" lIns="91440" tIns="45720" rIns="91440" bIns="45720" rtlCol="0" anchor="ctr"/>
          <a:lstStyle>
            <a:lvl1pPr algn="r">
              <a:defRPr sz="1300">
                <a:solidFill>
                  <a:schemeClr val="bg2"/>
                </a:solidFill>
              </a:defRPr>
            </a:lvl1pPr>
          </a:lstStyle>
          <a:p>
            <a:r>
              <a:rPr lang="en-US" dirty="0"/>
              <a:t>ERCST/ICTSD, Wegener Centre, </a:t>
            </a:r>
            <a:r>
              <a:rPr lang="en-US" dirty="0" err="1"/>
              <a:t>Nomisma</a:t>
            </a:r>
            <a:r>
              <a:rPr lang="en-US" dirty="0"/>
              <a:t> </a:t>
            </a:r>
            <a:r>
              <a:rPr lang="en-US" dirty="0" err="1"/>
              <a:t>Energia</a:t>
            </a:r>
            <a:r>
              <a:rPr lang="en-US" dirty="0"/>
              <a:t>, I4CE &amp; </a:t>
            </a:r>
            <a:r>
              <a:rPr lang="en-US" dirty="0" err="1"/>
              <a:t>Ecoact</a:t>
            </a:r>
            <a:endParaRPr lang="en-US" dirty="0"/>
          </a:p>
        </p:txBody>
      </p:sp>
      <p:sp>
        <p:nvSpPr>
          <p:cNvPr id="4" name="Date Placeholder 3"/>
          <p:cNvSpPr>
            <a:spLocks noGrp="1"/>
          </p:cNvSpPr>
          <p:nvPr>
            <p:ph type="dt" sz="half" idx="2"/>
          </p:nvPr>
        </p:nvSpPr>
        <p:spPr>
          <a:xfrm rot="16200000">
            <a:off x="11332167" y="374759"/>
            <a:ext cx="723803" cy="487680"/>
          </a:xfrm>
          <a:prstGeom prst="rect">
            <a:avLst/>
          </a:prstGeom>
        </p:spPr>
        <p:txBody>
          <a:bodyPr vert="horz" lIns="91440" tIns="45720" rIns="91440" bIns="45720" rtlCol="0" anchor="ctr"/>
          <a:lstStyle>
            <a:lvl1pPr algn="l">
              <a:defRPr sz="1100">
                <a:solidFill>
                  <a:schemeClr val="bg2"/>
                </a:solidFill>
              </a:defRPr>
            </a:lvl1pPr>
          </a:lstStyle>
          <a:p>
            <a:r>
              <a:rPr lang="en-US" dirty="0"/>
              <a:t>14/03/18</a:t>
            </a:r>
          </a:p>
        </p:txBody>
      </p:sp>
    </p:spTree>
    <p:extLst>
      <p:ext uri="{BB962C8B-B14F-4D97-AF65-F5344CB8AC3E}">
        <p14:creationId xmlns:p14="http://schemas.microsoft.com/office/powerpoint/2010/main" val="2885026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iming>
    <p:tnLst>
      <p:par>
        <p:cTn id="1" dur="indefinite" restart="never" nodeType="tmRoot"/>
      </p:par>
    </p:tnLst>
  </p:timing>
  <p:hf hdr="0"/>
  <p:txStyles>
    <p:title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emf"/><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hart" Target="../charts/char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chart" Target="../charts/char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chart" Target="../charts/char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chart" Target="../charts/char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chart" Target="../charts/char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27.emf"/><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8.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D7482705-CC33-6347-B069-18E6AEDAB5D5}"/>
              </a:ext>
            </a:extLst>
          </p:cNvPr>
          <p:cNvSpPr>
            <a:spLocks noGrp="1"/>
          </p:cNvSpPr>
          <p:nvPr>
            <p:ph type="sldNum" sz="quarter" idx="12"/>
          </p:nvPr>
        </p:nvSpPr>
        <p:spPr/>
        <p:txBody>
          <a:bodyPr/>
          <a:lstStyle/>
          <a:p>
            <a:fld id="{6E2D2B3B-882E-40F3-A32F-6DD516915044}" type="slidenum">
              <a:rPr lang="en-US" smtClean="0"/>
              <a:pPr/>
              <a:t>1</a:t>
            </a:fld>
            <a:endParaRPr lang="en-US" dirty="0"/>
          </a:p>
        </p:txBody>
      </p:sp>
      <p:sp>
        <p:nvSpPr>
          <p:cNvPr id="8" name="Title 1">
            <a:extLst>
              <a:ext uri="{FF2B5EF4-FFF2-40B4-BE49-F238E27FC236}">
                <a16:creationId xmlns:a16="http://schemas.microsoft.com/office/drawing/2014/main" xmlns="" id="{CFEBEA2B-A283-4F4D-804B-B633020F52BF}"/>
              </a:ext>
            </a:extLst>
          </p:cNvPr>
          <p:cNvSpPr txBox="1">
            <a:spLocks/>
          </p:cNvSpPr>
          <p:nvPr/>
        </p:nvSpPr>
        <p:spPr>
          <a:xfrm>
            <a:off x="914400" y="1905001"/>
            <a:ext cx="10058400" cy="25939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r>
              <a:rPr lang="en-US" sz="5600" dirty="0"/>
              <a:t>State of the EU ETS Report 2020</a:t>
            </a:r>
          </a:p>
        </p:txBody>
      </p:sp>
      <p:sp>
        <p:nvSpPr>
          <p:cNvPr id="11" name="Rectangle 10">
            <a:extLst>
              <a:ext uri="{FF2B5EF4-FFF2-40B4-BE49-F238E27FC236}">
                <a16:creationId xmlns:a16="http://schemas.microsoft.com/office/drawing/2014/main" xmlns="" id="{F4F0D274-F7E2-334E-8561-57E2C8B9004C}"/>
              </a:ext>
            </a:extLst>
          </p:cNvPr>
          <p:cNvSpPr/>
          <p:nvPr/>
        </p:nvSpPr>
        <p:spPr>
          <a:xfrm>
            <a:off x="914400" y="3643728"/>
            <a:ext cx="5986703" cy="523220"/>
          </a:xfrm>
          <a:prstGeom prst="rect">
            <a:avLst/>
          </a:prstGeom>
        </p:spPr>
        <p:txBody>
          <a:bodyPr wrap="none">
            <a:spAutoFit/>
          </a:bodyPr>
          <a:lstStyle/>
          <a:p>
            <a:pPr lvl="0">
              <a:spcBef>
                <a:spcPct val="20000"/>
              </a:spcBef>
              <a:buClr>
                <a:srgbClr val="A9A57C"/>
              </a:buClr>
            </a:pPr>
            <a:r>
              <a:rPr lang="en-GB" sz="2800" b="1" dirty="0" smtClean="0">
                <a:solidFill>
                  <a:srgbClr val="2F2B20">
                    <a:tint val="75000"/>
                  </a:srgbClr>
                </a:solidFill>
              </a:rPr>
              <a:t>Presentation accompanying the Report</a:t>
            </a:r>
            <a:endParaRPr lang="en-US" sz="2800" b="1" dirty="0">
              <a:solidFill>
                <a:srgbClr val="2F2B20">
                  <a:tint val="75000"/>
                </a:srgbClr>
              </a:solidFill>
            </a:endParaRPr>
          </a:p>
        </p:txBody>
      </p:sp>
      <p:pic>
        <p:nvPicPr>
          <p:cNvPr id="18" name="Picture 17">
            <a:extLst>
              <a:ext uri="{FF2B5EF4-FFF2-40B4-BE49-F238E27FC236}">
                <a16:creationId xmlns:a16="http://schemas.microsoft.com/office/drawing/2014/main" xmlns="" id="{6F9978AC-7B37-0241-8F86-50A4BE084008}"/>
              </a:ext>
            </a:extLst>
          </p:cNvPr>
          <p:cNvPicPr/>
          <p:nvPr/>
        </p:nvPicPr>
        <p:blipFill>
          <a:blip r:embed="rId3">
            <a:extLst>
              <a:ext uri="{28A0092B-C50C-407E-A947-70E740481C1C}">
                <a14:useLocalDpi xmlns:a14="http://schemas.microsoft.com/office/drawing/2010/main" val="0"/>
              </a:ext>
            </a:extLst>
          </a:blip>
          <a:stretch>
            <a:fillRect/>
          </a:stretch>
        </p:blipFill>
        <p:spPr>
          <a:xfrm>
            <a:off x="386233" y="382696"/>
            <a:ext cx="2016000" cy="1296000"/>
          </a:xfrm>
          <a:prstGeom prst="rect">
            <a:avLst/>
          </a:prstGeom>
        </p:spPr>
      </p:pic>
      <p:pic>
        <p:nvPicPr>
          <p:cNvPr id="9" name="Picture 8">
            <a:extLst>
              <a:ext uri="{FF2B5EF4-FFF2-40B4-BE49-F238E27FC236}">
                <a16:creationId xmlns:a16="http://schemas.microsoft.com/office/drawing/2014/main" xmlns="" id="{8F653A69-9A1E-2741-88E2-0C993BF412B7}"/>
              </a:ext>
            </a:extLst>
          </p:cNvPr>
          <p:cNvPicPr/>
          <p:nvPr/>
        </p:nvPicPr>
        <p:blipFill>
          <a:blip r:embed="rId4">
            <a:extLst>
              <a:ext uri="{28A0092B-C50C-407E-A947-70E740481C1C}">
                <a14:useLocalDpi xmlns:a14="http://schemas.microsoft.com/office/drawing/2010/main" val="0"/>
              </a:ext>
            </a:extLst>
          </a:blip>
          <a:stretch>
            <a:fillRect/>
          </a:stretch>
        </p:blipFill>
        <p:spPr>
          <a:xfrm>
            <a:off x="5969577" y="346696"/>
            <a:ext cx="2291600" cy="1332000"/>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2619094" y="681766"/>
            <a:ext cx="3109497" cy="526404"/>
          </a:xfrm>
          <a:prstGeom prst="rect">
            <a:avLst/>
          </a:prstGeom>
        </p:spPr>
      </p:pic>
      <p:pic>
        <p:nvPicPr>
          <p:cNvPr id="13" name="Image 12" descr="Une image contenant dessin&#10;&#10;Description générée automatiquement">
            <a:extLst>
              <a:ext uri="{FF2B5EF4-FFF2-40B4-BE49-F238E27FC236}">
                <a16:creationId xmlns:a16="http://schemas.microsoft.com/office/drawing/2014/main" xmlns="" id="{3E017C73-73E3-41C1-8FCB-4AE7F0923096}"/>
              </a:ext>
            </a:extLst>
          </p:cNvPr>
          <p:cNvPicPr>
            <a:picLocks noChangeAspect="1"/>
          </p:cNvPicPr>
          <p:nvPr/>
        </p:nvPicPr>
        <p:blipFill>
          <a:blip r:embed="rId6"/>
          <a:stretch>
            <a:fillRect/>
          </a:stretch>
        </p:blipFill>
        <p:spPr>
          <a:xfrm>
            <a:off x="8321004" y="454714"/>
            <a:ext cx="2703719" cy="1101872"/>
          </a:xfrm>
          <a:prstGeom prst="rect">
            <a:avLst/>
          </a:prstGeom>
        </p:spPr>
      </p:pic>
    </p:spTree>
    <p:extLst>
      <p:ext uri="{BB962C8B-B14F-4D97-AF65-F5344CB8AC3E}">
        <p14:creationId xmlns:p14="http://schemas.microsoft.com/office/powerpoint/2010/main" val="3213089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10</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dirty="0" smtClean="0">
                <a:solidFill>
                  <a:schemeClr val="tx1">
                    <a:lumMod val="25000"/>
                    <a:lumOff val="75000"/>
                  </a:schemeClr>
                </a:solidFill>
              </a:rPr>
              <a:t>Impact of COVID-19 on the EU ETS</a:t>
            </a:r>
            <a:endParaRPr lang="en-US" sz="2600" dirty="0">
              <a:solidFill>
                <a:schemeClr val="tx1">
                  <a:lumMod val="25000"/>
                  <a:lumOff val="75000"/>
                </a:schemeClr>
              </a:solidFill>
            </a:endParaRPr>
          </a:p>
          <a:p>
            <a:pPr lvl="1"/>
            <a:r>
              <a:rPr lang="en-GB" sz="2600" b="1" dirty="0"/>
              <a:t>Changes in regulatory environment </a:t>
            </a:r>
            <a:endParaRPr lang="en-GB" sz="2600" b="1" dirty="0" smtClean="0"/>
          </a:p>
          <a:p>
            <a:pPr lvl="1"/>
            <a:r>
              <a:rPr lang="en-GB" sz="2600" dirty="0" smtClean="0">
                <a:solidFill>
                  <a:schemeClr val="tx1">
                    <a:lumMod val="25000"/>
                    <a:lumOff val="75000"/>
                  </a:schemeClr>
                </a:solidFill>
              </a:rPr>
              <a:t>Sentiment Market Survey</a:t>
            </a:r>
            <a:endParaRPr lang="en-GB" sz="2600" dirty="0">
              <a:solidFill>
                <a:schemeClr val="tx1">
                  <a:lumMod val="25000"/>
                  <a:lumOff val="75000"/>
                </a:schemeClr>
              </a:solidFill>
            </a:endParaRPr>
          </a:p>
          <a:p>
            <a:pPr lvl="1"/>
            <a:r>
              <a:rPr lang="en-US" sz="2600" dirty="0">
                <a:solidFill>
                  <a:schemeClr val="tx1">
                    <a:lumMod val="25000"/>
                    <a:lumOff val="75000"/>
                  </a:schemeClr>
                </a:solidFill>
              </a:rPr>
              <a:t>Environmental delivery</a:t>
            </a:r>
          </a:p>
          <a:p>
            <a:pPr lvl="1"/>
            <a:r>
              <a:rPr lang="en-US" sz="2600" dirty="0">
                <a:solidFill>
                  <a:schemeClr val="tx1">
                    <a:lumMod val="25000"/>
                    <a:lumOff val="75000"/>
                  </a:schemeClr>
                </a:solidFill>
              </a:rPr>
              <a:t>Economic delivery</a:t>
            </a:r>
          </a:p>
          <a:p>
            <a:pPr lvl="1"/>
            <a:r>
              <a:rPr lang="en-US" sz="2600" dirty="0">
                <a:solidFill>
                  <a:schemeClr val="tx1">
                    <a:lumMod val="25000"/>
                    <a:lumOff val="75000"/>
                  </a:schemeClr>
                </a:solidFill>
              </a:rPr>
              <a:t>Market functioning</a:t>
            </a:r>
          </a:p>
          <a:p>
            <a:pPr lvl="1"/>
            <a:r>
              <a:rPr lang="en-US" sz="2600" dirty="0">
                <a:solidFill>
                  <a:schemeClr val="tx1">
                    <a:lumMod val="25000"/>
                    <a:lumOff val="75000"/>
                  </a:schemeClr>
                </a:solidFill>
              </a:rPr>
              <a:t>The European Green deal </a:t>
            </a:r>
          </a:p>
          <a:p>
            <a:pPr lvl="1"/>
            <a:r>
              <a:rPr lang="en-US" sz="2600" dirty="0">
                <a:solidFill>
                  <a:schemeClr val="tx1">
                    <a:lumMod val="25000"/>
                    <a:lumOff val="75000"/>
                  </a:schemeClr>
                </a:solidFill>
              </a:rPr>
              <a:t>Issues to monitor in the future</a:t>
            </a:r>
            <a:endParaRPr lang="en-US" dirty="0">
              <a:solidFill>
                <a:schemeClr val="tx1">
                  <a:lumMod val="25000"/>
                  <a:lumOff val="75000"/>
                </a:schemeClr>
              </a:solidFill>
            </a:endParaRPr>
          </a:p>
          <a:p>
            <a:pPr lvl="1"/>
            <a:endParaRPr lang="en-US" dirty="0"/>
          </a:p>
        </p:txBody>
      </p:sp>
    </p:spTree>
    <p:extLst>
      <p:ext uri="{BB962C8B-B14F-4D97-AF65-F5344CB8AC3E}">
        <p14:creationId xmlns:p14="http://schemas.microsoft.com/office/powerpoint/2010/main" val="210679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 European Parliament elections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11</a:t>
            </a:fld>
            <a:endParaRPr lang="en-US" dirty="0"/>
          </a:p>
        </p:txBody>
      </p:sp>
      <p:sp>
        <p:nvSpPr>
          <p:cNvPr id="4" name="Content Placeholder 3"/>
          <p:cNvSpPr>
            <a:spLocks noGrp="1"/>
          </p:cNvSpPr>
          <p:nvPr>
            <p:ph idx="1"/>
          </p:nvPr>
        </p:nvSpPr>
        <p:spPr>
          <a:xfrm>
            <a:off x="947225" y="1853737"/>
            <a:ext cx="10011507" cy="5306719"/>
          </a:xfrm>
        </p:spPr>
        <p:txBody>
          <a:bodyPr>
            <a:normAutofit/>
          </a:bodyPr>
          <a:lstStyle/>
          <a:p>
            <a:pPr marL="114300" indent="0" algn="just">
              <a:buNone/>
            </a:pPr>
            <a:r>
              <a:rPr lang="en-US" sz="2000" b="1" dirty="0"/>
              <a:t>2019 : a popular </a:t>
            </a:r>
            <a:r>
              <a:rPr lang="en-US" sz="2000" b="1" i="1" dirty="0"/>
              <a:t>green</a:t>
            </a:r>
            <a:r>
              <a:rPr lang="en-US" sz="2000" b="1" dirty="0"/>
              <a:t> movement sweep through Europe</a:t>
            </a:r>
          </a:p>
          <a:p>
            <a:pPr algn="just"/>
            <a:r>
              <a:rPr lang="en-US" sz="2000" dirty="0"/>
              <a:t>EU elections saw the number of </a:t>
            </a:r>
            <a:r>
              <a:rPr lang="en-US" sz="2000" dirty="0" smtClean="0"/>
              <a:t>green-leaning </a:t>
            </a:r>
            <a:r>
              <a:rPr lang="en-US" sz="2000" dirty="0"/>
              <a:t>MEPs </a:t>
            </a:r>
            <a:r>
              <a:rPr lang="en-US" sz="2000" dirty="0" smtClean="0"/>
              <a:t>rise, </a:t>
            </a:r>
            <a:r>
              <a:rPr lang="en-US" sz="2000" dirty="0"/>
              <a:t>and one could argue that the parliament as a whole has ‘moved’ towards a greener stance </a:t>
            </a:r>
          </a:p>
          <a:p>
            <a:pPr algn="just"/>
            <a:r>
              <a:rPr lang="en-US" sz="2000" b="1" dirty="0">
                <a:solidFill>
                  <a:schemeClr val="accent1"/>
                </a:solidFill>
              </a:rPr>
              <a:t>The European Green Deal</a:t>
            </a:r>
            <a:r>
              <a:rPr lang="en-US" sz="2000" dirty="0"/>
              <a:t>: communication issued on December 11th, 2019 is presented as a </a:t>
            </a:r>
            <a:r>
              <a:rPr lang="en-US" sz="2000" i="1" dirty="0"/>
              <a:t>new growth strategy</a:t>
            </a:r>
            <a:r>
              <a:rPr lang="en-US" sz="2000" dirty="0"/>
              <a:t> by the Commission, aimed at transforming the EU’s economy towards net zero emissions. </a:t>
            </a:r>
          </a:p>
          <a:p>
            <a:pPr algn="just"/>
            <a:endParaRPr lang="en-US" sz="900" dirty="0"/>
          </a:p>
          <a:p>
            <a:pPr marL="114300" indent="0" algn="just">
              <a:buNone/>
            </a:pPr>
            <a:r>
              <a:rPr lang="en-US" sz="2000" b="1" dirty="0"/>
              <a:t>2020 : a </a:t>
            </a:r>
            <a:r>
              <a:rPr lang="en-US" sz="2000" b="1" i="1" dirty="0"/>
              <a:t>test year </a:t>
            </a:r>
            <a:r>
              <a:rPr lang="en-US" sz="2000" b="1" dirty="0"/>
              <a:t>for the green deal with the quest of a strong support of Member States</a:t>
            </a:r>
          </a:p>
          <a:p>
            <a:pPr algn="just"/>
            <a:r>
              <a:rPr lang="en-US" sz="2000" dirty="0"/>
              <a:t>As a first pillar, the </a:t>
            </a:r>
            <a:r>
              <a:rPr lang="en-US" sz="2000" b="1" dirty="0">
                <a:solidFill>
                  <a:schemeClr val="accent1"/>
                </a:solidFill>
              </a:rPr>
              <a:t>Climate law </a:t>
            </a:r>
            <a:r>
              <a:rPr lang="en-US" sz="2000" dirty="0"/>
              <a:t>has been presented by the EU Commission on 4</a:t>
            </a:r>
            <a:r>
              <a:rPr lang="en-US" sz="2000" baseline="30000" dirty="0"/>
              <a:t>th</a:t>
            </a:r>
            <a:r>
              <a:rPr lang="en-US" sz="2000" dirty="0"/>
              <a:t> March; </a:t>
            </a:r>
          </a:p>
          <a:p>
            <a:pPr algn="just"/>
            <a:r>
              <a:rPr lang="en-US" sz="2000" dirty="0"/>
              <a:t>Climate neutrality will be on the agenda of various ministerial meetings, including an informal gathering of environment ministers in Croatia in April. </a:t>
            </a:r>
          </a:p>
          <a:p>
            <a:pPr algn="just"/>
            <a:r>
              <a:rPr lang="en-US" sz="2000" dirty="0"/>
              <a:t>Achieving an agreement on a final version of the Climate law will then pave the way for the EC to </a:t>
            </a:r>
            <a:r>
              <a:rPr lang="en-US" sz="2000" b="1" dirty="0">
                <a:solidFill>
                  <a:schemeClr val="accent1"/>
                </a:solidFill>
              </a:rPr>
              <a:t>propose changes to more specific laws such as the EU ETS Directive</a:t>
            </a:r>
            <a:r>
              <a:rPr lang="en-US" sz="2000" dirty="0"/>
              <a:t>.</a:t>
            </a:r>
          </a:p>
        </p:txBody>
      </p:sp>
    </p:spTree>
    <p:extLst>
      <p:ext uri="{BB962C8B-B14F-4D97-AF65-F5344CB8AC3E}">
        <p14:creationId xmlns:p14="http://schemas.microsoft.com/office/powerpoint/2010/main" val="128220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a:cxnSpLocks/>
          </p:cNvCxnSpPr>
          <p:nvPr/>
        </p:nvCxnSpPr>
        <p:spPr>
          <a:xfrm>
            <a:off x="7236211" y="2014954"/>
            <a:ext cx="0" cy="4843046"/>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99721" y="48048"/>
            <a:ext cx="11042340" cy="1143000"/>
          </a:xfrm>
        </p:spPr>
        <p:txBody>
          <a:bodyPr/>
          <a:lstStyle/>
          <a:p>
            <a:r>
              <a:rPr lang="en-GB" sz="3400" dirty="0" smtClean="0"/>
              <a:t>2 – Secondary </a:t>
            </a:r>
            <a:r>
              <a:rPr lang="en-GB" sz="3400" dirty="0"/>
              <a:t>legislation related to the EU ETS</a:t>
            </a:r>
            <a:endParaRPr lang="en-GB" sz="3400" dirty="0">
              <a:solidFill>
                <a:srgbClr val="FF0000"/>
              </a:solidFill>
            </a:endParaRPr>
          </a:p>
        </p:txBody>
      </p:sp>
      <p:sp>
        <p:nvSpPr>
          <p:cNvPr id="7" name="Right Arrow 6"/>
          <p:cNvSpPr/>
          <p:nvPr/>
        </p:nvSpPr>
        <p:spPr>
          <a:xfrm>
            <a:off x="735333" y="1356605"/>
            <a:ext cx="10800000" cy="828000"/>
          </a:xfrm>
          <a:prstGeom prst="rightArrow">
            <a:avLst>
              <a:gd name="adj1" fmla="val 42875"/>
              <a:gd name="adj2" fmla="val 6603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nip Single Corner Rectangle 7"/>
          <p:cNvSpPr/>
          <p:nvPr/>
        </p:nvSpPr>
        <p:spPr>
          <a:xfrm>
            <a:off x="3498693" y="2078192"/>
            <a:ext cx="1080000"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Carbon Leakage list</a:t>
            </a:r>
          </a:p>
        </p:txBody>
      </p:sp>
      <p:sp>
        <p:nvSpPr>
          <p:cNvPr id="9" name="Snip Single Corner Rectangle 8"/>
          <p:cNvSpPr/>
          <p:nvPr/>
        </p:nvSpPr>
        <p:spPr>
          <a:xfrm>
            <a:off x="1789966" y="3088960"/>
            <a:ext cx="1080000"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Amended Auctioning Regulation</a:t>
            </a:r>
          </a:p>
        </p:txBody>
      </p:sp>
      <p:sp>
        <p:nvSpPr>
          <p:cNvPr id="10" name="Snip Single Corner Rectangle 9"/>
          <p:cNvSpPr/>
          <p:nvPr/>
        </p:nvSpPr>
        <p:spPr>
          <a:xfrm>
            <a:off x="2647653" y="5639140"/>
            <a:ext cx="1080000"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Data collection via MSs</a:t>
            </a:r>
          </a:p>
        </p:txBody>
      </p:sp>
      <p:sp>
        <p:nvSpPr>
          <p:cNvPr id="11" name="Snip Single Corner Rectangle 10"/>
          <p:cNvSpPr/>
          <p:nvPr/>
        </p:nvSpPr>
        <p:spPr>
          <a:xfrm>
            <a:off x="5964447" y="5002592"/>
            <a:ext cx="1116000" cy="720000"/>
          </a:xfrm>
          <a:prstGeom prst="snip1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Update benchmarks</a:t>
            </a:r>
          </a:p>
        </p:txBody>
      </p:sp>
      <p:sp>
        <p:nvSpPr>
          <p:cNvPr id="12" name="Snip Single Corner Rectangle 11"/>
          <p:cNvSpPr/>
          <p:nvPr/>
        </p:nvSpPr>
        <p:spPr>
          <a:xfrm>
            <a:off x="4596347" y="4692548"/>
            <a:ext cx="1248612" cy="720000"/>
          </a:xfrm>
          <a:prstGeom prst="snip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Free allocation adjustment rules</a:t>
            </a:r>
          </a:p>
        </p:txBody>
      </p:sp>
      <p:sp>
        <p:nvSpPr>
          <p:cNvPr id="13" name="Snip Single Corner Rectangle 12"/>
          <p:cNvSpPr/>
          <p:nvPr/>
        </p:nvSpPr>
        <p:spPr>
          <a:xfrm>
            <a:off x="6678211" y="2249629"/>
            <a:ext cx="1116000" cy="720000"/>
          </a:xfrm>
          <a:prstGeom prst="snip1Rect">
            <a:avLst/>
          </a:prstGeom>
          <a:gradFill flip="none" rotWithShape="1">
            <a:gsLst>
              <a:gs pos="0">
                <a:srgbClr val="008BCC">
                  <a:tint val="66000"/>
                  <a:satMod val="160000"/>
                </a:srgbClr>
              </a:gs>
              <a:gs pos="50000">
                <a:srgbClr val="008BCC">
                  <a:tint val="44500"/>
                  <a:satMod val="160000"/>
                </a:srgbClr>
              </a:gs>
              <a:gs pos="100000">
                <a:srgbClr val="008BC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Start of P4</a:t>
            </a:r>
          </a:p>
        </p:txBody>
      </p:sp>
      <p:sp>
        <p:nvSpPr>
          <p:cNvPr id="14" name="Snip Single Corner Rectangle 13"/>
          <p:cNvSpPr/>
          <p:nvPr/>
        </p:nvSpPr>
        <p:spPr>
          <a:xfrm>
            <a:off x="6678211" y="3160602"/>
            <a:ext cx="1116000" cy="720000"/>
          </a:xfrm>
          <a:prstGeom prst="snip1Rect">
            <a:avLst/>
          </a:prstGeom>
          <a:gradFill flip="none" rotWithShape="1">
            <a:gsLst>
              <a:gs pos="0">
                <a:srgbClr val="008BCC">
                  <a:tint val="66000"/>
                  <a:satMod val="160000"/>
                </a:srgbClr>
              </a:gs>
              <a:gs pos="50000">
                <a:srgbClr val="008BCC">
                  <a:tint val="44500"/>
                  <a:satMod val="160000"/>
                </a:srgbClr>
              </a:gs>
              <a:gs pos="100000">
                <a:srgbClr val="008BC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MSR Review</a:t>
            </a:r>
          </a:p>
        </p:txBody>
      </p:sp>
      <p:sp>
        <p:nvSpPr>
          <p:cNvPr id="16" name="Snip Single Corner Rectangle 15"/>
          <p:cNvSpPr/>
          <p:nvPr/>
        </p:nvSpPr>
        <p:spPr>
          <a:xfrm>
            <a:off x="8553531" y="4244274"/>
            <a:ext cx="1116000" cy="720000"/>
          </a:xfrm>
          <a:prstGeom prst="snip1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Aviation review</a:t>
            </a:r>
          </a:p>
        </p:txBody>
      </p:sp>
      <p:sp>
        <p:nvSpPr>
          <p:cNvPr id="17" name="Round Diagonal Corner Rectangle 16"/>
          <p:cNvSpPr/>
          <p:nvPr/>
        </p:nvSpPr>
        <p:spPr>
          <a:xfrm>
            <a:off x="8547651" y="5177832"/>
            <a:ext cx="1116000" cy="720000"/>
          </a:xfrm>
          <a:prstGeom prst="round2Diag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PA Stocktake</a:t>
            </a:r>
          </a:p>
        </p:txBody>
      </p:sp>
      <p:sp>
        <p:nvSpPr>
          <p:cNvPr id="18" name="Snip Single Corner Rectangle 17"/>
          <p:cNvSpPr/>
          <p:nvPr/>
        </p:nvSpPr>
        <p:spPr>
          <a:xfrm>
            <a:off x="9926340" y="3568254"/>
            <a:ext cx="1116000" cy="720000"/>
          </a:xfrm>
          <a:prstGeom prst="snip1Rect">
            <a:avLst/>
          </a:prstGeom>
          <a:gradFill flip="none" rotWithShape="1">
            <a:gsLst>
              <a:gs pos="0">
                <a:srgbClr val="008BCC">
                  <a:tint val="66000"/>
                  <a:satMod val="160000"/>
                </a:srgbClr>
              </a:gs>
              <a:gs pos="50000">
                <a:srgbClr val="008BCC">
                  <a:tint val="44500"/>
                  <a:satMod val="160000"/>
                </a:srgbClr>
              </a:gs>
              <a:gs pos="100000">
                <a:srgbClr val="008BCC">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LRF review</a:t>
            </a:r>
          </a:p>
        </p:txBody>
      </p:sp>
      <p:sp>
        <p:nvSpPr>
          <p:cNvPr id="20" name="Oval 19"/>
          <p:cNvSpPr/>
          <p:nvPr/>
        </p:nvSpPr>
        <p:spPr>
          <a:xfrm>
            <a:off x="929153" y="158400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540891" y="1598037"/>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056211" y="1568417"/>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8751531" y="157386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0240745" y="159714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37521" y="1160768"/>
            <a:ext cx="720000" cy="369332"/>
          </a:xfrm>
          <a:prstGeom prst="rect">
            <a:avLst/>
          </a:prstGeom>
          <a:noFill/>
        </p:spPr>
        <p:txBody>
          <a:bodyPr wrap="square" rtlCol="0">
            <a:spAutoFit/>
          </a:bodyPr>
          <a:lstStyle/>
          <a:p>
            <a:pPr algn="ctr"/>
            <a:r>
              <a:rPr lang="en-GB" dirty="0"/>
              <a:t>2018</a:t>
            </a:r>
          </a:p>
        </p:txBody>
      </p:sp>
      <p:sp>
        <p:nvSpPr>
          <p:cNvPr id="28" name="TextBox 27"/>
          <p:cNvSpPr txBox="1"/>
          <p:nvPr/>
        </p:nvSpPr>
        <p:spPr>
          <a:xfrm>
            <a:off x="3144557" y="1176705"/>
            <a:ext cx="720000" cy="369332"/>
          </a:xfrm>
          <a:prstGeom prst="rect">
            <a:avLst/>
          </a:prstGeom>
          <a:noFill/>
        </p:spPr>
        <p:txBody>
          <a:bodyPr wrap="square" rtlCol="0">
            <a:spAutoFit/>
          </a:bodyPr>
          <a:lstStyle/>
          <a:p>
            <a:pPr algn="ctr"/>
            <a:r>
              <a:rPr lang="en-GB" dirty="0"/>
              <a:t>2019</a:t>
            </a:r>
          </a:p>
        </p:txBody>
      </p:sp>
      <p:sp>
        <p:nvSpPr>
          <p:cNvPr id="30" name="TextBox 29"/>
          <p:cNvSpPr txBox="1"/>
          <p:nvPr/>
        </p:nvSpPr>
        <p:spPr>
          <a:xfrm>
            <a:off x="5361625" y="1172473"/>
            <a:ext cx="720000" cy="369332"/>
          </a:xfrm>
          <a:prstGeom prst="rect">
            <a:avLst/>
          </a:prstGeom>
          <a:noFill/>
        </p:spPr>
        <p:txBody>
          <a:bodyPr wrap="square" rtlCol="0">
            <a:spAutoFit/>
          </a:bodyPr>
          <a:lstStyle/>
          <a:p>
            <a:pPr algn="ctr"/>
            <a:r>
              <a:rPr lang="en-GB" dirty="0"/>
              <a:t>2020</a:t>
            </a:r>
          </a:p>
        </p:txBody>
      </p:sp>
      <p:sp>
        <p:nvSpPr>
          <p:cNvPr id="31" name="TextBox 30"/>
          <p:cNvSpPr txBox="1"/>
          <p:nvPr/>
        </p:nvSpPr>
        <p:spPr>
          <a:xfrm>
            <a:off x="6876211" y="1197397"/>
            <a:ext cx="720000" cy="369332"/>
          </a:xfrm>
          <a:prstGeom prst="rect">
            <a:avLst/>
          </a:prstGeom>
          <a:noFill/>
        </p:spPr>
        <p:txBody>
          <a:bodyPr wrap="square" rtlCol="0">
            <a:spAutoFit/>
          </a:bodyPr>
          <a:lstStyle/>
          <a:p>
            <a:pPr algn="ctr"/>
            <a:r>
              <a:rPr lang="en-GB" dirty="0"/>
              <a:t>2021</a:t>
            </a:r>
          </a:p>
        </p:txBody>
      </p:sp>
      <p:sp>
        <p:nvSpPr>
          <p:cNvPr id="32" name="TextBox 31"/>
          <p:cNvSpPr txBox="1"/>
          <p:nvPr/>
        </p:nvSpPr>
        <p:spPr>
          <a:xfrm>
            <a:off x="8558478" y="1197397"/>
            <a:ext cx="720000" cy="369332"/>
          </a:xfrm>
          <a:prstGeom prst="rect">
            <a:avLst/>
          </a:prstGeom>
          <a:noFill/>
        </p:spPr>
        <p:txBody>
          <a:bodyPr wrap="square" rtlCol="0">
            <a:spAutoFit/>
          </a:bodyPr>
          <a:lstStyle/>
          <a:p>
            <a:pPr algn="ctr"/>
            <a:r>
              <a:rPr lang="en-GB" dirty="0"/>
              <a:t>2023</a:t>
            </a:r>
          </a:p>
        </p:txBody>
      </p:sp>
      <p:sp>
        <p:nvSpPr>
          <p:cNvPr id="33" name="TextBox 32"/>
          <p:cNvSpPr txBox="1"/>
          <p:nvPr/>
        </p:nvSpPr>
        <p:spPr>
          <a:xfrm>
            <a:off x="10060745" y="1202294"/>
            <a:ext cx="720000" cy="369332"/>
          </a:xfrm>
          <a:prstGeom prst="rect">
            <a:avLst/>
          </a:prstGeom>
          <a:noFill/>
        </p:spPr>
        <p:txBody>
          <a:bodyPr wrap="square" rtlCol="0">
            <a:spAutoFit/>
          </a:bodyPr>
          <a:lstStyle/>
          <a:p>
            <a:pPr algn="ctr"/>
            <a:r>
              <a:rPr lang="en-GB" dirty="0"/>
              <a:t>2025</a:t>
            </a:r>
          </a:p>
        </p:txBody>
      </p:sp>
      <p:sp>
        <p:nvSpPr>
          <p:cNvPr id="35" name="Oval 34"/>
          <p:cNvSpPr/>
          <p:nvPr/>
        </p:nvSpPr>
        <p:spPr>
          <a:xfrm>
            <a:off x="3324557" y="1584000"/>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H="1">
            <a:off x="1119961" y="2014954"/>
            <a:ext cx="0" cy="4458640"/>
          </a:xfrm>
          <a:prstGeom prst="line">
            <a:avLst/>
          </a:prstGeom>
          <a:ln w="28575">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Flowchart: Multidocument 35"/>
          <p:cNvSpPr/>
          <p:nvPr/>
        </p:nvSpPr>
        <p:spPr>
          <a:xfrm>
            <a:off x="321377" y="4003067"/>
            <a:ext cx="1117022" cy="827999"/>
          </a:xfrm>
          <a:prstGeom prst="flowChartMultidocumen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EU ETS Directive for P4</a:t>
            </a:r>
          </a:p>
        </p:txBody>
      </p:sp>
      <p:sp>
        <p:nvSpPr>
          <p:cNvPr id="34" name="Snip Single Corner Rectangle 33">
            <a:extLst>
              <a:ext uri="{FF2B5EF4-FFF2-40B4-BE49-F238E27FC236}">
                <a16:creationId xmlns:a16="http://schemas.microsoft.com/office/drawing/2014/main" xmlns="" id="{795C8331-755D-C541-BA8F-69DD1D5215EC}"/>
              </a:ext>
            </a:extLst>
          </p:cNvPr>
          <p:cNvSpPr/>
          <p:nvPr/>
        </p:nvSpPr>
        <p:spPr>
          <a:xfrm>
            <a:off x="3504557" y="2919607"/>
            <a:ext cx="1198723"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Innovation Fund</a:t>
            </a:r>
          </a:p>
        </p:txBody>
      </p:sp>
      <p:sp>
        <p:nvSpPr>
          <p:cNvPr id="41" name="Snip Single Corner Rectangle 40">
            <a:extLst>
              <a:ext uri="{FF2B5EF4-FFF2-40B4-BE49-F238E27FC236}">
                <a16:creationId xmlns:a16="http://schemas.microsoft.com/office/drawing/2014/main" xmlns="" id="{E47C8854-C87E-6449-B887-4AD84CED91FE}"/>
              </a:ext>
            </a:extLst>
          </p:cNvPr>
          <p:cNvSpPr/>
          <p:nvPr/>
        </p:nvSpPr>
        <p:spPr>
          <a:xfrm>
            <a:off x="5945941" y="4091619"/>
            <a:ext cx="1116000" cy="720000"/>
          </a:xfrm>
          <a:prstGeom prst="snip1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State Aid Guidelines</a:t>
            </a:r>
          </a:p>
        </p:txBody>
      </p:sp>
      <p:sp>
        <p:nvSpPr>
          <p:cNvPr id="42" name="Snip Single Corner Rectangle 41">
            <a:extLst>
              <a:ext uri="{FF2B5EF4-FFF2-40B4-BE49-F238E27FC236}">
                <a16:creationId xmlns:a16="http://schemas.microsoft.com/office/drawing/2014/main" xmlns="" id="{4E3D27EC-189E-F341-B920-B30FDC6CC976}"/>
              </a:ext>
            </a:extLst>
          </p:cNvPr>
          <p:cNvSpPr/>
          <p:nvPr/>
        </p:nvSpPr>
        <p:spPr>
          <a:xfrm>
            <a:off x="5900891" y="6029520"/>
            <a:ext cx="1198723" cy="720000"/>
          </a:xfrm>
          <a:prstGeom prst="snip1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Modernisation Fund</a:t>
            </a:r>
          </a:p>
        </p:txBody>
      </p:sp>
      <p:sp>
        <p:nvSpPr>
          <p:cNvPr id="44" name="Snip Single Corner Rectangle 43">
            <a:extLst>
              <a:ext uri="{FF2B5EF4-FFF2-40B4-BE49-F238E27FC236}">
                <a16:creationId xmlns:a16="http://schemas.microsoft.com/office/drawing/2014/main" xmlns="" id="{B5752D19-24CA-9E43-8DF0-384CB06FC052}"/>
              </a:ext>
            </a:extLst>
          </p:cNvPr>
          <p:cNvSpPr/>
          <p:nvPr/>
        </p:nvSpPr>
        <p:spPr>
          <a:xfrm>
            <a:off x="1708404" y="2210944"/>
            <a:ext cx="1198722"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Revised rules for free allocation</a:t>
            </a:r>
          </a:p>
        </p:txBody>
      </p:sp>
      <p:sp>
        <p:nvSpPr>
          <p:cNvPr id="45" name="Snip Single Corner Rectangle 44">
            <a:extLst>
              <a:ext uri="{FF2B5EF4-FFF2-40B4-BE49-F238E27FC236}">
                <a16:creationId xmlns:a16="http://schemas.microsoft.com/office/drawing/2014/main" xmlns="" id="{87B34D90-94D5-B446-BB1D-6D41C0E465F2}"/>
              </a:ext>
            </a:extLst>
          </p:cNvPr>
          <p:cNvSpPr/>
          <p:nvPr/>
        </p:nvSpPr>
        <p:spPr>
          <a:xfrm>
            <a:off x="1785339" y="3953396"/>
            <a:ext cx="1080000"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Amended Monitor and Reporting Regulation</a:t>
            </a:r>
          </a:p>
        </p:txBody>
      </p:sp>
      <p:sp>
        <p:nvSpPr>
          <p:cNvPr id="46" name="Snip Single Corner Rectangle 45">
            <a:extLst>
              <a:ext uri="{FF2B5EF4-FFF2-40B4-BE49-F238E27FC236}">
                <a16:creationId xmlns:a16="http://schemas.microsoft.com/office/drawing/2014/main" xmlns="" id="{8B7AC4AC-A785-4146-BCB1-2E728171D92C}"/>
              </a:ext>
            </a:extLst>
          </p:cNvPr>
          <p:cNvSpPr/>
          <p:nvPr/>
        </p:nvSpPr>
        <p:spPr>
          <a:xfrm>
            <a:off x="1748317" y="4817832"/>
            <a:ext cx="1296673"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Amended Verification and Accreditation Regulation</a:t>
            </a:r>
          </a:p>
        </p:txBody>
      </p:sp>
      <p:sp>
        <p:nvSpPr>
          <p:cNvPr id="47" name="Snip Single Corner Rectangle 46">
            <a:extLst>
              <a:ext uri="{FF2B5EF4-FFF2-40B4-BE49-F238E27FC236}">
                <a16:creationId xmlns:a16="http://schemas.microsoft.com/office/drawing/2014/main" xmlns="" id="{DB724174-4AAF-A94A-BC69-62214329458E}"/>
              </a:ext>
            </a:extLst>
          </p:cNvPr>
          <p:cNvSpPr/>
          <p:nvPr/>
        </p:nvSpPr>
        <p:spPr>
          <a:xfrm>
            <a:off x="3499929" y="3754653"/>
            <a:ext cx="1198723" cy="720000"/>
          </a:xfrm>
          <a:prstGeom prst="snip1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EU Registry for P4</a:t>
            </a:r>
          </a:p>
        </p:txBody>
      </p:sp>
      <p:sp>
        <p:nvSpPr>
          <p:cNvPr id="40" name="Slide Number Placeholder 2">
            <a:extLst>
              <a:ext uri="{FF2B5EF4-FFF2-40B4-BE49-F238E27FC236}">
                <a16:creationId xmlns:a16="http://schemas.microsoft.com/office/drawing/2014/main" xmlns="" id="{AC3AEB52-B5FA-0C47-B0FC-72693C37197B}"/>
              </a:ext>
            </a:extLst>
          </p:cNvPr>
          <p:cNvSpPr txBox="1">
            <a:spLocks/>
          </p:cNvSpPr>
          <p:nvPr/>
        </p:nvSpPr>
        <p:spPr>
          <a:xfrm>
            <a:off x="11375717" y="5648960"/>
            <a:ext cx="731520" cy="396240"/>
          </a:xfrm>
          <a:prstGeom prst="bracketPair">
            <a:avLst>
              <a:gd name="adj" fmla="val 17949"/>
            </a:avLst>
          </a:prstGeom>
        </p:spPr>
        <p:txBody>
          <a:bodyPr lIns="90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E2D2B3B-882E-40F3-A32F-6DD516915044}" type="slidenum">
              <a:rPr lang="en-US" smtClean="0">
                <a:solidFill>
                  <a:srgbClr val="FFFFFF"/>
                </a:solidFill>
                <a:latin typeface="Calibri"/>
              </a:rPr>
              <a:pPr algn="ctr">
                <a:defRPr/>
              </a:pPr>
              <a:t>12</a:t>
            </a:fld>
            <a:endParaRPr lang="en-US" dirty="0">
              <a:solidFill>
                <a:srgbClr val="FFFFFF"/>
              </a:solidFill>
              <a:latin typeface="Calibri"/>
            </a:endParaRPr>
          </a:p>
        </p:txBody>
      </p:sp>
      <p:cxnSp>
        <p:nvCxnSpPr>
          <p:cNvPr id="6" name="Straight Arrow Connector 5"/>
          <p:cNvCxnSpPr/>
          <p:nvPr/>
        </p:nvCxnSpPr>
        <p:spPr>
          <a:xfrm>
            <a:off x="6876211" y="4288254"/>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26231" y="3888289"/>
            <a:ext cx="889363" cy="923330"/>
          </a:xfrm>
          <a:prstGeom prst="rect">
            <a:avLst/>
          </a:prstGeom>
          <a:noFill/>
        </p:spPr>
        <p:txBody>
          <a:bodyPr wrap="square" rtlCol="0">
            <a:spAutoFit/>
          </a:bodyPr>
          <a:lstStyle/>
          <a:p>
            <a:r>
              <a:rPr lang="en-US" dirty="0">
                <a:solidFill>
                  <a:srgbClr val="FFC000"/>
                </a:solidFill>
              </a:rPr>
              <a:t>Draft Jan 2020</a:t>
            </a:r>
          </a:p>
        </p:txBody>
      </p:sp>
      <p:sp>
        <p:nvSpPr>
          <p:cNvPr id="50" name="Snip Single Corner Rectangle 49"/>
          <p:cNvSpPr/>
          <p:nvPr/>
        </p:nvSpPr>
        <p:spPr>
          <a:xfrm>
            <a:off x="4145441" y="5937286"/>
            <a:ext cx="1248612" cy="720000"/>
          </a:xfrm>
          <a:prstGeom prst="snip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Auctioning regulation </a:t>
            </a:r>
          </a:p>
        </p:txBody>
      </p:sp>
      <p:sp>
        <p:nvSpPr>
          <p:cNvPr id="43" name="TextBox 42"/>
          <p:cNvSpPr txBox="1"/>
          <p:nvPr/>
        </p:nvSpPr>
        <p:spPr>
          <a:xfrm>
            <a:off x="7794211" y="5897475"/>
            <a:ext cx="889363" cy="923330"/>
          </a:xfrm>
          <a:prstGeom prst="rect">
            <a:avLst/>
          </a:prstGeom>
          <a:noFill/>
        </p:spPr>
        <p:txBody>
          <a:bodyPr wrap="square" rtlCol="0">
            <a:spAutoFit/>
          </a:bodyPr>
          <a:lstStyle/>
          <a:p>
            <a:r>
              <a:rPr lang="en-US" dirty="0">
                <a:solidFill>
                  <a:srgbClr val="FFC000"/>
                </a:solidFill>
              </a:rPr>
              <a:t>Draft </a:t>
            </a:r>
            <a:r>
              <a:rPr lang="en-US" dirty="0" smtClean="0">
                <a:solidFill>
                  <a:srgbClr val="FFC000"/>
                </a:solidFill>
              </a:rPr>
              <a:t>Feb</a:t>
            </a:r>
          </a:p>
          <a:p>
            <a:r>
              <a:rPr lang="en-US" dirty="0" smtClean="0">
                <a:solidFill>
                  <a:srgbClr val="FFC000"/>
                </a:solidFill>
              </a:rPr>
              <a:t>2020</a:t>
            </a:r>
            <a:endParaRPr lang="en-US" dirty="0">
              <a:solidFill>
                <a:srgbClr val="FFC000"/>
              </a:solidFill>
            </a:endParaRPr>
          </a:p>
        </p:txBody>
      </p:sp>
      <p:cxnSp>
        <p:nvCxnSpPr>
          <p:cNvPr id="48" name="Straight Arrow Connector 47"/>
          <p:cNvCxnSpPr/>
          <p:nvPr/>
        </p:nvCxnSpPr>
        <p:spPr>
          <a:xfrm>
            <a:off x="7080447" y="6436033"/>
            <a:ext cx="72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24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1143000"/>
          </a:xfrm>
        </p:spPr>
        <p:txBody>
          <a:bodyPr/>
          <a:lstStyle/>
          <a:p>
            <a:r>
              <a:rPr lang="en-GB" dirty="0" smtClean="0"/>
              <a:t>2 </a:t>
            </a:r>
            <a:r>
              <a:rPr lang="en-GB" dirty="0"/>
              <a:t>– </a:t>
            </a:r>
            <a:r>
              <a:rPr lang="en-GB" dirty="0" smtClean="0"/>
              <a:t>Secondary legislation </a:t>
            </a:r>
            <a:r>
              <a:rPr lang="en-GB" dirty="0"/>
              <a:t>related to the EU ETS</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5"/>
          <p:cNvSpPr>
            <a:spLocks noGrp="1"/>
          </p:cNvSpPr>
          <p:nvPr>
            <p:ph idx="1"/>
          </p:nvPr>
        </p:nvSpPr>
        <p:spPr/>
        <p:txBody>
          <a:bodyPr/>
          <a:lstStyle/>
          <a:p>
            <a:pPr marL="411480" lvl="1" indent="0">
              <a:buNone/>
            </a:pPr>
            <a:endParaRPr lang="en-GB" dirty="0"/>
          </a:p>
          <a:p>
            <a:pPr lvl="1"/>
            <a:endParaRPr lang="en-GB" dirty="0"/>
          </a:p>
          <a:p>
            <a:pPr lvl="1"/>
            <a:endParaRPr lang="en-US" dirty="0"/>
          </a:p>
        </p:txBody>
      </p:sp>
      <p:sp>
        <p:nvSpPr>
          <p:cNvPr id="8" name="Text Placeholder 6">
            <a:extLst>
              <a:ext uri="{FF2B5EF4-FFF2-40B4-BE49-F238E27FC236}">
                <a16:creationId xmlns:a16="http://schemas.microsoft.com/office/drawing/2014/main" xmlns="" id="{56062173-3148-D343-8212-AAE7B130EC80}"/>
              </a:ext>
            </a:extLst>
          </p:cNvPr>
          <p:cNvSpPr txBox="1">
            <a:spLocks/>
          </p:cNvSpPr>
          <p:nvPr/>
        </p:nvSpPr>
        <p:spPr>
          <a:xfrm>
            <a:off x="609600" y="1539510"/>
            <a:ext cx="10039267"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US" sz="2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xmlns="" id="{86B3A755-2721-0945-9168-96CD228123FE}"/>
              </a:ext>
            </a:extLst>
          </p:cNvPr>
          <p:cNvSpPr txBox="1">
            <a:spLocks/>
          </p:cNvSpPr>
          <p:nvPr/>
        </p:nvSpPr>
        <p:spPr>
          <a:xfrm>
            <a:off x="730331" y="1660435"/>
            <a:ext cx="9918536" cy="491608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868680" indent="-457200" algn="l" defTabSz="914400" rtl="0" eaLnBrk="1" latinLnBrk="0" hangingPunct="1">
              <a:spcBef>
                <a:spcPct val="20000"/>
              </a:spcBef>
              <a:buClr>
                <a:schemeClr val="accent2"/>
              </a:buClr>
              <a:buFont typeface="+mj-lt"/>
              <a:buAutoNum type="arabicPeriod"/>
              <a:defRPr sz="2200" kern="1200">
                <a:solidFill>
                  <a:schemeClr val="tx1"/>
                </a:solidFill>
                <a:latin typeface="+mn-lt"/>
                <a:ea typeface="+mn-ea"/>
                <a:cs typeface="+mn-cs"/>
              </a:defRPr>
            </a:lvl2pPr>
            <a:lvl3pPr marL="1120140" indent="-342900" algn="l" defTabSz="914400" rtl="0" eaLnBrk="1" latinLnBrk="0" hangingPunct="1">
              <a:spcBef>
                <a:spcPct val="20000"/>
              </a:spcBef>
              <a:buClr>
                <a:schemeClr val="accent3"/>
              </a:buClr>
              <a:buFont typeface="+mj-lt"/>
              <a:buAutoNum type="romanLcPeriod"/>
              <a:defRPr sz="1900" kern="1200">
                <a:solidFill>
                  <a:schemeClr val="tx1"/>
                </a:solidFill>
                <a:latin typeface="+mn-lt"/>
                <a:ea typeface="+mn-ea"/>
                <a:cs typeface="+mn-cs"/>
              </a:defRPr>
            </a:lvl3pPr>
            <a:lvl4pPr marL="1394460" indent="-342900" algn="l" defTabSz="914400" rtl="0" eaLnBrk="1" latinLnBrk="0" hangingPunct="1">
              <a:spcBef>
                <a:spcPct val="20000"/>
              </a:spcBef>
              <a:buClr>
                <a:schemeClr val="accent4"/>
              </a:buClr>
              <a:buFont typeface="Arial" charset="0"/>
              <a:buChar char="•"/>
              <a:defRPr sz="1600" kern="1200">
                <a:solidFill>
                  <a:schemeClr val="tx1"/>
                </a:solidFill>
                <a:latin typeface="+mn-lt"/>
                <a:ea typeface="+mn-ea"/>
                <a:cs typeface="+mn-cs"/>
              </a:defRPr>
            </a:lvl4pPr>
            <a:lvl5pPr marL="1668780" indent="-342900" algn="l" defTabSz="914400" rtl="0" eaLnBrk="1" latinLnBrk="0" hangingPunct="1">
              <a:spcBef>
                <a:spcPct val="20000"/>
              </a:spcBef>
              <a:buClr>
                <a:schemeClr val="accent5"/>
              </a:buClr>
              <a:buFont typeface="+mj-lt"/>
              <a:buAutoNum type="arabicPeriod"/>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GB" sz="800" b="1" i="0" u="none" strike="noStrike" kern="1200" cap="none" spc="0" normalizeH="0" baseline="0" noProof="0" dirty="0">
              <a:ln>
                <a:noFill/>
              </a:ln>
              <a:solidFill>
                <a:srgbClr val="2F2B20"/>
              </a:solidFill>
              <a:effectLst/>
              <a:uLnTx/>
              <a:uFillTx/>
              <a:latin typeface="Calibri"/>
              <a:ea typeface="+mn-ea"/>
              <a:cs typeface="+mn-cs"/>
            </a:endParaRPr>
          </a:p>
          <a:p>
            <a:pPr marL="11430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r>
              <a:rPr kumimoji="0" lang="en-US" sz="2400" b="1" i="0" u="none" strike="noStrike" kern="1200" cap="none" spc="0" normalizeH="0" baseline="0" noProof="0" dirty="0">
                <a:ln>
                  <a:noFill/>
                </a:ln>
                <a:solidFill>
                  <a:srgbClr val="2F2B20"/>
                </a:solidFill>
                <a:effectLst/>
                <a:uLnTx/>
                <a:uFillTx/>
                <a:latin typeface="Calibri"/>
                <a:ea typeface="+mn-ea"/>
                <a:cs typeface="+mn-cs"/>
              </a:rPr>
              <a:t>2019 main developments </a:t>
            </a:r>
          </a:p>
          <a:p>
            <a:pPr marL="11430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US" sz="800" b="1"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2200" b="0" i="0" u="none" strike="noStrike" kern="1200" cap="none" spc="0" normalizeH="0" baseline="0" noProof="0" dirty="0">
                <a:ln>
                  <a:noFill/>
                </a:ln>
                <a:solidFill>
                  <a:srgbClr val="2F2B20"/>
                </a:solidFill>
                <a:effectLst/>
                <a:uLnTx/>
                <a:uFillTx/>
                <a:latin typeface="Calibri"/>
                <a:ea typeface="+mn-ea"/>
                <a:cs typeface="+mn-cs"/>
              </a:rPr>
              <a:t>The revision of the </a:t>
            </a:r>
            <a:r>
              <a:rPr lang="en-US" sz="2000" b="1" dirty="0">
                <a:solidFill>
                  <a:schemeClr val="accent1"/>
                </a:solidFill>
              </a:rPr>
              <a:t>Free Allocation adjustment </a:t>
            </a:r>
            <a:r>
              <a:rPr kumimoji="0" lang="en-US" sz="2200" b="0" i="0" u="none" strike="noStrike" kern="1200" cap="none" spc="0" normalizeH="0" baseline="0" noProof="0" dirty="0">
                <a:ln>
                  <a:noFill/>
                </a:ln>
                <a:solidFill>
                  <a:srgbClr val="2F2B20"/>
                </a:solidFill>
                <a:effectLst/>
                <a:uLnTx/>
                <a:uFillTx/>
                <a:latin typeface="Calibri"/>
                <a:ea typeface="+mn-ea"/>
                <a:cs typeface="+mn-cs"/>
              </a:rPr>
              <a:t>rules for 2021-2030 was adopted, aiming to create a closer link between changes</a:t>
            </a:r>
            <a:r>
              <a:rPr kumimoji="0" lang="en-US" sz="2200" b="0" i="0" u="none" strike="noStrike" kern="1200" cap="none" spc="0" normalizeH="0" noProof="0" dirty="0">
                <a:ln>
                  <a:noFill/>
                </a:ln>
                <a:solidFill>
                  <a:srgbClr val="2F2B20"/>
                </a:solidFill>
                <a:effectLst/>
                <a:uLnTx/>
                <a:uFillTx/>
                <a:latin typeface="Calibri"/>
                <a:ea typeface="+mn-ea"/>
                <a:cs typeface="+mn-cs"/>
              </a:rPr>
              <a:t> in </a:t>
            </a:r>
            <a:r>
              <a:rPr kumimoji="0" lang="en-US" sz="2200" b="0" i="0" u="none" strike="noStrike" kern="1200" cap="none" spc="0" normalizeH="0" baseline="0" noProof="0" dirty="0">
                <a:ln>
                  <a:noFill/>
                </a:ln>
                <a:solidFill>
                  <a:srgbClr val="2F2B20"/>
                </a:solidFill>
                <a:effectLst/>
                <a:uLnTx/>
                <a:uFillTx/>
                <a:latin typeface="Calibri"/>
                <a:ea typeface="+mn-ea"/>
                <a:cs typeface="+mn-cs"/>
              </a:rPr>
              <a:t>production levels and free allocation compared with Phase 3</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lang="en-US" sz="2200" b="1" dirty="0">
                <a:solidFill>
                  <a:schemeClr val="accent1"/>
                </a:solidFill>
              </a:rPr>
              <a:t>Auctioning regulation amended</a:t>
            </a:r>
          </a:p>
          <a:p>
            <a:pPr lvl="1" indent="-228600">
              <a:buClr>
                <a:srgbClr val="A9A57C"/>
              </a:buClr>
              <a:buFont typeface="Arial" pitchFamily="34" charset="0"/>
              <a:buChar char="•"/>
              <a:defRPr/>
            </a:pPr>
            <a:r>
              <a:rPr kumimoji="0" lang="en-US" sz="1800" b="0" i="0" u="none" strike="noStrike" kern="1200" cap="none" spc="0" normalizeH="0" baseline="0" noProof="0" dirty="0">
                <a:ln>
                  <a:noFill/>
                </a:ln>
                <a:solidFill>
                  <a:srgbClr val="2F2B20"/>
                </a:solidFill>
                <a:effectLst/>
                <a:uLnTx/>
                <a:uFillTx/>
                <a:latin typeface="Calibri"/>
                <a:ea typeface="+mn-ea"/>
                <a:cs typeface="+mn-cs"/>
              </a:rPr>
              <a:t>Monetization of allowances for the Innovation Fund and Modernisation</a:t>
            </a:r>
            <a:r>
              <a:rPr kumimoji="0" lang="en-US" sz="1800" b="0" i="0" u="none" strike="noStrike" kern="1200" cap="none" spc="0" normalizeH="0" noProof="0" dirty="0">
                <a:ln>
                  <a:noFill/>
                </a:ln>
                <a:solidFill>
                  <a:srgbClr val="2F2B20"/>
                </a:solidFill>
                <a:effectLst/>
                <a:uLnTx/>
                <a:uFillTx/>
                <a:latin typeface="Calibri"/>
                <a:ea typeface="+mn-ea"/>
                <a:cs typeface="+mn-cs"/>
              </a:rPr>
              <a:t> Fund </a:t>
            </a: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a:p>
            <a:pPr lvl="1" indent="-228600">
              <a:buClr>
                <a:srgbClr val="A9A57C"/>
              </a:buClr>
              <a:buFont typeface="Arial" pitchFamily="34" charset="0"/>
              <a:buChar char="•"/>
              <a:defRPr/>
            </a:pPr>
            <a:r>
              <a:rPr kumimoji="0" lang="en-US" sz="1800" b="0" i="0" u="none" strike="noStrike" kern="1200" cap="none" spc="0" normalizeH="0" baseline="0" noProof="0" dirty="0">
                <a:ln>
                  <a:noFill/>
                </a:ln>
                <a:solidFill>
                  <a:srgbClr val="2F2B20"/>
                </a:solidFill>
                <a:effectLst/>
                <a:uLnTx/>
                <a:uFillTx/>
                <a:latin typeface="Calibri"/>
                <a:ea typeface="+mn-ea"/>
                <a:cs typeface="+mn-cs"/>
              </a:rPr>
              <a:t>Template</a:t>
            </a:r>
            <a:r>
              <a:rPr kumimoji="0" lang="en-US" sz="1800" b="0" i="0" u="none" strike="noStrike" kern="1200" cap="none" spc="0" normalizeH="0" noProof="0" dirty="0">
                <a:ln>
                  <a:noFill/>
                </a:ln>
                <a:solidFill>
                  <a:srgbClr val="2F2B20"/>
                </a:solidFill>
                <a:effectLst/>
                <a:uLnTx/>
                <a:uFillTx/>
                <a:latin typeface="Calibri"/>
                <a:ea typeface="+mn-ea"/>
                <a:cs typeface="+mn-cs"/>
              </a:rPr>
              <a:t> for voluntary cancellation </a:t>
            </a:r>
          </a:p>
          <a:p>
            <a:pPr lvl="1" indent="-228600">
              <a:buClr>
                <a:srgbClr val="A9A57C"/>
              </a:buClr>
              <a:buFont typeface="Arial" pitchFamily="34" charset="0"/>
              <a:buChar char="•"/>
              <a:defRPr/>
            </a:pPr>
            <a:r>
              <a:rPr lang="en-US" sz="1800" dirty="0">
                <a:solidFill>
                  <a:srgbClr val="2F2B20"/>
                </a:solidFill>
                <a:latin typeface="Calibri"/>
              </a:rPr>
              <a:t>Alignment with the financial market legislation and market oversight regime (MiFID2)</a:t>
            </a:r>
            <a:endParaRPr lang="en-US" sz="2200" dirty="0">
              <a:solidFill>
                <a:srgbClr val="2F2B20"/>
              </a:solidFill>
              <a:latin typeface="Calibri"/>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en-US" sz="2200" b="0" i="0" u="none" strike="noStrike" kern="1200" cap="none" spc="0" normalizeH="0" baseline="0" noProof="0" dirty="0">
                <a:ln>
                  <a:noFill/>
                </a:ln>
                <a:solidFill>
                  <a:srgbClr val="2F2B20"/>
                </a:solidFill>
                <a:effectLst/>
                <a:uLnTx/>
                <a:uFillTx/>
                <a:latin typeface="Calibri"/>
                <a:ea typeface="+mn-ea"/>
                <a:cs typeface="+mn-cs"/>
              </a:rPr>
              <a:t>Decisions made by the 10 CEE Member</a:t>
            </a:r>
            <a:r>
              <a:rPr kumimoji="0" lang="en-US" sz="2200" b="0" i="0" u="none" strike="noStrike" kern="1200" cap="none" spc="0" normalizeH="0" noProof="0" dirty="0">
                <a:ln>
                  <a:noFill/>
                </a:ln>
                <a:solidFill>
                  <a:srgbClr val="2F2B20"/>
                </a:solidFill>
                <a:effectLst/>
                <a:uLnTx/>
                <a:uFillTx/>
                <a:latin typeface="Calibri"/>
                <a:ea typeface="+mn-ea"/>
                <a:cs typeface="+mn-cs"/>
              </a:rPr>
              <a:t> States regarding the use of Article 10c and the </a:t>
            </a:r>
            <a:r>
              <a:rPr lang="en-US" sz="2200" b="1" dirty="0" err="1">
                <a:solidFill>
                  <a:schemeClr val="accent1"/>
                </a:solidFill>
              </a:rPr>
              <a:t>Modernisation</a:t>
            </a:r>
            <a:r>
              <a:rPr lang="en-US" sz="2200" b="1" dirty="0">
                <a:solidFill>
                  <a:schemeClr val="accent1"/>
                </a:solidFill>
              </a:rPr>
              <a:t> Fund</a:t>
            </a:r>
            <a:r>
              <a:rPr kumimoji="0" lang="en-US" sz="2200" b="0" i="0" u="none" strike="noStrike" kern="1200" cap="none" spc="0" normalizeH="0" noProof="0" dirty="0">
                <a:ln>
                  <a:noFill/>
                </a:ln>
                <a:solidFill>
                  <a:srgbClr val="2F2B20"/>
                </a:solidFill>
                <a:effectLst/>
                <a:uLnTx/>
                <a:uFillTx/>
                <a:latin typeface="Calibri"/>
                <a:ea typeface="+mn-ea"/>
                <a:cs typeface="+mn-cs"/>
              </a:rPr>
              <a:t>:</a:t>
            </a:r>
          </a:p>
          <a:p>
            <a:pPr lvl="1" indent="-228600">
              <a:buClr>
                <a:srgbClr val="A9A57C"/>
              </a:buClr>
              <a:buFont typeface="Arial" pitchFamily="34" charset="0"/>
              <a:buChar char="•"/>
              <a:defRPr/>
            </a:pPr>
            <a:r>
              <a:rPr lang="en-US" sz="1800" noProof="0" dirty="0">
                <a:solidFill>
                  <a:srgbClr val="2F2B20"/>
                </a:solidFill>
                <a:latin typeface="Calibri"/>
              </a:rPr>
              <a:t>The use of Article 10c, transitional free allocation, will decrease substantially compared to P3</a:t>
            </a:r>
            <a:endParaRPr kumimoji="0" lang="en-US" sz="1800" b="0"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lang="en-US" sz="2200" b="1" dirty="0">
                <a:solidFill>
                  <a:schemeClr val="accent1"/>
                </a:solidFill>
              </a:rPr>
              <a:t>Draft state aid guidelines </a:t>
            </a:r>
            <a:r>
              <a:rPr kumimoji="0" lang="en-US" sz="2200" b="0" i="0" u="none" strike="noStrike" kern="1200" cap="none" spc="0" normalizeH="0" noProof="0" dirty="0">
                <a:ln>
                  <a:noFill/>
                </a:ln>
                <a:solidFill>
                  <a:srgbClr val="2F2B20"/>
                </a:solidFill>
                <a:effectLst/>
                <a:uLnTx/>
                <a:uFillTx/>
                <a:latin typeface="Calibri"/>
                <a:ea typeface="+mn-ea"/>
                <a:cs typeface="+mn-cs"/>
              </a:rPr>
              <a:t>for indirect costs compensation published </a:t>
            </a:r>
          </a:p>
          <a:p>
            <a:pPr lvl="1" indent="-228600">
              <a:buClr>
                <a:srgbClr val="A9A57C"/>
              </a:buClr>
              <a:buFont typeface="Arial" pitchFamily="34" charset="0"/>
              <a:buChar char="•"/>
              <a:defRPr/>
            </a:pPr>
            <a:endParaRPr lang="en-US" sz="2200" baseline="0" dirty="0">
              <a:solidFill>
                <a:srgbClr val="2F2B20"/>
              </a:solidFill>
              <a:latin typeface="Calibri"/>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lang="en-US" sz="2200" baseline="0" dirty="0">
              <a:solidFill>
                <a:srgbClr val="2F2B20"/>
              </a:solidFill>
              <a:latin typeface="Calibri"/>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en-US" sz="2200" b="0" i="0" u="none" strike="noStrike" kern="1200" cap="none" spc="0" normalizeH="0" baseline="0" noProof="0" dirty="0">
              <a:ln>
                <a:noFill/>
              </a:ln>
              <a:solidFill>
                <a:srgbClr val="2F2B20"/>
              </a:solidFill>
              <a:effectLst/>
              <a:uLnTx/>
              <a:uFillTx/>
              <a:latin typeface="Calibri"/>
              <a:ea typeface="+mn-ea"/>
              <a:cs typeface="+mn-cs"/>
            </a:endParaRPr>
          </a:p>
        </p:txBody>
      </p:sp>
    </p:spTree>
    <p:extLst>
      <p:ext uri="{BB962C8B-B14F-4D97-AF65-F5344CB8AC3E}">
        <p14:creationId xmlns:p14="http://schemas.microsoft.com/office/powerpoint/2010/main" val="100070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1143000"/>
          </a:xfrm>
        </p:spPr>
        <p:txBody>
          <a:bodyPr/>
          <a:lstStyle/>
          <a:p>
            <a:r>
              <a:rPr lang="en-GB" dirty="0" smtClean="0"/>
              <a:t>2 </a:t>
            </a:r>
            <a:r>
              <a:rPr lang="en-GB" dirty="0"/>
              <a:t>– </a:t>
            </a:r>
            <a:r>
              <a:rPr lang="en-GB" dirty="0" smtClean="0"/>
              <a:t>Secondary legislation </a:t>
            </a:r>
            <a:r>
              <a:rPr lang="en-GB" dirty="0"/>
              <a:t>related to the EU ETS</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5"/>
          <p:cNvSpPr>
            <a:spLocks noGrp="1"/>
          </p:cNvSpPr>
          <p:nvPr>
            <p:ph idx="1"/>
          </p:nvPr>
        </p:nvSpPr>
        <p:spPr>
          <a:xfrm>
            <a:off x="609600" y="1600199"/>
            <a:ext cx="10160000" cy="5257801"/>
          </a:xfrm>
        </p:spPr>
        <p:txBody>
          <a:bodyPr/>
          <a:lstStyle/>
          <a:p>
            <a:pPr marL="411480" lvl="1" indent="0">
              <a:buNone/>
            </a:pPr>
            <a:endParaRPr lang="en-GB" dirty="0"/>
          </a:p>
          <a:p>
            <a:pPr lvl="1"/>
            <a:endParaRPr lang="en-GB" dirty="0"/>
          </a:p>
          <a:p>
            <a:pPr lvl="1"/>
            <a:endParaRPr lang="en-US" dirty="0"/>
          </a:p>
          <a:p>
            <a:pPr lvl="1"/>
            <a:endParaRPr lang="en-US" dirty="0"/>
          </a:p>
        </p:txBody>
      </p:sp>
      <p:sp>
        <p:nvSpPr>
          <p:cNvPr id="8" name="Text Placeholder 6">
            <a:extLst>
              <a:ext uri="{FF2B5EF4-FFF2-40B4-BE49-F238E27FC236}">
                <a16:creationId xmlns:a16="http://schemas.microsoft.com/office/drawing/2014/main" xmlns="" id="{56062173-3148-D343-8212-AAE7B130EC80}"/>
              </a:ext>
            </a:extLst>
          </p:cNvPr>
          <p:cNvSpPr txBox="1">
            <a:spLocks/>
          </p:cNvSpPr>
          <p:nvPr/>
        </p:nvSpPr>
        <p:spPr>
          <a:xfrm>
            <a:off x="609600" y="1539510"/>
            <a:ext cx="10039267"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US" sz="2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10" name="Content Placeholder 2">
            <a:extLst>
              <a:ext uri="{FF2B5EF4-FFF2-40B4-BE49-F238E27FC236}">
                <a16:creationId xmlns:a16="http://schemas.microsoft.com/office/drawing/2014/main" xmlns="" id="{86B3A755-2721-0945-9168-96CD228123FE}"/>
              </a:ext>
            </a:extLst>
          </p:cNvPr>
          <p:cNvSpPr txBox="1">
            <a:spLocks/>
          </p:cNvSpPr>
          <p:nvPr/>
        </p:nvSpPr>
        <p:spPr>
          <a:xfrm>
            <a:off x="963229" y="1909096"/>
            <a:ext cx="9806371" cy="500765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868680" indent="-457200" algn="l" defTabSz="914400" rtl="0" eaLnBrk="1" latinLnBrk="0" hangingPunct="1">
              <a:spcBef>
                <a:spcPct val="20000"/>
              </a:spcBef>
              <a:buClr>
                <a:schemeClr val="accent2"/>
              </a:buClr>
              <a:buFont typeface="+mj-lt"/>
              <a:buAutoNum type="arabicPeriod"/>
              <a:defRPr sz="2200" kern="1200">
                <a:solidFill>
                  <a:schemeClr val="tx1"/>
                </a:solidFill>
                <a:latin typeface="+mn-lt"/>
                <a:ea typeface="+mn-ea"/>
                <a:cs typeface="+mn-cs"/>
              </a:defRPr>
            </a:lvl2pPr>
            <a:lvl3pPr marL="1120140" indent="-342900" algn="l" defTabSz="914400" rtl="0" eaLnBrk="1" latinLnBrk="0" hangingPunct="1">
              <a:spcBef>
                <a:spcPct val="20000"/>
              </a:spcBef>
              <a:buClr>
                <a:schemeClr val="accent3"/>
              </a:buClr>
              <a:buFont typeface="+mj-lt"/>
              <a:buAutoNum type="romanLcPeriod"/>
              <a:defRPr sz="1900" kern="1200">
                <a:solidFill>
                  <a:schemeClr val="tx1"/>
                </a:solidFill>
                <a:latin typeface="+mn-lt"/>
                <a:ea typeface="+mn-ea"/>
                <a:cs typeface="+mn-cs"/>
              </a:defRPr>
            </a:lvl3pPr>
            <a:lvl4pPr marL="1394460" indent="-342900" algn="l" defTabSz="914400" rtl="0" eaLnBrk="1" latinLnBrk="0" hangingPunct="1">
              <a:spcBef>
                <a:spcPct val="20000"/>
              </a:spcBef>
              <a:buClr>
                <a:schemeClr val="accent4"/>
              </a:buClr>
              <a:buFont typeface="Arial" charset="0"/>
              <a:buChar char="•"/>
              <a:defRPr sz="1600" kern="1200">
                <a:solidFill>
                  <a:schemeClr val="tx1"/>
                </a:solidFill>
                <a:latin typeface="+mn-lt"/>
                <a:ea typeface="+mn-ea"/>
                <a:cs typeface="+mn-cs"/>
              </a:defRPr>
            </a:lvl4pPr>
            <a:lvl5pPr marL="1668780" indent="-342900" algn="l" defTabSz="914400" rtl="0" eaLnBrk="1" latinLnBrk="0" hangingPunct="1">
              <a:spcBef>
                <a:spcPct val="20000"/>
              </a:spcBef>
              <a:buClr>
                <a:schemeClr val="accent5"/>
              </a:buClr>
              <a:buFont typeface="+mj-lt"/>
              <a:buAutoNum type="arabicPeriod"/>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GB" sz="500" b="1" i="0" u="none" strike="noStrike" kern="1200" cap="none" spc="0" normalizeH="0" baseline="0" noProof="0" dirty="0">
              <a:ln>
                <a:noFill/>
              </a:ln>
              <a:solidFill>
                <a:srgbClr val="2F2B2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600"/>
              </a:spcAft>
              <a:buClr>
                <a:srgbClr val="A9A57C"/>
              </a:buClr>
              <a:buSzTx/>
              <a:buFont typeface="Arial" pitchFamily="34" charset="0"/>
              <a:buNone/>
              <a:tabLst/>
              <a:defRPr/>
            </a:pPr>
            <a:r>
              <a:rPr kumimoji="0" lang="en-US" sz="2400" b="1" i="0" u="none" strike="noStrike" kern="1200" cap="none" spc="0" normalizeH="0" baseline="0" noProof="0" dirty="0">
                <a:ln>
                  <a:noFill/>
                </a:ln>
                <a:solidFill>
                  <a:srgbClr val="2F2B20"/>
                </a:solidFill>
                <a:effectLst/>
                <a:uLnTx/>
                <a:uFillTx/>
                <a:latin typeface="Calibri"/>
                <a:ea typeface="+mn-ea"/>
                <a:cs typeface="+mn-cs"/>
              </a:rPr>
              <a:t>EU ETS issues to monitor in </a:t>
            </a:r>
            <a:r>
              <a:rPr lang="en-US" sz="2400" b="1" dirty="0">
                <a:solidFill>
                  <a:srgbClr val="2F2B20"/>
                </a:solidFill>
                <a:latin typeface="Calibri"/>
              </a:rPr>
              <a:t>2020</a:t>
            </a:r>
            <a:endParaRPr kumimoji="0" lang="en-US" sz="2400" b="1" i="0" u="none" strike="noStrike" kern="1200" cap="none" spc="0" normalizeH="0" baseline="0" noProof="0" dirty="0">
              <a:ln>
                <a:noFill/>
              </a:ln>
              <a:solidFill>
                <a:srgbClr val="2F2B20"/>
              </a:solidFill>
              <a:effectLst/>
              <a:uLnTx/>
              <a:uFillTx/>
              <a:latin typeface="Calibri"/>
              <a:ea typeface="+mn-ea"/>
              <a:cs typeface="+mn-cs"/>
            </a:endParaRPr>
          </a:p>
          <a:p>
            <a:pPr algn="just">
              <a:buClr>
                <a:srgbClr val="A9A57C"/>
              </a:buClr>
              <a:defRPr/>
            </a:pPr>
            <a:r>
              <a:rPr lang="en-US" sz="1900" dirty="0">
                <a:solidFill>
                  <a:srgbClr val="2F2B20"/>
                </a:solidFill>
              </a:rPr>
              <a:t>The benchmark values for free allocation for 2021-2025</a:t>
            </a:r>
          </a:p>
          <a:p>
            <a:pPr lvl="0" algn="just">
              <a:buClr>
                <a:srgbClr val="A9A57C"/>
              </a:buClr>
              <a:defRPr/>
            </a:pPr>
            <a:r>
              <a:rPr lang="en-US" sz="1900" dirty="0">
                <a:solidFill>
                  <a:srgbClr val="2F2B20"/>
                </a:solidFill>
              </a:rPr>
              <a:t>Draft state aid guidelines for indirect costs compensation </a:t>
            </a:r>
          </a:p>
          <a:p>
            <a:pPr lvl="0" algn="just">
              <a:buClr>
                <a:srgbClr val="A9A57C"/>
              </a:buClr>
              <a:defRPr/>
            </a:pPr>
            <a:r>
              <a:rPr lang="en-US" sz="1900" dirty="0">
                <a:solidFill>
                  <a:srgbClr val="2F2B20"/>
                </a:solidFill>
              </a:rPr>
              <a:t>The modernization </a:t>
            </a:r>
            <a:r>
              <a:rPr lang="en-US" sz="1900" dirty="0" smtClean="0">
                <a:solidFill>
                  <a:srgbClr val="2F2B20"/>
                </a:solidFill>
              </a:rPr>
              <a:t>fund</a:t>
            </a:r>
            <a:endParaRPr lang="en-US" sz="1900" dirty="0">
              <a:solidFill>
                <a:srgbClr val="2F2B20"/>
              </a:solidFill>
            </a:endParaRPr>
          </a:p>
          <a:p>
            <a:pPr algn="just"/>
            <a:r>
              <a:rPr lang="en-US" sz="1900" dirty="0">
                <a:solidFill>
                  <a:srgbClr val="2F2B20"/>
                </a:solidFill>
              </a:rPr>
              <a:t>The innovation fund</a:t>
            </a:r>
            <a:endParaRPr lang="en-US" sz="1800" dirty="0">
              <a:solidFill>
                <a:srgbClr val="2F2B20"/>
              </a:solidFill>
            </a:endParaRPr>
          </a:p>
          <a:p>
            <a:pPr marL="0" indent="0">
              <a:buNone/>
            </a:pPr>
            <a:r>
              <a:rPr lang="en-US" sz="2400" b="1" dirty="0">
                <a:solidFill>
                  <a:srgbClr val="2F2B20"/>
                </a:solidFill>
              </a:rPr>
              <a:t>The two game changers on the EU ambition to monitor in 2020 will be : </a:t>
            </a:r>
          </a:p>
          <a:p>
            <a:pPr>
              <a:buClr>
                <a:srgbClr val="A9A57C"/>
              </a:buClr>
              <a:defRPr/>
            </a:pPr>
            <a:r>
              <a:rPr lang="en-US" sz="1900" dirty="0">
                <a:solidFill>
                  <a:srgbClr val="2F2B20"/>
                </a:solidFill>
              </a:rPr>
              <a:t>The </a:t>
            </a:r>
            <a:r>
              <a:rPr lang="en-US" sz="2000" b="1" dirty="0">
                <a:solidFill>
                  <a:schemeClr val="accent1"/>
                </a:solidFill>
              </a:rPr>
              <a:t>Green Deal </a:t>
            </a:r>
            <a:r>
              <a:rPr lang="en-US" sz="1900" dirty="0">
                <a:solidFill>
                  <a:srgbClr val="2F2B20"/>
                </a:solidFill>
              </a:rPr>
              <a:t>: the EC plans to set ambitious target in summer/autumn 2020</a:t>
            </a:r>
          </a:p>
          <a:p>
            <a:pPr>
              <a:buClr>
                <a:srgbClr val="A9A57C"/>
              </a:buClr>
              <a:defRPr/>
            </a:pPr>
            <a:r>
              <a:rPr lang="en-US" sz="1900" dirty="0">
                <a:solidFill>
                  <a:srgbClr val="2F2B20"/>
                </a:solidFill>
              </a:rPr>
              <a:t>The </a:t>
            </a:r>
            <a:r>
              <a:rPr lang="en-US" sz="2000" b="1" dirty="0">
                <a:solidFill>
                  <a:schemeClr val="accent1"/>
                </a:solidFill>
              </a:rPr>
              <a:t>Paris agreement </a:t>
            </a:r>
            <a:r>
              <a:rPr lang="en-US" sz="1900" dirty="0">
                <a:solidFill>
                  <a:srgbClr val="2F2B20"/>
                </a:solidFill>
              </a:rPr>
              <a:t>: it pushes the EU to raise its climate ambition before the global stock take in 2023. </a:t>
            </a:r>
          </a:p>
          <a:p>
            <a:pPr marL="0" indent="0">
              <a:spcAft>
                <a:spcPts val="600"/>
              </a:spcAft>
              <a:buClr>
                <a:srgbClr val="A9A57C"/>
              </a:buClr>
              <a:buNone/>
              <a:defRPr/>
            </a:pPr>
            <a:r>
              <a:rPr lang="en-US" sz="2400" b="1" dirty="0">
                <a:solidFill>
                  <a:srgbClr val="2F2B20"/>
                </a:solidFill>
                <a:latin typeface="Calibri"/>
              </a:rPr>
              <a:t>Beyond 2020, several policy milestones are already scheduled :</a:t>
            </a:r>
          </a:p>
          <a:p>
            <a:pPr>
              <a:spcAft>
                <a:spcPts val="600"/>
              </a:spcAft>
              <a:buClr>
                <a:srgbClr val="A9A57C"/>
              </a:buClr>
              <a:defRPr/>
            </a:pPr>
            <a:r>
              <a:rPr lang="en-US" sz="2400" b="1" dirty="0">
                <a:solidFill>
                  <a:srgbClr val="2F2B20"/>
                </a:solidFill>
                <a:latin typeface="Calibri"/>
              </a:rPr>
              <a:t> </a:t>
            </a:r>
            <a:r>
              <a:rPr lang="en-US" sz="1900" dirty="0">
                <a:solidFill>
                  <a:srgbClr val="2F2B20"/>
                </a:solidFill>
              </a:rPr>
              <a:t>MSR and LRF reviews, CORSIA. </a:t>
            </a:r>
          </a:p>
          <a:p>
            <a:pPr marL="0" indent="0">
              <a:spcAft>
                <a:spcPts val="600"/>
              </a:spcAft>
              <a:buClr>
                <a:srgbClr val="A9A57C"/>
              </a:buClr>
              <a:buNone/>
              <a:defRPr/>
            </a:pPr>
            <a:endParaRPr lang="en-US" sz="2400" b="1" dirty="0">
              <a:solidFill>
                <a:srgbClr val="2F2B20"/>
              </a:solidFill>
              <a:latin typeface="Calibri"/>
            </a:endParaRPr>
          </a:p>
          <a:p>
            <a:pPr marL="365125" indent="-365125"/>
            <a:endParaRPr lang="en-US" sz="1200" b="1" dirty="0">
              <a:solidFill>
                <a:srgbClr val="2F2B20"/>
              </a:solidFill>
              <a:latin typeface="Calibri"/>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en-US" sz="1100" b="0" i="0" u="none" strike="noStrike" kern="1200" cap="none" spc="0" normalizeH="0" baseline="0" noProof="0" dirty="0">
              <a:ln>
                <a:noFill/>
              </a:ln>
              <a:solidFill>
                <a:srgbClr val="2F2B20"/>
              </a:solidFill>
              <a:effectLst/>
              <a:uLnTx/>
              <a:uFillTx/>
              <a:latin typeface="Calibri"/>
              <a:ea typeface="+mn-ea"/>
              <a:cs typeface="+mn-cs"/>
            </a:endParaRPr>
          </a:p>
        </p:txBody>
      </p:sp>
    </p:spTree>
    <p:extLst>
      <p:ext uri="{BB962C8B-B14F-4D97-AF65-F5344CB8AC3E}">
        <p14:creationId xmlns:p14="http://schemas.microsoft.com/office/powerpoint/2010/main" val="28808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859360"/>
          </a:xfrm>
        </p:spPr>
        <p:txBody>
          <a:bodyPr/>
          <a:lstStyle/>
          <a:p>
            <a:r>
              <a:rPr lang="en-GB" dirty="0" smtClean="0"/>
              <a:t>3 </a:t>
            </a:r>
            <a:r>
              <a:rPr lang="en-GB" dirty="0"/>
              <a:t>– Brexit – three years of negotiations </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Content Placeholder 3"/>
          <p:cNvSpPr>
            <a:spLocks noGrp="1"/>
          </p:cNvSpPr>
          <p:nvPr>
            <p:ph idx="1"/>
          </p:nvPr>
        </p:nvSpPr>
        <p:spPr>
          <a:xfrm>
            <a:off x="819354" y="1886735"/>
            <a:ext cx="9950246" cy="4538645"/>
          </a:xfrm>
        </p:spPr>
        <p:txBody>
          <a:bodyPr>
            <a:normAutofit/>
          </a:bodyPr>
          <a:lstStyle/>
          <a:p>
            <a:pPr marL="0" indent="0">
              <a:buNone/>
            </a:pPr>
            <a:r>
              <a:rPr lang="en-US" sz="2200" b="1" dirty="0">
                <a:solidFill>
                  <a:srgbClr val="2F2B20"/>
                </a:solidFill>
              </a:rPr>
              <a:t>2019 : the certainty of an unclear impact on the EU ETS</a:t>
            </a:r>
          </a:p>
          <a:p>
            <a:r>
              <a:rPr lang="en-US" sz="2000" dirty="0">
                <a:solidFill>
                  <a:srgbClr val="2F2B20"/>
                </a:solidFill>
              </a:rPr>
              <a:t>EU Withdrawal Agreement passed </a:t>
            </a:r>
            <a:r>
              <a:rPr lang="mr-IN" sz="2000" dirty="0">
                <a:solidFill>
                  <a:srgbClr val="2F2B20"/>
                </a:solidFill>
              </a:rPr>
              <a:t>–</a:t>
            </a:r>
            <a:r>
              <a:rPr lang="en-US" sz="2000" dirty="0">
                <a:solidFill>
                  <a:srgbClr val="2F2B20"/>
                </a:solidFill>
              </a:rPr>
              <a:t> transition period until the end of 2020 = together with the end of Phase 3 ETS </a:t>
            </a:r>
          </a:p>
          <a:p>
            <a:r>
              <a:rPr lang="en-US" sz="2000" dirty="0">
                <a:solidFill>
                  <a:srgbClr val="2F2B20"/>
                </a:solidFill>
              </a:rPr>
              <a:t>EC Contingency Action plan: Free allocation and auctioning of EUAs by the UK was suspended </a:t>
            </a:r>
          </a:p>
          <a:p>
            <a:pPr marL="0" lvl="1" indent="0">
              <a:spcBef>
                <a:spcPts val="1800"/>
              </a:spcBef>
              <a:buNone/>
            </a:pPr>
            <a:r>
              <a:rPr lang="en-US" b="1" dirty="0">
                <a:solidFill>
                  <a:srgbClr val="2F2B20"/>
                </a:solidFill>
              </a:rPr>
              <a:t>2020 : the clarification of a transition period. </a:t>
            </a:r>
          </a:p>
          <a:p>
            <a:r>
              <a:rPr lang="en-US" sz="2000" dirty="0">
                <a:solidFill>
                  <a:srgbClr val="2F2B20"/>
                </a:solidFill>
              </a:rPr>
              <a:t>There is now a transition period until the end of 2020 while the UK and EU negotiate additional arrangements. New rules will take effect on 1st January 2021.</a:t>
            </a:r>
          </a:p>
          <a:p>
            <a:r>
              <a:rPr lang="en-US" sz="2000" b="1" dirty="0">
                <a:solidFill>
                  <a:schemeClr val="accent1"/>
                </a:solidFill>
              </a:rPr>
              <a:t>The EU ETS will continue for the 2019 and 2020 compliance years during the transition period </a:t>
            </a:r>
            <a:r>
              <a:rPr lang="en-US" sz="2000" dirty="0">
                <a:solidFill>
                  <a:srgbClr val="2F2B20"/>
                </a:solidFill>
              </a:rPr>
              <a:t>from 1st February 2020 to 1st January 2021. UK remains a full participant in the EU ETS and compliance obligations apply for 2019 and 2020 emissions. </a:t>
            </a:r>
          </a:p>
          <a:p>
            <a:r>
              <a:rPr lang="en-US" sz="2000" dirty="0">
                <a:solidFill>
                  <a:srgbClr val="2F2B20"/>
                </a:solidFill>
              </a:rPr>
              <a:t>UK operators will continue to be able to access their accounts in the Union Registry. </a:t>
            </a:r>
          </a:p>
          <a:p>
            <a:pPr lvl="1">
              <a:buFont typeface="Arial" panose="020B0604020202020204" pitchFamily="34" charset="0"/>
              <a:buChar char="•"/>
            </a:pPr>
            <a:endParaRPr lang="en-US" sz="2400" dirty="0">
              <a:solidFill>
                <a:srgbClr val="2F2B20"/>
              </a:solidFill>
            </a:endParaRPr>
          </a:p>
        </p:txBody>
      </p:sp>
    </p:spTree>
    <p:extLst>
      <p:ext uri="{BB962C8B-B14F-4D97-AF65-F5344CB8AC3E}">
        <p14:creationId xmlns:p14="http://schemas.microsoft.com/office/powerpoint/2010/main" val="39099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1143000"/>
          </a:xfrm>
        </p:spPr>
        <p:txBody>
          <a:bodyPr/>
          <a:lstStyle/>
          <a:p>
            <a:r>
              <a:rPr lang="en-GB" dirty="0" smtClean="0"/>
              <a:t>3 </a:t>
            </a:r>
            <a:r>
              <a:rPr lang="en-GB" dirty="0"/>
              <a:t>– Brexit – the transition period</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xt Placeholder 6">
            <a:extLst>
              <a:ext uri="{FF2B5EF4-FFF2-40B4-BE49-F238E27FC236}">
                <a16:creationId xmlns:a16="http://schemas.microsoft.com/office/drawing/2014/main" xmlns="" id="{56062173-3148-D343-8212-AAE7B130EC80}"/>
              </a:ext>
            </a:extLst>
          </p:cNvPr>
          <p:cNvSpPr txBox="1">
            <a:spLocks/>
          </p:cNvSpPr>
          <p:nvPr/>
        </p:nvSpPr>
        <p:spPr>
          <a:xfrm>
            <a:off x="609600" y="1539510"/>
            <a:ext cx="10039267"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US" sz="2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 name="Content Placeholder 3"/>
          <p:cNvSpPr>
            <a:spLocks noGrp="1"/>
          </p:cNvSpPr>
          <p:nvPr>
            <p:ph idx="1"/>
          </p:nvPr>
        </p:nvSpPr>
        <p:spPr>
          <a:xfrm>
            <a:off x="712941" y="1970015"/>
            <a:ext cx="10160000" cy="4109451"/>
          </a:xfrm>
        </p:spPr>
        <p:txBody>
          <a:bodyPr>
            <a:normAutofit lnSpcReduction="10000"/>
          </a:bodyPr>
          <a:lstStyle/>
          <a:p>
            <a:pPr marL="0" indent="0">
              <a:spcBef>
                <a:spcPts val="600"/>
              </a:spcBef>
              <a:buNone/>
            </a:pPr>
            <a:r>
              <a:rPr lang="en-US" sz="2000" b="1" dirty="0">
                <a:solidFill>
                  <a:srgbClr val="2F2B20"/>
                </a:solidFill>
              </a:rPr>
              <a:t>2020 : The operational agenda for UK operators compliance during the transition period </a:t>
            </a:r>
          </a:p>
          <a:p>
            <a:pPr indent="-342900">
              <a:spcBef>
                <a:spcPts val="600"/>
              </a:spcBef>
            </a:pPr>
            <a:r>
              <a:rPr lang="en-US" sz="2000" dirty="0">
                <a:solidFill>
                  <a:srgbClr val="2F2B20"/>
                </a:solidFill>
              </a:rPr>
              <a:t>The deadlines for UK operators during the transition period are: </a:t>
            </a:r>
          </a:p>
          <a:p>
            <a:pPr lvl="1">
              <a:spcBef>
                <a:spcPts val="600"/>
              </a:spcBef>
              <a:buFont typeface="Arial" panose="020B0604020202020204" pitchFamily="34" charset="0"/>
              <a:buChar char="•"/>
            </a:pPr>
            <a:r>
              <a:rPr lang="en-US" sz="2000" dirty="0">
                <a:solidFill>
                  <a:srgbClr val="2F2B20"/>
                </a:solidFill>
              </a:rPr>
              <a:t>submit Verified Annual Emissions Report for 2019/2020 emissions - 31 March 2020/2021</a:t>
            </a:r>
          </a:p>
          <a:p>
            <a:pPr lvl="1">
              <a:spcBef>
                <a:spcPts val="600"/>
              </a:spcBef>
              <a:buFont typeface="Arial" panose="020B0604020202020204" pitchFamily="34" charset="0"/>
              <a:buChar char="•"/>
            </a:pPr>
            <a:r>
              <a:rPr lang="en-US" sz="2000" dirty="0">
                <a:solidFill>
                  <a:srgbClr val="2F2B20"/>
                </a:solidFill>
              </a:rPr>
              <a:t>surrender equivalent allowances to 2019/2020 verified emissions - 30 April 2020/2021</a:t>
            </a:r>
          </a:p>
          <a:p>
            <a:pPr>
              <a:spcBef>
                <a:spcPts val="600"/>
              </a:spcBef>
            </a:pPr>
            <a:r>
              <a:rPr lang="en-US" sz="2000" b="1" dirty="0">
                <a:solidFill>
                  <a:schemeClr val="accent1"/>
                </a:solidFill>
              </a:rPr>
              <a:t>Auction calendar for the UK </a:t>
            </a:r>
            <a:r>
              <a:rPr lang="en-US" sz="2000" dirty="0">
                <a:solidFill>
                  <a:srgbClr val="2F2B20"/>
                </a:solidFill>
              </a:rPr>
              <a:t>: </a:t>
            </a:r>
          </a:p>
          <a:p>
            <a:pPr lvl="1">
              <a:spcBef>
                <a:spcPts val="600"/>
              </a:spcBef>
            </a:pPr>
            <a:r>
              <a:rPr lang="en-US" sz="1900" dirty="0">
                <a:solidFill>
                  <a:srgbClr val="2F2B20"/>
                </a:solidFill>
              </a:rPr>
              <a:t>123,4 Mt of general allowances will be auctioned over 2020. The first auction took place on 04 March. </a:t>
            </a:r>
          </a:p>
          <a:p>
            <a:pPr lvl="1">
              <a:spcBef>
                <a:spcPts val="600"/>
              </a:spcBef>
            </a:pPr>
            <a:r>
              <a:rPr lang="en-US" sz="1900" dirty="0">
                <a:solidFill>
                  <a:srgbClr val="2F2B20"/>
                </a:solidFill>
              </a:rPr>
              <a:t>1,64 Mt of aviation allowances will be auctioned over 2020. The first aviation auction to be on 25 March.</a:t>
            </a:r>
          </a:p>
          <a:p>
            <a:pPr>
              <a:spcBef>
                <a:spcPts val="600"/>
              </a:spcBef>
            </a:pPr>
            <a:r>
              <a:rPr lang="en-US" sz="2000" dirty="0">
                <a:solidFill>
                  <a:srgbClr val="2F2B20"/>
                </a:solidFill>
              </a:rPr>
              <a:t>UK operators will also regain the ability to use their entitlement in the Union Registry to exchange </a:t>
            </a:r>
            <a:r>
              <a:rPr lang="en-US" sz="2000" b="1" dirty="0">
                <a:solidFill>
                  <a:schemeClr val="accent1"/>
                </a:solidFill>
              </a:rPr>
              <a:t>international credits </a:t>
            </a:r>
            <a:r>
              <a:rPr lang="en-US" sz="2000" dirty="0">
                <a:solidFill>
                  <a:srgbClr val="2F2B20"/>
                </a:solidFill>
              </a:rPr>
              <a:t>for EU ETS allowances. </a:t>
            </a:r>
          </a:p>
          <a:p>
            <a:pPr lvl="1">
              <a:spcBef>
                <a:spcPts val="600"/>
              </a:spcBef>
              <a:buFont typeface="Arial" panose="020B0604020202020204" pitchFamily="34" charset="0"/>
              <a:buChar char="•"/>
            </a:pPr>
            <a:endParaRPr lang="en-US" sz="2100" dirty="0">
              <a:solidFill>
                <a:srgbClr val="2F2B20"/>
              </a:solidFill>
            </a:endParaRPr>
          </a:p>
        </p:txBody>
      </p:sp>
    </p:spTree>
    <p:extLst>
      <p:ext uri="{BB962C8B-B14F-4D97-AF65-F5344CB8AC3E}">
        <p14:creationId xmlns:p14="http://schemas.microsoft.com/office/powerpoint/2010/main" val="54079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1143000"/>
          </a:xfrm>
        </p:spPr>
        <p:txBody>
          <a:bodyPr/>
          <a:lstStyle/>
          <a:p>
            <a:r>
              <a:rPr lang="en-GB" dirty="0" smtClean="0"/>
              <a:t>3 </a:t>
            </a:r>
            <a:r>
              <a:rPr lang="en-GB" dirty="0"/>
              <a:t>– Brexit – towards a linked UK-ETS ?</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xt Placeholder 6">
            <a:extLst>
              <a:ext uri="{FF2B5EF4-FFF2-40B4-BE49-F238E27FC236}">
                <a16:creationId xmlns:a16="http://schemas.microsoft.com/office/drawing/2014/main" xmlns="" id="{56062173-3148-D343-8212-AAE7B130EC80}"/>
              </a:ext>
            </a:extLst>
          </p:cNvPr>
          <p:cNvSpPr txBox="1">
            <a:spLocks/>
          </p:cNvSpPr>
          <p:nvPr/>
        </p:nvSpPr>
        <p:spPr>
          <a:xfrm>
            <a:off x="609600" y="1539510"/>
            <a:ext cx="10039267"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A9A57C"/>
              </a:buClr>
              <a:buSzTx/>
              <a:buFont typeface="Arial" pitchFamily="34" charset="0"/>
              <a:buNone/>
              <a:tabLst/>
              <a:defRPr/>
            </a:pPr>
            <a:endParaRPr kumimoji="0" lang="en-US" sz="2800" b="0" i="0" u="none" strike="noStrike" kern="1200" cap="none" spc="0" normalizeH="0" baseline="0" noProof="0" dirty="0">
              <a:ln>
                <a:noFill/>
              </a:ln>
              <a:solidFill>
                <a:srgbClr val="2F2B20"/>
              </a:solidFill>
              <a:effectLst/>
              <a:uLnTx/>
              <a:uFillTx/>
              <a:latin typeface="Calibri"/>
              <a:ea typeface="+mn-ea"/>
              <a:cs typeface="+mn-cs"/>
            </a:endParaRPr>
          </a:p>
        </p:txBody>
      </p:sp>
      <p:sp>
        <p:nvSpPr>
          <p:cNvPr id="4" name="Content Placeholder 3"/>
          <p:cNvSpPr>
            <a:spLocks noGrp="1"/>
          </p:cNvSpPr>
          <p:nvPr>
            <p:ph idx="1"/>
          </p:nvPr>
        </p:nvSpPr>
        <p:spPr>
          <a:xfrm>
            <a:off x="750276" y="1552001"/>
            <a:ext cx="4201552" cy="5016036"/>
          </a:xfrm>
        </p:spPr>
        <p:txBody>
          <a:bodyPr>
            <a:normAutofit/>
          </a:bodyPr>
          <a:lstStyle/>
          <a:p>
            <a:pPr marL="0" indent="0">
              <a:spcBef>
                <a:spcPts val="600"/>
              </a:spcBef>
              <a:buNone/>
            </a:pPr>
            <a:r>
              <a:rPr lang="en-US" sz="2000" b="1" dirty="0">
                <a:solidFill>
                  <a:srgbClr val="2F2B20"/>
                </a:solidFill>
              </a:rPr>
              <a:t>2020 : a year to design a future UK carbon pricing scheme </a:t>
            </a:r>
          </a:p>
          <a:p>
            <a:pPr indent="-342900">
              <a:spcBef>
                <a:spcPts val="600"/>
              </a:spcBef>
            </a:pPr>
            <a:r>
              <a:rPr lang="en-US" sz="2000" b="1" dirty="0">
                <a:solidFill>
                  <a:schemeClr val="accent1"/>
                </a:solidFill>
              </a:rPr>
              <a:t>Four options were on the table</a:t>
            </a:r>
            <a:r>
              <a:rPr lang="en-US" sz="2000" dirty="0"/>
              <a:t>: a carbon tax, stand-alone U.K. emission-trading scheme, U.K. scheme linked to the EU ETS; and staying in the EU ETS least through Phase 4 (2021-30). </a:t>
            </a:r>
          </a:p>
          <a:p>
            <a:pPr indent="-342900">
              <a:spcBef>
                <a:spcPts val="600"/>
              </a:spcBef>
            </a:pPr>
            <a:r>
              <a:rPr lang="en-US" sz="2000" b="1" dirty="0">
                <a:solidFill>
                  <a:schemeClr val="accent1"/>
                </a:solidFill>
              </a:rPr>
              <a:t>But the UK government prefers a linked UK-ETS </a:t>
            </a:r>
            <a:r>
              <a:rPr lang="en-US" sz="2000" dirty="0"/>
              <a:t>and intends to implement a UK ETS like the EU ETS to link them from 2021. </a:t>
            </a:r>
          </a:p>
          <a:p>
            <a:r>
              <a:rPr lang="en-US" sz="2000" b="1" dirty="0">
                <a:solidFill>
                  <a:schemeClr val="accent1"/>
                </a:solidFill>
              </a:rPr>
              <a:t>The EU likely prefers this UK-ETS option </a:t>
            </a:r>
            <a:r>
              <a:rPr lang="en-US" sz="2000" dirty="0"/>
              <a:t>as it would not have a disruptive effect on the EU ETS; </a:t>
            </a:r>
          </a:p>
          <a:p>
            <a:endParaRPr lang="en-US" dirty="0"/>
          </a:p>
          <a:p>
            <a:pPr indent="-342900">
              <a:spcBef>
                <a:spcPts val="600"/>
              </a:spcBef>
            </a:pPr>
            <a:endParaRPr lang="en-US" sz="2100" dirty="0">
              <a:solidFill>
                <a:srgbClr val="2F2B20"/>
              </a:solidFill>
            </a:endParaRPr>
          </a:p>
          <a:p>
            <a:pPr lvl="1">
              <a:spcBef>
                <a:spcPts val="600"/>
              </a:spcBef>
              <a:buFont typeface="Arial" panose="020B0604020202020204" pitchFamily="34" charset="0"/>
              <a:buChar char="•"/>
            </a:pPr>
            <a:endParaRPr lang="en-US" sz="2100" dirty="0">
              <a:solidFill>
                <a:srgbClr val="2F2B20"/>
              </a:solidFill>
            </a:endParaRPr>
          </a:p>
        </p:txBody>
      </p:sp>
      <p:pic>
        <p:nvPicPr>
          <p:cNvPr id="6" name="Image 5">
            <a:extLst>
              <a:ext uri="{FF2B5EF4-FFF2-40B4-BE49-F238E27FC236}">
                <a16:creationId xmlns:a16="http://schemas.microsoft.com/office/drawing/2014/main" xmlns="" id="{5EF87A71-197E-4CB5-8936-E083791F4012}"/>
              </a:ext>
            </a:extLst>
          </p:cNvPr>
          <p:cNvPicPr>
            <a:picLocks noChangeAspect="1"/>
          </p:cNvPicPr>
          <p:nvPr/>
        </p:nvPicPr>
        <p:blipFill>
          <a:blip r:embed="rId3"/>
          <a:stretch>
            <a:fillRect/>
          </a:stretch>
        </p:blipFill>
        <p:spPr>
          <a:xfrm>
            <a:off x="5761878" y="1659988"/>
            <a:ext cx="5207937" cy="4582440"/>
          </a:xfrm>
          <a:prstGeom prst="rect">
            <a:avLst/>
          </a:prstGeom>
        </p:spPr>
      </p:pic>
    </p:spTree>
    <p:extLst>
      <p:ext uri="{BB962C8B-B14F-4D97-AF65-F5344CB8AC3E}">
        <p14:creationId xmlns:p14="http://schemas.microsoft.com/office/powerpoint/2010/main" val="32156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1143000"/>
          </a:xfrm>
        </p:spPr>
        <p:txBody>
          <a:bodyPr/>
          <a:lstStyle/>
          <a:p>
            <a:r>
              <a:rPr lang="en-GB" dirty="0" smtClean="0"/>
              <a:t>4 </a:t>
            </a:r>
            <a:r>
              <a:rPr lang="en-GB" dirty="0"/>
              <a:t>– MSR implementation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18</a:t>
            </a:fld>
            <a:endParaRPr lang="en-US" dirty="0">
              <a:latin typeface="Calibri"/>
            </a:endParaRPr>
          </a:p>
        </p:txBody>
      </p:sp>
      <p:sp>
        <p:nvSpPr>
          <p:cNvPr id="6" name="Content Placeholder 5"/>
          <p:cNvSpPr>
            <a:spLocks noGrp="1"/>
          </p:cNvSpPr>
          <p:nvPr>
            <p:ph idx="1"/>
          </p:nvPr>
        </p:nvSpPr>
        <p:spPr>
          <a:xfrm>
            <a:off x="466487" y="1718881"/>
            <a:ext cx="5797265" cy="4730905"/>
          </a:xfrm>
        </p:spPr>
        <p:txBody>
          <a:bodyPr>
            <a:noAutofit/>
          </a:bodyPr>
          <a:lstStyle/>
          <a:p>
            <a:pPr marL="114300" indent="0" algn="just">
              <a:buNone/>
            </a:pPr>
            <a:r>
              <a:rPr lang="en-US" sz="2000" b="1" dirty="0"/>
              <a:t>2019 : the first year of operation </a:t>
            </a:r>
          </a:p>
          <a:p>
            <a:pPr algn="just"/>
            <a:r>
              <a:rPr lang="en-US" sz="1800" dirty="0"/>
              <a:t>2019 was the first year of operation of the MSR</a:t>
            </a:r>
          </a:p>
          <a:p>
            <a:pPr algn="just"/>
            <a:r>
              <a:rPr lang="en-US" sz="1800" dirty="0"/>
              <a:t>24% of the TNAC placed in the MSR = In total, 397m allowances. </a:t>
            </a:r>
          </a:p>
          <a:p>
            <a:pPr algn="just">
              <a:buFont typeface="Arial" charset="0"/>
              <a:buChar char="•"/>
            </a:pPr>
            <a:endParaRPr lang="en-US" sz="600" dirty="0"/>
          </a:p>
          <a:p>
            <a:pPr marL="114300" indent="0" algn="just">
              <a:buNone/>
            </a:pPr>
            <a:r>
              <a:rPr lang="en-US" sz="2000" b="1" dirty="0"/>
              <a:t>2020 and beyond</a:t>
            </a:r>
            <a:endParaRPr lang="en-GB" sz="2000" b="1" dirty="0"/>
          </a:p>
          <a:p>
            <a:pPr algn="just">
              <a:lnSpc>
                <a:spcPct val="110000"/>
              </a:lnSpc>
            </a:pPr>
            <a:r>
              <a:rPr lang="en-US" sz="1800" b="1" dirty="0">
                <a:solidFill>
                  <a:schemeClr val="accent1"/>
                </a:solidFill>
              </a:rPr>
              <a:t>2020: </a:t>
            </a:r>
            <a:r>
              <a:rPr lang="en-US" sz="1800" dirty="0" smtClean="0"/>
              <a:t>265m allowances between 1st of January and 31</a:t>
            </a:r>
            <a:r>
              <a:rPr lang="en-US" sz="1800" baseline="30000" dirty="0" smtClean="0"/>
              <a:t>st</a:t>
            </a:r>
            <a:r>
              <a:rPr lang="en-US" sz="1800" dirty="0" smtClean="0"/>
              <a:t> August 2020.</a:t>
            </a:r>
          </a:p>
          <a:p>
            <a:pPr algn="just">
              <a:lnSpc>
                <a:spcPct val="110000"/>
              </a:lnSpc>
            </a:pPr>
            <a:r>
              <a:rPr lang="en-US" sz="1800" dirty="0"/>
              <a:t>The remaining volume to be added to the MSR in 2020 will be determined by the 2020 publication of the TNAC</a:t>
            </a:r>
            <a:r>
              <a:rPr lang="en-GB" sz="1800" dirty="0"/>
              <a:t> </a:t>
            </a:r>
            <a:endParaRPr lang="en-GB" sz="1800" dirty="0" smtClean="0"/>
          </a:p>
          <a:p>
            <a:pPr algn="just">
              <a:lnSpc>
                <a:spcPct val="110000"/>
              </a:lnSpc>
            </a:pPr>
            <a:r>
              <a:rPr lang="en-GB" sz="1800" dirty="0" smtClean="0"/>
              <a:t>This is an important piece of the EU ETS : </a:t>
            </a:r>
            <a:r>
              <a:rPr lang="en-GB" sz="1800" b="1" dirty="0" smtClean="0">
                <a:solidFill>
                  <a:schemeClr val="accent1"/>
                </a:solidFill>
              </a:rPr>
              <a:t>need to have an efficient review</a:t>
            </a:r>
            <a:r>
              <a:rPr lang="en-GB" sz="1800" dirty="0" smtClean="0"/>
              <a:t>. </a:t>
            </a:r>
            <a:r>
              <a:rPr lang="en-US" sz="1800" dirty="0" smtClean="0"/>
              <a:t>The review in 2021 should look at both the track-record of the MSR until 2021, as well it expected performance in the period to 2030. </a:t>
            </a:r>
          </a:p>
          <a:p>
            <a:pPr algn="just">
              <a:buFont typeface="Arial" charset="0"/>
              <a:buChar char="•"/>
            </a:pPr>
            <a:endParaRPr lang="en-US" sz="1600" dirty="0"/>
          </a:p>
          <a:p>
            <a:pPr marL="411480" lvl="1" indent="0" algn="just">
              <a:buNone/>
            </a:pPr>
            <a:endParaRPr lang="en-GB" sz="1200" dirty="0"/>
          </a:p>
          <a:p>
            <a:pPr lvl="1" algn="just"/>
            <a:endParaRPr lang="en-GB" sz="1200" dirty="0"/>
          </a:p>
          <a:p>
            <a:pPr lvl="1" algn="just"/>
            <a:endParaRPr lang="en-US" sz="1200" dirty="0"/>
          </a:p>
        </p:txBody>
      </p:sp>
      <p:sp>
        <p:nvSpPr>
          <p:cNvPr id="9" name="ZoneTexte 8">
            <a:extLst>
              <a:ext uri="{FF2B5EF4-FFF2-40B4-BE49-F238E27FC236}">
                <a16:creationId xmlns:a16="http://schemas.microsoft.com/office/drawing/2014/main" xmlns="" id="{0196FF02-DF1A-4816-95CB-F87CFF5A1A8C}"/>
              </a:ext>
            </a:extLst>
          </p:cNvPr>
          <p:cNvSpPr txBox="1"/>
          <p:nvPr/>
        </p:nvSpPr>
        <p:spPr>
          <a:xfrm rot="16200000">
            <a:off x="9743957" y="6719500"/>
            <a:ext cx="2940148" cy="276999"/>
          </a:xfrm>
          <a:prstGeom prst="rect">
            <a:avLst/>
          </a:prstGeom>
          <a:noFill/>
        </p:spPr>
        <p:txBody>
          <a:bodyPr wrap="square" rtlCol="0">
            <a:spAutoFit/>
          </a:bodyPr>
          <a:lstStyle/>
          <a:p>
            <a:pPr algn="r"/>
            <a:r>
              <a:rPr lang="fr-FR" sz="1200" i="1" dirty="0"/>
              <a:t>Source : ERCST,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938" y="1552001"/>
            <a:ext cx="4482662" cy="5139119"/>
          </a:xfrm>
          <a:prstGeom prst="rect">
            <a:avLst/>
          </a:prstGeom>
        </p:spPr>
      </p:pic>
    </p:spTree>
    <p:extLst>
      <p:ext uri="{BB962C8B-B14F-4D97-AF65-F5344CB8AC3E}">
        <p14:creationId xmlns:p14="http://schemas.microsoft.com/office/powerpoint/2010/main" val="354115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1143000"/>
          </a:xfrm>
        </p:spPr>
        <p:txBody>
          <a:bodyPr/>
          <a:lstStyle/>
          <a:p>
            <a:r>
              <a:rPr lang="en-GB" dirty="0" smtClean="0"/>
              <a:t>5 </a:t>
            </a:r>
            <a:r>
              <a:rPr lang="en-GB" dirty="0"/>
              <a:t>– National Energy and Climate Plans (NECPs) and changes in MS ambition </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19</a:t>
            </a:fld>
            <a:endParaRPr lang="en-US" dirty="0">
              <a:latin typeface="Calibri"/>
            </a:endParaRPr>
          </a:p>
        </p:txBody>
      </p:sp>
      <p:sp>
        <p:nvSpPr>
          <p:cNvPr id="9" name="Content Placeholder 2">
            <a:extLst>
              <a:ext uri="{FF2B5EF4-FFF2-40B4-BE49-F238E27FC236}">
                <a16:creationId xmlns:a16="http://schemas.microsoft.com/office/drawing/2014/main" xmlns="" id="{E110B39B-C23D-C44E-839E-5ECB48D62292}"/>
              </a:ext>
            </a:extLst>
          </p:cNvPr>
          <p:cNvSpPr txBox="1">
            <a:spLocks/>
          </p:cNvSpPr>
          <p:nvPr/>
        </p:nvSpPr>
        <p:spPr>
          <a:xfrm>
            <a:off x="609599" y="2208628"/>
            <a:ext cx="10489809" cy="484050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868680" indent="-457200" algn="l" defTabSz="914400" rtl="0" eaLnBrk="1" latinLnBrk="0" hangingPunct="1">
              <a:spcBef>
                <a:spcPct val="20000"/>
              </a:spcBef>
              <a:buClr>
                <a:schemeClr val="accent2"/>
              </a:buClr>
              <a:buFont typeface="+mj-lt"/>
              <a:buAutoNum type="arabicPeriod"/>
              <a:defRPr sz="2200" kern="1200">
                <a:solidFill>
                  <a:schemeClr val="tx1"/>
                </a:solidFill>
                <a:latin typeface="+mn-lt"/>
                <a:ea typeface="+mn-ea"/>
                <a:cs typeface="+mn-cs"/>
              </a:defRPr>
            </a:lvl2pPr>
            <a:lvl3pPr marL="1120140" indent="-342900" algn="l" defTabSz="914400" rtl="0" eaLnBrk="1" latinLnBrk="0" hangingPunct="1">
              <a:spcBef>
                <a:spcPct val="20000"/>
              </a:spcBef>
              <a:buClr>
                <a:schemeClr val="accent3"/>
              </a:buClr>
              <a:buFont typeface="+mj-lt"/>
              <a:buAutoNum type="romanLcPeriod"/>
              <a:defRPr sz="1900" kern="1200">
                <a:solidFill>
                  <a:schemeClr val="tx1"/>
                </a:solidFill>
                <a:latin typeface="+mn-lt"/>
                <a:ea typeface="+mn-ea"/>
                <a:cs typeface="+mn-cs"/>
              </a:defRPr>
            </a:lvl3pPr>
            <a:lvl4pPr marL="1394460" indent="-342900" algn="l" defTabSz="914400" rtl="0" eaLnBrk="1" latinLnBrk="0" hangingPunct="1">
              <a:spcBef>
                <a:spcPct val="20000"/>
              </a:spcBef>
              <a:buClr>
                <a:schemeClr val="accent4"/>
              </a:buClr>
              <a:buFont typeface="Arial" charset="0"/>
              <a:buChar char="•"/>
              <a:defRPr sz="1600" kern="1200">
                <a:solidFill>
                  <a:schemeClr val="tx1"/>
                </a:solidFill>
                <a:latin typeface="+mn-lt"/>
                <a:ea typeface="+mn-ea"/>
                <a:cs typeface="+mn-cs"/>
              </a:defRPr>
            </a:lvl4pPr>
            <a:lvl5pPr marL="1668780" indent="-342900" algn="l" defTabSz="914400" rtl="0" eaLnBrk="1" latinLnBrk="0" hangingPunct="1">
              <a:spcBef>
                <a:spcPct val="20000"/>
              </a:spcBef>
              <a:buClr>
                <a:schemeClr val="accent5"/>
              </a:buClr>
              <a:buFont typeface="+mj-lt"/>
              <a:buAutoNum type="arabicPeriod"/>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spcBef>
                <a:spcPts val="600"/>
              </a:spcBef>
              <a:spcAft>
                <a:spcPts val="600"/>
              </a:spcAft>
            </a:pPr>
            <a:r>
              <a:rPr lang="en-US" sz="2000" b="1" dirty="0"/>
              <a:t>Regulation on the Governance of the Energy Union requires MS to submit NECPs for the period 2021-2030 :</a:t>
            </a:r>
            <a:r>
              <a:rPr lang="en-US" sz="2000" dirty="0"/>
              <a:t> in March 2020, </a:t>
            </a:r>
            <a:r>
              <a:rPr lang="en-US" sz="2000" dirty="0" smtClean="0"/>
              <a:t>23 MS </a:t>
            </a:r>
            <a:r>
              <a:rPr lang="en-US" sz="2000" dirty="0"/>
              <a:t>have submitted their final NECPs</a:t>
            </a:r>
            <a:endParaRPr lang="en-US" sz="1800" dirty="0"/>
          </a:p>
          <a:p>
            <a:pPr>
              <a:spcBef>
                <a:spcPts val="600"/>
              </a:spcBef>
              <a:spcAft>
                <a:spcPts val="600"/>
              </a:spcAft>
            </a:pPr>
            <a:r>
              <a:rPr lang="en-US" sz="2000" b="1" dirty="0"/>
              <a:t>EU countries were also required to develop national long-term strategies by 1</a:t>
            </a:r>
            <a:r>
              <a:rPr lang="en-US" sz="2000" b="1" baseline="30000" dirty="0"/>
              <a:t>st</a:t>
            </a:r>
            <a:r>
              <a:rPr lang="en-US" sz="2000" b="1" dirty="0"/>
              <a:t> January 2020: </a:t>
            </a:r>
            <a:r>
              <a:rPr lang="en-US" sz="2000" dirty="0"/>
              <a:t>in March 2020, </a:t>
            </a:r>
            <a:r>
              <a:rPr lang="en-US" sz="2000" dirty="0" smtClean="0"/>
              <a:t>15 MS </a:t>
            </a:r>
            <a:r>
              <a:rPr lang="en-US" sz="2000" dirty="0"/>
              <a:t>have submitted their national long-term strategies</a:t>
            </a:r>
            <a:endParaRPr lang="en-US" sz="1800" dirty="0"/>
          </a:p>
          <a:p>
            <a:pPr>
              <a:spcBef>
                <a:spcPts val="600"/>
              </a:spcBef>
              <a:spcAft>
                <a:spcPts val="600"/>
              </a:spcAft>
            </a:pPr>
            <a:r>
              <a:rPr lang="en-US" sz="2000" b="1" dirty="0"/>
              <a:t>Potential impact on EU ETS for those MS </a:t>
            </a:r>
            <a:r>
              <a:rPr lang="en-GB" sz="2000" b="1" dirty="0"/>
              <a:t>who might take additional actions in sectors covered by the EU ETS </a:t>
            </a:r>
            <a:r>
              <a:rPr lang="en-US" sz="2000" b="1" dirty="0"/>
              <a:t> - highly dependent on how the EU ETS will be reviewed</a:t>
            </a:r>
          </a:p>
          <a:p>
            <a:pPr lvl="1">
              <a:spcBef>
                <a:spcPts val="600"/>
              </a:spcBef>
              <a:spcAft>
                <a:spcPts val="600"/>
              </a:spcAft>
              <a:buFont typeface="Arial" panose="020B0604020202020204" pitchFamily="34" charset="0"/>
              <a:buChar char="•"/>
            </a:pPr>
            <a:r>
              <a:rPr lang="en-US" sz="1800" dirty="0"/>
              <a:t>Coal phase –out policies will have an impact on the EU ETS by cutting the EUA demand: Germany </a:t>
            </a:r>
          </a:p>
          <a:p>
            <a:pPr lvl="1">
              <a:spcBef>
                <a:spcPts val="600"/>
              </a:spcBef>
              <a:spcAft>
                <a:spcPts val="600"/>
              </a:spcAft>
              <a:buFont typeface="Arial" panose="020B0604020202020204" pitchFamily="34" charset="0"/>
              <a:buChar char="•"/>
            </a:pPr>
            <a:r>
              <a:rPr lang="en-US" sz="1800" dirty="0"/>
              <a:t>But consequences on EUA demand and then on EUA prices are unclear because actions plans and what are the offset parts are not always specified to quantify the impact on the EU ETS. </a:t>
            </a:r>
          </a:p>
          <a:p>
            <a:pPr>
              <a:spcBef>
                <a:spcPts val="600"/>
              </a:spcBef>
              <a:spcAft>
                <a:spcPts val="600"/>
              </a:spcAft>
            </a:pPr>
            <a:r>
              <a:rPr lang="en-US" sz="2000" b="1" dirty="0"/>
              <a:t>More Member States are announcing more ambitious national </a:t>
            </a:r>
          </a:p>
        </p:txBody>
      </p:sp>
    </p:spTree>
    <p:extLst>
      <p:ext uri="{BB962C8B-B14F-4D97-AF65-F5344CB8AC3E}">
        <p14:creationId xmlns:p14="http://schemas.microsoft.com/office/powerpoint/2010/main" val="16825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2</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p>
          <a:p>
            <a:pPr lvl="1"/>
            <a:r>
              <a:rPr lang="en-US" sz="2600" dirty="0" smtClean="0"/>
              <a:t>Background</a:t>
            </a:r>
          </a:p>
          <a:p>
            <a:pPr lvl="1"/>
            <a:r>
              <a:rPr lang="en-US" sz="2600" dirty="0" smtClean="0"/>
              <a:t>An EU </a:t>
            </a:r>
            <a:r>
              <a:rPr lang="en-US" sz="2600" dirty="0"/>
              <a:t>ETS </a:t>
            </a:r>
            <a:r>
              <a:rPr lang="en-US" sz="2600" dirty="0" smtClean="0"/>
              <a:t>“fit </a:t>
            </a:r>
            <a:r>
              <a:rPr lang="en-US" sz="2600" dirty="0"/>
              <a:t>for </a:t>
            </a:r>
            <a:r>
              <a:rPr lang="en-US" sz="2600" dirty="0" smtClean="0"/>
              <a:t>purpose”</a:t>
            </a:r>
            <a:endParaRPr lang="en-US" sz="2600" dirty="0"/>
          </a:p>
          <a:p>
            <a:pPr lvl="1"/>
            <a:r>
              <a:rPr lang="en-US" sz="2600" dirty="0" smtClean="0"/>
              <a:t>Impact of COVID-19 on the EU ETS</a:t>
            </a:r>
            <a:endParaRPr lang="en-US" sz="2600" dirty="0"/>
          </a:p>
          <a:p>
            <a:pPr lvl="1"/>
            <a:r>
              <a:rPr lang="en-GB" sz="2600" dirty="0"/>
              <a:t>Changes in regulatory environment </a:t>
            </a:r>
            <a:endParaRPr lang="en-GB" sz="2600" dirty="0" smtClean="0"/>
          </a:p>
          <a:p>
            <a:pPr lvl="1"/>
            <a:r>
              <a:rPr lang="en-GB" sz="2600" dirty="0" smtClean="0"/>
              <a:t>Sentiment Market Survey</a:t>
            </a:r>
            <a:endParaRPr lang="en-GB" sz="2600" dirty="0"/>
          </a:p>
          <a:p>
            <a:pPr lvl="1"/>
            <a:r>
              <a:rPr lang="en-US" sz="2600" dirty="0"/>
              <a:t>Environmental delivery</a:t>
            </a:r>
          </a:p>
          <a:p>
            <a:pPr lvl="1"/>
            <a:r>
              <a:rPr lang="en-US" sz="2600" dirty="0"/>
              <a:t>Economic delivery</a:t>
            </a:r>
          </a:p>
          <a:p>
            <a:pPr lvl="1"/>
            <a:r>
              <a:rPr lang="en-US" sz="2600" dirty="0"/>
              <a:t>Market functioning</a:t>
            </a:r>
          </a:p>
          <a:p>
            <a:pPr lvl="1"/>
            <a:r>
              <a:rPr lang="en-US" sz="2600" dirty="0"/>
              <a:t>The European Green deal </a:t>
            </a:r>
          </a:p>
          <a:p>
            <a:pPr lvl="1"/>
            <a:r>
              <a:rPr lang="en-US" sz="2600" dirty="0"/>
              <a:t>Issues to monitor in the future</a:t>
            </a:r>
            <a:endParaRPr lang="en-US" dirty="0"/>
          </a:p>
          <a:p>
            <a:pPr lvl="1"/>
            <a:endParaRPr lang="en-US" dirty="0"/>
          </a:p>
        </p:txBody>
      </p:sp>
    </p:spTree>
    <p:extLst>
      <p:ext uri="{BB962C8B-B14F-4D97-AF65-F5344CB8AC3E}">
        <p14:creationId xmlns:p14="http://schemas.microsoft.com/office/powerpoint/2010/main" val="294891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xmlns="" id="{EC01BA52-74CF-4508-A726-922E2EE3B528}"/>
              </a:ext>
            </a:extLst>
          </p:cNvPr>
          <p:cNvSpPr>
            <a:spLocks noGrp="1"/>
          </p:cNvSpPr>
          <p:nvPr>
            <p:ph type="sldNum" sz="quarter" idx="10"/>
          </p:nvPr>
        </p:nvSpPr>
        <p:spPr/>
        <p:txBody>
          <a:bodyPr/>
          <a:lstStyle/>
          <a:p>
            <a:fld id="{6E2D2B3B-882E-40F3-A32F-6DD516915044}" type="slidenum">
              <a:rPr lang="en-US" smtClean="0"/>
              <a:pPr/>
              <a:t>20</a:t>
            </a:fld>
            <a:endParaRPr lang="en-US" dirty="0"/>
          </a:p>
        </p:txBody>
      </p:sp>
      <p:sp>
        <p:nvSpPr>
          <p:cNvPr id="4" name="Espace réservé du contenu 3">
            <a:extLst>
              <a:ext uri="{FF2B5EF4-FFF2-40B4-BE49-F238E27FC236}">
                <a16:creationId xmlns:a16="http://schemas.microsoft.com/office/drawing/2014/main" xmlns="" id="{8C977051-17DC-46A0-AB00-F9CE4A65C927}"/>
              </a:ext>
            </a:extLst>
          </p:cNvPr>
          <p:cNvSpPr>
            <a:spLocks noGrp="1"/>
          </p:cNvSpPr>
          <p:nvPr>
            <p:ph idx="1"/>
          </p:nvPr>
        </p:nvSpPr>
        <p:spPr>
          <a:xfrm>
            <a:off x="578447" y="1768039"/>
            <a:ext cx="4814830" cy="4937561"/>
          </a:xfrm>
        </p:spPr>
        <p:txBody>
          <a:bodyPr>
            <a:normAutofit/>
          </a:bodyPr>
          <a:lstStyle/>
          <a:p>
            <a:pPr marL="114300" indent="0" algn="just">
              <a:lnSpc>
                <a:spcPts val="2100"/>
              </a:lnSpc>
              <a:spcBef>
                <a:spcPts val="0"/>
              </a:spcBef>
              <a:spcAft>
                <a:spcPts val="600"/>
              </a:spcAft>
              <a:buNone/>
            </a:pPr>
            <a:r>
              <a:rPr lang="en-US" sz="2000" b="1" dirty="0"/>
              <a:t>The EU ETS for aviation will be subject to a new review in the light of the development of CORSIA. </a:t>
            </a:r>
            <a:endParaRPr lang="en-AU" sz="2000" b="1" dirty="0"/>
          </a:p>
          <a:p>
            <a:pPr algn="just">
              <a:spcBef>
                <a:spcPts val="600"/>
              </a:spcBef>
              <a:spcAft>
                <a:spcPts val="600"/>
              </a:spcAft>
            </a:pPr>
            <a:r>
              <a:rPr lang="en-AU" sz="1700" b="1" dirty="0">
                <a:solidFill>
                  <a:schemeClr val="accent1"/>
                </a:solidFill>
              </a:rPr>
              <a:t>CORSIA is a market-based measure</a:t>
            </a:r>
            <a:r>
              <a:rPr lang="en-AU" sz="1700" dirty="0"/>
              <a:t>, requiring the civil aviation to offset operator’s annual emissions that are above the 2020 baseline for international flights. </a:t>
            </a:r>
          </a:p>
          <a:p>
            <a:pPr algn="just">
              <a:lnSpc>
                <a:spcPct val="90000"/>
              </a:lnSpc>
              <a:spcBef>
                <a:spcPts val="600"/>
              </a:spcBef>
              <a:spcAft>
                <a:spcPts val="600"/>
              </a:spcAft>
            </a:pPr>
            <a:r>
              <a:rPr lang="en-AU" sz="1700" dirty="0"/>
              <a:t>It will be implemented in three phases : </a:t>
            </a:r>
            <a:br>
              <a:rPr lang="en-AU" sz="1700" dirty="0"/>
            </a:br>
            <a:r>
              <a:rPr lang="en-AU" sz="1700" dirty="0"/>
              <a:t>Pilot phase 2021-2023, First Phase 2024-2026 and Second phase (2027-2035). </a:t>
            </a:r>
          </a:p>
          <a:p>
            <a:pPr marL="114300" indent="0" algn="just">
              <a:lnSpc>
                <a:spcPct val="90000"/>
              </a:lnSpc>
              <a:spcBef>
                <a:spcPts val="600"/>
              </a:spcBef>
              <a:spcAft>
                <a:spcPts val="600"/>
              </a:spcAft>
              <a:buNone/>
            </a:pPr>
            <a:r>
              <a:rPr lang="en-AU" sz="1800" b="1" dirty="0"/>
              <a:t>2019</a:t>
            </a:r>
            <a:r>
              <a:rPr lang="en-AU" sz="1800" dirty="0"/>
              <a:t> </a:t>
            </a:r>
          </a:p>
          <a:p>
            <a:pPr algn="just">
              <a:lnSpc>
                <a:spcPct val="90000"/>
              </a:lnSpc>
              <a:spcBef>
                <a:spcPts val="600"/>
              </a:spcBef>
              <a:spcAft>
                <a:spcPts val="600"/>
              </a:spcAft>
            </a:pPr>
            <a:r>
              <a:rPr lang="en-AU" sz="1700" dirty="0"/>
              <a:t>In </a:t>
            </a:r>
            <a:r>
              <a:rPr lang="en-AU" sz="1700" b="1" dirty="0">
                <a:solidFill>
                  <a:schemeClr val="accent1"/>
                </a:solidFill>
              </a:rPr>
              <a:t>2019, operators monitor, report and verify their emissions</a:t>
            </a:r>
            <a:r>
              <a:rPr lang="en-AU" sz="1700" dirty="0"/>
              <a:t> from international flights. </a:t>
            </a:r>
          </a:p>
          <a:p>
            <a:pPr algn="just">
              <a:lnSpc>
                <a:spcPct val="90000"/>
              </a:lnSpc>
              <a:spcBef>
                <a:spcPts val="600"/>
              </a:spcBef>
              <a:spcAft>
                <a:spcPts val="600"/>
              </a:spcAft>
            </a:pPr>
            <a:r>
              <a:rPr lang="en-GB" sz="1700" dirty="0"/>
              <a:t>In the Green deal, the EU Commission has announced the intention to reduce the amount of free allowances for aviation over time. </a:t>
            </a:r>
          </a:p>
          <a:p>
            <a:pPr algn="just"/>
            <a:endParaRPr lang="en-AU" sz="1800" dirty="0"/>
          </a:p>
        </p:txBody>
      </p:sp>
      <p:sp>
        <p:nvSpPr>
          <p:cNvPr id="5" name="Title 1">
            <a:extLst>
              <a:ext uri="{FF2B5EF4-FFF2-40B4-BE49-F238E27FC236}">
                <a16:creationId xmlns:a16="http://schemas.microsoft.com/office/drawing/2014/main" xmlns="" id="{FADA9F85-8AD8-4C5D-B82E-B124C4D186F5}"/>
              </a:ext>
            </a:extLst>
          </p:cNvPr>
          <p:cNvSpPr>
            <a:spLocks noGrp="1"/>
          </p:cNvSpPr>
          <p:nvPr>
            <p:ph type="title"/>
          </p:nvPr>
        </p:nvSpPr>
        <p:spPr>
          <a:xfrm>
            <a:off x="609600" y="274638"/>
            <a:ext cx="10160000" cy="1143000"/>
          </a:xfrm>
        </p:spPr>
        <p:txBody>
          <a:bodyPr/>
          <a:lstStyle/>
          <a:p>
            <a:r>
              <a:rPr lang="en-GB" sz="3600" dirty="0" smtClean="0"/>
              <a:t>6 </a:t>
            </a:r>
            <a:r>
              <a:rPr lang="en-GB" sz="3600" dirty="0"/>
              <a:t>– Aviation under the EU ETS and CORSIA </a:t>
            </a:r>
            <a:endParaRPr lang="en-US" sz="3600" dirty="0"/>
          </a:p>
        </p:txBody>
      </p:sp>
      <p:pic>
        <p:nvPicPr>
          <p:cNvPr id="1030" name="Picture 6">
            <a:extLst>
              <a:ext uri="{FF2B5EF4-FFF2-40B4-BE49-F238E27FC236}">
                <a16:creationId xmlns:a16="http://schemas.microsoft.com/office/drawing/2014/main" xmlns="" id="{E0E5397C-068F-4D66-85BB-3A4FC56B6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31" y="1935578"/>
            <a:ext cx="5717627" cy="298684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xmlns="" id="{CCDBE301-BDF3-4F50-87C4-96CFC25CEFA1}"/>
              </a:ext>
            </a:extLst>
          </p:cNvPr>
          <p:cNvSpPr txBox="1"/>
          <p:nvPr/>
        </p:nvSpPr>
        <p:spPr>
          <a:xfrm>
            <a:off x="8077981" y="4783920"/>
            <a:ext cx="2940148" cy="276999"/>
          </a:xfrm>
          <a:prstGeom prst="rect">
            <a:avLst/>
          </a:prstGeom>
          <a:noFill/>
        </p:spPr>
        <p:txBody>
          <a:bodyPr wrap="square" rtlCol="0">
            <a:spAutoFit/>
          </a:bodyPr>
          <a:lstStyle/>
          <a:p>
            <a:pPr algn="r"/>
            <a:r>
              <a:rPr lang="fr-FR" sz="1200" i="1" dirty="0"/>
              <a:t>Source : ICAO, 2016</a:t>
            </a:r>
          </a:p>
        </p:txBody>
      </p:sp>
      <p:sp>
        <p:nvSpPr>
          <p:cNvPr id="6" name="Rectangle 5">
            <a:extLst>
              <a:ext uri="{FF2B5EF4-FFF2-40B4-BE49-F238E27FC236}">
                <a16:creationId xmlns:a16="http://schemas.microsoft.com/office/drawing/2014/main" xmlns="" id="{CA2931A0-8BFB-4BE9-B15F-B5D8E7AE5870}"/>
              </a:ext>
            </a:extLst>
          </p:cNvPr>
          <p:cNvSpPr/>
          <p:nvPr/>
        </p:nvSpPr>
        <p:spPr>
          <a:xfrm>
            <a:off x="5424431" y="4639738"/>
            <a:ext cx="5717626" cy="2054409"/>
          </a:xfrm>
          <a:prstGeom prst="rect">
            <a:avLst/>
          </a:prstGeom>
        </p:spPr>
        <p:txBody>
          <a:bodyPr wrap="square">
            <a:spAutoFit/>
          </a:bodyPr>
          <a:lstStyle/>
          <a:p>
            <a:pPr marL="0" lvl="1" indent="0" algn="just">
              <a:buClr>
                <a:srgbClr val="A9A57C"/>
              </a:buClr>
              <a:buNone/>
              <a:defRPr/>
            </a:pPr>
            <a:endParaRPr lang="en-GB" sz="1600" dirty="0"/>
          </a:p>
          <a:p>
            <a:pPr marL="0" lvl="1" indent="0" algn="just">
              <a:buClr>
                <a:srgbClr val="A9A57C"/>
              </a:buClr>
              <a:buNone/>
              <a:defRPr/>
            </a:pPr>
            <a:r>
              <a:rPr lang="en-GB" sz="2000" b="1" dirty="0">
                <a:solidFill>
                  <a:srgbClr val="2F2B20"/>
                </a:solidFill>
              </a:rPr>
              <a:t>2020</a:t>
            </a:r>
          </a:p>
          <a:p>
            <a:pPr marL="342900" lvl="1" indent="-228600" algn="just">
              <a:lnSpc>
                <a:spcPct val="90000"/>
              </a:lnSpc>
              <a:spcBef>
                <a:spcPts val="600"/>
              </a:spcBef>
              <a:spcAft>
                <a:spcPts val="600"/>
              </a:spcAft>
              <a:buClr>
                <a:schemeClr val="accent1"/>
              </a:buClr>
              <a:buFont typeface="Arial" pitchFamily="34" charset="0"/>
              <a:buChar char="•"/>
              <a:defRPr/>
            </a:pPr>
            <a:r>
              <a:rPr lang="en-GB" sz="1700" b="1" dirty="0">
                <a:solidFill>
                  <a:schemeClr val="accent1"/>
                </a:solidFill>
              </a:rPr>
              <a:t>CORSIA’s offsets rules </a:t>
            </a:r>
            <a:r>
              <a:rPr lang="en-GB" sz="1700" dirty="0" smtClean="0"/>
              <a:t>were decided </a:t>
            </a:r>
            <a:r>
              <a:rPr lang="en-GB" sz="1700" dirty="0"/>
              <a:t>by the ICAO Council in March 2020 :</a:t>
            </a:r>
          </a:p>
          <a:p>
            <a:pPr marL="342900" lvl="1" indent="-228600" algn="just">
              <a:lnSpc>
                <a:spcPct val="90000"/>
              </a:lnSpc>
              <a:spcBef>
                <a:spcPts val="600"/>
              </a:spcBef>
              <a:spcAft>
                <a:spcPts val="600"/>
              </a:spcAft>
              <a:buClr>
                <a:schemeClr val="accent1"/>
              </a:buClr>
              <a:buFont typeface="Arial" pitchFamily="34" charset="0"/>
              <a:buChar char="•"/>
              <a:defRPr/>
            </a:pPr>
            <a:r>
              <a:rPr lang="en-GB" sz="1700" dirty="0"/>
              <a:t>The </a:t>
            </a:r>
            <a:r>
              <a:rPr lang="en-GB" sz="1700" b="1" dirty="0">
                <a:solidFill>
                  <a:schemeClr val="accent1"/>
                </a:solidFill>
              </a:rPr>
              <a:t>EU Commission is preparing a report</a:t>
            </a:r>
            <a:r>
              <a:rPr lang="en-GB" sz="1700" dirty="0"/>
              <a:t> on how the two schemes could function together and whether the CORSIA ambition is in line with the EU ambition.  </a:t>
            </a:r>
          </a:p>
        </p:txBody>
      </p:sp>
    </p:spTree>
    <p:extLst>
      <p:ext uri="{BB962C8B-B14F-4D97-AF65-F5344CB8AC3E}">
        <p14:creationId xmlns:p14="http://schemas.microsoft.com/office/powerpoint/2010/main" val="128868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03B7C6-9025-4E6E-B870-9DF89CA50AAF}"/>
              </a:ext>
            </a:extLst>
          </p:cNvPr>
          <p:cNvSpPr>
            <a:spLocks noGrp="1"/>
          </p:cNvSpPr>
          <p:nvPr>
            <p:ph type="title"/>
          </p:nvPr>
        </p:nvSpPr>
        <p:spPr/>
        <p:txBody>
          <a:bodyPr/>
          <a:lstStyle/>
          <a:p>
            <a:r>
              <a:rPr lang="en-GB" dirty="0"/>
              <a:t>6 – CORSIA – Aviation key figures in the EU ETS</a:t>
            </a:r>
            <a:endParaRPr lang="fr-FR" dirty="0"/>
          </a:p>
        </p:txBody>
      </p:sp>
      <p:sp>
        <p:nvSpPr>
          <p:cNvPr id="3" name="Espace réservé du numéro de diapositive 2">
            <a:extLst>
              <a:ext uri="{FF2B5EF4-FFF2-40B4-BE49-F238E27FC236}">
                <a16:creationId xmlns:a16="http://schemas.microsoft.com/office/drawing/2014/main" xmlns="" id="{8BA9A392-04BA-4ECF-B267-C6D5F449B285}"/>
              </a:ext>
            </a:extLst>
          </p:cNvPr>
          <p:cNvSpPr>
            <a:spLocks noGrp="1"/>
          </p:cNvSpPr>
          <p:nvPr>
            <p:ph type="sldNum" sz="quarter" idx="10"/>
          </p:nvPr>
        </p:nvSpPr>
        <p:spPr>
          <a:xfrm>
            <a:off x="11375717" y="6177465"/>
            <a:ext cx="731520" cy="396240"/>
          </a:xfrm>
        </p:spPr>
        <p:txBody>
          <a:bodyPr/>
          <a:lstStyle/>
          <a:p>
            <a:fld id="{6E2D2B3B-882E-40F3-A32F-6DD516915044}" type="slidenum">
              <a:rPr lang="en-US" smtClean="0"/>
              <a:pPr/>
              <a:t>21</a:t>
            </a:fld>
            <a:endParaRPr lang="en-US" dirty="0"/>
          </a:p>
        </p:txBody>
      </p:sp>
      <p:sp>
        <p:nvSpPr>
          <p:cNvPr id="6" name="ZoneTexte 5">
            <a:extLst>
              <a:ext uri="{FF2B5EF4-FFF2-40B4-BE49-F238E27FC236}">
                <a16:creationId xmlns:a16="http://schemas.microsoft.com/office/drawing/2014/main" xmlns="" id="{88866938-AAF4-4F4C-84E5-E113A66FAF8E}"/>
              </a:ext>
            </a:extLst>
          </p:cNvPr>
          <p:cNvSpPr txBox="1"/>
          <p:nvPr/>
        </p:nvSpPr>
        <p:spPr>
          <a:xfrm>
            <a:off x="735289" y="1623106"/>
            <a:ext cx="3915083" cy="2862322"/>
          </a:xfrm>
          <a:prstGeom prst="rect">
            <a:avLst/>
          </a:prstGeom>
          <a:noFill/>
        </p:spPr>
        <p:txBody>
          <a:bodyPr wrap="square" rtlCol="0">
            <a:spAutoFit/>
          </a:bodyPr>
          <a:lstStyle/>
          <a:p>
            <a:r>
              <a:rPr lang="en-AU" b="1" dirty="0" smtClean="0"/>
              <a:t>Over the </a:t>
            </a:r>
            <a:r>
              <a:rPr lang="en-AU" b="1" dirty="0"/>
              <a:t>2013-2018 period : </a:t>
            </a:r>
            <a:endParaRPr lang="en-AU" b="1" dirty="0" smtClean="0"/>
          </a:p>
          <a:p>
            <a:pPr marL="285750" indent="-285750">
              <a:buFont typeface="Arial" charset="0"/>
              <a:buChar char="•"/>
            </a:pPr>
            <a:r>
              <a:rPr lang="en-AU" dirty="0" smtClean="0"/>
              <a:t>Total verified emissions: 358MtCO2</a:t>
            </a:r>
            <a:endParaRPr lang="en-AU" dirty="0"/>
          </a:p>
          <a:p>
            <a:pPr marL="285750" indent="-285750">
              <a:buFont typeface="Arial" panose="020B0604020202020204" pitchFamily="34" charset="0"/>
              <a:buChar char="•"/>
            </a:pPr>
            <a:r>
              <a:rPr lang="en-AU" dirty="0"/>
              <a:t>Verified emissions from airlines </a:t>
            </a:r>
            <a:r>
              <a:rPr lang="en-AU" b="1" dirty="0">
                <a:solidFill>
                  <a:schemeClr val="accent1"/>
                </a:solidFill>
              </a:rPr>
              <a:t>grew by 20,17% from 2013 to 2018 </a:t>
            </a:r>
            <a:endParaRPr lang="en-AU" b="1" dirty="0" smtClean="0">
              <a:solidFill>
                <a:schemeClr val="accent1"/>
              </a:solidFill>
            </a:endParaRPr>
          </a:p>
          <a:p>
            <a:pPr marL="285750" indent="-285750">
              <a:buFont typeface="Arial" panose="020B0604020202020204" pitchFamily="34" charset="0"/>
              <a:buChar char="•"/>
            </a:pPr>
            <a:r>
              <a:rPr lang="en-AU" dirty="0" smtClean="0"/>
              <a:t>The </a:t>
            </a:r>
            <a:r>
              <a:rPr lang="en-AU" dirty="0"/>
              <a:t>aviation sector </a:t>
            </a:r>
            <a:r>
              <a:rPr lang="en-AU" dirty="0" smtClean="0"/>
              <a:t>was in a shortfall position of 122 MtC</a:t>
            </a:r>
            <a:r>
              <a:rPr lang="en-AU" dirty="0"/>
              <a:t>O</a:t>
            </a:r>
            <a:r>
              <a:rPr lang="en-AU" dirty="0" smtClean="0"/>
              <a:t>2</a:t>
            </a:r>
            <a:endParaRPr lang="en-AU" sz="2000" b="1" dirty="0">
              <a:solidFill>
                <a:schemeClr val="accent1"/>
              </a:solidFill>
            </a:endParaRPr>
          </a:p>
          <a:p>
            <a:pPr marL="285750" indent="-285750">
              <a:buFont typeface="Arial" panose="020B0604020202020204" pitchFamily="34" charset="0"/>
              <a:buChar char="•"/>
            </a:pPr>
            <a:r>
              <a:rPr lang="en-AU" dirty="0"/>
              <a:t>Aviation represents 3,33% of the total ETS surrendered units </a:t>
            </a:r>
          </a:p>
          <a:p>
            <a:pPr marL="285750" indent="-285750">
              <a:buFont typeface="Arial" panose="020B0604020202020204" pitchFamily="34" charset="0"/>
              <a:buChar char="•"/>
            </a:pPr>
            <a:r>
              <a:rPr lang="en-AU" dirty="0"/>
              <a:t>14,6% of its EUAA allowances came from auctions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737" y="1748639"/>
            <a:ext cx="5068863" cy="4577960"/>
          </a:xfrm>
          <a:prstGeom prst="rect">
            <a:avLst/>
          </a:prstGeom>
        </p:spPr>
      </p:pic>
    </p:spTree>
    <p:extLst>
      <p:ext uri="{BB962C8B-B14F-4D97-AF65-F5344CB8AC3E}">
        <p14:creationId xmlns:p14="http://schemas.microsoft.com/office/powerpoint/2010/main" val="159929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9001"/>
            <a:ext cx="10160000" cy="1143000"/>
          </a:xfrm>
        </p:spPr>
        <p:txBody>
          <a:bodyPr/>
          <a:lstStyle/>
          <a:p>
            <a:r>
              <a:rPr lang="en-GB" dirty="0"/>
              <a:t>7– Article 6 of the Paris Agreement</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22</a:t>
            </a:fld>
            <a:endParaRPr lang="en-US" dirty="0">
              <a:latin typeface="Calibri"/>
            </a:endParaRPr>
          </a:p>
        </p:txBody>
      </p:sp>
      <p:sp>
        <p:nvSpPr>
          <p:cNvPr id="6" name="Content Placeholder 5"/>
          <p:cNvSpPr>
            <a:spLocks noGrp="1"/>
          </p:cNvSpPr>
          <p:nvPr>
            <p:ph idx="1"/>
          </p:nvPr>
        </p:nvSpPr>
        <p:spPr>
          <a:xfrm>
            <a:off x="848156" y="1552001"/>
            <a:ext cx="10160000" cy="5257801"/>
          </a:xfrm>
        </p:spPr>
        <p:txBody>
          <a:bodyPr>
            <a:normAutofit/>
          </a:bodyPr>
          <a:lstStyle/>
          <a:p>
            <a:pPr marL="0" lvl="1" indent="0" algn="just">
              <a:buNone/>
            </a:pPr>
            <a:r>
              <a:rPr lang="en-GB" b="1" dirty="0"/>
              <a:t>Main developments in 2019 </a:t>
            </a:r>
          </a:p>
          <a:p>
            <a:pPr marL="342900" lvl="1" indent="-342900" algn="just">
              <a:buFont typeface="Arial" charset="0"/>
              <a:buChar char="•"/>
            </a:pPr>
            <a:r>
              <a:rPr lang="en-GB" dirty="0"/>
              <a:t>The SG Climate Summit urged countries to enhance their NDCs, but no (large) countries have done this so far. </a:t>
            </a:r>
            <a:endParaRPr lang="en-GB" dirty="0" smtClean="0"/>
          </a:p>
          <a:p>
            <a:pPr marL="342900" lvl="1" indent="-342900" algn="just">
              <a:buFont typeface="Arial" charset="0"/>
              <a:buChar char="•"/>
            </a:pPr>
            <a:r>
              <a:rPr lang="en-GB" dirty="0" smtClean="0"/>
              <a:t>COP </a:t>
            </a:r>
            <a:r>
              <a:rPr lang="en-GB" dirty="0"/>
              <a:t>25 also did not deliver on Ambition, which was expected by some, nor did negotiators agree on a rulebook for Article 6 (the ‘markets’ article)</a:t>
            </a:r>
          </a:p>
          <a:p>
            <a:pPr marL="342900" lvl="1" indent="-342900" algn="just">
              <a:buFont typeface="Arial" charset="0"/>
              <a:buChar char="•"/>
            </a:pPr>
            <a:r>
              <a:rPr lang="en-GB" dirty="0"/>
              <a:t>However, increasingly more countries are </a:t>
            </a:r>
            <a:r>
              <a:rPr lang="en-GB" i="1" dirty="0"/>
              <a:t>pledging</a:t>
            </a:r>
            <a:r>
              <a:rPr lang="en-GB" dirty="0"/>
              <a:t> to cut GHG emissions to zero by 2050, </a:t>
            </a:r>
            <a:r>
              <a:rPr lang="en-US" dirty="0"/>
              <a:t>including larger countries such as Canada, Chile New Zealand, Mexico and South Korea</a:t>
            </a:r>
            <a:r>
              <a:rPr lang="en-GB" dirty="0"/>
              <a:t> </a:t>
            </a:r>
          </a:p>
          <a:p>
            <a:pPr marL="0" lvl="1" indent="0" algn="just">
              <a:buNone/>
            </a:pPr>
            <a:endParaRPr lang="en-GB" b="1" dirty="0"/>
          </a:p>
          <a:p>
            <a:pPr marL="0" lvl="1" indent="0" algn="just">
              <a:spcBef>
                <a:spcPts val="1200"/>
              </a:spcBef>
              <a:spcAft>
                <a:spcPts val="600"/>
              </a:spcAft>
              <a:buNone/>
            </a:pPr>
            <a:r>
              <a:rPr lang="en-GB" b="1" dirty="0" smtClean="0"/>
              <a:t>2020 </a:t>
            </a:r>
            <a:r>
              <a:rPr lang="en-GB" b="1" dirty="0"/>
              <a:t>: </a:t>
            </a:r>
            <a:r>
              <a:rPr lang="en-GB" b="1" dirty="0" smtClean="0"/>
              <a:t>uncertainty due to COVID-19</a:t>
            </a:r>
            <a:endParaRPr lang="en-GB" b="1" dirty="0"/>
          </a:p>
          <a:p>
            <a:pPr algn="just"/>
            <a:r>
              <a:rPr lang="en-GB" sz="2000" dirty="0" smtClean="0"/>
              <a:t>COP 26 has been postponed </a:t>
            </a:r>
            <a:endParaRPr lang="en-GB" sz="2000" dirty="0"/>
          </a:p>
          <a:p>
            <a:pPr marL="411480" lvl="1" indent="0" algn="just">
              <a:buNone/>
            </a:pPr>
            <a:endParaRPr lang="en-GB" sz="1800" dirty="0"/>
          </a:p>
          <a:p>
            <a:pPr marL="754380" lvl="1">
              <a:buFont typeface="Arial" charset="0"/>
              <a:buChar char="•"/>
            </a:pPr>
            <a:endParaRPr lang="en-GB" sz="1400" dirty="0"/>
          </a:p>
        </p:txBody>
      </p:sp>
      <p:sp>
        <p:nvSpPr>
          <p:cNvPr id="9" name="Content Placeholder 2">
            <a:extLst>
              <a:ext uri="{FF2B5EF4-FFF2-40B4-BE49-F238E27FC236}">
                <a16:creationId xmlns:a16="http://schemas.microsoft.com/office/drawing/2014/main" xmlns="" id="{7BAFD540-9B76-FB46-AF32-80484EECA1AC}"/>
              </a:ext>
            </a:extLst>
          </p:cNvPr>
          <p:cNvSpPr txBox="1">
            <a:spLocks/>
          </p:cNvSpPr>
          <p:nvPr/>
        </p:nvSpPr>
        <p:spPr>
          <a:xfrm>
            <a:off x="730330" y="1906745"/>
            <a:ext cx="9666737" cy="46414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868680" indent="-457200" algn="l" defTabSz="914400" rtl="0" eaLnBrk="1" latinLnBrk="0" hangingPunct="1">
              <a:spcBef>
                <a:spcPct val="20000"/>
              </a:spcBef>
              <a:buClr>
                <a:schemeClr val="accent2"/>
              </a:buClr>
              <a:buFont typeface="+mj-lt"/>
              <a:buAutoNum type="arabicPeriod"/>
              <a:defRPr sz="2200" kern="1200">
                <a:solidFill>
                  <a:schemeClr val="tx1"/>
                </a:solidFill>
                <a:latin typeface="+mn-lt"/>
                <a:ea typeface="+mn-ea"/>
                <a:cs typeface="+mn-cs"/>
              </a:defRPr>
            </a:lvl2pPr>
            <a:lvl3pPr marL="1120140" indent="-342900" algn="l" defTabSz="914400" rtl="0" eaLnBrk="1" latinLnBrk="0" hangingPunct="1">
              <a:spcBef>
                <a:spcPct val="20000"/>
              </a:spcBef>
              <a:buClr>
                <a:schemeClr val="accent3"/>
              </a:buClr>
              <a:buFont typeface="+mj-lt"/>
              <a:buAutoNum type="romanLcPeriod"/>
              <a:defRPr sz="1900" kern="1200">
                <a:solidFill>
                  <a:schemeClr val="tx1"/>
                </a:solidFill>
                <a:latin typeface="+mn-lt"/>
                <a:ea typeface="+mn-ea"/>
                <a:cs typeface="+mn-cs"/>
              </a:defRPr>
            </a:lvl3pPr>
            <a:lvl4pPr marL="1394460" indent="-342900" algn="l" defTabSz="914400" rtl="0" eaLnBrk="1" latinLnBrk="0" hangingPunct="1">
              <a:spcBef>
                <a:spcPct val="20000"/>
              </a:spcBef>
              <a:buClr>
                <a:schemeClr val="accent4"/>
              </a:buClr>
              <a:buFont typeface="Arial" charset="0"/>
              <a:buChar char="•"/>
              <a:defRPr sz="1600" kern="1200">
                <a:solidFill>
                  <a:schemeClr val="tx1"/>
                </a:solidFill>
                <a:latin typeface="+mn-lt"/>
                <a:ea typeface="+mn-ea"/>
                <a:cs typeface="+mn-cs"/>
              </a:defRPr>
            </a:lvl4pPr>
            <a:lvl5pPr marL="1668780" indent="-342900" algn="l" defTabSz="914400" rtl="0" eaLnBrk="1" latinLnBrk="0" hangingPunct="1">
              <a:spcBef>
                <a:spcPct val="20000"/>
              </a:spcBef>
              <a:buClr>
                <a:schemeClr val="accent5"/>
              </a:buClr>
              <a:buFont typeface="+mj-lt"/>
              <a:buAutoNum type="arabicPeriod"/>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endParaRPr lang="en-US" b="1" dirty="0"/>
          </a:p>
        </p:txBody>
      </p:sp>
    </p:spTree>
    <p:extLst>
      <p:ext uri="{BB962C8B-B14F-4D97-AF65-F5344CB8AC3E}">
        <p14:creationId xmlns:p14="http://schemas.microsoft.com/office/powerpoint/2010/main" val="126211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23</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dirty="0" smtClean="0">
                <a:solidFill>
                  <a:schemeClr val="tx1">
                    <a:lumMod val="25000"/>
                    <a:lumOff val="75000"/>
                  </a:schemeClr>
                </a:solidFill>
              </a:rPr>
              <a:t>Impact of COVID-19 on the EU ETS</a:t>
            </a:r>
            <a:endParaRPr lang="en-US" sz="2600" dirty="0">
              <a:solidFill>
                <a:schemeClr val="tx1">
                  <a:lumMod val="25000"/>
                  <a:lumOff val="75000"/>
                </a:schemeClr>
              </a:solidFill>
            </a:endParaRPr>
          </a:p>
          <a:p>
            <a:pPr lvl="1"/>
            <a:r>
              <a:rPr lang="en-GB" sz="2600" dirty="0">
                <a:solidFill>
                  <a:schemeClr val="tx1">
                    <a:lumMod val="25000"/>
                    <a:lumOff val="75000"/>
                  </a:schemeClr>
                </a:solidFill>
              </a:rPr>
              <a:t>Changes in regulatory environment </a:t>
            </a:r>
            <a:endParaRPr lang="en-GB" sz="2600" dirty="0" smtClean="0">
              <a:solidFill>
                <a:schemeClr val="tx1">
                  <a:lumMod val="25000"/>
                  <a:lumOff val="75000"/>
                </a:schemeClr>
              </a:solidFill>
            </a:endParaRPr>
          </a:p>
          <a:p>
            <a:pPr lvl="1"/>
            <a:r>
              <a:rPr lang="en-GB" sz="2600" b="1" dirty="0" smtClean="0"/>
              <a:t>Sentiment Market Survey</a:t>
            </a:r>
            <a:endParaRPr lang="en-GB" sz="2600" b="1" dirty="0"/>
          </a:p>
          <a:p>
            <a:pPr lvl="1"/>
            <a:r>
              <a:rPr lang="en-US" sz="2600" dirty="0">
                <a:solidFill>
                  <a:schemeClr val="tx1">
                    <a:lumMod val="25000"/>
                    <a:lumOff val="75000"/>
                  </a:schemeClr>
                </a:solidFill>
              </a:rPr>
              <a:t>Environmental delivery</a:t>
            </a:r>
          </a:p>
          <a:p>
            <a:pPr lvl="1"/>
            <a:r>
              <a:rPr lang="en-US" sz="2600" dirty="0">
                <a:solidFill>
                  <a:schemeClr val="tx1">
                    <a:lumMod val="25000"/>
                    <a:lumOff val="75000"/>
                  </a:schemeClr>
                </a:solidFill>
              </a:rPr>
              <a:t>Economic delivery</a:t>
            </a:r>
          </a:p>
          <a:p>
            <a:pPr lvl="1"/>
            <a:r>
              <a:rPr lang="en-US" sz="2600" dirty="0">
                <a:solidFill>
                  <a:schemeClr val="tx1">
                    <a:lumMod val="25000"/>
                    <a:lumOff val="75000"/>
                  </a:schemeClr>
                </a:solidFill>
              </a:rPr>
              <a:t>Market functioning</a:t>
            </a:r>
          </a:p>
          <a:p>
            <a:pPr lvl="1"/>
            <a:r>
              <a:rPr lang="en-US" sz="2600" dirty="0">
                <a:solidFill>
                  <a:schemeClr val="tx1">
                    <a:lumMod val="25000"/>
                    <a:lumOff val="75000"/>
                  </a:schemeClr>
                </a:solidFill>
              </a:rPr>
              <a:t>The European Green deal </a:t>
            </a:r>
          </a:p>
          <a:p>
            <a:pPr lvl="1"/>
            <a:r>
              <a:rPr lang="en-US" sz="2600" dirty="0">
                <a:solidFill>
                  <a:schemeClr val="tx1">
                    <a:lumMod val="25000"/>
                    <a:lumOff val="75000"/>
                  </a:schemeClr>
                </a:solidFill>
              </a:rPr>
              <a:t>Issues to monitor in the future</a:t>
            </a:r>
            <a:endParaRPr lang="en-US" dirty="0">
              <a:solidFill>
                <a:schemeClr val="tx1">
                  <a:lumMod val="25000"/>
                  <a:lumOff val="75000"/>
                </a:schemeClr>
              </a:solidFill>
            </a:endParaRPr>
          </a:p>
          <a:p>
            <a:pPr lvl="1"/>
            <a:endParaRPr lang="en-US" dirty="0"/>
          </a:p>
        </p:txBody>
      </p:sp>
    </p:spTree>
    <p:extLst>
      <p:ext uri="{BB962C8B-B14F-4D97-AF65-F5344CB8AC3E}">
        <p14:creationId xmlns:p14="http://schemas.microsoft.com/office/powerpoint/2010/main" val="64323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933"/>
            <a:ext cx="10160000" cy="1143000"/>
          </a:xfrm>
        </p:spPr>
        <p:txBody>
          <a:bodyPr/>
          <a:lstStyle/>
          <a:p>
            <a:r>
              <a:rPr lang="en-GB" dirty="0"/>
              <a:t>‘Sentiment’ Market Survey </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24</a:t>
            </a:fld>
            <a:endParaRPr lang="en-US" dirty="0">
              <a:latin typeface="Calibri"/>
            </a:endParaRPr>
          </a:p>
        </p:txBody>
      </p:sp>
      <p:sp>
        <p:nvSpPr>
          <p:cNvPr id="6" name="Content Placeholder 5"/>
          <p:cNvSpPr>
            <a:spLocks noGrp="1"/>
          </p:cNvSpPr>
          <p:nvPr>
            <p:ph idx="1"/>
          </p:nvPr>
        </p:nvSpPr>
        <p:spPr/>
        <p:txBody>
          <a:bodyPr/>
          <a:lstStyle/>
          <a:p>
            <a:pPr marL="411480" lvl="1" indent="0">
              <a:buNone/>
            </a:pPr>
            <a:endParaRPr lang="en-GB" dirty="0"/>
          </a:p>
          <a:p>
            <a:pPr lvl="1"/>
            <a:endParaRPr lang="en-GB" dirty="0"/>
          </a:p>
          <a:p>
            <a:pPr lvl="1"/>
            <a:endParaRPr lang="en-US" dirty="0"/>
          </a:p>
        </p:txBody>
      </p:sp>
      <p:sp>
        <p:nvSpPr>
          <p:cNvPr id="9" name="Content Placeholder 5">
            <a:extLst>
              <a:ext uri="{FF2B5EF4-FFF2-40B4-BE49-F238E27FC236}">
                <a16:creationId xmlns:a16="http://schemas.microsoft.com/office/drawing/2014/main" xmlns="" id="{88075C39-A91C-D844-884A-E3E67ACEC762}"/>
              </a:ext>
            </a:extLst>
          </p:cNvPr>
          <p:cNvSpPr txBox="1">
            <a:spLocks/>
          </p:cNvSpPr>
          <p:nvPr/>
        </p:nvSpPr>
        <p:spPr>
          <a:xfrm>
            <a:off x="340659" y="1627064"/>
            <a:ext cx="10673083" cy="5230936"/>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868680" indent="-457200" algn="l" defTabSz="914400" rtl="0" eaLnBrk="1" latinLnBrk="0" hangingPunct="1">
              <a:spcBef>
                <a:spcPct val="20000"/>
              </a:spcBef>
              <a:buClr>
                <a:schemeClr val="accent2"/>
              </a:buClr>
              <a:buFont typeface="+mj-lt"/>
              <a:buAutoNum type="arabicPeriod"/>
              <a:defRPr sz="2200" kern="1200">
                <a:solidFill>
                  <a:schemeClr val="tx1"/>
                </a:solidFill>
                <a:latin typeface="+mn-lt"/>
                <a:ea typeface="+mn-ea"/>
                <a:cs typeface="+mn-cs"/>
              </a:defRPr>
            </a:lvl2pPr>
            <a:lvl3pPr marL="1120140" indent="-342900" algn="l" defTabSz="914400" rtl="0" eaLnBrk="1" latinLnBrk="0" hangingPunct="1">
              <a:spcBef>
                <a:spcPct val="20000"/>
              </a:spcBef>
              <a:buClr>
                <a:schemeClr val="accent3"/>
              </a:buClr>
              <a:buFont typeface="+mj-lt"/>
              <a:buAutoNum type="romanLcPeriod"/>
              <a:defRPr sz="1900" kern="1200">
                <a:solidFill>
                  <a:schemeClr val="tx1"/>
                </a:solidFill>
                <a:latin typeface="+mn-lt"/>
                <a:ea typeface="+mn-ea"/>
                <a:cs typeface="+mn-cs"/>
              </a:defRPr>
            </a:lvl3pPr>
            <a:lvl4pPr marL="1394460" indent="-342900" algn="l" defTabSz="914400" rtl="0" eaLnBrk="1" latinLnBrk="0" hangingPunct="1">
              <a:spcBef>
                <a:spcPct val="20000"/>
              </a:spcBef>
              <a:buClr>
                <a:schemeClr val="accent4"/>
              </a:buClr>
              <a:buFont typeface="Arial" charset="0"/>
              <a:buChar char="•"/>
              <a:defRPr sz="1600" kern="1200">
                <a:solidFill>
                  <a:schemeClr val="tx1"/>
                </a:solidFill>
                <a:latin typeface="+mn-lt"/>
                <a:ea typeface="+mn-ea"/>
                <a:cs typeface="+mn-cs"/>
              </a:defRPr>
            </a:lvl4pPr>
            <a:lvl5pPr marL="1668780" indent="-342900" algn="l" defTabSz="914400" rtl="0" eaLnBrk="1" latinLnBrk="0" hangingPunct="1">
              <a:spcBef>
                <a:spcPct val="20000"/>
              </a:spcBef>
              <a:buClr>
                <a:schemeClr val="accent5"/>
              </a:buClr>
              <a:buFont typeface="+mj-lt"/>
              <a:buAutoNum type="arabicPeriod"/>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11480" lvl="1" indent="0">
              <a:buNone/>
            </a:pPr>
            <a:endParaRPr lang="en-GB" sz="1500" dirty="0"/>
          </a:p>
          <a:p>
            <a:r>
              <a:rPr lang="en-GB" sz="2400" b="1" dirty="0"/>
              <a:t>In its current architecture, including the revision for Phase 4 </a:t>
            </a:r>
            <a:r>
              <a:rPr lang="en-GB" sz="2400" dirty="0"/>
              <a:t> </a:t>
            </a:r>
          </a:p>
          <a:p>
            <a:endParaRPr lang="en-GB" sz="800" dirty="0"/>
          </a:p>
          <a:p>
            <a:endParaRPr lang="en-GB" sz="800" dirty="0"/>
          </a:p>
          <a:p>
            <a:pPr marL="724680" lvl="1"/>
            <a:r>
              <a:rPr lang="en-GB" sz="2400" dirty="0"/>
              <a:t>The EU ETS governance will provide a stable and predictable framework for an investment signal. </a:t>
            </a:r>
          </a:p>
          <a:p>
            <a:pPr marL="724680" lvl="1"/>
            <a:r>
              <a:rPr lang="en-GB" sz="2400" dirty="0"/>
              <a:t>The EU ETS Phase 4 parameters will lead to price patterns in 2020-2030 which are commensurate with an investment trajectory necessary towards net zero emissions by 2050. </a:t>
            </a:r>
          </a:p>
          <a:p>
            <a:pPr marL="724680" lvl="1"/>
            <a:r>
              <a:rPr lang="en-GB" sz="2400" dirty="0"/>
              <a:t>The EU ETS will provide a first mover advantage for the EU business community.</a:t>
            </a:r>
          </a:p>
          <a:p>
            <a:pPr marL="724680" lvl="1"/>
            <a:r>
              <a:rPr lang="en-GB" sz="2400" dirty="0"/>
              <a:t>The EU ETS will require significant changes to the MSR in the 2021 review.</a:t>
            </a:r>
          </a:p>
          <a:p>
            <a:pPr marL="724680" lvl="1"/>
            <a:r>
              <a:rPr lang="en-GB" sz="2400" dirty="0"/>
              <a:t>The  mechanisms in place in the EU ETS can address the impacts of MS policies that will overlap with the EU ETS.</a:t>
            </a:r>
          </a:p>
          <a:p>
            <a:pPr marL="724680" lvl="1"/>
            <a:r>
              <a:rPr lang="en-GB" sz="2400" dirty="0"/>
              <a:t>The  EU ETS can drive EU climate change policy post 2030</a:t>
            </a:r>
            <a:r>
              <a:rPr lang="en-GB" sz="2000" dirty="0"/>
              <a:t>.</a:t>
            </a:r>
          </a:p>
        </p:txBody>
      </p:sp>
      <p:sp>
        <p:nvSpPr>
          <p:cNvPr id="8" name="Text Placeholder 6">
            <a:extLst>
              <a:ext uri="{FF2B5EF4-FFF2-40B4-BE49-F238E27FC236}">
                <a16:creationId xmlns:a16="http://schemas.microsoft.com/office/drawing/2014/main" xmlns="" id="{0D729E75-7F20-A844-8598-F358ED83AC01}"/>
              </a:ext>
            </a:extLst>
          </p:cNvPr>
          <p:cNvSpPr txBox="1">
            <a:spLocks/>
          </p:cNvSpPr>
          <p:nvPr/>
        </p:nvSpPr>
        <p:spPr>
          <a:xfrm>
            <a:off x="609599" y="1168663"/>
            <a:ext cx="10039267"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GB" b="1" dirty="0"/>
              <a:t> Survey Questions 2020</a:t>
            </a:r>
          </a:p>
          <a:p>
            <a:endParaRPr lang="en-US" sz="1600" dirty="0"/>
          </a:p>
        </p:txBody>
      </p:sp>
    </p:spTree>
    <p:extLst>
      <p:ext uri="{BB962C8B-B14F-4D97-AF65-F5344CB8AC3E}">
        <p14:creationId xmlns:p14="http://schemas.microsoft.com/office/powerpoint/2010/main" val="578819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‘Sentiment’ Market Survey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25</a:t>
            </a:fld>
            <a:endParaRPr lang="en-US" dirty="0"/>
          </a:p>
        </p:txBody>
      </p:sp>
      <p:sp>
        <p:nvSpPr>
          <p:cNvPr id="6" name="Text Placeholder 6"/>
          <p:cNvSpPr txBox="1">
            <a:spLocks/>
          </p:cNvSpPr>
          <p:nvPr/>
        </p:nvSpPr>
        <p:spPr>
          <a:xfrm>
            <a:off x="134237" y="1269315"/>
            <a:ext cx="10635363"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57200" lvl="0" indent="-342900">
              <a:buFont typeface="+mj-lt"/>
              <a:buAutoNum type="arabicPeriod"/>
            </a:pPr>
            <a:r>
              <a:rPr lang="en-CA" sz="2000" dirty="0"/>
              <a:t>The EU ETS governance will provide a stable and predictable framework for an investment signal.</a:t>
            </a:r>
            <a:endParaRPr lang="en-GB"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40152370"/>
              </p:ext>
            </p:extLst>
          </p:nvPr>
        </p:nvGraphicFramePr>
        <p:xfrm>
          <a:off x="134237" y="1746504"/>
          <a:ext cx="11138601" cy="5111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47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‘Sentiment’ Market Survey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26</a:t>
            </a:fld>
            <a:endParaRPr lang="en-US" dirty="0"/>
          </a:p>
        </p:txBody>
      </p:sp>
      <p:sp>
        <p:nvSpPr>
          <p:cNvPr id="6" name="Text Placeholder 6"/>
          <p:cNvSpPr txBox="1">
            <a:spLocks/>
          </p:cNvSpPr>
          <p:nvPr/>
        </p:nvSpPr>
        <p:spPr>
          <a:xfrm>
            <a:off x="134237" y="1269315"/>
            <a:ext cx="10635363"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indent="-457200" algn="just">
              <a:buFont typeface="+mj-lt"/>
              <a:buAutoNum type="arabicPeriod" startAt="2"/>
            </a:pPr>
            <a:r>
              <a:rPr lang="en-US" sz="2000" dirty="0"/>
              <a:t>The EU ETS Phase 4 parameters will lead to price patterns in 2020-2030 which are commensurate with an investment trajectory necessary towards the updated 2050 climate target</a:t>
            </a:r>
            <a:r>
              <a:rPr lang="en-CA" sz="2000" dirty="0"/>
              <a:t>.</a:t>
            </a:r>
            <a:endParaRPr lang="en-GB" sz="2000" dirty="0"/>
          </a:p>
        </p:txBody>
      </p:sp>
      <p:graphicFrame>
        <p:nvGraphicFramePr>
          <p:cNvPr id="7" name="Chart 6"/>
          <p:cNvGraphicFramePr/>
          <p:nvPr>
            <p:extLst>
              <p:ext uri="{D42A27DB-BD31-4B8C-83A1-F6EECF244321}">
                <p14:modId xmlns:p14="http://schemas.microsoft.com/office/powerpoint/2010/main" val="1573323203"/>
              </p:ext>
            </p:extLst>
          </p:nvPr>
        </p:nvGraphicFramePr>
        <p:xfrm>
          <a:off x="1" y="2252764"/>
          <a:ext cx="11353800" cy="4605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1353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‘Sentiment’ Market Survey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27</a:t>
            </a:fld>
            <a:endParaRPr lang="en-US" dirty="0"/>
          </a:p>
        </p:txBody>
      </p:sp>
      <p:sp>
        <p:nvSpPr>
          <p:cNvPr id="6" name="Text Placeholder 6"/>
          <p:cNvSpPr txBox="1">
            <a:spLocks/>
          </p:cNvSpPr>
          <p:nvPr/>
        </p:nvSpPr>
        <p:spPr>
          <a:xfrm>
            <a:off x="134237" y="1269315"/>
            <a:ext cx="10635363"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indent="-457200" algn="just">
              <a:buFont typeface="+mj-lt"/>
              <a:buAutoNum type="arabicPeriod" startAt="3"/>
            </a:pPr>
            <a:r>
              <a:rPr lang="en-CA" sz="2000" dirty="0"/>
              <a:t>The EU ETS will provide a first mover advantage for the EU business community.</a:t>
            </a:r>
            <a:endParaRPr lang="en-GB" sz="2000" dirty="0"/>
          </a:p>
        </p:txBody>
      </p:sp>
      <p:graphicFrame>
        <p:nvGraphicFramePr>
          <p:cNvPr id="7" name="Chart 6"/>
          <p:cNvGraphicFramePr/>
          <p:nvPr>
            <p:extLst>
              <p:ext uri="{D42A27DB-BD31-4B8C-83A1-F6EECF244321}">
                <p14:modId xmlns:p14="http://schemas.microsoft.com/office/powerpoint/2010/main" val="1880858208"/>
              </p:ext>
            </p:extLst>
          </p:nvPr>
        </p:nvGraphicFramePr>
        <p:xfrm>
          <a:off x="0" y="1906292"/>
          <a:ext cx="11353800" cy="4951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176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‘Sentiment’ Market Survey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28</a:t>
            </a:fld>
            <a:endParaRPr lang="en-US" dirty="0"/>
          </a:p>
        </p:txBody>
      </p:sp>
      <p:sp>
        <p:nvSpPr>
          <p:cNvPr id="6" name="Text Placeholder 6"/>
          <p:cNvSpPr txBox="1">
            <a:spLocks/>
          </p:cNvSpPr>
          <p:nvPr/>
        </p:nvSpPr>
        <p:spPr>
          <a:xfrm>
            <a:off x="134237" y="1269315"/>
            <a:ext cx="10635363"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indent="-457200" algn="just">
              <a:buFont typeface="+mj-lt"/>
              <a:buAutoNum type="arabicPeriod" startAt="4"/>
            </a:pPr>
            <a:r>
              <a:rPr lang="en-CA" sz="2000" dirty="0"/>
              <a:t>The EU ETS will require significant changes to the MSR after the 2021 review.</a:t>
            </a:r>
            <a:endParaRPr lang="en-GB" sz="2000" dirty="0"/>
          </a:p>
        </p:txBody>
      </p:sp>
      <p:sp>
        <p:nvSpPr>
          <p:cNvPr id="8" name="Content Placeholder 5"/>
          <p:cNvSpPr>
            <a:spLocks noGrp="1"/>
          </p:cNvSpPr>
          <p:nvPr>
            <p:ph idx="1"/>
          </p:nvPr>
        </p:nvSpPr>
        <p:spPr>
          <a:xfrm>
            <a:off x="609600" y="1600200"/>
            <a:ext cx="10160000" cy="4800600"/>
          </a:xfrm>
        </p:spPr>
        <p:txBody>
          <a:bodyPr/>
          <a:lstStyle/>
          <a:p>
            <a:pPr marL="411480" lvl="1" indent="0">
              <a:buNone/>
            </a:pPr>
            <a:endParaRPr lang="en-GB" dirty="0"/>
          </a:p>
          <a:p>
            <a:pPr lvl="1"/>
            <a:endParaRPr lang="en-GB" dirty="0"/>
          </a:p>
          <a:p>
            <a:pPr lvl="1"/>
            <a:endParaRPr lang="en-US" dirty="0"/>
          </a:p>
        </p:txBody>
      </p:sp>
      <p:graphicFrame>
        <p:nvGraphicFramePr>
          <p:cNvPr id="9" name="Chart 8"/>
          <p:cNvGraphicFramePr/>
          <p:nvPr>
            <p:extLst>
              <p:ext uri="{D42A27DB-BD31-4B8C-83A1-F6EECF244321}">
                <p14:modId xmlns:p14="http://schemas.microsoft.com/office/powerpoint/2010/main" val="1811131346"/>
              </p:ext>
            </p:extLst>
          </p:nvPr>
        </p:nvGraphicFramePr>
        <p:xfrm>
          <a:off x="56463" y="1866992"/>
          <a:ext cx="11168417" cy="4991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1115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‘Sentiment’ Market Survey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29</a:t>
            </a:fld>
            <a:endParaRPr lang="en-US" dirty="0"/>
          </a:p>
        </p:txBody>
      </p:sp>
      <p:sp>
        <p:nvSpPr>
          <p:cNvPr id="6" name="Text Placeholder 6"/>
          <p:cNvSpPr txBox="1">
            <a:spLocks/>
          </p:cNvSpPr>
          <p:nvPr/>
        </p:nvSpPr>
        <p:spPr>
          <a:xfrm>
            <a:off x="134237" y="1269315"/>
            <a:ext cx="10635363"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indent="-457200" algn="just">
              <a:buFont typeface="+mj-lt"/>
              <a:buAutoNum type="arabicPeriod" startAt="5"/>
            </a:pPr>
            <a:r>
              <a:rPr lang="en-CA" sz="2000" dirty="0"/>
              <a:t>The mechanisms in place in the EU ETS </a:t>
            </a:r>
            <a:r>
              <a:rPr lang="fr-FR" sz="2000" dirty="0"/>
              <a:t>are able to </a:t>
            </a:r>
            <a:r>
              <a:rPr lang="fr-FR" sz="2000" dirty="0" err="1"/>
              <a:t>address</a:t>
            </a:r>
            <a:r>
              <a:rPr lang="fr-FR" sz="2000" dirty="0"/>
              <a:t> the impacts of </a:t>
            </a:r>
            <a:r>
              <a:rPr lang="fr-FR" sz="2000" dirty="0" err="1"/>
              <a:t>Member</a:t>
            </a:r>
            <a:r>
              <a:rPr lang="fr-FR" sz="2000" dirty="0"/>
              <a:t> State </a:t>
            </a:r>
            <a:r>
              <a:rPr lang="fr-FR" sz="2000" dirty="0" err="1"/>
              <a:t>policies</a:t>
            </a:r>
            <a:r>
              <a:rPr lang="fr-FR" sz="2000" dirty="0"/>
              <a:t> </a:t>
            </a:r>
            <a:r>
              <a:rPr lang="fr-FR" sz="2000" dirty="0" err="1"/>
              <a:t>that</a:t>
            </a:r>
            <a:r>
              <a:rPr lang="fr-FR" sz="2000" dirty="0"/>
              <a:t> </a:t>
            </a:r>
            <a:r>
              <a:rPr lang="fr-FR" sz="2000" dirty="0" err="1"/>
              <a:t>will</a:t>
            </a:r>
            <a:r>
              <a:rPr lang="fr-FR" sz="2000" dirty="0"/>
              <a:t> </a:t>
            </a:r>
            <a:r>
              <a:rPr lang="fr-FR" sz="2000" dirty="0" err="1"/>
              <a:t>overlap</a:t>
            </a:r>
            <a:r>
              <a:rPr lang="fr-FR" sz="2000" dirty="0"/>
              <a:t> </a:t>
            </a:r>
            <a:r>
              <a:rPr lang="fr-FR" sz="2000" dirty="0" err="1"/>
              <a:t>with</a:t>
            </a:r>
            <a:r>
              <a:rPr lang="fr-FR" sz="2000" dirty="0"/>
              <a:t> the EU ETS.</a:t>
            </a:r>
            <a:endParaRPr lang="en-GB" sz="2000" dirty="0"/>
          </a:p>
        </p:txBody>
      </p:sp>
      <p:graphicFrame>
        <p:nvGraphicFramePr>
          <p:cNvPr id="8" name="Chart 7"/>
          <p:cNvGraphicFramePr/>
          <p:nvPr>
            <p:extLst>
              <p:ext uri="{D42A27DB-BD31-4B8C-83A1-F6EECF244321}">
                <p14:modId xmlns:p14="http://schemas.microsoft.com/office/powerpoint/2010/main" val="1715847159"/>
              </p:ext>
            </p:extLst>
          </p:nvPr>
        </p:nvGraphicFramePr>
        <p:xfrm>
          <a:off x="0" y="1730466"/>
          <a:ext cx="11244264" cy="5127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064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730333" y="1257300"/>
            <a:ext cx="9310814" cy="5326062"/>
          </a:xfrm>
        </p:spPr>
        <p:txBody>
          <a:bodyPr>
            <a:noAutofit/>
          </a:bodyPr>
          <a:lstStyle/>
          <a:p>
            <a:r>
              <a:rPr lang="en-US" sz="2200" dirty="0"/>
              <a:t>2020 State of the EU ETS Report is meant to be a </a:t>
            </a:r>
            <a:r>
              <a:rPr lang="en-US" sz="2200" b="1" dirty="0"/>
              <a:t>“snapshot”</a:t>
            </a:r>
            <a:r>
              <a:rPr lang="en-US" sz="2200" dirty="0"/>
              <a:t>, providing policymakers and stakeholders with an overview of how the EU ETS is doing by April of each year, based on previous year data</a:t>
            </a:r>
            <a:r>
              <a:rPr lang="en-GB" sz="2200" dirty="0"/>
              <a:t>.</a:t>
            </a:r>
          </a:p>
          <a:p>
            <a:r>
              <a:rPr lang="en-GB" sz="2200" b="1" dirty="0"/>
              <a:t>Context:</a:t>
            </a:r>
          </a:p>
          <a:p>
            <a:pPr lvl="1"/>
            <a:r>
              <a:rPr lang="en-GB" dirty="0"/>
              <a:t>Phase 4 review concluded in 2018</a:t>
            </a:r>
          </a:p>
          <a:p>
            <a:pPr lvl="1"/>
            <a:r>
              <a:rPr lang="en-GB" dirty="0"/>
              <a:t>Climate ambition momentum 2018-2019</a:t>
            </a:r>
          </a:p>
          <a:p>
            <a:pPr lvl="2"/>
            <a:r>
              <a:rPr lang="en-GB" sz="2200" dirty="0"/>
              <a:t>‘Clean Planet for All’ communication</a:t>
            </a:r>
          </a:p>
          <a:p>
            <a:pPr lvl="2"/>
            <a:r>
              <a:rPr lang="en-GB" sz="2200" dirty="0"/>
              <a:t>Popular green movement </a:t>
            </a:r>
          </a:p>
          <a:p>
            <a:pPr lvl="2"/>
            <a:r>
              <a:rPr lang="en-GB" sz="2200" dirty="0"/>
              <a:t>‘European Green Deal’ communication</a:t>
            </a:r>
          </a:p>
          <a:p>
            <a:pPr lvl="2"/>
            <a:r>
              <a:rPr lang="en-GB" sz="2200" dirty="0"/>
              <a:t>Climate neutrality by 2050 goal </a:t>
            </a:r>
          </a:p>
          <a:p>
            <a:pPr lvl="1"/>
            <a:r>
              <a:rPr lang="en-GB" dirty="0"/>
              <a:t>2020: COVID-19</a:t>
            </a:r>
          </a:p>
          <a:p>
            <a:pPr lvl="2"/>
            <a:r>
              <a:rPr lang="en-US" sz="2200" b="1" dirty="0"/>
              <a:t>Resources are finite: priorities will have to be set, and choices to be made</a:t>
            </a:r>
            <a:endParaRPr lang="en-GB" sz="2200" dirty="0"/>
          </a:p>
          <a:p>
            <a:pPr lvl="2"/>
            <a:endParaRPr lang="en-GB" sz="2200" dirty="0"/>
          </a:p>
          <a:p>
            <a:pPr marL="114300" indent="0">
              <a:buNone/>
            </a:pPr>
            <a:endParaRPr lang="en-GB" sz="2200" dirty="0"/>
          </a:p>
          <a:p>
            <a:endParaRPr lang="en-US" sz="2200"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1754811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‘Sentiment’ Market Survey </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30</a:t>
            </a:fld>
            <a:endParaRPr lang="en-US" dirty="0"/>
          </a:p>
        </p:txBody>
      </p:sp>
      <p:sp>
        <p:nvSpPr>
          <p:cNvPr id="5" name="Text Placeholder 6"/>
          <p:cNvSpPr txBox="1">
            <a:spLocks/>
          </p:cNvSpPr>
          <p:nvPr/>
        </p:nvSpPr>
        <p:spPr>
          <a:xfrm>
            <a:off x="188259" y="1120991"/>
            <a:ext cx="10897093" cy="87714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628650" indent="-514350" algn="just">
              <a:buFont typeface="+mj-lt"/>
              <a:buAutoNum type="arabicPeriod" startAt="6"/>
            </a:pPr>
            <a:r>
              <a:rPr lang="en-US" sz="2000" dirty="0"/>
              <a:t>The  EU ETS can drive EU climate change policy post-2030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4921947"/>
              </p:ext>
            </p:extLst>
          </p:nvPr>
        </p:nvGraphicFramePr>
        <p:xfrm>
          <a:off x="609600" y="1600200"/>
          <a:ext cx="10160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716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31</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dirty="0" smtClean="0">
                <a:solidFill>
                  <a:schemeClr val="tx1">
                    <a:lumMod val="25000"/>
                    <a:lumOff val="75000"/>
                  </a:schemeClr>
                </a:solidFill>
              </a:rPr>
              <a:t>Impact of COVID-19 on the EU ETS</a:t>
            </a:r>
            <a:endParaRPr lang="en-US" sz="2600" dirty="0">
              <a:solidFill>
                <a:schemeClr val="tx1">
                  <a:lumMod val="25000"/>
                  <a:lumOff val="75000"/>
                </a:schemeClr>
              </a:solidFill>
            </a:endParaRPr>
          </a:p>
          <a:p>
            <a:pPr lvl="1"/>
            <a:r>
              <a:rPr lang="en-GB" sz="2600" dirty="0">
                <a:solidFill>
                  <a:schemeClr val="tx1">
                    <a:lumMod val="25000"/>
                    <a:lumOff val="75000"/>
                  </a:schemeClr>
                </a:solidFill>
              </a:rPr>
              <a:t>Changes in regulatory environment </a:t>
            </a:r>
            <a:endParaRPr lang="en-GB" sz="2600" dirty="0" smtClean="0">
              <a:solidFill>
                <a:schemeClr val="tx1">
                  <a:lumMod val="25000"/>
                  <a:lumOff val="75000"/>
                </a:schemeClr>
              </a:solidFill>
            </a:endParaRPr>
          </a:p>
          <a:p>
            <a:pPr lvl="1"/>
            <a:r>
              <a:rPr lang="en-GB" sz="2600" dirty="0" smtClean="0">
                <a:solidFill>
                  <a:schemeClr val="tx1">
                    <a:lumMod val="25000"/>
                    <a:lumOff val="75000"/>
                  </a:schemeClr>
                </a:solidFill>
              </a:rPr>
              <a:t>Sentiment Market Survey</a:t>
            </a:r>
            <a:endParaRPr lang="en-GB" sz="2600" dirty="0">
              <a:solidFill>
                <a:schemeClr val="tx1">
                  <a:lumMod val="25000"/>
                  <a:lumOff val="75000"/>
                </a:schemeClr>
              </a:solidFill>
            </a:endParaRPr>
          </a:p>
          <a:p>
            <a:pPr lvl="1"/>
            <a:r>
              <a:rPr lang="en-US" sz="2600" b="1" dirty="0"/>
              <a:t>Environmental delivery</a:t>
            </a:r>
          </a:p>
          <a:p>
            <a:pPr lvl="1"/>
            <a:r>
              <a:rPr lang="en-US" sz="2600" dirty="0">
                <a:solidFill>
                  <a:schemeClr val="tx1">
                    <a:lumMod val="25000"/>
                    <a:lumOff val="75000"/>
                  </a:schemeClr>
                </a:solidFill>
              </a:rPr>
              <a:t>Economic delivery</a:t>
            </a:r>
          </a:p>
          <a:p>
            <a:pPr lvl="1"/>
            <a:r>
              <a:rPr lang="en-US" sz="2600" dirty="0">
                <a:solidFill>
                  <a:schemeClr val="tx1">
                    <a:lumMod val="25000"/>
                    <a:lumOff val="75000"/>
                  </a:schemeClr>
                </a:solidFill>
              </a:rPr>
              <a:t>Market functioning</a:t>
            </a:r>
          </a:p>
          <a:p>
            <a:pPr lvl="1"/>
            <a:r>
              <a:rPr lang="en-US" sz="2600" dirty="0">
                <a:solidFill>
                  <a:schemeClr val="tx1">
                    <a:lumMod val="25000"/>
                    <a:lumOff val="75000"/>
                  </a:schemeClr>
                </a:solidFill>
              </a:rPr>
              <a:t>The European Green deal </a:t>
            </a:r>
          </a:p>
          <a:p>
            <a:pPr lvl="1"/>
            <a:r>
              <a:rPr lang="en-US" sz="2600" dirty="0">
                <a:solidFill>
                  <a:schemeClr val="tx1">
                    <a:lumMod val="25000"/>
                    <a:lumOff val="75000"/>
                  </a:schemeClr>
                </a:solidFill>
              </a:rPr>
              <a:t>Issues to monitor in the future</a:t>
            </a:r>
            <a:endParaRPr lang="en-US" dirty="0">
              <a:solidFill>
                <a:schemeClr val="tx1">
                  <a:lumMod val="25000"/>
                  <a:lumOff val="75000"/>
                </a:schemeClr>
              </a:solidFill>
            </a:endParaRPr>
          </a:p>
          <a:p>
            <a:pPr lvl="1"/>
            <a:endParaRPr lang="en-US" dirty="0"/>
          </a:p>
        </p:txBody>
      </p:sp>
    </p:spTree>
    <p:extLst>
      <p:ext uri="{BB962C8B-B14F-4D97-AF65-F5344CB8AC3E}">
        <p14:creationId xmlns:p14="http://schemas.microsoft.com/office/powerpoint/2010/main" val="1692956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9399" y="9926"/>
            <a:ext cx="11096317" cy="1143000"/>
          </a:xfrm>
        </p:spPr>
        <p:txBody>
          <a:bodyPr>
            <a:noAutofit/>
          </a:bodyPr>
          <a:lstStyle/>
          <a:p>
            <a:r>
              <a:rPr lang="en-US" sz="3200" dirty="0">
                <a:solidFill>
                  <a:srgbClr val="675E47"/>
                </a:solidFill>
              </a:rPr>
              <a:t>Delivery against the trading period </a:t>
            </a:r>
            <a:r>
              <a:rPr lang="en-US" sz="3200" dirty="0" smtClean="0">
                <a:solidFill>
                  <a:srgbClr val="675E47"/>
                </a:solidFill>
              </a:rPr>
              <a:t/>
            </a:r>
            <a:br>
              <a:rPr lang="en-US" sz="3200" dirty="0" smtClean="0">
                <a:solidFill>
                  <a:srgbClr val="675E47"/>
                </a:solidFill>
              </a:rPr>
            </a:br>
            <a:r>
              <a:rPr lang="en-US" sz="2400" b="1" dirty="0" smtClean="0">
                <a:solidFill>
                  <a:srgbClr val="675E47"/>
                </a:solidFill>
              </a:rPr>
              <a:t>Comparison </a:t>
            </a:r>
            <a:r>
              <a:rPr lang="en-US" sz="2400" b="1" dirty="0">
                <a:solidFill>
                  <a:srgbClr val="675E47"/>
                </a:solidFill>
              </a:rPr>
              <a:t>of the rate of </a:t>
            </a:r>
            <a:r>
              <a:rPr lang="en-US" sz="2400" b="1" dirty="0" err="1">
                <a:solidFill>
                  <a:srgbClr val="675E47"/>
                </a:solidFill>
              </a:rPr>
              <a:t>decarbonisation</a:t>
            </a:r>
            <a:r>
              <a:rPr lang="en-US" sz="2400" b="1" dirty="0">
                <a:solidFill>
                  <a:srgbClr val="675E47"/>
                </a:solidFill>
              </a:rPr>
              <a:t> with the decrease of the EU ETS cap</a:t>
            </a:r>
            <a:endParaRPr lang="en-US" sz="3200" b="1" dirty="0"/>
          </a:p>
        </p:txBody>
      </p:sp>
      <p:sp>
        <p:nvSpPr>
          <p:cNvPr id="4" name="Espace réservé du numéro de diapositive 3"/>
          <p:cNvSpPr>
            <a:spLocks noGrp="1"/>
          </p:cNvSpPr>
          <p:nvPr>
            <p:ph type="sldNum" sz="quarter" idx="12"/>
          </p:nvPr>
        </p:nvSpPr>
        <p:spPr/>
        <p:txBody>
          <a:bodyPr/>
          <a:lstStyle/>
          <a:p>
            <a:pPr defTabSz="457200"/>
            <a:fld id="{02C88FDA-B3AD-49BA-B46F-1311B2745F65}" type="slidenum">
              <a:rPr lang="fr-FR">
                <a:latin typeface="Calibri"/>
              </a:rPr>
              <a:pPr defTabSz="457200"/>
              <a:t>32</a:t>
            </a:fld>
            <a:endParaRPr lang="fr-FR">
              <a:latin typeface="Calibri"/>
            </a:endParaRPr>
          </a:p>
        </p:txBody>
      </p:sp>
      <p:sp>
        <p:nvSpPr>
          <p:cNvPr id="14" name="ZoneTexte 13"/>
          <p:cNvSpPr txBox="1"/>
          <p:nvPr/>
        </p:nvSpPr>
        <p:spPr>
          <a:xfrm>
            <a:off x="7481916" y="5560184"/>
            <a:ext cx="2754938" cy="600164"/>
          </a:xfrm>
          <a:prstGeom prst="rect">
            <a:avLst/>
          </a:prstGeom>
          <a:noFill/>
        </p:spPr>
        <p:txBody>
          <a:bodyPr wrap="square" rtlCol="0">
            <a:spAutoFit/>
          </a:bodyPr>
          <a:lstStyle/>
          <a:p>
            <a:pPr defTabSz="457200"/>
            <a:r>
              <a:rPr lang="en-US" sz="1100" i="1" u="sng" dirty="0">
                <a:solidFill>
                  <a:prstClr val="black"/>
                </a:solidFill>
                <a:latin typeface="Calibri"/>
              </a:rPr>
              <a:t>Interpretation of the graph</a:t>
            </a:r>
            <a:r>
              <a:rPr lang="en-US" sz="1100" i="1" dirty="0">
                <a:solidFill>
                  <a:prstClr val="black"/>
                </a:solidFill>
                <a:latin typeface="Calibri"/>
              </a:rPr>
              <a:t>: between 2013 and 2014, the decrease in emissions was equivalent to 2.5 the decrease in the cap</a:t>
            </a:r>
          </a:p>
        </p:txBody>
      </p:sp>
      <p:sp>
        <p:nvSpPr>
          <p:cNvPr id="16" name="Rectangle à coins arrondis 15"/>
          <p:cNvSpPr/>
          <p:nvPr/>
        </p:nvSpPr>
        <p:spPr>
          <a:xfrm>
            <a:off x="7481917" y="4390828"/>
            <a:ext cx="2754937" cy="10493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7200"/>
            <a:r>
              <a:rPr lang="en-US" sz="1600" dirty="0">
                <a:solidFill>
                  <a:prstClr val="black"/>
                </a:solidFill>
                <a:latin typeface="Calibri"/>
              </a:rPr>
              <a:t>Between </a:t>
            </a:r>
            <a:r>
              <a:rPr lang="en-US" sz="1600" dirty="0" smtClean="0">
                <a:solidFill>
                  <a:prstClr val="black"/>
                </a:solidFill>
                <a:latin typeface="Calibri"/>
              </a:rPr>
              <a:t>2018 </a:t>
            </a:r>
            <a:r>
              <a:rPr lang="en-US" sz="1600" dirty="0">
                <a:solidFill>
                  <a:prstClr val="black"/>
                </a:solidFill>
                <a:latin typeface="Calibri"/>
              </a:rPr>
              <a:t>and </a:t>
            </a:r>
            <a:r>
              <a:rPr lang="en-US" sz="1600" dirty="0" smtClean="0">
                <a:solidFill>
                  <a:prstClr val="black"/>
                </a:solidFill>
                <a:latin typeface="Calibri"/>
              </a:rPr>
              <a:t>2019, </a:t>
            </a:r>
            <a:r>
              <a:rPr lang="en-US" sz="1600" dirty="0">
                <a:solidFill>
                  <a:prstClr val="black"/>
                </a:solidFill>
                <a:latin typeface="Calibri"/>
              </a:rPr>
              <a:t>emissions decreased </a:t>
            </a:r>
            <a:r>
              <a:rPr lang="en-US" sz="1600" b="1" dirty="0" smtClean="0">
                <a:solidFill>
                  <a:srgbClr val="E20612"/>
                </a:solidFill>
                <a:latin typeface="Calibri"/>
              </a:rPr>
              <a:t>3.9 times </a:t>
            </a:r>
            <a:r>
              <a:rPr lang="en-US" sz="1600" dirty="0">
                <a:solidFill>
                  <a:prstClr val="black"/>
                </a:solidFill>
                <a:latin typeface="Calibri"/>
              </a:rPr>
              <a:t>faster than the cap</a:t>
            </a:r>
            <a:endParaRPr lang="en-US" sz="1600" b="1" dirty="0">
              <a:solidFill>
                <a:srgbClr val="E20612"/>
              </a:solidFill>
              <a:latin typeface="Calibri"/>
            </a:endParaRPr>
          </a:p>
        </p:txBody>
      </p:sp>
      <p:sp>
        <p:nvSpPr>
          <p:cNvPr id="5" name="TextBox 4"/>
          <p:cNvSpPr txBox="1"/>
          <p:nvPr/>
        </p:nvSpPr>
        <p:spPr>
          <a:xfrm>
            <a:off x="9379937" y="1645812"/>
            <a:ext cx="1637071" cy="738664"/>
          </a:xfrm>
          <a:prstGeom prst="rect">
            <a:avLst/>
          </a:prstGeom>
          <a:noFill/>
        </p:spPr>
        <p:txBody>
          <a:bodyPr wrap="square" rtlCol="0">
            <a:spAutoFit/>
          </a:bodyPr>
          <a:lstStyle/>
          <a:p>
            <a:r>
              <a:rPr lang="en-US" sz="1400" b="1" dirty="0" smtClean="0"/>
              <a:t>Verified emissions are 17.8% below the cap in 2019</a:t>
            </a:r>
            <a:endParaRPr lang="en-US" sz="1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06" y="3719079"/>
            <a:ext cx="5611447" cy="28784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034" y="1161416"/>
            <a:ext cx="7691324" cy="2446120"/>
          </a:xfrm>
          <a:prstGeom prst="rect">
            <a:avLst/>
          </a:prstGeom>
        </p:spPr>
      </p:pic>
    </p:spTree>
    <p:extLst>
      <p:ext uri="{BB962C8B-B14F-4D97-AF65-F5344CB8AC3E}">
        <p14:creationId xmlns:p14="http://schemas.microsoft.com/office/powerpoint/2010/main" val="201140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274638"/>
            <a:ext cx="10428941" cy="1143000"/>
          </a:xfrm>
        </p:spPr>
        <p:txBody>
          <a:bodyPr>
            <a:normAutofit/>
          </a:bodyPr>
          <a:lstStyle/>
          <a:p>
            <a:r>
              <a:rPr lang="en-US" sz="3600" dirty="0"/>
              <a:t>Delivery against the trading period</a:t>
            </a:r>
            <a:r>
              <a:rPr lang="en-US" dirty="0"/>
              <a:t/>
            </a:r>
            <a:br>
              <a:rPr lang="en-US" dirty="0"/>
            </a:br>
            <a:r>
              <a:rPr lang="en-US" sz="2700" b="1" dirty="0"/>
              <a:t>Comparison of emissions against the target cap </a:t>
            </a:r>
            <a:endParaRPr lang="en-US" dirty="0"/>
          </a:p>
        </p:txBody>
      </p:sp>
      <p:sp>
        <p:nvSpPr>
          <p:cNvPr id="9" name="Slide Number Placeholder 2">
            <a:extLst>
              <a:ext uri="{FF2B5EF4-FFF2-40B4-BE49-F238E27FC236}">
                <a16:creationId xmlns:a16="http://schemas.microsoft.com/office/drawing/2014/main" xmlns="" id="{4E19BF5D-D7F6-7A45-9AB8-9B6F19D0471C}"/>
              </a:ext>
            </a:extLst>
          </p:cNvPr>
          <p:cNvSpPr txBox="1">
            <a:spLocks/>
          </p:cNvSpPr>
          <p:nvPr/>
        </p:nvSpPr>
        <p:spPr>
          <a:xfrm>
            <a:off x="11375717" y="5648960"/>
            <a:ext cx="731520" cy="39624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E2D2B3B-882E-40F3-A32F-6DD516915044}" type="slidenum">
              <a:rPr lang="en-US" sz="1800" smtClean="0">
                <a:solidFill>
                  <a:srgbClr val="FFFFFF"/>
                </a:solidFill>
                <a:latin typeface="Calibri"/>
              </a:rPr>
              <a:pPr algn="ctr">
                <a:defRPr/>
              </a:pPr>
              <a:t>33</a:t>
            </a:fld>
            <a:endParaRPr lang="en-US" sz="1800" dirty="0">
              <a:solidFill>
                <a:srgbClr val="FFFFFF"/>
              </a:solidFill>
              <a:latin typeface="Calibri"/>
            </a:endParaRPr>
          </a:p>
        </p:txBody>
      </p:sp>
      <p:sp>
        <p:nvSpPr>
          <p:cNvPr id="14" name="TextBox 13">
            <a:extLst>
              <a:ext uri="{FF2B5EF4-FFF2-40B4-BE49-F238E27FC236}">
                <a16:creationId xmlns:a16="http://schemas.microsoft.com/office/drawing/2014/main" xmlns="" id="{34AE1C7B-2AD9-4A53-84C8-45BCB24082B3}"/>
              </a:ext>
            </a:extLst>
          </p:cNvPr>
          <p:cNvSpPr txBox="1"/>
          <p:nvPr/>
        </p:nvSpPr>
        <p:spPr>
          <a:xfrm>
            <a:off x="8039686" y="911521"/>
            <a:ext cx="2729914" cy="1938992"/>
          </a:xfrm>
          <a:prstGeom prst="rect">
            <a:avLst/>
          </a:prstGeom>
          <a:noFill/>
          <a:ln>
            <a:solidFill>
              <a:schemeClr val="tx1"/>
            </a:solidFill>
          </a:ln>
        </p:spPr>
        <p:txBody>
          <a:bodyPr wrap="none" rtlCol="0">
            <a:spAutoFit/>
          </a:bodyPr>
          <a:lstStyle/>
          <a:p>
            <a:r>
              <a:rPr lang="en-US" sz="2000" b="1" dirty="0"/>
              <a:t>2019 estimates</a:t>
            </a:r>
          </a:p>
          <a:p>
            <a:endParaRPr lang="en-US" sz="2000" dirty="0"/>
          </a:p>
          <a:p>
            <a:r>
              <a:rPr lang="en-US" sz="2000" dirty="0"/>
              <a:t>-</a:t>
            </a:r>
            <a:r>
              <a:rPr lang="en-US" sz="2000" b="1" dirty="0"/>
              <a:t>8.9%   	Total emissions</a:t>
            </a:r>
          </a:p>
          <a:p>
            <a:r>
              <a:rPr lang="en-US" sz="2000" dirty="0"/>
              <a:t>-13.9% 	Power</a:t>
            </a:r>
          </a:p>
          <a:p>
            <a:r>
              <a:rPr lang="en-US" sz="2000" dirty="0"/>
              <a:t>-5%	Industrial Heat</a:t>
            </a:r>
          </a:p>
          <a:p>
            <a:r>
              <a:rPr lang="en-US" sz="2000" dirty="0"/>
              <a:t>-1.8% 	Industry</a:t>
            </a:r>
          </a:p>
        </p:txBody>
      </p:sp>
      <p:sp>
        <p:nvSpPr>
          <p:cNvPr id="15" name="Rectangle 14">
            <a:extLst>
              <a:ext uri="{FF2B5EF4-FFF2-40B4-BE49-F238E27FC236}">
                <a16:creationId xmlns:a16="http://schemas.microsoft.com/office/drawing/2014/main" xmlns="" id="{3720058A-0DB9-491F-9BCE-6BEE03E56762}"/>
              </a:ext>
            </a:extLst>
          </p:cNvPr>
          <p:cNvSpPr/>
          <p:nvPr/>
        </p:nvSpPr>
        <p:spPr>
          <a:xfrm>
            <a:off x="6913604" y="3487396"/>
            <a:ext cx="4079197" cy="2800767"/>
          </a:xfrm>
          <a:prstGeom prst="rect">
            <a:avLst/>
          </a:prstGeom>
        </p:spPr>
        <p:txBody>
          <a:bodyPr wrap="square">
            <a:spAutoFit/>
          </a:bodyPr>
          <a:lstStyle/>
          <a:p>
            <a:r>
              <a:rPr lang="en-US" b="1" dirty="0">
                <a:latin typeface="Cambria"/>
              </a:rPr>
              <a:t>Actual emissions </a:t>
            </a:r>
            <a:r>
              <a:rPr lang="en-US" b="1" dirty="0" smtClean="0">
                <a:latin typeface="Cambria"/>
              </a:rPr>
              <a:t>have been far below </a:t>
            </a:r>
            <a:r>
              <a:rPr lang="en-US" b="1" dirty="0">
                <a:latin typeface="Cambria"/>
              </a:rPr>
              <a:t>the target path. </a:t>
            </a:r>
          </a:p>
          <a:p>
            <a:endParaRPr lang="en-US" sz="1400" b="1" dirty="0">
              <a:solidFill>
                <a:srgbClr val="675E47"/>
              </a:solidFill>
              <a:latin typeface="Cambria"/>
            </a:endParaRPr>
          </a:p>
          <a:p>
            <a:r>
              <a:rPr lang="en-US" b="1" dirty="0">
                <a:solidFill>
                  <a:srgbClr val="675E47"/>
                </a:solidFill>
                <a:latin typeface="Cambria"/>
              </a:rPr>
              <a:t>COVID-19 Scenario: </a:t>
            </a:r>
            <a:r>
              <a:rPr lang="en-US" dirty="0">
                <a:latin typeface="Cambria"/>
              </a:rPr>
              <a:t>-20% drop in emissions in 2020, followed by a 95% recovery in 2021 </a:t>
            </a:r>
          </a:p>
          <a:p>
            <a:endParaRPr lang="en-US" dirty="0">
              <a:latin typeface="Cambria"/>
            </a:endParaRPr>
          </a:p>
          <a:p>
            <a:r>
              <a:rPr lang="en-US" dirty="0">
                <a:latin typeface="Cambria"/>
              </a:rPr>
              <a:t>Projected corridor based on GDP growth rates: emissions will stay well below the (current) cap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03" y="1404744"/>
            <a:ext cx="6160100" cy="4817636"/>
          </a:xfrm>
          <a:prstGeom prst="rect">
            <a:avLst/>
          </a:prstGeom>
        </p:spPr>
      </p:pic>
    </p:spTree>
    <p:extLst>
      <p:ext uri="{BB962C8B-B14F-4D97-AF65-F5344CB8AC3E}">
        <p14:creationId xmlns:p14="http://schemas.microsoft.com/office/powerpoint/2010/main" val="1835660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2D2B3B-882E-40F3-A32F-6DD516915044}" type="slidenum">
              <a:rPr lang="en-US">
                <a:latin typeface="Calibri"/>
              </a:rPr>
              <a:pPr/>
              <a:t>34</a:t>
            </a:fld>
            <a:endParaRPr lang="en-US">
              <a:latin typeface="Calibri"/>
            </a:endParaRPr>
          </a:p>
        </p:txBody>
      </p:sp>
      <p:sp>
        <p:nvSpPr>
          <p:cNvPr id="8" name="Title 1">
            <a:extLst>
              <a:ext uri="{FF2B5EF4-FFF2-40B4-BE49-F238E27FC236}">
                <a16:creationId xmlns:a16="http://schemas.microsoft.com/office/drawing/2014/main" xmlns="" id="{94DCF137-D11A-469C-A76F-CD81CDEAC4CC}"/>
              </a:ext>
            </a:extLst>
          </p:cNvPr>
          <p:cNvSpPr txBox="1">
            <a:spLocks/>
          </p:cNvSpPr>
          <p:nvPr/>
        </p:nvSpPr>
        <p:spPr>
          <a:xfrm>
            <a:off x="1479292" y="5157692"/>
            <a:ext cx="9854443" cy="15238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457200" indent="-457200">
              <a:buFont typeface="Arial" panose="020B0604020202020204" pitchFamily="34" charset="0"/>
              <a:buChar char="•"/>
            </a:pPr>
            <a:endParaRPr lang="en-US" sz="2200" dirty="0">
              <a:solidFill>
                <a:schemeClr val="tx1"/>
              </a:solidFill>
              <a:latin typeface="+mn-lt"/>
            </a:endParaRPr>
          </a:p>
        </p:txBody>
      </p:sp>
      <p:sp>
        <p:nvSpPr>
          <p:cNvPr id="11" name="Titre 1"/>
          <p:cNvSpPr>
            <a:spLocks noGrp="1"/>
          </p:cNvSpPr>
          <p:nvPr>
            <p:ph type="title"/>
          </p:nvPr>
        </p:nvSpPr>
        <p:spPr>
          <a:xfrm>
            <a:off x="397401" y="107110"/>
            <a:ext cx="10160000" cy="1143000"/>
          </a:xfrm>
        </p:spPr>
        <p:txBody>
          <a:bodyPr>
            <a:normAutofit fontScale="90000"/>
          </a:bodyPr>
          <a:lstStyle/>
          <a:p>
            <a:r>
              <a:rPr lang="en-US" sz="3200" dirty="0">
                <a:solidFill>
                  <a:srgbClr val="675E47"/>
                </a:solidFill>
              </a:rPr>
              <a:t>Emission and decarbonization trends </a:t>
            </a:r>
            <a:r>
              <a:rPr lang="en-US" sz="2400" b="1" dirty="0"/>
              <a:t/>
            </a:r>
            <a:br>
              <a:rPr lang="en-US" sz="2400" b="1" dirty="0"/>
            </a:br>
            <a:r>
              <a:rPr lang="en-GB" sz="2400" b="1" dirty="0"/>
              <a:t>Emissions Index</a:t>
            </a:r>
            <a:br>
              <a:rPr lang="en-GB" sz="2400" b="1" dirty="0"/>
            </a:b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1" y="781188"/>
            <a:ext cx="10576553" cy="4376504"/>
          </a:xfrm>
          <a:prstGeom prst="rect">
            <a:avLst/>
          </a:prstGeom>
        </p:spPr>
      </p:pic>
      <p:sp>
        <p:nvSpPr>
          <p:cNvPr id="5" name="TextBox 4"/>
          <p:cNvSpPr txBox="1"/>
          <p:nvPr/>
        </p:nvSpPr>
        <p:spPr>
          <a:xfrm>
            <a:off x="674670" y="5080775"/>
            <a:ext cx="4802731" cy="1200329"/>
          </a:xfrm>
          <a:prstGeom prst="rect">
            <a:avLst/>
          </a:prstGeom>
          <a:noFill/>
        </p:spPr>
        <p:txBody>
          <a:bodyPr wrap="square" rtlCol="0">
            <a:spAutoFit/>
          </a:bodyPr>
          <a:lstStyle/>
          <a:p>
            <a:r>
              <a:rPr lang="en-US" b="1" dirty="0" smtClean="0"/>
              <a:t>Phase 3 </a:t>
            </a:r>
            <a:r>
              <a:rPr lang="mr-IN" b="1" dirty="0" smtClean="0"/>
              <a:t>–</a:t>
            </a:r>
            <a:r>
              <a:rPr lang="en-US" b="1" dirty="0" smtClean="0"/>
              <a:t> average yearly emissions reductions:</a:t>
            </a:r>
          </a:p>
          <a:p>
            <a:pPr marL="285750" indent="-285750">
              <a:buFont typeface="Arial" charset="0"/>
              <a:buChar char="•"/>
            </a:pPr>
            <a:r>
              <a:rPr lang="en-US" dirty="0" smtClean="0"/>
              <a:t>Power: -5.6%</a:t>
            </a:r>
          </a:p>
          <a:p>
            <a:pPr marL="285750" indent="-285750">
              <a:buFont typeface="Arial" charset="0"/>
              <a:buChar char="•"/>
            </a:pPr>
            <a:r>
              <a:rPr lang="en-US" dirty="0" smtClean="0"/>
              <a:t>Industrial heat: -2.5%</a:t>
            </a:r>
          </a:p>
          <a:p>
            <a:pPr marL="285750" indent="-285750">
              <a:buFont typeface="Arial" charset="0"/>
              <a:buChar char="•"/>
            </a:pPr>
            <a:r>
              <a:rPr lang="en-US" dirty="0" smtClean="0"/>
              <a:t>Industry: -0.4%</a:t>
            </a:r>
            <a:endParaRPr lang="en-US" dirty="0"/>
          </a:p>
        </p:txBody>
      </p:sp>
    </p:spTree>
    <p:extLst>
      <p:ext uri="{BB962C8B-B14F-4D97-AF65-F5344CB8AC3E}">
        <p14:creationId xmlns:p14="http://schemas.microsoft.com/office/powerpoint/2010/main" val="181867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857" y="-30088"/>
            <a:ext cx="10160000" cy="1143000"/>
          </a:xfrm>
        </p:spPr>
        <p:txBody>
          <a:bodyPr>
            <a:normAutofit/>
          </a:bodyPr>
          <a:lstStyle/>
          <a:p>
            <a:r>
              <a:rPr lang="en-US" sz="3200" dirty="0"/>
              <a:t>Emission and </a:t>
            </a:r>
            <a:r>
              <a:rPr lang="en-US" sz="3200" dirty="0" err="1"/>
              <a:t>decarbonisation</a:t>
            </a:r>
            <a:r>
              <a:rPr lang="en-US" sz="3200" dirty="0"/>
              <a:t> trends </a:t>
            </a:r>
            <a:br>
              <a:rPr lang="en-US" sz="3200" dirty="0"/>
            </a:br>
            <a:r>
              <a:rPr lang="en-US" sz="2400" b="1" dirty="0"/>
              <a:t>Proxy for intensity</a:t>
            </a:r>
            <a:endParaRPr lang="en-US" b="1" dirty="0"/>
          </a:p>
        </p:txBody>
      </p:sp>
      <p:sp>
        <p:nvSpPr>
          <p:cNvPr id="4" name="Espace réservé du numéro de diapositive 3"/>
          <p:cNvSpPr>
            <a:spLocks noGrp="1"/>
          </p:cNvSpPr>
          <p:nvPr>
            <p:ph type="sldNum" sz="quarter" idx="12"/>
          </p:nvPr>
        </p:nvSpPr>
        <p:spPr/>
        <p:txBody>
          <a:bodyPr/>
          <a:lstStyle/>
          <a:p>
            <a:pPr defTabSz="457200"/>
            <a:fld id="{02C88FDA-B3AD-49BA-B46F-1311B2745F65}" type="slidenum">
              <a:rPr lang="fr-FR">
                <a:latin typeface="Calibri"/>
              </a:rPr>
              <a:pPr defTabSz="457200"/>
              <a:t>35</a:t>
            </a:fld>
            <a:endParaRPr lang="fr-FR">
              <a:latin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33" y="1083713"/>
            <a:ext cx="10803365" cy="4217063"/>
          </a:xfrm>
          <a:prstGeom prst="rect">
            <a:avLst/>
          </a:prstGeom>
        </p:spPr>
      </p:pic>
      <p:sp>
        <p:nvSpPr>
          <p:cNvPr id="5" name="Rectangle 4"/>
          <p:cNvSpPr/>
          <p:nvPr/>
        </p:nvSpPr>
        <p:spPr>
          <a:xfrm>
            <a:off x="543857" y="5300776"/>
            <a:ext cx="9262752" cy="1092607"/>
          </a:xfrm>
          <a:prstGeom prst="rect">
            <a:avLst/>
          </a:prstGeom>
        </p:spPr>
        <p:txBody>
          <a:bodyPr wrap="square">
            <a:spAutoFit/>
          </a:bodyPr>
          <a:lstStyle/>
          <a:p>
            <a:pPr marL="285750" indent="-285750" algn="just">
              <a:spcAft>
                <a:spcPts val="600"/>
              </a:spcAft>
              <a:buFont typeface="Arial" charset="0"/>
              <a:buChar char="•"/>
            </a:pPr>
            <a:r>
              <a:rPr lang="en-US" sz="2000" dirty="0">
                <a:latin typeface="Calibri" charset="0"/>
                <a:ea typeface="游明朝" charset="-128"/>
                <a:cs typeface="Times New Roman" charset="0"/>
              </a:rPr>
              <a:t>While intensity data is hard to come by, our proxy indicates that most industrial sectors are improving the carbon intensity of their </a:t>
            </a:r>
            <a:r>
              <a:rPr lang="en-US" sz="2000" dirty="0" smtClean="0">
                <a:latin typeface="Calibri" charset="0"/>
                <a:ea typeface="游明朝" charset="-128"/>
                <a:cs typeface="Times New Roman" charset="0"/>
              </a:rPr>
              <a:t>production. </a:t>
            </a:r>
          </a:p>
          <a:p>
            <a:pPr marL="285750" indent="-285750" algn="just">
              <a:spcAft>
                <a:spcPts val="600"/>
              </a:spcAft>
              <a:buFont typeface="Arial" charset="0"/>
              <a:buChar char="•"/>
            </a:pPr>
            <a:r>
              <a:rPr lang="en-US" sz="2000" dirty="0" smtClean="0">
                <a:latin typeface="Calibri" charset="0"/>
                <a:ea typeface="游明朝" charset="-128"/>
                <a:cs typeface="Times New Roman" charset="0"/>
              </a:rPr>
              <a:t>Current </a:t>
            </a:r>
            <a:r>
              <a:rPr lang="en-US" sz="2000" dirty="0">
                <a:latin typeface="Calibri" charset="0"/>
                <a:ea typeface="游明朝" charset="-128"/>
                <a:cs typeface="Times New Roman" charset="0"/>
              </a:rPr>
              <a:t>pace of improvements is not fast enough to reach the long-term objectives. </a:t>
            </a:r>
            <a:endParaRPr lang="en-GB" sz="2000" dirty="0">
              <a:effectLst/>
              <a:latin typeface="Calibri" charset="0"/>
              <a:ea typeface="游明朝" charset="-128"/>
              <a:cs typeface="Times New Roman" charset="0"/>
            </a:endParaRPr>
          </a:p>
        </p:txBody>
      </p:sp>
    </p:spTree>
    <p:extLst>
      <p:ext uri="{BB962C8B-B14F-4D97-AF65-F5344CB8AC3E}">
        <p14:creationId xmlns:p14="http://schemas.microsoft.com/office/powerpoint/2010/main" val="49858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delivery </a:t>
            </a:r>
            <a:br>
              <a:rPr lang="en-US" dirty="0"/>
            </a:br>
            <a:r>
              <a:rPr lang="en-US" sz="3100" b="1" dirty="0"/>
              <a:t>Conclusion</a:t>
            </a:r>
            <a:r>
              <a:rPr lang="en-US" sz="3100" b="1" dirty="0">
                <a:solidFill>
                  <a:srgbClr val="FF0000"/>
                </a:solidFill>
              </a:rPr>
              <a:t> </a:t>
            </a:r>
            <a:endParaRPr lang="en-US" b="1" dirty="0">
              <a:solidFill>
                <a:srgbClr val="FF0000"/>
              </a:solidFill>
            </a:endParaRPr>
          </a:p>
        </p:txBody>
      </p:sp>
      <p:sp>
        <p:nvSpPr>
          <p:cNvPr id="3" name="Content Placeholder 2"/>
          <p:cNvSpPr>
            <a:spLocks noGrp="1"/>
          </p:cNvSpPr>
          <p:nvPr>
            <p:ph idx="1"/>
          </p:nvPr>
        </p:nvSpPr>
        <p:spPr>
          <a:xfrm>
            <a:off x="609600" y="1417638"/>
            <a:ext cx="10363200" cy="5195035"/>
          </a:xfrm>
        </p:spPr>
        <p:txBody>
          <a:bodyPr>
            <a:normAutofit/>
          </a:bodyPr>
          <a:lstStyle/>
          <a:p>
            <a:pPr marL="114300" indent="0" algn="just">
              <a:buNone/>
            </a:pPr>
            <a:r>
              <a:rPr lang="nl-BE" sz="2800" b="1" dirty="0">
                <a:ea typeface="Open Sans" panose="020B0606030504020204" pitchFamily="34" charset="0"/>
                <a:cs typeface="Open Sans" panose="020B0606030504020204" pitchFamily="34" charset="0"/>
              </a:rPr>
              <a:t>EU ETS is delivering against trading period target</a:t>
            </a:r>
          </a:p>
          <a:p>
            <a:pPr algn="just"/>
            <a:endParaRPr lang="nl-BE" sz="2400" dirty="0"/>
          </a:p>
          <a:p>
            <a:pPr algn="just"/>
            <a:r>
              <a:rPr lang="nl-BE" sz="2400" dirty="0"/>
              <a:t>Emissions are under target path since 2009</a:t>
            </a:r>
          </a:p>
          <a:p>
            <a:pPr algn="just"/>
            <a:r>
              <a:rPr lang="nl-BE" sz="2400" dirty="0"/>
              <a:t>Emissions decreased </a:t>
            </a:r>
            <a:r>
              <a:rPr lang="nl-BE" sz="2400" dirty="0" smtClean="0"/>
              <a:t>considerably in </a:t>
            </a:r>
            <a:r>
              <a:rPr lang="nl-BE" sz="2400" dirty="0"/>
              <a:t>2019, down by </a:t>
            </a:r>
            <a:r>
              <a:rPr lang="nl-BE" sz="2400" dirty="0" smtClean="0"/>
              <a:t>an estimated 8.9% compared </a:t>
            </a:r>
            <a:r>
              <a:rPr lang="nl-BE" sz="2400" dirty="0"/>
              <a:t>to 2018</a:t>
            </a:r>
          </a:p>
          <a:p>
            <a:pPr algn="just"/>
            <a:r>
              <a:rPr lang="nl-BE" sz="2400" dirty="0"/>
              <a:t>Decarbonisation trends vary significantly in the different sectors</a:t>
            </a:r>
            <a:endParaRPr lang="nl-BE" sz="2000" dirty="0"/>
          </a:p>
          <a:p>
            <a:pPr algn="just"/>
            <a:endParaRPr lang="nl-BE" sz="2400" dirty="0">
              <a:solidFill>
                <a:srgbClr val="FF0000"/>
              </a:solidFill>
            </a:endParaRPr>
          </a:p>
        </p:txBody>
      </p:sp>
      <p:sp>
        <p:nvSpPr>
          <p:cNvPr id="5" name="Slide Number Placeholder 2">
            <a:extLst>
              <a:ext uri="{FF2B5EF4-FFF2-40B4-BE49-F238E27FC236}">
                <a16:creationId xmlns="" xmlns:a16="http://schemas.microsoft.com/office/drawing/2014/main" id="{4B7EB12C-4204-2C4E-8E3D-09D706D7F9BB}"/>
              </a:ext>
            </a:extLst>
          </p:cNvPr>
          <p:cNvSpPr txBox="1">
            <a:spLocks/>
          </p:cNvSpPr>
          <p:nvPr/>
        </p:nvSpPr>
        <p:spPr>
          <a:xfrm>
            <a:off x="11375717" y="5648960"/>
            <a:ext cx="731520" cy="39624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E2D2B3B-882E-40F3-A32F-6DD516915044}" type="slidenum">
              <a:rPr lang="en-US" sz="1800" smtClean="0">
                <a:solidFill>
                  <a:srgbClr val="FFFFFF"/>
                </a:solidFill>
                <a:latin typeface="Calibri"/>
              </a:rPr>
              <a:pPr algn="ctr">
                <a:defRPr/>
              </a:pPr>
              <a:t>36</a:t>
            </a:fld>
            <a:endParaRPr lang="en-US" sz="1800" dirty="0">
              <a:solidFill>
                <a:srgbClr val="FFFFFF"/>
              </a:solidFill>
              <a:latin typeface="Calibri"/>
            </a:endParaRPr>
          </a:p>
        </p:txBody>
      </p:sp>
    </p:spTree>
    <p:extLst>
      <p:ext uri="{BB962C8B-B14F-4D97-AF65-F5344CB8AC3E}">
        <p14:creationId xmlns:p14="http://schemas.microsoft.com/office/powerpoint/2010/main" val="2022435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37</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dirty="0" smtClean="0">
                <a:solidFill>
                  <a:schemeClr val="tx1">
                    <a:lumMod val="25000"/>
                    <a:lumOff val="75000"/>
                  </a:schemeClr>
                </a:solidFill>
              </a:rPr>
              <a:t>Impact of COVID-19 on the EU ETS</a:t>
            </a:r>
            <a:endParaRPr lang="en-US" sz="2600" dirty="0">
              <a:solidFill>
                <a:schemeClr val="tx1">
                  <a:lumMod val="25000"/>
                  <a:lumOff val="75000"/>
                </a:schemeClr>
              </a:solidFill>
            </a:endParaRPr>
          </a:p>
          <a:p>
            <a:pPr lvl="1"/>
            <a:r>
              <a:rPr lang="en-GB" sz="2600" dirty="0">
                <a:solidFill>
                  <a:schemeClr val="tx1">
                    <a:lumMod val="25000"/>
                    <a:lumOff val="75000"/>
                  </a:schemeClr>
                </a:solidFill>
              </a:rPr>
              <a:t>Changes in regulatory environment </a:t>
            </a:r>
            <a:endParaRPr lang="en-GB" sz="2600" dirty="0" smtClean="0">
              <a:solidFill>
                <a:schemeClr val="tx1">
                  <a:lumMod val="25000"/>
                  <a:lumOff val="75000"/>
                </a:schemeClr>
              </a:solidFill>
            </a:endParaRPr>
          </a:p>
          <a:p>
            <a:pPr lvl="1"/>
            <a:r>
              <a:rPr lang="en-GB" sz="2600" dirty="0" smtClean="0">
                <a:solidFill>
                  <a:schemeClr val="tx1">
                    <a:lumMod val="25000"/>
                    <a:lumOff val="75000"/>
                  </a:schemeClr>
                </a:solidFill>
              </a:rPr>
              <a:t>Sentiment Market Survey</a:t>
            </a:r>
            <a:endParaRPr lang="en-GB" sz="2600" dirty="0">
              <a:solidFill>
                <a:schemeClr val="tx1">
                  <a:lumMod val="25000"/>
                  <a:lumOff val="75000"/>
                </a:schemeClr>
              </a:solidFill>
            </a:endParaRPr>
          </a:p>
          <a:p>
            <a:pPr lvl="1"/>
            <a:r>
              <a:rPr lang="en-US" sz="2600" dirty="0">
                <a:solidFill>
                  <a:schemeClr val="tx1">
                    <a:lumMod val="25000"/>
                    <a:lumOff val="75000"/>
                  </a:schemeClr>
                </a:solidFill>
              </a:rPr>
              <a:t>Environmental delivery</a:t>
            </a:r>
          </a:p>
          <a:p>
            <a:pPr lvl="1"/>
            <a:r>
              <a:rPr lang="en-US" sz="2600" b="1" dirty="0"/>
              <a:t>Economic delivery</a:t>
            </a:r>
          </a:p>
          <a:p>
            <a:pPr lvl="1"/>
            <a:r>
              <a:rPr lang="en-US" sz="2600" dirty="0">
                <a:solidFill>
                  <a:schemeClr val="tx1">
                    <a:lumMod val="25000"/>
                    <a:lumOff val="75000"/>
                  </a:schemeClr>
                </a:solidFill>
              </a:rPr>
              <a:t>Market functioning</a:t>
            </a:r>
          </a:p>
          <a:p>
            <a:pPr lvl="1"/>
            <a:r>
              <a:rPr lang="en-US" sz="2600" dirty="0">
                <a:solidFill>
                  <a:schemeClr val="tx1">
                    <a:lumMod val="25000"/>
                    <a:lumOff val="75000"/>
                  </a:schemeClr>
                </a:solidFill>
              </a:rPr>
              <a:t>The European Green deal </a:t>
            </a:r>
          </a:p>
          <a:p>
            <a:pPr lvl="1"/>
            <a:r>
              <a:rPr lang="en-US" sz="2600" dirty="0">
                <a:solidFill>
                  <a:schemeClr val="tx1">
                    <a:lumMod val="25000"/>
                    <a:lumOff val="75000"/>
                  </a:schemeClr>
                </a:solidFill>
              </a:rPr>
              <a:t>Issues to monitor in the future</a:t>
            </a:r>
            <a:endParaRPr lang="en-US" dirty="0">
              <a:solidFill>
                <a:schemeClr val="tx1">
                  <a:lumMod val="25000"/>
                  <a:lumOff val="75000"/>
                </a:schemeClr>
              </a:solidFill>
            </a:endParaRPr>
          </a:p>
          <a:p>
            <a:pPr lvl="1"/>
            <a:endParaRPr lang="en-US" dirty="0"/>
          </a:p>
        </p:txBody>
      </p:sp>
    </p:spTree>
    <p:extLst>
      <p:ext uri="{BB962C8B-B14F-4D97-AF65-F5344CB8AC3E}">
        <p14:creationId xmlns:p14="http://schemas.microsoft.com/office/powerpoint/2010/main" val="487984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160000" cy="1143000"/>
          </a:xfrm>
        </p:spPr>
        <p:txBody>
          <a:bodyPr/>
          <a:lstStyle/>
          <a:p>
            <a:r>
              <a:rPr lang="en-US" dirty="0"/>
              <a:t>Economic efficiency</a:t>
            </a:r>
            <a:endParaRPr lang="en-US" dirty="0">
              <a:solidFill>
                <a:srgbClr val="FF0000"/>
              </a:solidFill>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2D2B3B-882E-40F3-A32F-6DD516915044}"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5"/>
          <p:cNvSpPr>
            <a:spLocks noGrp="1"/>
          </p:cNvSpPr>
          <p:nvPr>
            <p:ph idx="1"/>
          </p:nvPr>
        </p:nvSpPr>
        <p:spPr>
          <a:xfrm>
            <a:off x="609600" y="1143000"/>
            <a:ext cx="10277475" cy="5061030"/>
          </a:xfrm>
        </p:spPr>
        <p:txBody>
          <a:bodyPr>
            <a:normAutofit/>
          </a:bodyPr>
          <a:lstStyle/>
          <a:p>
            <a:pPr marL="114300" indent="0">
              <a:buNone/>
            </a:pPr>
            <a:endParaRPr lang="en-US" sz="1400" dirty="0"/>
          </a:p>
          <a:p>
            <a:pPr marL="114300" indent="0">
              <a:buNone/>
            </a:pPr>
            <a:endParaRPr lang="en-US" sz="1400" dirty="0"/>
          </a:p>
          <a:p>
            <a:pPr marL="628650" indent="-514350">
              <a:buFont typeface="+mj-lt"/>
              <a:buAutoNum type="arabicPeriod"/>
            </a:pPr>
            <a:r>
              <a:rPr lang="en-US" sz="2400" dirty="0"/>
              <a:t>Is the EU ETS a driver for change? </a:t>
            </a:r>
          </a:p>
          <a:p>
            <a:pPr marL="1154430" lvl="1" indent="-514350">
              <a:buFont typeface="+mj-lt"/>
              <a:buAutoNum type="romanUcPeriod"/>
            </a:pPr>
            <a:r>
              <a:rPr lang="en-US" sz="2000" dirty="0"/>
              <a:t>Interaction with other policies; </a:t>
            </a:r>
          </a:p>
          <a:p>
            <a:pPr marL="1154430" lvl="1" indent="-514350">
              <a:buFont typeface="+mj-lt"/>
              <a:buAutoNum type="romanUcPeriod"/>
            </a:pPr>
            <a:r>
              <a:rPr lang="en-US" sz="2000" dirty="0"/>
              <a:t>Decarbonization in the power sector; </a:t>
            </a:r>
          </a:p>
          <a:p>
            <a:pPr marL="1154430" lvl="1" indent="-514350">
              <a:buFont typeface="+mj-lt"/>
              <a:buAutoNum type="romanUcPeriod"/>
            </a:pPr>
            <a:r>
              <a:rPr lang="en-US" sz="2000" dirty="0"/>
              <a:t>Deployment of new low-carbon technologies; </a:t>
            </a:r>
          </a:p>
          <a:p>
            <a:pPr marL="1154430" lvl="1" indent="-514350">
              <a:buFont typeface="+mj-lt"/>
              <a:buAutoNum type="romanUcPeriod"/>
            </a:pPr>
            <a:r>
              <a:rPr lang="en-US" sz="2000" dirty="0"/>
              <a:t>Use of auction revenues.</a:t>
            </a:r>
          </a:p>
          <a:p>
            <a:pPr marL="1154430" lvl="1" indent="-514350">
              <a:buFont typeface="+mj-lt"/>
              <a:buAutoNum type="romanUcPeriod"/>
            </a:pPr>
            <a:endParaRPr lang="en-US" sz="2000" dirty="0"/>
          </a:p>
          <a:p>
            <a:pPr marL="1154430" lvl="1" indent="-514350">
              <a:buFont typeface="+mj-lt"/>
              <a:buAutoNum type="romanUcPeriod"/>
            </a:pPr>
            <a:endParaRPr lang="en-US" sz="2000" dirty="0"/>
          </a:p>
          <a:p>
            <a:pPr marL="628650" lvl="0" indent="-514350">
              <a:buClr>
                <a:srgbClr val="A9A57C"/>
              </a:buClr>
              <a:buFont typeface="+mj-lt"/>
              <a:buAutoNum type="arabicPeriod"/>
            </a:pPr>
            <a:r>
              <a:rPr lang="en-US" sz="2400" dirty="0">
                <a:solidFill>
                  <a:srgbClr val="2F2B20"/>
                </a:solidFill>
              </a:rPr>
              <a:t> Monetary impacts and carbon leakage </a:t>
            </a:r>
          </a:p>
          <a:p>
            <a:pPr marL="1154430" lvl="1" indent="-514350">
              <a:buFont typeface="+mj-lt"/>
              <a:buAutoNum type="romanUcPeriod"/>
            </a:pPr>
            <a:r>
              <a:rPr lang="en-US" sz="2000" dirty="0"/>
              <a:t>Direct costs</a:t>
            </a:r>
          </a:p>
          <a:p>
            <a:pPr marL="1154430" lvl="1" indent="-514350">
              <a:buFont typeface="+mj-lt"/>
              <a:buAutoNum type="romanUcPeriod"/>
            </a:pPr>
            <a:r>
              <a:rPr lang="en-US" sz="2000" dirty="0"/>
              <a:t>Indirect costs</a:t>
            </a:r>
            <a:endParaRPr lang="en-US" sz="1600" dirty="0"/>
          </a:p>
          <a:p>
            <a:pPr marL="628650" lvl="0" indent="-514350">
              <a:buClr>
                <a:srgbClr val="A9A57C"/>
              </a:buClr>
              <a:buFont typeface="+mj-lt"/>
              <a:buAutoNum type="arabicPeriod"/>
            </a:pPr>
            <a:endParaRPr lang="en-US" sz="2000" dirty="0"/>
          </a:p>
        </p:txBody>
      </p:sp>
    </p:spTree>
    <p:extLst>
      <p:ext uri="{BB962C8B-B14F-4D97-AF65-F5344CB8AC3E}">
        <p14:creationId xmlns:p14="http://schemas.microsoft.com/office/powerpoint/2010/main" val="308213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a:r>
              <a:rPr lang="en-US" sz="4800" dirty="0"/>
              <a:t>Interaction with other </a:t>
            </a:r>
            <a:r>
              <a:rPr lang="en-US" sz="4800" dirty="0" smtClean="0"/>
              <a:t>policies </a:t>
            </a:r>
            <a:endParaRPr lang="en-GB" dirty="0">
              <a:solidFill>
                <a:srgbClr val="FF0000"/>
              </a:solidFill>
            </a:endParaRPr>
          </a:p>
        </p:txBody>
      </p:sp>
      <p:sp>
        <p:nvSpPr>
          <p:cNvPr id="3" name="Content Placeholder 2"/>
          <p:cNvSpPr>
            <a:spLocks noGrp="1"/>
          </p:cNvSpPr>
          <p:nvPr>
            <p:ph idx="1"/>
          </p:nvPr>
        </p:nvSpPr>
        <p:spPr>
          <a:xfrm>
            <a:off x="609600" y="1923757"/>
            <a:ext cx="10392229" cy="4800600"/>
          </a:xfrm>
        </p:spPr>
        <p:txBody>
          <a:bodyPr>
            <a:normAutofit fontScale="92500" lnSpcReduction="10000"/>
          </a:bodyPr>
          <a:lstStyle/>
          <a:p>
            <a:r>
              <a:rPr lang="en-GB" dirty="0"/>
              <a:t>The effects of policy overlap create negative impacts on the economic efficiency of EU ETS</a:t>
            </a:r>
          </a:p>
          <a:p>
            <a:endParaRPr lang="en-GB" sz="1800" dirty="0"/>
          </a:p>
          <a:p>
            <a:r>
              <a:rPr lang="en-GB" dirty="0"/>
              <a:t>RES/EE targets set at the EU level have implications on the decarbonisation of EU ETS sectors. The EU ETS also interacts with the effort sharing regulation (ESR) and other EU policies for GHG emissions reduction </a:t>
            </a:r>
          </a:p>
          <a:p>
            <a:endParaRPr lang="en-GB" sz="1800" dirty="0"/>
          </a:p>
          <a:p>
            <a:r>
              <a:rPr lang="en-GB" dirty="0"/>
              <a:t>Similar implications stemming from national policies, as in the case of coal-phase outs</a:t>
            </a:r>
          </a:p>
          <a:p>
            <a:endParaRPr lang="en-GB" sz="1800" dirty="0"/>
          </a:p>
          <a:p>
            <a:r>
              <a:rPr lang="en-GB" dirty="0" smtClean="0"/>
              <a:t>The MSR was put in place to partially reconcile the effects of policy overlaps and the EU ETS</a:t>
            </a:r>
            <a:endParaRPr lang="en-GB" i="1"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780132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 ETS ‘fit for purpose’  </a:t>
            </a:r>
          </a:p>
        </p:txBody>
      </p:sp>
      <p:sp>
        <p:nvSpPr>
          <p:cNvPr id="3" name="Content Placeholder 2"/>
          <p:cNvSpPr>
            <a:spLocks noGrp="1"/>
          </p:cNvSpPr>
          <p:nvPr>
            <p:ph idx="1"/>
          </p:nvPr>
        </p:nvSpPr>
        <p:spPr>
          <a:xfrm>
            <a:off x="730333" y="1758369"/>
            <a:ext cx="9310814" cy="4641448"/>
          </a:xfrm>
        </p:spPr>
        <p:txBody>
          <a:bodyPr>
            <a:normAutofit/>
          </a:bodyPr>
          <a:lstStyle/>
          <a:p>
            <a:pPr marL="114300" indent="0" algn="just">
              <a:buNone/>
            </a:pPr>
            <a:endParaRPr lang="en-GB" sz="800" b="1" dirty="0"/>
          </a:p>
          <a:p>
            <a:pPr marL="114300" indent="0" algn="just">
              <a:buNone/>
            </a:pPr>
            <a:r>
              <a:rPr lang="en-GB" sz="2800" b="1" dirty="0"/>
              <a:t>3 key deliveries </a:t>
            </a:r>
          </a:p>
          <a:p>
            <a:pPr marL="114300" indent="0" algn="just">
              <a:buNone/>
            </a:pPr>
            <a:endParaRPr lang="en-GB" sz="800" b="1" dirty="0"/>
          </a:p>
          <a:p>
            <a:pPr marL="571500" indent="-457200" algn="just">
              <a:buFont typeface="+mj-lt"/>
              <a:buAutoNum type="arabicPeriod"/>
            </a:pPr>
            <a:r>
              <a:rPr lang="en-GB" sz="2400" b="1" dirty="0"/>
              <a:t>Environmental delivery.</a:t>
            </a:r>
            <a:r>
              <a:rPr lang="en-GB" sz="2400" dirty="0"/>
              <a:t> Does it deliver against absolute environmental targets? </a:t>
            </a:r>
          </a:p>
          <a:p>
            <a:pPr marL="571500" indent="-457200" algn="just">
              <a:buFont typeface="+mj-lt"/>
              <a:buAutoNum type="arabicPeriod"/>
            </a:pPr>
            <a:r>
              <a:rPr lang="en-GB" sz="2400" b="1" dirty="0"/>
              <a:t>Economic delivery.</a:t>
            </a:r>
            <a:r>
              <a:rPr lang="en-GB" sz="2400" dirty="0"/>
              <a:t> Macro-economic efficiency and cost effectiveness for compliance. Does it provide effective, and proportional, protection against the risk of carbon leakage? Is it a driver for change? </a:t>
            </a:r>
          </a:p>
          <a:p>
            <a:pPr marL="571500" indent="-457200" algn="just">
              <a:buFont typeface="+mj-lt"/>
              <a:buAutoNum type="arabicPeriod"/>
            </a:pPr>
            <a:r>
              <a:rPr lang="en-GB" sz="2400" b="1" dirty="0"/>
              <a:t>Market functioning.</a:t>
            </a:r>
            <a:r>
              <a:rPr lang="en-GB" sz="2400" dirty="0"/>
              <a:t> It is worth having a market only if it functions well and leads to good price discovery.</a:t>
            </a:r>
          </a:p>
          <a:p>
            <a:pPr marL="571500" indent="-457200">
              <a:buFont typeface="+mj-lt"/>
              <a:buAutoNum type="arabicPeriod"/>
            </a:pPr>
            <a:endParaRPr lang="en-GB" sz="2400" dirty="0"/>
          </a:p>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4</a:t>
            </a:fld>
            <a:endParaRPr lang="en-US" dirty="0"/>
          </a:p>
        </p:txBody>
      </p:sp>
      <p:sp>
        <p:nvSpPr>
          <p:cNvPr id="7" name="Text Placeholder 6"/>
          <p:cNvSpPr>
            <a:spLocks noGrp="1"/>
          </p:cNvSpPr>
          <p:nvPr>
            <p:ph type="body" sz="quarter" idx="13"/>
          </p:nvPr>
        </p:nvSpPr>
        <p:spPr/>
        <p:txBody>
          <a:bodyPr/>
          <a:lstStyle/>
          <a:p>
            <a:r>
              <a:rPr lang="en-US" dirty="0"/>
              <a:t>What do we expect the EU ETS to deliver? </a:t>
            </a:r>
          </a:p>
        </p:txBody>
      </p:sp>
    </p:spTree>
    <p:extLst>
      <p:ext uri="{BB962C8B-B14F-4D97-AF65-F5344CB8AC3E}">
        <p14:creationId xmlns:p14="http://schemas.microsoft.com/office/powerpoint/2010/main" val="356881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274638"/>
            <a:ext cx="10751574" cy="1143000"/>
          </a:xfrm>
        </p:spPr>
        <p:txBody>
          <a:bodyPr/>
          <a:lstStyle/>
          <a:p>
            <a:pPr marL="228600"/>
            <a:r>
              <a:rPr lang="en-US" sz="4800" dirty="0"/>
              <a:t>Interaction with EU-level </a:t>
            </a:r>
            <a:r>
              <a:rPr lang="en-US" sz="4800" dirty="0" smtClean="0"/>
              <a:t>policies</a:t>
            </a:r>
            <a:endParaRPr lang="en-GB" dirty="0">
              <a:solidFill>
                <a:srgbClr val="FF00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40</a:t>
            </a:fld>
            <a:endParaRPr lang="en-US"/>
          </a:p>
        </p:txBody>
      </p:sp>
      <p:pic>
        <p:nvPicPr>
          <p:cNvPr id="7" name="Content Placeholder 9" descr="../../../../../../../../../../Desktop/Screen%20Shot%202018-04-13%20at%2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72787" y="1091740"/>
            <a:ext cx="8273641" cy="4953460"/>
          </a:xfrm>
          <a:prstGeom prst="rect">
            <a:avLst/>
          </a:prstGeom>
          <a:noFill/>
          <a:ln>
            <a:noFill/>
          </a:ln>
        </p:spPr>
      </p:pic>
      <p:sp>
        <p:nvSpPr>
          <p:cNvPr id="3" name="Rectangle 2">
            <a:extLst>
              <a:ext uri="{FF2B5EF4-FFF2-40B4-BE49-F238E27FC236}">
                <a16:creationId xmlns:a16="http://schemas.microsoft.com/office/drawing/2014/main" xmlns="" id="{8B1C059A-B0B6-D14D-9F2C-8787D47A42B5}"/>
              </a:ext>
            </a:extLst>
          </p:cNvPr>
          <p:cNvSpPr/>
          <p:nvPr/>
        </p:nvSpPr>
        <p:spPr>
          <a:xfrm>
            <a:off x="4673600" y="6429473"/>
            <a:ext cx="6096000" cy="307777"/>
          </a:xfrm>
          <a:prstGeom prst="rect">
            <a:avLst/>
          </a:prstGeom>
        </p:spPr>
        <p:txBody>
          <a:bodyPr>
            <a:spAutoFit/>
          </a:bodyPr>
          <a:lstStyle/>
          <a:p>
            <a:pPr algn="r">
              <a:spcAft>
                <a:spcPts val="600"/>
              </a:spcAft>
            </a:pPr>
            <a:r>
              <a:rPr lang="en-US" sz="1400" i="1" dirty="0">
                <a:latin typeface="Calibri" panose="020F0502020204030204" pitchFamily="34" charset="0"/>
                <a:ea typeface="Times New Roman" panose="02020603050405020304" pitchFamily="18" charset="0"/>
                <a:cs typeface="Times New Roman" panose="02020603050405020304" pitchFamily="18" charset="0"/>
              </a:rPr>
              <a:t>Source: I4CE and </a:t>
            </a:r>
            <a:r>
              <a:rPr lang="en-US" sz="1400" i="1" dirty="0" err="1">
                <a:latin typeface="Calibri" panose="020F0502020204030204" pitchFamily="34" charset="0"/>
                <a:ea typeface="Times New Roman" panose="02020603050405020304" pitchFamily="18" charset="0"/>
                <a:cs typeface="Times New Roman" panose="02020603050405020304" pitchFamily="18" charset="0"/>
              </a:rPr>
              <a:t>Enerdata</a:t>
            </a:r>
            <a:r>
              <a:rPr lang="en-US" sz="1400" i="1" dirty="0">
                <a:latin typeface="Calibri" panose="020F0502020204030204" pitchFamily="34" charset="0"/>
                <a:ea typeface="Times New Roman" panose="02020603050405020304" pitchFamily="18" charset="0"/>
                <a:cs typeface="Times New Roman" panose="02020603050405020304" pitchFamily="18" charset="0"/>
              </a:rPr>
              <a:t>, 2018, based on a visual concept by Ecologic</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6612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26" y="83823"/>
            <a:ext cx="10160000" cy="1143000"/>
          </a:xfrm>
        </p:spPr>
        <p:txBody>
          <a:bodyPr/>
          <a:lstStyle/>
          <a:p>
            <a:pPr marL="228600"/>
            <a:r>
              <a:rPr lang="en-US" sz="4800" dirty="0" err="1"/>
              <a:t>Decarbonisation</a:t>
            </a:r>
            <a:r>
              <a:rPr lang="en-US" sz="4800" dirty="0"/>
              <a:t> in the power </a:t>
            </a:r>
            <a:r>
              <a:rPr lang="en-US" sz="4800" dirty="0" smtClean="0"/>
              <a:t>sector</a:t>
            </a:r>
            <a:endParaRPr lang="en-GB" sz="4800" dirty="0">
              <a:solidFill>
                <a:srgbClr val="FF00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41</a:t>
            </a:fld>
            <a:endParaRPr lang="en-US"/>
          </a:p>
        </p:txBody>
      </p:sp>
      <p:sp>
        <p:nvSpPr>
          <p:cNvPr id="8" name="Text Placeholder 6"/>
          <p:cNvSpPr txBox="1">
            <a:spLocks/>
          </p:cNvSpPr>
          <p:nvPr/>
        </p:nvSpPr>
        <p:spPr>
          <a:xfrm>
            <a:off x="457199" y="1379092"/>
            <a:ext cx="8817429"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sp>
        <p:nvSpPr>
          <p:cNvPr id="3" name="Rectangle 2"/>
          <p:cNvSpPr/>
          <p:nvPr/>
        </p:nvSpPr>
        <p:spPr>
          <a:xfrm>
            <a:off x="1278030" y="1287490"/>
            <a:ext cx="9084398" cy="369332"/>
          </a:xfrm>
          <a:prstGeom prst="rect">
            <a:avLst/>
          </a:prstGeom>
        </p:spPr>
        <p:txBody>
          <a:bodyPr wrap="square">
            <a:spAutoFit/>
          </a:bodyPr>
          <a:lstStyle/>
          <a:p>
            <a:r>
              <a:rPr lang="en-US" b="1" u="sng" dirty="0"/>
              <a:t>CO</a:t>
            </a:r>
            <a:r>
              <a:rPr lang="en-US" b="1" u="sng" baseline="-25000" dirty="0"/>
              <a:t>2</a:t>
            </a:r>
            <a:r>
              <a:rPr lang="en-US" b="1" u="sng" dirty="0"/>
              <a:t> emissions from the power sector and carbon content of power generation (</a:t>
            </a:r>
            <a:r>
              <a:rPr lang="en-US" b="1" u="sng" dirty="0" smtClean="0"/>
              <a:t>2005-2019)</a:t>
            </a:r>
            <a:endParaRPr lang="en-US" b="1" u="sng" dirty="0"/>
          </a:p>
        </p:txBody>
      </p:sp>
      <p:sp>
        <p:nvSpPr>
          <p:cNvPr id="10" name="ZoneTexte 9"/>
          <p:cNvSpPr txBox="1"/>
          <p:nvPr/>
        </p:nvSpPr>
        <p:spPr>
          <a:xfrm>
            <a:off x="7535310" y="5103300"/>
            <a:ext cx="3840407" cy="276999"/>
          </a:xfrm>
          <a:prstGeom prst="rect">
            <a:avLst/>
          </a:prstGeom>
          <a:noFill/>
        </p:spPr>
        <p:txBody>
          <a:bodyPr wrap="square" rtlCol="0">
            <a:spAutoFit/>
          </a:bodyPr>
          <a:lstStyle/>
          <a:p>
            <a:r>
              <a:rPr lang="en-US" sz="1200" i="1" dirty="0"/>
              <a:t>Source : </a:t>
            </a:r>
            <a:r>
              <a:rPr lang="en-US" sz="1200" i="1" dirty="0" smtClean="0"/>
              <a:t>ERCST based on data from BNEF, Eurostat, EU TL</a:t>
            </a:r>
            <a:endParaRPr lang="en-US" sz="1200" i="1" dirty="0"/>
          </a:p>
        </p:txBody>
      </p:sp>
      <p:sp>
        <p:nvSpPr>
          <p:cNvPr id="12" name="Rectangle 11"/>
          <p:cNvSpPr/>
          <p:nvPr/>
        </p:nvSpPr>
        <p:spPr>
          <a:xfrm>
            <a:off x="659826" y="5324588"/>
            <a:ext cx="7674997" cy="2139047"/>
          </a:xfrm>
          <a:prstGeom prst="rect">
            <a:avLst/>
          </a:prstGeom>
        </p:spPr>
        <p:txBody>
          <a:bodyPr wrap="square">
            <a:spAutoFit/>
          </a:bodyPr>
          <a:lstStyle/>
          <a:p>
            <a:pPr marL="285750" indent="-285750" algn="just">
              <a:spcBef>
                <a:spcPts val="400"/>
              </a:spcBef>
              <a:spcAft>
                <a:spcPts val="600"/>
              </a:spcAft>
              <a:buFont typeface="Wingdings" panose="05000000000000000000" pitchFamily="2" charset="2"/>
              <a:buChar char="§"/>
            </a:pPr>
            <a:r>
              <a:rPr lang="en-US" dirty="0"/>
              <a:t>Between 2005 and </a:t>
            </a:r>
            <a:r>
              <a:rPr lang="en-US" dirty="0" smtClean="0"/>
              <a:t>2019, </a:t>
            </a:r>
            <a:r>
              <a:rPr lang="en-US" dirty="0"/>
              <a:t>CO</a:t>
            </a:r>
            <a:r>
              <a:rPr lang="en-US" baseline="-25000" dirty="0"/>
              <a:t>2</a:t>
            </a:r>
            <a:r>
              <a:rPr lang="en-US" dirty="0"/>
              <a:t> emissions from the power sector decreased by </a:t>
            </a:r>
            <a:r>
              <a:rPr lang="en-US" dirty="0" smtClean="0"/>
              <a:t>an estimated </a:t>
            </a:r>
            <a:r>
              <a:rPr lang="en-US" b="1" dirty="0" smtClean="0"/>
              <a:t>460 MtCO</a:t>
            </a:r>
            <a:r>
              <a:rPr lang="en-US" b="1" baseline="-25000" dirty="0" smtClean="0"/>
              <a:t>2</a:t>
            </a:r>
            <a:r>
              <a:rPr lang="en-US" b="1" dirty="0" smtClean="0"/>
              <a:t> </a:t>
            </a:r>
            <a:r>
              <a:rPr lang="en-US" dirty="0" smtClean="0"/>
              <a:t>(</a:t>
            </a:r>
            <a:r>
              <a:rPr lang="en-US" b="1" dirty="0" smtClean="0"/>
              <a:t>36.5%</a:t>
            </a:r>
            <a:r>
              <a:rPr lang="en-US" dirty="0" smtClean="0"/>
              <a:t>).</a:t>
            </a:r>
            <a:endParaRPr lang="en-US" dirty="0"/>
          </a:p>
          <a:p>
            <a:pPr marL="285750" indent="-285750" algn="just">
              <a:spcBef>
                <a:spcPts val="400"/>
              </a:spcBef>
              <a:spcAft>
                <a:spcPts val="600"/>
              </a:spcAft>
              <a:buFont typeface="Wingdings" panose="05000000000000000000" pitchFamily="2" charset="2"/>
              <a:buChar char="§"/>
            </a:pPr>
            <a:r>
              <a:rPr lang="en-US" dirty="0"/>
              <a:t>In the same period, the carbon </a:t>
            </a:r>
            <a:r>
              <a:rPr lang="en-US" dirty="0" smtClean="0"/>
              <a:t>intensity of </a:t>
            </a:r>
            <a:r>
              <a:rPr lang="en-US" dirty="0"/>
              <a:t>power generation decreased by </a:t>
            </a:r>
            <a:r>
              <a:rPr lang="en-US" b="1" dirty="0" smtClean="0"/>
              <a:t>35%</a:t>
            </a:r>
            <a:r>
              <a:rPr lang="en-US" dirty="0" smtClean="0"/>
              <a:t>.</a:t>
            </a:r>
            <a:endParaRPr lang="en-US" dirty="0"/>
          </a:p>
          <a:p>
            <a:pPr marL="285750" indent="-285750" algn="just">
              <a:spcBef>
                <a:spcPts val="400"/>
              </a:spcBef>
              <a:spcAft>
                <a:spcPts val="600"/>
              </a:spcAft>
              <a:buFont typeface="Wingdings" panose="05000000000000000000" pitchFamily="2" charset="2"/>
              <a:buChar char="§"/>
            </a:pPr>
            <a:endParaRPr lang="en-US" dirty="0"/>
          </a:p>
          <a:p>
            <a:pPr marL="285750" indent="-285750" algn="just">
              <a:spcBef>
                <a:spcPts val="400"/>
              </a:spcBef>
              <a:spcAft>
                <a:spcPts val="600"/>
              </a:spcAft>
              <a:buFont typeface="Wingdings" panose="05000000000000000000" pitchFamily="2" charset="2"/>
              <a:buChar char="§"/>
            </a:pPr>
            <a:endParaRPr lang="en-US" dirty="0"/>
          </a:p>
        </p:txBody>
      </p:sp>
      <p:graphicFrame>
        <p:nvGraphicFramePr>
          <p:cNvPr id="13" name="Chart 12"/>
          <p:cNvGraphicFramePr>
            <a:graphicFrameLocks/>
          </p:cNvGraphicFramePr>
          <p:nvPr>
            <p:extLst/>
          </p:nvPr>
        </p:nvGraphicFramePr>
        <p:xfrm>
          <a:off x="457199" y="1656821"/>
          <a:ext cx="10918518" cy="3644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3777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75884"/>
            <a:ext cx="10160000" cy="1143000"/>
          </a:xfrm>
        </p:spPr>
        <p:txBody>
          <a:bodyPr/>
          <a:lstStyle/>
          <a:p>
            <a:pPr marL="228600"/>
            <a:r>
              <a:rPr lang="en-US" sz="4800" dirty="0" err="1"/>
              <a:t>Decarbonisation</a:t>
            </a:r>
            <a:r>
              <a:rPr lang="en-US" sz="4800" dirty="0"/>
              <a:t> in the power </a:t>
            </a:r>
            <a:r>
              <a:rPr lang="en-US" sz="4800" dirty="0" smtClean="0"/>
              <a:t>sector</a:t>
            </a:r>
            <a:endParaRPr lang="en-GB" sz="4800" dirty="0">
              <a:solidFill>
                <a:srgbClr val="FF00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42</a:t>
            </a:fld>
            <a:endParaRPr lang="en-US"/>
          </a:p>
        </p:txBody>
      </p:sp>
      <p:sp>
        <p:nvSpPr>
          <p:cNvPr id="4" name="Rectangle 3"/>
          <p:cNvSpPr/>
          <p:nvPr/>
        </p:nvSpPr>
        <p:spPr>
          <a:xfrm>
            <a:off x="2337098" y="1148300"/>
            <a:ext cx="7068008" cy="369332"/>
          </a:xfrm>
          <a:prstGeom prst="rect">
            <a:avLst/>
          </a:prstGeom>
        </p:spPr>
        <p:txBody>
          <a:bodyPr wrap="square">
            <a:spAutoFit/>
          </a:bodyPr>
          <a:lstStyle/>
          <a:p>
            <a:r>
              <a:rPr lang="en-US" b="1" u="sng" dirty="0"/>
              <a:t>Drivers of emissions variations in the power sector in the EU (</a:t>
            </a:r>
            <a:r>
              <a:rPr lang="en-US" b="1" u="sng" dirty="0" smtClean="0"/>
              <a:t>2005-2018)</a:t>
            </a:r>
            <a:endParaRPr lang="en-US" b="1" u="sng" dirty="0"/>
          </a:p>
        </p:txBody>
      </p:sp>
      <p:sp>
        <p:nvSpPr>
          <p:cNvPr id="12" name="ZoneTexte 11"/>
          <p:cNvSpPr txBox="1"/>
          <p:nvPr/>
        </p:nvSpPr>
        <p:spPr>
          <a:xfrm>
            <a:off x="7348679" y="6500757"/>
            <a:ext cx="3647404" cy="276999"/>
          </a:xfrm>
          <a:prstGeom prst="rect">
            <a:avLst/>
          </a:prstGeom>
          <a:noFill/>
        </p:spPr>
        <p:txBody>
          <a:bodyPr wrap="square" rtlCol="0">
            <a:spAutoFit/>
          </a:bodyPr>
          <a:lstStyle/>
          <a:p>
            <a:r>
              <a:rPr lang="en-US" sz="1200" i="1" dirty="0"/>
              <a:t>Source : I4CE based on data from </a:t>
            </a:r>
            <a:r>
              <a:rPr lang="en-US" sz="1200" i="1" dirty="0" smtClean="0"/>
              <a:t>Eurostat</a:t>
            </a:r>
            <a:endParaRPr lang="en-US" sz="1200" i="1" dirty="0"/>
          </a:p>
        </p:txBody>
      </p:sp>
      <p:sp>
        <p:nvSpPr>
          <p:cNvPr id="13" name="Rectangle 12"/>
          <p:cNvSpPr/>
          <p:nvPr/>
        </p:nvSpPr>
        <p:spPr>
          <a:xfrm>
            <a:off x="303349" y="5562385"/>
            <a:ext cx="10612969" cy="1579920"/>
          </a:xfrm>
          <a:prstGeom prst="rect">
            <a:avLst/>
          </a:prstGeom>
        </p:spPr>
        <p:txBody>
          <a:bodyPr wrap="square">
            <a:spAutoFit/>
          </a:bodyPr>
          <a:lstStyle/>
          <a:p>
            <a:pPr marL="285750" indent="-285750" algn="just">
              <a:spcBef>
                <a:spcPts val="400"/>
              </a:spcBef>
              <a:buFont typeface="Wingdings" panose="05000000000000000000" pitchFamily="2" charset="2"/>
              <a:buChar char="§"/>
            </a:pPr>
            <a:r>
              <a:rPr lang="en-US" dirty="0"/>
              <a:t>The </a:t>
            </a:r>
            <a:r>
              <a:rPr lang="en-US" b="1" dirty="0"/>
              <a:t>deployment of renewable sources of energy </a:t>
            </a:r>
            <a:r>
              <a:rPr lang="en-US" dirty="0"/>
              <a:t>was the most important driver in decreasing CO</a:t>
            </a:r>
            <a:r>
              <a:rPr lang="en-US" baseline="-25000" dirty="0"/>
              <a:t>2</a:t>
            </a:r>
            <a:r>
              <a:rPr lang="en-US" dirty="0"/>
              <a:t> emissions in the power sector over </a:t>
            </a:r>
            <a:r>
              <a:rPr lang="en-US" dirty="0" smtClean="0"/>
              <a:t>2005-2018: </a:t>
            </a:r>
            <a:r>
              <a:rPr lang="en-US" b="1" dirty="0"/>
              <a:t>-</a:t>
            </a:r>
            <a:r>
              <a:rPr lang="en-US" b="1" dirty="0" smtClean="0"/>
              <a:t>359 </a:t>
            </a:r>
            <a:r>
              <a:rPr lang="en-US" b="1" dirty="0"/>
              <a:t>MtCO</a:t>
            </a:r>
            <a:r>
              <a:rPr lang="en-US" b="1" baseline="-25000" dirty="0"/>
              <a:t>2</a:t>
            </a:r>
            <a:r>
              <a:rPr lang="en-US" b="1" dirty="0"/>
              <a:t>e </a:t>
            </a:r>
            <a:r>
              <a:rPr lang="en-US" dirty="0"/>
              <a:t>over the </a:t>
            </a:r>
            <a:r>
              <a:rPr lang="en-US" dirty="0" smtClean="0"/>
              <a:t>period 2005-2018 </a:t>
            </a:r>
            <a:r>
              <a:rPr lang="en-US" i="1" dirty="0" smtClean="0"/>
              <a:t>(for electricity producers whose main activity is electricity producer). </a:t>
            </a:r>
            <a:endParaRPr lang="en-US" dirty="0"/>
          </a:p>
          <a:p>
            <a:pPr marL="285750" indent="-285750" algn="just">
              <a:spcBef>
                <a:spcPts val="400"/>
              </a:spcBef>
              <a:buFont typeface="Wingdings" panose="05000000000000000000" pitchFamily="2" charset="2"/>
              <a:buChar char="§"/>
            </a:pPr>
            <a:endParaRPr lang="en-US" dirty="0"/>
          </a:p>
          <a:p>
            <a:pPr marL="285750" indent="-285750" algn="just">
              <a:spcBef>
                <a:spcPts val="400"/>
              </a:spcBef>
              <a:buFont typeface="Wingdings" panose="05000000000000000000" pitchFamily="2" charset="2"/>
              <a:buChar char="§"/>
            </a:pPr>
            <a:endParaRPr lang="en-US" dirty="0"/>
          </a:p>
        </p:txBody>
      </p:sp>
      <p:pic>
        <p:nvPicPr>
          <p:cNvPr id="11" name="Espace réservé du contenu 5">
            <a:extLst>
              <a:ext uri="{FF2B5EF4-FFF2-40B4-BE49-F238E27FC236}">
                <a16:creationId xmlns:a16="http://schemas.microsoft.com/office/drawing/2014/main" xmlns:mc="http://schemas.openxmlformats.org/markup-compatibility/2006" xmlns="" id="{00000000-0008-0000-0300-00000A000000}"/>
              </a:ext>
            </a:extLst>
          </p:cNvPr>
          <p:cNvPicPr>
            <a:picLocks noGrp="1" noRot="1" noChangeAspect="1" noMove="1" noResize="1" noEditPoints="1" noAdjustHandles="1" noChangeArrowheads="1" noChangeShapeType="1"/>
          </p:cNvPicPr>
          <p:nvPr/>
        </p:nvPicPr>
        <p:blipFill>
          <a:blip r:embed="rId3"/>
          <a:stretch>
            <a:fillRect/>
          </a:stretch>
        </p:blipFill>
        <p:spPr>
          <a:xfrm>
            <a:off x="1549743" y="1482929"/>
            <a:ext cx="8641655" cy="4172549"/>
          </a:xfrm>
          <a:prstGeom prst="rect">
            <a:avLst/>
          </a:prstGeom>
        </p:spPr>
      </p:pic>
    </p:spTree>
    <p:extLst>
      <p:ext uri="{BB962C8B-B14F-4D97-AF65-F5344CB8AC3E}">
        <p14:creationId xmlns:p14="http://schemas.microsoft.com/office/powerpoint/2010/main" val="692840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683"/>
            <a:ext cx="10160000" cy="1143000"/>
          </a:xfrm>
        </p:spPr>
        <p:txBody>
          <a:bodyPr/>
          <a:lstStyle/>
          <a:p>
            <a:pPr marL="228600"/>
            <a:r>
              <a:rPr lang="en-US" sz="4800" dirty="0" err="1"/>
              <a:t>Decarbonisation</a:t>
            </a:r>
            <a:r>
              <a:rPr lang="en-US" sz="4800" dirty="0"/>
              <a:t> in the power </a:t>
            </a:r>
            <a:r>
              <a:rPr lang="en-US" sz="4800" dirty="0" smtClean="0"/>
              <a:t>sector</a:t>
            </a:r>
            <a:endParaRPr lang="en-GB" sz="4800"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43</a:t>
            </a:fld>
            <a:endParaRPr lang="en-US"/>
          </a:p>
        </p:txBody>
      </p:sp>
      <p:sp>
        <p:nvSpPr>
          <p:cNvPr id="4" name="Rectangle 3"/>
          <p:cNvSpPr/>
          <p:nvPr/>
        </p:nvSpPr>
        <p:spPr>
          <a:xfrm>
            <a:off x="1657350" y="1385206"/>
            <a:ext cx="8534399" cy="369332"/>
          </a:xfrm>
          <a:prstGeom prst="rect">
            <a:avLst/>
          </a:prstGeom>
        </p:spPr>
        <p:txBody>
          <a:bodyPr wrap="square">
            <a:spAutoFit/>
          </a:bodyPr>
          <a:lstStyle/>
          <a:p>
            <a:r>
              <a:rPr lang="en-US" b="1" u="sng" dirty="0"/>
              <a:t>Annual drivers of emissions variations in the power sector in the EU (</a:t>
            </a:r>
            <a:r>
              <a:rPr lang="en-US" b="1" u="sng" dirty="0" smtClean="0"/>
              <a:t>2005-2018)</a:t>
            </a:r>
            <a:endParaRPr lang="en-US" b="1" u="sng" dirty="0"/>
          </a:p>
        </p:txBody>
      </p:sp>
      <p:sp>
        <p:nvSpPr>
          <p:cNvPr id="12" name="ZoneTexte 11"/>
          <p:cNvSpPr txBox="1"/>
          <p:nvPr/>
        </p:nvSpPr>
        <p:spPr>
          <a:xfrm>
            <a:off x="7560984" y="6501372"/>
            <a:ext cx="3647404" cy="275708"/>
          </a:xfrm>
          <a:prstGeom prst="rect">
            <a:avLst/>
          </a:prstGeom>
          <a:noFill/>
        </p:spPr>
        <p:txBody>
          <a:bodyPr wrap="square" rtlCol="0">
            <a:spAutoFit/>
          </a:bodyPr>
          <a:lstStyle/>
          <a:p>
            <a:r>
              <a:rPr lang="en-US" sz="1200" i="1" dirty="0"/>
              <a:t>Source : I4CE based on data from </a:t>
            </a:r>
            <a:r>
              <a:rPr lang="en-US" sz="1200" i="1" dirty="0" smtClean="0"/>
              <a:t>Eurostat</a:t>
            </a:r>
            <a:endParaRPr lang="en-US" sz="1200" i="1" dirty="0"/>
          </a:p>
        </p:txBody>
      </p:sp>
      <p:graphicFrame>
        <p:nvGraphicFramePr>
          <p:cNvPr id="7" name="Espace réservé du contenu 4">
            <a:extLst>
              <a:ext uri="{FF2B5EF4-FFF2-40B4-BE49-F238E27FC236}">
                <a16:creationId xmlns:a16="http://schemas.microsoft.com/office/drawing/2014/main" xmlns="" id="{00000000-0008-0000-0300-000003000000}"/>
              </a:ext>
            </a:extLst>
          </p:cNvPr>
          <p:cNvGraphicFramePr>
            <a:graphicFrameLocks noGrp="1"/>
          </p:cNvGraphicFramePr>
          <p:nvPr>
            <p:ph idx="1"/>
            <p:extLst/>
          </p:nvPr>
        </p:nvGraphicFramePr>
        <p:xfrm>
          <a:off x="422787" y="1896195"/>
          <a:ext cx="10687665" cy="446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3492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75E47"/>
                </a:solidFill>
              </a:rPr>
              <a:t>Is the EU ETS a driver for change? </a:t>
            </a:r>
            <a:br>
              <a:rPr lang="en-US" dirty="0">
                <a:solidFill>
                  <a:srgbClr val="675E47"/>
                </a:solidFill>
              </a:rPr>
            </a:br>
            <a:r>
              <a:rPr lang="en-GB" dirty="0"/>
              <a:t>Fuel switching</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44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53727"/>
            <a:ext cx="10593647" cy="3595233"/>
          </a:xfrm>
          <a:prstGeom prst="rect">
            <a:avLst/>
          </a:prstGeom>
        </p:spPr>
      </p:pic>
    </p:spTree>
    <p:extLst>
      <p:ext uri="{BB962C8B-B14F-4D97-AF65-F5344CB8AC3E}">
        <p14:creationId xmlns:p14="http://schemas.microsoft.com/office/powerpoint/2010/main" val="1874494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75E47"/>
                </a:solidFill>
              </a:rPr>
              <a:t>Is the EU ETS a driver for change? </a:t>
            </a:r>
            <a:br>
              <a:rPr lang="en-US" dirty="0">
                <a:solidFill>
                  <a:srgbClr val="675E47"/>
                </a:solidFill>
              </a:rPr>
            </a:br>
            <a:r>
              <a:rPr lang="en-GB" dirty="0"/>
              <a:t>Evidence of fuel-switching</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45</a:t>
            </a:fld>
            <a:endParaRPr lang="en-US" dirty="0"/>
          </a:p>
        </p:txBody>
      </p:sp>
      <p:pic>
        <p:nvPicPr>
          <p:cNvPr id="32" name="Picture 31"/>
          <p:cNvPicPr>
            <a:picLocks noChangeAspect="1"/>
          </p:cNvPicPr>
          <p:nvPr/>
        </p:nvPicPr>
        <p:blipFill>
          <a:blip r:embed="rId2"/>
          <a:stretch>
            <a:fillRect/>
          </a:stretch>
        </p:blipFill>
        <p:spPr>
          <a:xfrm>
            <a:off x="512301" y="1685867"/>
            <a:ext cx="10548989" cy="4472807"/>
          </a:xfrm>
          <a:prstGeom prst="rect">
            <a:avLst/>
          </a:prstGeom>
        </p:spPr>
      </p:pic>
      <p:sp>
        <p:nvSpPr>
          <p:cNvPr id="33" name="TextBox 32"/>
          <p:cNvSpPr txBox="1"/>
          <p:nvPr/>
        </p:nvSpPr>
        <p:spPr>
          <a:xfrm>
            <a:off x="1598236" y="1480641"/>
            <a:ext cx="1133026" cy="369332"/>
          </a:xfrm>
          <a:prstGeom prst="rect">
            <a:avLst/>
          </a:prstGeom>
          <a:noFill/>
        </p:spPr>
        <p:txBody>
          <a:bodyPr wrap="square" lIns="0" tIns="0" rIns="0" bIns="0" rtlCol="0">
            <a:spAutoFit/>
          </a:bodyPr>
          <a:lstStyle/>
          <a:p>
            <a:r>
              <a:rPr lang="en-GB" sz="2400" dirty="0">
                <a:solidFill>
                  <a:srgbClr val="FF0000"/>
                </a:solidFill>
              </a:rPr>
              <a:t>-22%</a:t>
            </a:r>
          </a:p>
        </p:txBody>
      </p:sp>
      <p:grpSp>
        <p:nvGrpSpPr>
          <p:cNvPr id="34" name="Group 33"/>
          <p:cNvGrpSpPr/>
          <p:nvPr/>
        </p:nvGrpSpPr>
        <p:grpSpPr>
          <a:xfrm>
            <a:off x="1583499" y="1892830"/>
            <a:ext cx="786549" cy="1073957"/>
            <a:chOff x="1187624" y="1419622"/>
            <a:chExt cx="589912" cy="805468"/>
          </a:xfrm>
        </p:grpSpPr>
        <p:cxnSp>
          <p:nvCxnSpPr>
            <p:cNvPr id="35" name="Straight Arrow Connector 34"/>
            <p:cNvCxnSpPr/>
            <p:nvPr/>
          </p:nvCxnSpPr>
          <p:spPr>
            <a:xfrm>
              <a:off x="1777536" y="1419622"/>
              <a:ext cx="0" cy="805468"/>
            </a:xfrm>
            <a:prstGeom prst="straightConnector1">
              <a:avLst/>
            </a:prstGeom>
            <a:ln w="12700">
              <a:solidFill>
                <a:srgbClr val="CC9900"/>
              </a:solidFill>
              <a:tailEnd type="triangle"/>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flipV="1">
              <a:off x="1187624" y="1419622"/>
              <a:ext cx="0" cy="305872"/>
            </a:xfrm>
            <a:prstGeom prst="line">
              <a:avLst/>
            </a:prstGeom>
            <a:ln w="127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87624" y="1419622"/>
              <a:ext cx="589912" cy="0"/>
            </a:xfrm>
            <a:prstGeom prst="line">
              <a:avLst/>
            </a:prstGeom>
            <a:ln w="12700">
              <a:solidFill>
                <a:srgbClr val="CC99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206079" y="3203297"/>
            <a:ext cx="803344" cy="993787"/>
            <a:chOff x="1331640" y="1419622"/>
            <a:chExt cx="602508" cy="745340"/>
          </a:xfrm>
        </p:grpSpPr>
        <p:cxnSp>
          <p:nvCxnSpPr>
            <p:cNvPr id="39" name="Straight Arrow Connector 38"/>
            <p:cNvCxnSpPr/>
            <p:nvPr/>
          </p:nvCxnSpPr>
          <p:spPr>
            <a:xfrm>
              <a:off x="1934148" y="1419622"/>
              <a:ext cx="0" cy="745340"/>
            </a:xfrm>
            <a:prstGeom prst="straightConnector1">
              <a:avLst/>
            </a:prstGeom>
            <a:ln w="127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V="1">
              <a:off x="1331640" y="1419622"/>
              <a:ext cx="0" cy="305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31640" y="1419622"/>
              <a:ext cx="602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209900" y="2708863"/>
            <a:ext cx="1107163" cy="369332"/>
          </a:xfrm>
          <a:prstGeom prst="rect">
            <a:avLst/>
          </a:prstGeom>
          <a:noFill/>
        </p:spPr>
        <p:txBody>
          <a:bodyPr wrap="square" lIns="0" tIns="0" rIns="0" bIns="0" rtlCol="0">
            <a:spAutoFit/>
          </a:bodyPr>
          <a:lstStyle/>
          <a:p>
            <a:r>
              <a:rPr lang="en-GB" sz="2400" dirty="0">
                <a:solidFill>
                  <a:srgbClr val="FF0000"/>
                </a:solidFill>
              </a:rPr>
              <a:t>-33%</a:t>
            </a:r>
          </a:p>
        </p:txBody>
      </p:sp>
      <p:grpSp>
        <p:nvGrpSpPr>
          <p:cNvPr id="43" name="Group 42"/>
          <p:cNvGrpSpPr/>
          <p:nvPr/>
        </p:nvGrpSpPr>
        <p:grpSpPr>
          <a:xfrm>
            <a:off x="6536005" y="4026465"/>
            <a:ext cx="823680" cy="993787"/>
            <a:chOff x="1331640" y="1419622"/>
            <a:chExt cx="540618" cy="745340"/>
          </a:xfrm>
        </p:grpSpPr>
        <p:cxnSp>
          <p:nvCxnSpPr>
            <p:cNvPr id="44" name="Straight Arrow Connector 43"/>
            <p:cNvCxnSpPr/>
            <p:nvPr/>
          </p:nvCxnSpPr>
          <p:spPr>
            <a:xfrm>
              <a:off x="1872258" y="1419622"/>
              <a:ext cx="0" cy="745340"/>
            </a:xfrm>
            <a:prstGeom prst="straightConnector1">
              <a:avLst/>
            </a:prstGeom>
            <a:ln w="127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flipV="1">
              <a:off x="1331640" y="1419622"/>
              <a:ext cx="0" cy="305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31640" y="1419622"/>
              <a:ext cx="530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4943723" y="3503998"/>
            <a:ext cx="1110430" cy="369332"/>
          </a:xfrm>
          <a:prstGeom prst="rect">
            <a:avLst/>
          </a:prstGeom>
          <a:noFill/>
        </p:spPr>
        <p:txBody>
          <a:bodyPr wrap="square" lIns="0" tIns="0" rIns="0" bIns="0" rtlCol="0">
            <a:spAutoFit/>
          </a:bodyPr>
          <a:lstStyle/>
          <a:p>
            <a:r>
              <a:rPr lang="en-GB" sz="2400" dirty="0">
                <a:solidFill>
                  <a:srgbClr val="00B050"/>
                </a:solidFill>
              </a:rPr>
              <a:t>+19%</a:t>
            </a:r>
          </a:p>
        </p:txBody>
      </p:sp>
      <p:grpSp>
        <p:nvGrpSpPr>
          <p:cNvPr id="48" name="Group 47"/>
          <p:cNvGrpSpPr/>
          <p:nvPr/>
        </p:nvGrpSpPr>
        <p:grpSpPr>
          <a:xfrm>
            <a:off x="4905037" y="3846727"/>
            <a:ext cx="756192" cy="407829"/>
            <a:chOff x="1331640" y="1419622"/>
            <a:chExt cx="567144" cy="305872"/>
          </a:xfrm>
        </p:grpSpPr>
        <p:cxnSp>
          <p:nvCxnSpPr>
            <p:cNvPr id="49" name="Straight Arrow Connector 48"/>
            <p:cNvCxnSpPr/>
            <p:nvPr/>
          </p:nvCxnSpPr>
          <p:spPr>
            <a:xfrm>
              <a:off x="1898784" y="1419622"/>
              <a:ext cx="0" cy="182289"/>
            </a:xfrm>
            <a:prstGeom prst="straightConnector1">
              <a:avLst/>
            </a:prstGeom>
            <a:ln w="12700">
              <a:solidFill>
                <a:schemeClr val="bg2"/>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1331640" y="1419622"/>
              <a:ext cx="0" cy="30587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331640" y="1419622"/>
              <a:ext cx="56714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8179625" y="3621014"/>
            <a:ext cx="756192" cy="982237"/>
            <a:chOff x="1331640" y="1510889"/>
            <a:chExt cx="567144" cy="214605"/>
          </a:xfrm>
        </p:grpSpPr>
        <p:cxnSp>
          <p:nvCxnSpPr>
            <p:cNvPr id="53" name="Straight Arrow Connector 52"/>
            <p:cNvCxnSpPr/>
            <p:nvPr/>
          </p:nvCxnSpPr>
          <p:spPr>
            <a:xfrm>
              <a:off x="1898784" y="1510889"/>
              <a:ext cx="0" cy="91022"/>
            </a:xfrm>
            <a:prstGeom prst="straightConnector1">
              <a:avLst/>
            </a:prstGeom>
            <a:ln w="12700">
              <a:solidFill>
                <a:schemeClr val="bg2"/>
              </a:solidFill>
              <a:tailEnd type="triangle"/>
            </a:ln>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flipV="1">
              <a:off x="1331640" y="1510889"/>
              <a:ext cx="0" cy="21460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31640" y="1510889"/>
              <a:ext cx="56714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8197422" y="3251681"/>
            <a:ext cx="826295" cy="369332"/>
          </a:xfrm>
          <a:prstGeom prst="rect">
            <a:avLst/>
          </a:prstGeom>
          <a:noFill/>
        </p:spPr>
        <p:txBody>
          <a:bodyPr wrap="square" lIns="0" tIns="0" rIns="0" bIns="0" rtlCol="0">
            <a:spAutoFit/>
          </a:bodyPr>
          <a:lstStyle/>
          <a:p>
            <a:r>
              <a:rPr lang="en-GB" sz="2400" dirty="0">
                <a:solidFill>
                  <a:srgbClr val="00B050"/>
                </a:solidFill>
              </a:rPr>
              <a:t>+84%</a:t>
            </a:r>
          </a:p>
        </p:txBody>
      </p:sp>
      <p:sp>
        <p:nvSpPr>
          <p:cNvPr id="57" name="TextBox 56"/>
          <p:cNvSpPr txBox="1"/>
          <p:nvPr/>
        </p:nvSpPr>
        <p:spPr>
          <a:xfrm>
            <a:off x="6578096" y="3640564"/>
            <a:ext cx="943634" cy="369332"/>
          </a:xfrm>
          <a:prstGeom prst="rect">
            <a:avLst/>
          </a:prstGeom>
          <a:noFill/>
        </p:spPr>
        <p:txBody>
          <a:bodyPr wrap="square" lIns="0" tIns="0" rIns="0" bIns="0" rtlCol="0">
            <a:spAutoFit/>
          </a:bodyPr>
          <a:lstStyle/>
          <a:p>
            <a:r>
              <a:rPr lang="en-GB" sz="2400" dirty="0">
                <a:solidFill>
                  <a:srgbClr val="FF0000"/>
                </a:solidFill>
              </a:rPr>
              <a:t>-66%</a:t>
            </a:r>
          </a:p>
        </p:txBody>
      </p:sp>
      <p:sp>
        <p:nvSpPr>
          <p:cNvPr id="58" name="TextBox 57"/>
          <p:cNvSpPr txBox="1"/>
          <p:nvPr/>
        </p:nvSpPr>
        <p:spPr>
          <a:xfrm>
            <a:off x="4198493" y="2125665"/>
            <a:ext cx="2374609" cy="738664"/>
          </a:xfrm>
          <a:prstGeom prst="rect">
            <a:avLst/>
          </a:prstGeom>
          <a:noFill/>
        </p:spPr>
        <p:txBody>
          <a:bodyPr wrap="square" lIns="0" tIns="0" rIns="0" bIns="0" rtlCol="0">
            <a:spAutoFit/>
          </a:bodyPr>
          <a:lstStyle/>
          <a:p>
            <a:pPr algn="ctr"/>
            <a:r>
              <a:rPr lang="en-GB" sz="2400" dirty="0"/>
              <a:t>Pattern fill = 2018</a:t>
            </a:r>
          </a:p>
          <a:p>
            <a:pPr algn="ctr"/>
            <a:r>
              <a:rPr lang="en-GB" sz="2400" dirty="0"/>
              <a:t>Solid fill = 2019</a:t>
            </a:r>
          </a:p>
        </p:txBody>
      </p:sp>
    </p:spTree>
    <p:extLst>
      <p:ext uri="{BB962C8B-B14F-4D97-AF65-F5344CB8AC3E}">
        <p14:creationId xmlns:p14="http://schemas.microsoft.com/office/powerpoint/2010/main" val="805705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efficiency </a:t>
            </a:r>
            <a:br>
              <a:rPr lang="en-US" dirty="0"/>
            </a:br>
            <a:endParaRPr lang="en-US" b="1" dirty="0">
              <a:solidFill>
                <a:schemeClr val="tx1"/>
              </a:solidFill>
            </a:endParaRPr>
          </a:p>
        </p:txBody>
      </p:sp>
      <p:sp>
        <p:nvSpPr>
          <p:cNvPr id="3" name="Content Placeholder 2"/>
          <p:cNvSpPr>
            <a:spLocks noGrp="1"/>
          </p:cNvSpPr>
          <p:nvPr>
            <p:ph idx="1"/>
          </p:nvPr>
        </p:nvSpPr>
        <p:spPr>
          <a:xfrm>
            <a:off x="609600" y="1417639"/>
            <a:ext cx="10546080" cy="5452946"/>
          </a:xfrm>
        </p:spPr>
        <p:txBody>
          <a:bodyPr>
            <a:normAutofit fontScale="92500" lnSpcReduction="10000"/>
          </a:bodyPr>
          <a:lstStyle/>
          <a:p>
            <a:pPr marL="114300" indent="0" algn="just">
              <a:buNone/>
            </a:pPr>
            <a:r>
              <a:rPr lang="nl-BE" sz="2800" b="1" dirty="0">
                <a:ea typeface="Open Sans" panose="020B0606030504020204" pitchFamily="34" charset="0"/>
                <a:cs typeface="Open Sans" panose="020B0606030504020204" pitchFamily="34" charset="0"/>
              </a:rPr>
              <a:t>Power sector emission covered by EU ETS have so far decreased by </a:t>
            </a:r>
            <a:r>
              <a:rPr lang="nl-BE" sz="2800" b="1" dirty="0" smtClean="0">
                <a:ea typeface="Open Sans" panose="020B0606030504020204" pitchFamily="34" charset="0"/>
                <a:cs typeface="Open Sans" panose="020B0606030504020204" pitchFamily="34" charset="0"/>
              </a:rPr>
              <a:t>almost 30% during </a:t>
            </a:r>
            <a:r>
              <a:rPr lang="nl-BE" sz="2800" b="1" dirty="0">
                <a:ea typeface="Open Sans" panose="020B0606030504020204" pitchFamily="34" charset="0"/>
                <a:cs typeface="Open Sans" panose="020B0606030504020204" pitchFamily="34" charset="0"/>
              </a:rPr>
              <a:t>Phase 3. </a:t>
            </a:r>
          </a:p>
          <a:p>
            <a:pPr algn="just"/>
            <a:endParaRPr lang="nl-BE" sz="2400" dirty="0"/>
          </a:p>
          <a:p>
            <a:pPr algn="just"/>
            <a:r>
              <a:rPr lang="nl-BE" sz="2800" dirty="0"/>
              <a:t>The rate of decarbonisation between 2018 and 2019 was more pronounced to the one we observed in recent years. </a:t>
            </a:r>
          </a:p>
          <a:p>
            <a:pPr algn="just"/>
            <a:r>
              <a:rPr lang="nl-BE" sz="2800" dirty="0"/>
              <a:t>Of course, it is hard to. attribute this evolution to the EUA price </a:t>
            </a:r>
            <a:r>
              <a:rPr lang="mr-IN" sz="2800" dirty="0"/>
              <a:t>–</a:t>
            </a:r>
            <a:r>
              <a:rPr lang="nl-BE" sz="2800" dirty="0"/>
              <a:t> renewables penetration mainly happened due to other </a:t>
            </a:r>
            <a:r>
              <a:rPr lang="nl-BE" sz="2800" dirty="0" smtClean="0"/>
              <a:t>policies</a:t>
            </a:r>
          </a:p>
          <a:p>
            <a:pPr algn="just"/>
            <a:endParaRPr lang="nl-BE" sz="2800" dirty="0"/>
          </a:p>
          <a:p>
            <a:pPr algn="just"/>
            <a:r>
              <a:rPr lang="nl-BE" sz="2800" b="1" dirty="0" smtClean="0"/>
              <a:t>The strong decrease in emissions seen in 2019 can be attributed to:</a:t>
            </a:r>
            <a:endParaRPr lang="nl-BE" sz="2800" b="1" dirty="0"/>
          </a:p>
          <a:p>
            <a:pPr lvl="1" algn="just"/>
            <a:r>
              <a:rPr lang="nl-BE" sz="2400" dirty="0"/>
              <a:t>Fuel switching due to higher carbon pricing together with lower gas prices. </a:t>
            </a:r>
          </a:p>
          <a:p>
            <a:pPr lvl="1" algn="just"/>
            <a:r>
              <a:rPr lang="nl-BE" sz="2400" dirty="0"/>
              <a:t>A continuation of renewable penetration in the EU power mix;</a:t>
            </a:r>
          </a:p>
          <a:p>
            <a:pPr lvl="1" algn="just"/>
            <a:r>
              <a:rPr lang="nl-BE" sz="2400" dirty="0"/>
              <a:t>A strong output for renewable sources;</a:t>
            </a:r>
          </a:p>
          <a:p>
            <a:pPr lvl="1" algn="just"/>
            <a:r>
              <a:rPr lang="nl-BE" sz="2400" dirty="0" smtClean="0"/>
              <a:t>A </a:t>
            </a:r>
            <a:r>
              <a:rPr lang="nl-BE" sz="2400" dirty="0"/>
              <a:t>rather “warm” year, resulting in a decrease in overall </a:t>
            </a:r>
            <a:r>
              <a:rPr lang="nl-BE" sz="2400" dirty="0" smtClean="0"/>
              <a:t>consumption.</a:t>
            </a:r>
            <a:endParaRPr lang="nl-BE" sz="2000" dirty="0"/>
          </a:p>
          <a:p>
            <a:pPr algn="just"/>
            <a:endParaRPr lang="nl-BE" sz="2400" dirty="0"/>
          </a:p>
        </p:txBody>
      </p:sp>
      <p:sp>
        <p:nvSpPr>
          <p:cNvPr id="5" name="Slide Number Placeholder 2">
            <a:extLst>
              <a:ext uri="{FF2B5EF4-FFF2-40B4-BE49-F238E27FC236}">
                <a16:creationId xmlns:a16="http://schemas.microsoft.com/office/drawing/2014/main" xmlns="" id="{4B7EB12C-4204-2C4E-8E3D-09D706D7F9BB}"/>
              </a:ext>
            </a:extLst>
          </p:cNvPr>
          <p:cNvSpPr txBox="1">
            <a:spLocks/>
          </p:cNvSpPr>
          <p:nvPr/>
        </p:nvSpPr>
        <p:spPr>
          <a:xfrm>
            <a:off x="11375717" y="5648960"/>
            <a:ext cx="731520" cy="39624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6E2D2B3B-882E-40F3-A32F-6DD516915044}" type="slidenum">
              <a:rPr lang="en-US" sz="1800" smtClean="0">
                <a:solidFill>
                  <a:srgbClr val="FFFFFF"/>
                </a:solidFill>
                <a:latin typeface="Calibri"/>
              </a:rPr>
              <a:pPr algn="ctr">
                <a:defRPr/>
              </a:pPr>
              <a:t>46</a:t>
            </a:fld>
            <a:endParaRPr lang="en-US" sz="1800" dirty="0">
              <a:solidFill>
                <a:srgbClr val="FFFFFF"/>
              </a:solidFill>
              <a:latin typeface="Calibri"/>
            </a:endParaRPr>
          </a:p>
        </p:txBody>
      </p:sp>
    </p:spTree>
    <p:extLst>
      <p:ext uri="{BB962C8B-B14F-4D97-AF65-F5344CB8AC3E}">
        <p14:creationId xmlns:p14="http://schemas.microsoft.com/office/powerpoint/2010/main" val="670300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nvPr>
        </p:nvGraphicFramePr>
        <p:xfrm>
          <a:off x="181986" y="1426667"/>
          <a:ext cx="6621771" cy="42222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p:txBody>
          <a:bodyPr/>
          <a:lstStyle/>
          <a:p>
            <a:r>
              <a:rPr lang="en-US" sz="3200" dirty="0"/>
              <a:t>Is the EU ETS a driver for change? </a:t>
            </a:r>
            <a:r>
              <a:rPr lang="en-US" sz="3200" dirty="0" smtClean="0"/>
              <a:t/>
            </a:r>
            <a:br>
              <a:rPr lang="en-US" sz="3200" dirty="0" smtClean="0"/>
            </a:br>
            <a:r>
              <a:rPr lang="fr-FR" sz="2400" b="1" dirty="0" smtClean="0"/>
              <a:t>More </a:t>
            </a:r>
            <a:r>
              <a:rPr lang="fr-FR" sz="2400" b="1" dirty="0"/>
              <a:t>revenues from </a:t>
            </a:r>
            <a:r>
              <a:rPr lang="fr-FR" sz="2400" b="1" dirty="0" err="1"/>
              <a:t>auctions</a:t>
            </a:r>
            <a:r>
              <a:rPr lang="fr-FR" sz="2400" b="1" dirty="0"/>
              <a:t> = more money for </a:t>
            </a:r>
            <a:r>
              <a:rPr lang="fr-FR" sz="2400" b="1" dirty="0" err="1"/>
              <a:t>climate</a:t>
            </a:r>
            <a:r>
              <a:rPr lang="fr-FR" sz="2400" b="1" dirty="0"/>
              <a:t> action?</a:t>
            </a:r>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47</a:t>
            </a:fld>
            <a:endParaRPr lang="en-US"/>
          </a:p>
        </p:txBody>
      </p:sp>
      <p:cxnSp>
        <p:nvCxnSpPr>
          <p:cNvPr id="11" name="Connecteur droit avec flèche 10"/>
          <p:cNvCxnSpPr/>
          <p:nvPr/>
        </p:nvCxnSpPr>
        <p:spPr>
          <a:xfrm flipV="1">
            <a:off x="4268866" y="2387321"/>
            <a:ext cx="599606" cy="1319134"/>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865783" y="2737078"/>
            <a:ext cx="854439" cy="400110"/>
          </a:xfrm>
          <a:prstGeom prst="rect">
            <a:avLst/>
          </a:prstGeom>
          <a:noFill/>
        </p:spPr>
        <p:txBody>
          <a:bodyPr wrap="square" rtlCol="0">
            <a:spAutoFit/>
          </a:bodyPr>
          <a:lstStyle/>
          <a:p>
            <a:r>
              <a:rPr lang="fr-FR" sz="2000" b="1" dirty="0">
                <a:solidFill>
                  <a:schemeClr val="accent3">
                    <a:lumMod val="75000"/>
                  </a:schemeClr>
                </a:solidFill>
              </a:rPr>
              <a:t>X 2.5</a:t>
            </a:r>
          </a:p>
        </p:txBody>
      </p:sp>
      <p:sp>
        <p:nvSpPr>
          <p:cNvPr id="15" name="ZoneTexte 14"/>
          <p:cNvSpPr txBox="1"/>
          <p:nvPr/>
        </p:nvSpPr>
        <p:spPr>
          <a:xfrm>
            <a:off x="7361695" y="1405945"/>
            <a:ext cx="3890073" cy="346248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fr-FR" sz="1900" dirty="0"/>
              <a:t>In 2018, total revenues from the </a:t>
            </a:r>
            <a:r>
              <a:rPr lang="fr-FR" sz="1900" dirty="0" err="1"/>
              <a:t>auctioning</a:t>
            </a:r>
            <a:r>
              <a:rPr lang="fr-FR" sz="1900" dirty="0"/>
              <a:t> of </a:t>
            </a:r>
            <a:r>
              <a:rPr lang="fr-FR" sz="1900" dirty="0" err="1"/>
              <a:t>allowances</a:t>
            </a:r>
            <a:r>
              <a:rPr lang="fr-FR" sz="1900" dirty="0"/>
              <a:t> </a:t>
            </a:r>
            <a:r>
              <a:rPr lang="fr-FR" sz="1900" dirty="0" err="1"/>
              <a:t>reached</a:t>
            </a:r>
            <a:r>
              <a:rPr lang="fr-FR" sz="1900" dirty="0"/>
              <a:t> </a:t>
            </a:r>
            <a:r>
              <a:rPr lang="fr-FR" sz="1900" b="1" dirty="0" smtClean="0"/>
              <a:t>14.6 </a:t>
            </a:r>
            <a:r>
              <a:rPr lang="fr-FR" sz="1900" b="1" dirty="0"/>
              <a:t>billion €</a:t>
            </a:r>
          </a:p>
          <a:p>
            <a:pPr marL="285750" indent="-285750">
              <a:spcBef>
                <a:spcPts val="600"/>
              </a:spcBef>
              <a:buFont typeface="Arial" panose="020B0604020202020204" pitchFamily="34" charset="0"/>
              <a:buChar char="•"/>
            </a:pPr>
            <a:r>
              <a:rPr lang="fr-FR" sz="1900" dirty="0" smtClean="0"/>
              <a:t>2018 </a:t>
            </a:r>
            <a:r>
              <a:rPr lang="fr-FR" sz="1900" dirty="0" err="1" smtClean="0"/>
              <a:t>saw</a:t>
            </a:r>
            <a:r>
              <a:rPr lang="fr-FR" sz="1900" dirty="0" smtClean="0"/>
              <a:t> a large </a:t>
            </a:r>
            <a:r>
              <a:rPr lang="fr-FR" sz="1900" dirty="0" err="1" smtClean="0"/>
              <a:t>increase</a:t>
            </a:r>
            <a:r>
              <a:rPr lang="fr-FR" sz="1900" dirty="0" smtClean="0"/>
              <a:t> due to the </a:t>
            </a:r>
            <a:r>
              <a:rPr lang="fr-FR" sz="1900" dirty="0" err="1" smtClean="0"/>
              <a:t>increasing</a:t>
            </a:r>
            <a:r>
              <a:rPr lang="fr-FR" sz="1900" dirty="0" smtClean="0"/>
              <a:t> EUA </a:t>
            </a:r>
            <a:r>
              <a:rPr lang="fr-FR" sz="1900" dirty="0" err="1" smtClean="0"/>
              <a:t>price</a:t>
            </a:r>
            <a:endParaRPr lang="fr-FR" sz="1900" dirty="0" smtClean="0"/>
          </a:p>
          <a:p>
            <a:pPr marL="285750" indent="-285750">
              <a:spcBef>
                <a:spcPts val="600"/>
              </a:spcBef>
              <a:buFont typeface="Arial" panose="020B0604020202020204" pitchFamily="34" charset="0"/>
              <a:buChar char="•"/>
            </a:pPr>
            <a:r>
              <a:rPr lang="fr-FR" sz="1900" dirty="0" smtClean="0"/>
              <a:t>Revenues in 2019 </a:t>
            </a:r>
            <a:r>
              <a:rPr lang="fr-FR" sz="1900" dirty="0" err="1" smtClean="0"/>
              <a:t>remain</a:t>
            </a:r>
            <a:r>
              <a:rPr lang="fr-FR" sz="1900" dirty="0" smtClean="0"/>
              <a:t> at </a:t>
            </a:r>
            <a:r>
              <a:rPr lang="fr-FR" sz="1900" dirty="0" err="1" smtClean="0"/>
              <a:t>similar</a:t>
            </a:r>
            <a:r>
              <a:rPr lang="fr-FR" sz="1900" dirty="0" smtClean="0"/>
              <a:t> </a:t>
            </a:r>
            <a:r>
              <a:rPr lang="fr-FR" sz="1900" dirty="0" err="1" smtClean="0"/>
              <a:t>levels</a:t>
            </a:r>
            <a:r>
              <a:rPr lang="fr-FR" sz="1900" dirty="0" smtClean="0"/>
              <a:t> to 2018, </a:t>
            </a:r>
            <a:r>
              <a:rPr lang="fr-FR" sz="1900" dirty="0" err="1" smtClean="0"/>
              <a:t>despite</a:t>
            </a:r>
            <a:r>
              <a:rPr lang="fr-FR" sz="1900" dirty="0" smtClean="0"/>
              <a:t> the the </a:t>
            </a:r>
            <a:r>
              <a:rPr lang="fr-FR" sz="1900" dirty="0" err="1" smtClean="0"/>
              <a:t>fact</a:t>
            </a:r>
            <a:r>
              <a:rPr lang="fr-FR" sz="1900" dirty="0" smtClean="0"/>
              <a:t> </a:t>
            </a:r>
            <a:r>
              <a:rPr lang="fr-FR" sz="1900" dirty="0" err="1" smtClean="0"/>
              <a:t>that</a:t>
            </a:r>
            <a:r>
              <a:rPr lang="fr-FR" sz="1900" dirty="0" smtClean="0"/>
              <a:t> the </a:t>
            </a:r>
            <a:r>
              <a:rPr lang="fr-FR" sz="1900" dirty="0" err="1" smtClean="0"/>
              <a:t>amount</a:t>
            </a:r>
            <a:r>
              <a:rPr lang="fr-FR" sz="1900" dirty="0" smtClean="0"/>
              <a:t> of </a:t>
            </a:r>
            <a:r>
              <a:rPr lang="fr-FR" sz="1900" dirty="0" err="1" smtClean="0"/>
              <a:t>allowances</a:t>
            </a:r>
            <a:r>
              <a:rPr lang="fr-FR" sz="1900" dirty="0" smtClean="0"/>
              <a:t> </a:t>
            </a:r>
            <a:r>
              <a:rPr lang="fr-FR" sz="1900" dirty="0" err="1" smtClean="0"/>
              <a:t>auctioned</a:t>
            </a:r>
            <a:r>
              <a:rPr lang="fr-FR" sz="1900" dirty="0" smtClean="0"/>
              <a:t> </a:t>
            </a:r>
            <a:r>
              <a:rPr lang="fr-FR" sz="1900" dirty="0" err="1" smtClean="0"/>
              <a:t>decreased</a:t>
            </a:r>
            <a:r>
              <a:rPr lang="fr-FR" sz="1900" dirty="0" smtClean="0"/>
              <a:t> </a:t>
            </a:r>
            <a:r>
              <a:rPr lang="fr-FR" sz="1900" dirty="0" err="1" smtClean="0"/>
              <a:t>significantly</a:t>
            </a:r>
            <a:r>
              <a:rPr lang="fr-FR" sz="1900" dirty="0" smtClean="0"/>
              <a:t> </a:t>
            </a:r>
            <a:r>
              <a:rPr lang="fr-FR" sz="1900" i="1" dirty="0" smtClean="0"/>
              <a:t>(MSR </a:t>
            </a:r>
            <a:r>
              <a:rPr lang="fr-FR" sz="1900" i="1" dirty="0" err="1" smtClean="0"/>
              <a:t>functioning</a:t>
            </a:r>
            <a:r>
              <a:rPr lang="fr-FR" sz="1900" i="1" dirty="0" smtClean="0"/>
              <a:t> + no UK </a:t>
            </a:r>
            <a:r>
              <a:rPr lang="fr-FR" sz="1900" i="1" dirty="0" err="1" smtClean="0"/>
              <a:t>auctions</a:t>
            </a:r>
            <a:r>
              <a:rPr lang="fr-FR" sz="1900" i="1" dirty="0" smtClean="0"/>
              <a:t>)</a:t>
            </a:r>
            <a:endParaRPr lang="fr-FR" sz="1900" i="1" dirty="0"/>
          </a:p>
        </p:txBody>
      </p:sp>
      <p:sp>
        <p:nvSpPr>
          <p:cNvPr id="16" name="ZoneTexte 15"/>
          <p:cNvSpPr txBox="1"/>
          <p:nvPr/>
        </p:nvSpPr>
        <p:spPr>
          <a:xfrm>
            <a:off x="3748374" y="6056043"/>
            <a:ext cx="3882452" cy="338554"/>
          </a:xfrm>
          <a:prstGeom prst="rect">
            <a:avLst/>
          </a:prstGeom>
          <a:noFill/>
        </p:spPr>
        <p:txBody>
          <a:bodyPr wrap="square" rtlCol="0">
            <a:spAutoFit/>
          </a:bodyPr>
          <a:lstStyle/>
          <a:p>
            <a:r>
              <a:rPr lang="fr-FR" sz="1600" i="1" dirty="0"/>
              <a:t>Source: </a:t>
            </a:r>
            <a:r>
              <a:rPr lang="fr-FR" sz="1600" i="1" dirty="0" smtClean="0"/>
              <a:t>ERCST, </a:t>
            </a:r>
            <a:r>
              <a:rPr lang="fr-FR" sz="1600" i="1" dirty="0"/>
              <a:t>with data from EEX and ICE</a:t>
            </a:r>
          </a:p>
        </p:txBody>
      </p:sp>
      <p:sp>
        <p:nvSpPr>
          <p:cNvPr id="3" name="TextBox 2"/>
          <p:cNvSpPr txBox="1"/>
          <p:nvPr/>
        </p:nvSpPr>
        <p:spPr>
          <a:xfrm>
            <a:off x="7713785" y="6378184"/>
            <a:ext cx="1969477" cy="307777"/>
          </a:xfrm>
          <a:prstGeom prst="rect">
            <a:avLst/>
          </a:prstGeom>
          <a:noFill/>
        </p:spPr>
        <p:txBody>
          <a:bodyPr wrap="square" rtlCol="0">
            <a:spAutoFit/>
          </a:bodyPr>
          <a:lstStyle/>
          <a:p>
            <a:r>
              <a:rPr lang="en-US" sz="1400" i="1" dirty="0" smtClean="0"/>
              <a:t>* Without UK </a:t>
            </a:r>
            <a:endParaRPr lang="en-US" sz="1400" i="1" dirty="0"/>
          </a:p>
        </p:txBody>
      </p:sp>
    </p:spTree>
    <p:extLst>
      <p:ext uri="{BB962C8B-B14F-4D97-AF65-F5344CB8AC3E}">
        <p14:creationId xmlns:p14="http://schemas.microsoft.com/office/powerpoint/2010/main" val="1610359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dirty="0"/>
              <a:t>Is the EU ETS a driver for change? </a:t>
            </a:r>
            <a:r>
              <a:rPr lang="en-US" sz="4000" dirty="0"/>
              <a:t/>
            </a:r>
            <a:br>
              <a:rPr lang="en-US" sz="4000" dirty="0"/>
            </a:br>
            <a:r>
              <a:rPr lang="fr-FR" sz="2400" b="1" dirty="0"/>
              <a:t>More revenues from </a:t>
            </a:r>
            <a:r>
              <a:rPr lang="fr-FR" sz="2400" b="1" dirty="0" err="1"/>
              <a:t>auctions</a:t>
            </a:r>
            <a:r>
              <a:rPr lang="fr-FR" sz="2400" b="1" dirty="0"/>
              <a:t> = more money for </a:t>
            </a:r>
            <a:r>
              <a:rPr lang="fr-FR" sz="2400" b="1" dirty="0" err="1"/>
              <a:t>climate</a:t>
            </a:r>
            <a:r>
              <a:rPr lang="fr-FR" sz="2400" b="1" dirty="0"/>
              <a:t> action?</a:t>
            </a:r>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48</a:t>
            </a:fld>
            <a:endParaRPr lang="en-US"/>
          </a:p>
        </p:txBody>
      </p:sp>
      <p:sp>
        <p:nvSpPr>
          <p:cNvPr id="15" name="ZoneTexte 14"/>
          <p:cNvSpPr txBox="1"/>
          <p:nvPr/>
        </p:nvSpPr>
        <p:spPr>
          <a:xfrm>
            <a:off x="8122412" y="2186474"/>
            <a:ext cx="2647188" cy="437042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dirty="0"/>
              <a:t>Each Member State decides the use of their EU ETS revenues : climate and energy purposes, national budget or others. </a:t>
            </a:r>
          </a:p>
          <a:p>
            <a:pPr marL="285750" indent="-285750">
              <a:spcBef>
                <a:spcPts val="600"/>
              </a:spcBef>
              <a:buFont typeface="Arial" panose="020B0604020202020204" pitchFamily="34" charset="0"/>
              <a:buChar char="•"/>
            </a:pPr>
            <a:r>
              <a:rPr lang="fr-FR" sz="1900" dirty="0"/>
              <a:t>Over 2013-2018, </a:t>
            </a:r>
            <a:r>
              <a:rPr lang="fr-FR" sz="1900" b="1" dirty="0" err="1"/>
              <a:t>around</a:t>
            </a:r>
            <a:r>
              <a:rPr lang="fr-FR" sz="1900" b="1" dirty="0"/>
              <a:t> 80% of </a:t>
            </a:r>
            <a:r>
              <a:rPr lang="fr-FR" sz="1900" b="1" dirty="0" err="1"/>
              <a:t>auction</a:t>
            </a:r>
            <a:r>
              <a:rPr lang="fr-FR" sz="1900" b="1" dirty="0"/>
              <a:t> revenues </a:t>
            </a:r>
            <a:r>
              <a:rPr lang="fr-FR" sz="1900" dirty="0" err="1"/>
              <a:t>were</a:t>
            </a:r>
            <a:r>
              <a:rPr lang="fr-FR" sz="1900" dirty="0"/>
              <a:t> </a:t>
            </a:r>
            <a:r>
              <a:rPr lang="fr-FR" sz="1900" dirty="0" err="1"/>
              <a:t>spent</a:t>
            </a:r>
            <a:r>
              <a:rPr lang="fr-FR" sz="1900" dirty="0"/>
              <a:t> for </a:t>
            </a:r>
            <a:r>
              <a:rPr lang="fr-FR" sz="1900" dirty="0" err="1"/>
              <a:t>climate</a:t>
            </a:r>
            <a:r>
              <a:rPr lang="fr-FR" sz="1900" dirty="0"/>
              <a:t> and </a:t>
            </a:r>
            <a:r>
              <a:rPr lang="fr-FR" sz="1900" dirty="0" err="1"/>
              <a:t>energy</a:t>
            </a:r>
            <a:r>
              <a:rPr lang="fr-FR" sz="1900" dirty="0"/>
              <a:t> </a:t>
            </a:r>
            <a:r>
              <a:rPr lang="fr-FR" sz="1900" dirty="0" err="1"/>
              <a:t>purposes</a:t>
            </a:r>
            <a:r>
              <a:rPr lang="fr-FR" sz="1900" dirty="0"/>
              <a:t>, </a:t>
            </a:r>
            <a:r>
              <a:rPr lang="fr-FR" sz="1900" dirty="0" err="1"/>
              <a:t>mainly</a:t>
            </a:r>
            <a:r>
              <a:rPr lang="fr-FR" sz="1900" dirty="0"/>
              <a:t> in the EU. </a:t>
            </a:r>
          </a:p>
        </p:txBody>
      </p:sp>
      <p:sp>
        <p:nvSpPr>
          <p:cNvPr id="16" name="ZoneTexte 15"/>
          <p:cNvSpPr txBox="1"/>
          <p:nvPr/>
        </p:nvSpPr>
        <p:spPr>
          <a:xfrm>
            <a:off x="4845654" y="6414085"/>
            <a:ext cx="3882452" cy="338554"/>
          </a:xfrm>
          <a:prstGeom prst="rect">
            <a:avLst/>
          </a:prstGeom>
          <a:noFill/>
        </p:spPr>
        <p:txBody>
          <a:bodyPr wrap="square" rtlCol="0">
            <a:spAutoFit/>
          </a:bodyPr>
          <a:lstStyle/>
          <a:p>
            <a:r>
              <a:rPr lang="fr-FR" sz="1600" i="1" dirty="0"/>
              <a:t>Source: data from EEX </a:t>
            </a:r>
          </a:p>
        </p:txBody>
      </p:sp>
      <p:sp>
        <p:nvSpPr>
          <p:cNvPr id="3" name="ZoneTexte 2">
            <a:extLst>
              <a:ext uri="{FF2B5EF4-FFF2-40B4-BE49-F238E27FC236}">
                <a16:creationId xmlns="" xmlns:a16="http://schemas.microsoft.com/office/drawing/2014/main" id="{A73FB53C-3110-4819-958C-65E970C1243B}"/>
              </a:ext>
            </a:extLst>
          </p:cNvPr>
          <p:cNvSpPr txBox="1"/>
          <p:nvPr/>
        </p:nvSpPr>
        <p:spPr>
          <a:xfrm>
            <a:off x="2270129" y="1751262"/>
            <a:ext cx="4449380" cy="646331"/>
          </a:xfrm>
          <a:prstGeom prst="rect">
            <a:avLst/>
          </a:prstGeom>
          <a:noFill/>
        </p:spPr>
        <p:txBody>
          <a:bodyPr wrap="square" rtlCol="0">
            <a:spAutoFit/>
          </a:bodyPr>
          <a:lstStyle/>
          <a:p>
            <a:pPr algn="ctr"/>
            <a:r>
              <a:rPr lang="fr-FR" b="1" dirty="0"/>
              <a:t>Total EU ETS 2019 </a:t>
            </a:r>
            <a:r>
              <a:rPr lang="fr-FR" b="1" dirty="0" err="1"/>
              <a:t>auction</a:t>
            </a:r>
            <a:r>
              <a:rPr lang="fr-FR" b="1" dirty="0"/>
              <a:t> revenues breakdown </a:t>
            </a:r>
            <a:r>
              <a:rPr lang="fr-FR" b="1" dirty="0" err="1"/>
              <a:t>amoung</a:t>
            </a:r>
            <a:r>
              <a:rPr lang="fr-FR" b="1" dirty="0"/>
              <a:t> </a:t>
            </a:r>
            <a:r>
              <a:rPr lang="fr-FR" b="1" dirty="0" err="1"/>
              <a:t>Member</a:t>
            </a:r>
            <a:r>
              <a:rPr lang="fr-FR" b="1" dirty="0"/>
              <a:t> States </a:t>
            </a:r>
          </a:p>
        </p:txBody>
      </p:sp>
      <p:graphicFrame>
        <p:nvGraphicFramePr>
          <p:cNvPr id="11" name="Graphique 10">
            <a:extLst>
              <a:ext uri="{FF2B5EF4-FFF2-40B4-BE49-F238E27FC236}">
                <a16:creationId xmlns="" xmlns:a16="http://schemas.microsoft.com/office/drawing/2014/main" id="{15432FC6-A9AB-4966-8995-C6786AB6FE67}"/>
              </a:ext>
            </a:extLst>
          </p:cNvPr>
          <p:cNvGraphicFramePr>
            <a:graphicFrameLocks/>
          </p:cNvGraphicFramePr>
          <p:nvPr/>
        </p:nvGraphicFramePr>
        <p:xfrm>
          <a:off x="594373" y="2186474"/>
          <a:ext cx="8010144" cy="4439266"/>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 xmlns:a16="http://schemas.microsoft.com/office/drawing/2014/main" id="{FF5412CF-DC61-4C95-B42B-6ABBA96D7F22}"/>
              </a:ext>
            </a:extLst>
          </p:cNvPr>
          <p:cNvSpPr txBox="1"/>
          <p:nvPr/>
        </p:nvSpPr>
        <p:spPr>
          <a:xfrm>
            <a:off x="3767328" y="3726569"/>
            <a:ext cx="1207008" cy="830997"/>
          </a:xfrm>
          <a:prstGeom prst="rect">
            <a:avLst/>
          </a:prstGeom>
          <a:noFill/>
        </p:spPr>
        <p:txBody>
          <a:bodyPr wrap="square" rtlCol="0">
            <a:spAutoFit/>
          </a:bodyPr>
          <a:lstStyle/>
          <a:p>
            <a:pPr algn="ctr"/>
            <a:r>
              <a:rPr lang="fr-FR" sz="2400" b="1" dirty="0"/>
              <a:t>€ 14,6 billion </a:t>
            </a:r>
          </a:p>
        </p:txBody>
      </p:sp>
    </p:spTree>
    <p:extLst>
      <p:ext uri="{BB962C8B-B14F-4D97-AF65-F5344CB8AC3E}">
        <p14:creationId xmlns:p14="http://schemas.microsoft.com/office/powerpoint/2010/main" val="1320510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dirty="0"/>
              <a:t>Is the EU ETS a driver for change? </a:t>
            </a:r>
            <a:r>
              <a:rPr lang="en-US" sz="4000" dirty="0"/>
              <a:t/>
            </a:r>
            <a:br>
              <a:rPr lang="en-US" sz="4000" dirty="0"/>
            </a:br>
            <a:r>
              <a:rPr lang="fr-FR" sz="2400" b="1" dirty="0"/>
              <a:t>More revenues from </a:t>
            </a:r>
            <a:r>
              <a:rPr lang="fr-FR" sz="2400" b="1" dirty="0" err="1"/>
              <a:t>auctions</a:t>
            </a:r>
            <a:r>
              <a:rPr lang="fr-FR" sz="2400" b="1" dirty="0"/>
              <a:t> = more money for </a:t>
            </a:r>
            <a:r>
              <a:rPr lang="fr-FR" sz="2400" b="1" dirty="0" err="1"/>
              <a:t>climate</a:t>
            </a:r>
            <a:r>
              <a:rPr lang="fr-FR" sz="2400" b="1" dirty="0"/>
              <a:t> action?</a:t>
            </a:r>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49</a:t>
            </a:fld>
            <a:endParaRPr lang="en-US"/>
          </a:p>
        </p:txBody>
      </p:sp>
      <p:sp>
        <p:nvSpPr>
          <p:cNvPr id="12" name="Rectangle 11">
            <a:extLst>
              <a:ext uri="{FF2B5EF4-FFF2-40B4-BE49-F238E27FC236}">
                <a16:creationId xmlns:a16="http://schemas.microsoft.com/office/drawing/2014/main" xmlns="" id="{5251CBD5-443E-AA4D-831C-C31A8CF00E74}"/>
              </a:ext>
            </a:extLst>
          </p:cNvPr>
          <p:cNvSpPr/>
          <p:nvPr/>
        </p:nvSpPr>
        <p:spPr>
          <a:xfrm>
            <a:off x="1605138" y="5603129"/>
            <a:ext cx="8981724" cy="338554"/>
          </a:xfrm>
          <a:prstGeom prst="rect">
            <a:avLst/>
          </a:prstGeom>
        </p:spPr>
        <p:txBody>
          <a:bodyPr wrap="square">
            <a:spAutoFit/>
          </a:bodyPr>
          <a:lstStyle/>
          <a:p>
            <a:r>
              <a:rPr lang="en-GB" sz="1600" i="1" dirty="0"/>
              <a:t>Source: Report From The Commission To The European Parliament And The Council </a:t>
            </a:r>
            <a:r>
              <a:rPr lang="en-GB" sz="1600" i="1" dirty="0" smtClean="0"/>
              <a:t>(2019)</a:t>
            </a:r>
            <a:endParaRPr lang="en-GB" sz="1600" i="1" dirty="0"/>
          </a:p>
        </p:txBody>
      </p:sp>
      <p:sp>
        <p:nvSpPr>
          <p:cNvPr id="17" name="Rectangle 16">
            <a:extLst>
              <a:ext uri="{FF2B5EF4-FFF2-40B4-BE49-F238E27FC236}">
                <a16:creationId xmlns:a16="http://schemas.microsoft.com/office/drawing/2014/main" xmlns="" id="{ED6AA63E-F8A3-0E44-9E3C-95D94A106748}"/>
              </a:ext>
            </a:extLst>
          </p:cNvPr>
          <p:cNvSpPr/>
          <p:nvPr/>
        </p:nvSpPr>
        <p:spPr>
          <a:xfrm>
            <a:off x="57523" y="1887434"/>
            <a:ext cx="5621345" cy="646331"/>
          </a:xfrm>
          <a:prstGeom prst="rect">
            <a:avLst/>
          </a:prstGeom>
        </p:spPr>
        <p:txBody>
          <a:bodyPr wrap="square">
            <a:spAutoFit/>
          </a:bodyPr>
          <a:lstStyle/>
          <a:p>
            <a:r>
              <a:rPr lang="en-GB" b="1" dirty="0">
                <a:latin typeface="+mj-lt"/>
              </a:rPr>
              <a:t>Revenues from the auctioning of EU ETS </a:t>
            </a:r>
            <a:r>
              <a:rPr lang="en-GB" b="1" dirty="0" smtClean="0">
                <a:latin typeface="+mj-lt"/>
              </a:rPr>
              <a:t>allowances 2013-2018 </a:t>
            </a:r>
            <a:endParaRPr lang="en-GB" b="1" dirty="0">
              <a:latin typeface="+mj-lt"/>
            </a:endParaRPr>
          </a:p>
        </p:txBody>
      </p:sp>
      <p:sp>
        <p:nvSpPr>
          <p:cNvPr id="18" name="Rectangle 17">
            <a:extLst>
              <a:ext uri="{FF2B5EF4-FFF2-40B4-BE49-F238E27FC236}">
                <a16:creationId xmlns:a16="http://schemas.microsoft.com/office/drawing/2014/main" xmlns="" id="{FD8AA31B-895E-6649-99CE-AC62F8FFE8C6}"/>
              </a:ext>
            </a:extLst>
          </p:cNvPr>
          <p:cNvSpPr/>
          <p:nvPr/>
        </p:nvSpPr>
        <p:spPr>
          <a:xfrm>
            <a:off x="6570657" y="2072100"/>
            <a:ext cx="5007891" cy="923330"/>
          </a:xfrm>
          <a:prstGeom prst="rect">
            <a:avLst/>
          </a:prstGeom>
        </p:spPr>
        <p:txBody>
          <a:bodyPr wrap="square">
            <a:spAutoFit/>
          </a:bodyPr>
          <a:lstStyle/>
          <a:p>
            <a:r>
              <a:rPr lang="en-GB" b="1" dirty="0">
                <a:latin typeface="+mj-lt"/>
              </a:rPr>
              <a:t>Use of revenues for domestic climate and energy purposes from auctioning of ETS allowances, </a:t>
            </a:r>
            <a:r>
              <a:rPr lang="en-GB" b="1" dirty="0" smtClean="0">
                <a:latin typeface="+mj-lt"/>
              </a:rPr>
              <a:t>2013-2018 </a:t>
            </a:r>
            <a:r>
              <a:rPr lang="en-GB" b="1" dirty="0">
                <a:latin typeface="+mj-lt"/>
              </a:rPr>
              <a:t>(EUR billion)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657" y="3021610"/>
            <a:ext cx="4329522" cy="26011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3" y="2533765"/>
            <a:ext cx="6343277" cy="3134942"/>
          </a:xfrm>
          <a:prstGeom prst="rect">
            <a:avLst/>
          </a:prstGeom>
        </p:spPr>
      </p:pic>
    </p:spTree>
    <p:extLst>
      <p:ext uri="{BB962C8B-B14F-4D97-AF65-F5344CB8AC3E}">
        <p14:creationId xmlns:p14="http://schemas.microsoft.com/office/powerpoint/2010/main" val="193228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 ETS ‘fit for purpose’  </a:t>
            </a:r>
          </a:p>
        </p:txBody>
      </p:sp>
      <p:sp>
        <p:nvSpPr>
          <p:cNvPr id="3" name="Content Placeholder 2"/>
          <p:cNvSpPr>
            <a:spLocks noGrp="1"/>
          </p:cNvSpPr>
          <p:nvPr>
            <p:ph idx="1"/>
          </p:nvPr>
        </p:nvSpPr>
        <p:spPr>
          <a:xfrm>
            <a:off x="171450" y="1417638"/>
            <a:ext cx="9457497" cy="5241579"/>
          </a:xfrm>
        </p:spPr>
        <p:txBody>
          <a:bodyPr>
            <a:normAutofit fontScale="62500" lnSpcReduction="20000"/>
          </a:bodyPr>
          <a:lstStyle/>
          <a:p>
            <a:pPr marL="114300" indent="0">
              <a:buNone/>
            </a:pPr>
            <a:endParaRPr lang="en-GB" sz="800" b="1" dirty="0"/>
          </a:p>
          <a:p>
            <a:pPr marL="114300" indent="0">
              <a:buNone/>
            </a:pPr>
            <a:endParaRPr lang="en-GB" sz="1900" b="1" dirty="0"/>
          </a:p>
          <a:p>
            <a:pPr marL="114300" indent="0">
              <a:buNone/>
            </a:pPr>
            <a:r>
              <a:rPr lang="en-GB" sz="3200" b="1" dirty="0"/>
              <a:t>1. A long-term (competitive) advantage for Europe </a:t>
            </a:r>
          </a:p>
          <a:p>
            <a:pPr>
              <a:buFont typeface="+mj-lt"/>
              <a:buAutoNum type="arabicPeriod"/>
            </a:pPr>
            <a:endParaRPr lang="en-GB" sz="800" b="1" dirty="0"/>
          </a:p>
          <a:p>
            <a:pPr marL="114300" indent="0">
              <a:buNone/>
            </a:pPr>
            <a:endParaRPr lang="en-GB" sz="800" b="1" dirty="0"/>
          </a:p>
          <a:p>
            <a:pPr>
              <a:spcAft>
                <a:spcPts val="600"/>
              </a:spcAft>
            </a:pPr>
            <a:r>
              <a:rPr lang="en-GB" dirty="0"/>
              <a:t>Incentivize investments to accelerate the transition; </a:t>
            </a:r>
          </a:p>
          <a:p>
            <a:pPr>
              <a:spcAft>
                <a:spcPts val="600"/>
              </a:spcAft>
            </a:pPr>
            <a:r>
              <a:rPr lang="en-GB" dirty="0"/>
              <a:t>Address the socio-economic impacts associated with the transition to a low-GHG economy through revenue-recycling;</a:t>
            </a:r>
          </a:p>
          <a:p>
            <a:pPr>
              <a:spcAft>
                <a:spcPts val="600"/>
              </a:spcAft>
            </a:pPr>
            <a:endParaRPr lang="en-GB" sz="1400" dirty="0"/>
          </a:p>
          <a:p>
            <a:pPr>
              <a:spcAft>
                <a:spcPts val="600"/>
              </a:spcAft>
            </a:pPr>
            <a:r>
              <a:rPr lang="en-GB" dirty="0"/>
              <a:t>Contribute to the creation of a market for low-carbon products; </a:t>
            </a:r>
          </a:p>
          <a:p>
            <a:pPr>
              <a:spcAft>
                <a:spcPts val="600"/>
              </a:spcAft>
            </a:pPr>
            <a:r>
              <a:rPr lang="en-GB" dirty="0"/>
              <a:t>Incentivizing behavioural and system change</a:t>
            </a:r>
            <a:r>
              <a:rPr lang="en-GB" dirty="0" smtClean="0"/>
              <a:t>.</a:t>
            </a:r>
          </a:p>
          <a:p>
            <a:pPr>
              <a:spcAft>
                <a:spcPts val="600"/>
              </a:spcAft>
            </a:pPr>
            <a:endParaRPr lang="en-GB" sz="500" i="1" dirty="0"/>
          </a:p>
          <a:p>
            <a:pPr marL="114300" indent="0">
              <a:buNone/>
            </a:pPr>
            <a:r>
              <a:rPr lang="en-GB" sz="2800" b="1" dirty="0"/>
              <a:t>--&gt; Has become more explicit with the European Green Deal: </a:t>
            </a:r>
          </a:p>
          <a:p>
            <a:r>
              <a:rPr lang="en-GB" sz="2800" i="1" dirty="0"/>
              <a:t>“new growth strategy” to transform the EU into a fair and prosperous society </a:t>
            </a:r>
          </a:p>
          <a:p>
            <a:r>
              <a:rPr lang="en-GB" sz="2800" i="1" dirty="0"/>
              <a:t>“this upfront investment is also an opportunity to put Europe firmly on a new path of sustainable and inclusive growth</a:t>
            </a:r>
            <a:r>
              <a:rPr lang="en-GB" sz="2800" i="1" dirty="0" smtClean="0"/>
              <a:t>”</a:t>
            </a:r>
          </a:p>
          <a:p>
            <a:endParaRPr lang="en-GB" sz="2800" b="1" dirty="0" smtClean="0"/>
          </a:p>
          <a:p>
            <a:endParaRPr lang="en-GB" sz="2800" b="1" dirty="0"/>
          </a:p>
          <a:p>
            <a:pPr marL="114300" indent="0">
              <a:buNone/>
            </a:pPr>
            <a:r>
              <a:rPr lang="en-GB" sz="3200" b="1" dirty="0" smtClean="0"/>
              <a:t>2. A role for the EU ETS in being a pioneer and promoting carbon markets as a tool for addressing climate change</a:t>
            </a:r>
          </a:p>
          <a:p>
            <a:r>
              <a:rPr lang="en-GB" sz="2900" dirty="0" smtClean="0"/>
              <a:t>Leading by example; Carrot; Stick</a:t>
            </a:r>
            <a:r>
              <a:rPr lang="en-GB" sz="2900" i="1" dirty="0" smtClean="0"/>
              <a:t>.</a:t>
            </a:r>
            <a:endParaRPr lang="en-US" sz="2900" i="1" dirty="0" smtClean="0"/>
          </a:p>
          <a:p>
            <a:endParaRPr lang="en-GB" sz="2800"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5</a:t>
            </a:fld>
            <a:endParaRPr lang="en-US" dirty="0"/>
          </a:p>
        </p:txBody>
      </p:sp>
      <p:sp>
        <p:nvSpPr>
          <p:cNvPr id="7" name="Text Placeholder 6"/>
          <p:cNvSpPr>
            <a:spLocks noGrp="1"/>
          </p:cNvSpPr>
          <p:nvPr>
            <p:ph type="body" sz="quarter" idx="13"/>
          </p:nvPr>
        </p:nvSpPr>
        <p:spPr/>
        <p:txBody>
          <a:bodyPr/>
          <a:lstStyle/>
          <a:p>
            <a:r>
              <a:rPr lang="en-GB" dirty="0"/>
              <a:t>2 additional, implicit deliveries:</a:t>
            </a:r>
          </a:p>
          <a:p>
            <a:endParaRPr lang="en-US" dirty="0"/>
          </a:p>
        </p:txBody>
      </p:sp>
      <p:sp>
        <p:nvSpPr>
          <p:cNvPr id="4" name="Right Brace 3"/>
          <p:cNvSpPr/>
          <p:nvPr/>
        </p:nvSpPr>
        <p:spPr>
          <a:xfrm>
            <a:off x="9350652" y="1892164"/>
            <a:ext cx="278295" cy="93427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9379226" y="3032667"/>
            <a:ext cx="278295" cy="93427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9815444" y="2174637"/>
            <a:ext cx="1908313" cy="369332"/>
          </a:xfrm>
          <a:prstGeom prst="rect">
            <a:avLst/>
          </a:prstGeom>
          <a:noFill/>
        </p:spPr>
        <p:txBody>
          <a:bodyPr wrap="square" rtlCol="0">
            <a:spAutoFit/>
          </a:bodyPr>
          <a:lstStyle/>
          <a:p>
            <a:r>
              <a:rPr lang="en-US" dirty="0"/>
              <a:t>More ‘explicit’</a:t>
            </a:r>
          </a:p>
        </p:txBody>
      </p:sp>
      <p:sp>
        <p:nvSpPr>
          <p:cNvPr id="9" name="TextBox 8"/>
          <p:cNvSpPr txBox="1"/>
          <p:nvPr/>
        </p:nvSpPr>
        <p:spPr>
          <a:xfrm>
            <a:off x="9815443" y="3333854"/>
            <a:ext cx="1908313" cy="369332"/>
          </a:xfrm>
          <a:prstGeom prst="rect">
            <a:avLst/>
          </a:prstGeom>
          <a:noFill/>
        </p:spPr>
        <p:txBody>
          <a:bodyPr wrap="square" rtlCol="0">
            <a:spAutoFit/>
          </a:bodyPr>
          <a:lstStyle/>
          <a:p>
            <a:r>
              <a:rPr lang="en-US" dirty="0"/>
              <a:t>Less ‘mature’</a:t>
            </a:r>
          </a:p>
        </p:txBody>
      </p:sp>
    </p:spTree>
    <p:extLst>
      <p:ext uri="{BB962C8B-B14F-4D97-AF65-F5344CB8AC3E}">
        <p14:creationId xmlns:p14="http://schemas.microsoft.com/office/powerpoint/2010/main" val="202743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a:r>
              <a:rPr lang="en-US" sz="4800" dirty="0"/>
              <a:t>Monetary impacts and carbon leakage</a:t>
            </a:r>
            <a:r>
              <a:rPr lang="en-US" sz="4000" dirty="0"/>
              <a:t/>
            </a:r>
            <a:br>
              <a:rPr lang="en-US" sz="4000" dirty="0"/>
            </a:br>
            <a:endParaRPr lang="en-GB" dirty="0"/>
          </a:p>
        </p:txBody>
      </p:sp>
      <p:sp>
        <p:nvSpPr>
          <p:cNvPr id="3" name="Content Placeholder 2"/>
          <p:cNvSpPr>
            <a:spLocks noGrp="1"/>
          </p:cNvSpPr>
          <p:nvPr>
            <p:ph idx="1"/>
          </p:nvPr>
        </p:nvSpPr>
        <p:spPr/>
        <p:txBody>
          <a:bodyPr/>
          <a:lstStyle/>
          <a:p>
            <a:endParaRPr lang="en-US" sz="2400" b="1" dirty="0"/>
          </a:p>
          <a:p>
            <a:endParaRPr lang="en-US" sz="2400" b="1" dirty="0"/>
          </a:p>
          <a:p>
            <a:r>
              <a:rPr lang="en-US" sz="2400" b="1" dirty="0"/>
              <a:t>Direct costs</a:t>
            </a:r>
          </a:p>
          <a:p>
            <a:r>
              <a:rPr lang="en-US" sz="2400" dirty="0"/>
              <a:t>Indirect costs</a:t>
            </a:r>
            <a:endParaRPr lang="en-GB"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50</a:t>
            </a:fld>
            <a:endParaRPr lang="en-US"/>
          </a:p>
        </p:txBody>
      </p:sp>
    </p:spTree>
    <p:extLst>
      <p:ext uri="{BB962C8B-B14F-4D97-AF65-F5344CB8AC3E}">
        <p14:creationId xmlns:p14="http://schemas.microsoft.com/office/powerpoint/2010/main" val="19071013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27" y="235609"/>
            <a:ext cx="10383520" cy="1143000"/>
          </a:xfrm>
        </p:spPr>
        <p:txBody>
          <a:bodyPr/>
          <a:lstStyle/>
          <a:p>
            <a:r>
              <a:rPr lang="en-US" sz="3600" dirty="0"/>
              <a:t>Overall free allocation vs emissions in EU ETS</a:t>
            </a:r>
          </a:p>
        </p:txBody>
      </p:sp>
      <p:sp>
        <p:nvSpPr>
          <p:cNvPr id="6" name="Slide Number Placeholder 5"/>
          <p:cNvSpPr>
            <a:spLocks noGrp="1"/>
          </p:cNvSpPr>
          <p:nvPr>
            <p:ph type="sldNum" sz="quarter" idx="12"/>
          </p:nvPr>
        </p:nvSpPr>
        <p:spPr/>
        <p:txBody>
          <a:bodyPr/>
          <a:lstStyle/>
          <a:p>
            <a:fld id="{6E2D2B3B-882E-40F3-A32F-6DD516915044}" type="slidenum">
              <a:rPr lang="en-US">
                <a:latin typeface="Calibri"/>
              </a:rPr>
              <a:pPr/>
              <a:t>51</a:t>
            </a:fld>
            <a:endParaRPr lang="en-US">
              <a:latin typeface="Calibri"/>
            </a:endParaRPr>
          </a:p>
        </p:txBody>
      </p:sp>
      <p:sp>
        <p:nvSpPr>
          <p:cNvPr id="8" name="Title 1">
            <a:extLst>
              <a:ext uri="{FF2B5EF4-FFF2-40B4-BE49-F238E27FC236}">
                <a16:creationId xmlns:a16="http://schemas.microsoft.com/office/drawing/2014/main" xmlns="" id="{94DCF137-D11A-469C-A76F-CD81CDEAC4CC}"/>
              </a:ext>
            </a:extLst>
          </p:cNvPr>
          <p:cNvSpPr txBox="1">
            <a:spLocks/>
          </p:cNvSpPr>
          <p:nvPr/>
        </p:nvSpPr>
        <p:spPr>
          <a:xfrm>
            <a:off x="1613731" y="5479121"/>
            <a:ext cx="8195912" cy="113215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342900" indent="-342900">
              <a:buFont typeface="Arial" panose="020B0604020202020204" pitchFamily="34" charset="0"/>
              <a:buChar char="•"/>
            </a:pPr>
            <a:r>
              <a:rPr lang="en-US" sz="2000" dirty="0">
                <a:solidFill>
                  <a:schemeClr val="tx1"/>
                </a:solidFill>
                <a:latin typeface="+mn-lt"/>
              </a:rPr>
              <a:t>Net supply of free allowances, defined as  (free allowances/emissions – 1)*100</a:t>
            </a:r>
            <a:br>
              <a:rPr lang="en-US" sz="2000" dirty="0">
                <a:solidFill>
                  <a:schemeClr val="tx1"/>
                </a:solidFill>
                <a:latin typeface="+mn-lt"/>
              </a:rPr>
            </a:br>
            <a:r>
              <a:rPr lang="en-US" sz="2000" dirty="0">
                <a:solidFill>
                  <a:schemeClr val="tx1"/>
                </a:solidFill>
                <a:latin typeface="+mn-lt"/>
              </a:rPr>
              <a:t>measures the stringency of sectors and installations </a:t>
            </a:r>
          </a:p>
        </p:txBody>
      </p:sp>
      <p:graphicFrame>
        <p:nvGraphicFramePr>
          <p:cNvPr id="11" name="Chart 10">
            <a:extLst>
              <a:ext uri="{FF2B5EF4-FFF2-40B4-BE49-F238E27FC236}">
                <a16:creationId xmlns:a16="http://schemas.microsoft.com/office/drawing/2014/main" xmlns="" id="{00000000-0008-0000-0100-00000D000000}"/>
              </a:ext>
            </a:extLst>
          </p:cNvPr>
          <p:cNvGraphicFramePr>
            <a:graphicFrameLocks/>
          </p:cNvGraphicFramePr>
          <p:nvPr>
            <p:extLst>
              <p:ext uri="{D42A27DB-BD31-4B8C-83A1-F6EECF244321}">
                <p14:modId xmlns:p14="http://schemas.microsoft.com/office/powerpoint/2010/main" val="936009336"/>
              </p:ext>
            </p:extLst>
          </p:nvPr>
        </p:nvGraphicFramePr>
        <p:xfrm>
          <a:off x="1150626" y="1478235"/>
          <a:ext cx="7584978" cy="3652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7634677" y="4875762"/>
            <a:ext cx="3487864" cy="461665"/>
          </a:xfrm>
          <a:prstGeom prst="rect">
            <a:avLst/>
          </a:prstGeom>
          <a:noFill/>
        </p:spPr>
        <p:txBody>
          <a:bodyPr wrap="square" rtlCol="0">
            <a:spAutoFit/>
          </a:bodyPr>
          <a:lstStyle/>
          <a:p>
            <a:r>
              <a:rPr lang="en-US" sz="1200" i="1" dirty="0"/>
              <a:t>Source:  Wegener Center elaborations on EEA, </a:t>
            </a:r>
            <a:r>
              <a:rPr lang="en-US" sz="1200" i="1" dirty="0" smtClean="0"/>
              <a:t>2019 and </a:t>
            </a:r>
            <a:r>
              <a:rPr lang="en-US" sz="1200" i="1" dirty="0"/>
              <a:t>EU TL, 2019</a:t>
            </a:r>
          </a:p>
        </p:txBody>
      </p:sp>
      <p:pic>
        <p:nvPicPr>
          <p:cNvPr id="9" name="Picture 8">
            <a:extLst>
              <a:ext uri="{FF2B5EF4-FFF2-40B4-BE49-F238E27FC236}">
                <a16:creationId xmlns:a16="http://schemas.microsoft.com/office/drawing/2014/main" xmlns="" id="{E038C15A-29ED-49B7-8D8D-77CE1A9BFEE7}"/>
              </a:ext>
            </a:extLst>
          </p:cNvPr>
          <p:cNvPicPr>
            <a:picLocks noChangeAspect="1"/>
          </p:cNvPicPr>
          <p:nvPr/>
        </p:nvPicPr>
        <p:blipFill>
          <a:blip r:embed="rId4"/>
          <a:stretch>
            <a:fillRect/>
          </a:stretch>
        </p:blipFill>
        <p:spPr>
          <a:xfrm>
            <a:off x="1566947" y="1378609"/>
            <a:ext cx="5247438" cy="3644688"/>
          </a:xfrm>
          <a:prstGeom prst="rect">
            <a:avLst/>
          </a:prstGeom>
        </p:spPr>
      </p:pic>
    </p:spTree>
    <p:extLst>
      <p:ext uri="{BB962C8B-B14F-4D97-AF65-F5344CB8AC3E}">
        <p14:creationId xmlns:p14="http://schemas.microsoft.com/office/powerpoint/2010/main" val="2446412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a:r>
              <a:rPr lang="en-US" dirty="0"/>
              <a:t>Monetary impacts and carbon leakage</a:t>
            </a:r>
            <a:r>
              <a:rPr lang="en-US" sz="3200" dirty="0"/>
              <a:t/>
            </a:r>
            <a:br>
              <a:rPr lang="en-US" sz="3200" dirty="0"/>
            </a:br>
            <a:r>
              <a:rPr lang="en-GB" sz="3200" b="1" dirty="0"/>
              <a:t> Direct costs</a:t>
            </a:r>
            <a:endParaRPr lang="en-GB" sz="3200"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52</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7719" y="1417638"/>
            <a:ext cx="9663760" cy="3483551"/>
          </a:xfrm>
        </p:spPr>
      </p:pic>
      <p:sp>
        <p:nvSpPr>
          <p:cNvPr id="4" name="Rectangle 3"/>
          <p:cNvSpPr/>
          <p:nvPr/>
        </p:nvSpPr>
        <p:spPr>
          <a:xfrm>
            <a:off x="725640" y="5169971"/>
            <a:ext cx="9927917" cy="1354217"/>
          </a:xfrm>
          <a:prstGeom prst="rect">
            <a:avLst/>
          </a:prstGeom>
        </p:spPr>
        <p:txBody>
          <a:bodyPr wrap="square">
            <a:spAutoFit/>
          </a:bodyPr>
          <a:lstStyle/>
          <a:p>
            <a:pPr marL="285750" indent="-285750" algn="just">
              <a:spcAft>
                <a:spcPts val="600"/>
              </a:spcAft>
              <a:buFont typeface="Arial" charset="0"/>
              <a:buChar char="•"/>
            </a:pPr>
            <a:r>
              <a:rPr lang="en-US" dirty="0">
                <a:latin typeface="Calibri" charset="0"/>
                <a:ea typeface="游明朝" charset="-128"/>
                <a:cs typeface="Times New Roman" charset="0"/>
              </a:rPr>
              <a:t>I</a:t>
            </a:r>
            <a:r>
              <a:rPr lang="en-US" dirty="0" smtClean="0">
                <a:latin typeface="Calibri" charset="0"/>
                <a:ea typeface="游明朝" charset="-128"/>
                <a:cs typeface="Times New Roman" charset="0"/>
              </a:rPr>
              <a:t>ndustrial </a:t>
            </a:r>
            <a:r>
              <a:rPr lang="en-US" dirty="0">
                <a:latin typeface="Calibri" charset="0"/>
                <a:ea typeface="游明朝" charset="-128"/>
                <a:cs typeface="Times New Roman" charset="0"/>
              </a:rPr>
              <a:t>installations historically received more free allocation than their verified emissions. </a:t>
            </a:r>
            <a:endParaRPr lang="en-US" dirty="0" smtClean="0">
              <a:latin typeface="Calibri" charset="0"/>
              <a:ea typeface="游明朝" charset="-128"/>
              <a:cs typeface="Times New Roman" charset="0"/>
            </a:endParaRPr>
          </a:p>
          <a:p>
            <a:pPr marL="285750" indent="-285750" algn="just">
              <a:spcAft>
                <a:spcPts val="600"/>
              </a:spcAft>
              <a:buFont typeface="Arial" charset="0"/>
              <a:buChar char="•"/>
            </a:pPr>
            <a:r>
              <a:rPr lang="en-US" dirty="0" smtClean="0">
                <a:latin typeface="Calibri" charset="0"/>
                <a:ea typeface="游明朝" charset="-128"/>
                <a:cs typeface="Times New Roman" charset="0"/>
              </a:rPr>
              <a:t>This trend </a:t>
            </a:r>
            <a:r>
              <a:rPr lang="en-US" dirty="0">
                <a:latin typeface="Calibri" charset="0"/>
                <a:ea typeface="游明朝" charset="-128"/>
                <a:cs typeface="Times New Roman" charset="0"/>
              </a:rPr>
              <a:t>has steadily been reversed over Phase 3. </a:t>
            </a:r>
            <a:endParaRPr lang="en-US" dirty="0" smtClean="0">
              <a:latin typeface="Calibri" charset="0"/>
              <a:ea typeface="游明朝" charset="-128"/>
              <a:cs typeface="Times New Roman" charset="0"/>
            </a:endParaRPr>
          </a:p>
          <a:p>
            <a:pPr marL="285750" indent="-285750" algn="just">
              <a:spcAft>
                <a:spcPts val="600"/>
              </a:spcAft>
              <a:buFont typeface="Arial" charset="0"/>
              <a:buChar char="•"/>
            </a:pPr>
            <a:r>
              <a:rPr lang="en-GB" dirty="0" smtClean="0">
                <a:latin typeface="Calibri" charset="0"/>
                <a:ea typeface="游明朝" charset="-128"/>
                <a:cs typeface="Times New Roman" charset="0"/>
              </a:rPr>
              <a:t>In </a:t>
            </a:r>
            <a:r>
              <a:rPr lang="en-GB" dirty="0">
                <a:latin typeface="Calibri" charset="0"/>
                <a:ea typeface="游明朝" charset="-128"/>
                <a:cs typeface="Times New Roman" charset="0"/>
              </a:rPr>
              <a:t>2018 and 2019 free allocation covered 96.8% and 97,5% of industrial emissions, respectively, down from 98.8% in 2017.  </a:t>
            </a:r>
            <a:endParaRPr lang="en-GB" dirty="0">
              <a:effectLst/>
              <a:latin typeface="Calibri" charset="0"/>
              <a:ea typeface="游明朝" charset="-128"/>
              <a:cs typeface="Times New Roman" charset="0"/>
            </a:endParaRPr>
          </a:p>
        </p:txBody>
      </p:sp>
    </p:spTree>
    <p:extLst>
      <p:ext uri="{BB962C8B-B14F-4D97-AF65-F5344CB8AC3E}">
        <p14:creationId xmlns:p14="http://schemas.microsoft.com/office/powerpoint/2010/main" val="1334033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a:r>
              <a:rPr lang="en-US" dirty="0"/>
              <a:t>Monetary impacts and carbon leakage</a:t>
            </a:r>
            <a:r>
              <a:rPr lang="en-US" sz="3200" dirty="0"/>
              <a:t/>
            </a:r>
            <a:br>
              <a:rPr lang="en-US" sz="3200" dirty="0"/>
            </a:br>
            <a:r>
              <a:rPr lang="en-GB" sz="3200" b="1" dirty="0"/>
              <a:t> Direct </a:t>
            </a:r>
            <a:r>
              <a:rPr lang="en-GB" sz="3200" b="1" dirty="0" smtClean="0"/>
              <a:t>costs</a:t>
            </a:r>
            <a:endParaRPr lang="en-GB" sz="3200"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53</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152" y="1975757"/>
            <a:ext cx="10942005" cy="3291719"/>
          </a:xfrm>
        </p:spPr>
      </p:pic>
    </p:spTree>
    <p:extLst>
      <p:ext uri="{BB962C8B-B14F-4D97-AF65-F5344CB8AC3E}">
        <p14:creationId xmlns:p14="http://schemas.microsoft.com/office/powerpoint/2010/main" val="10941653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2D2B3B-882E-40F3-A32F-6DD516915044}" type="slidenum">
              <a:rPr lang="en-US" smtClean="0"/>
              <a:pPr/>
              <a:t>54</a:t>
            </a:fld>
            <a:endParaRPr lang="en-US"/>
          </a:p>
        </p:txBody>
      </p:sp>
      <p:sp>
        <p:nvSpPr>
          <p:cNvPr id="13" name="Title 1"/>
          <p:cNvSpPr txBox="1">
            <a:spLocks/>
          </p:cNvSpPr>
          <p:nvPr/>
        </p:nvSpPr>
        <p:spPr>
          <a:xfrm>
            <a:off x="762000" y="370999"/>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marL="228600"/>
            <a:r>
              <a:rPr lang="en-US" sz="4800" dirty="0"/>
              <a:t>Monetary impacts and carbon leakage</a:t>
            </a:r>
            <a:endParaRPr lang="en-GB" dirty="0"/>
          </a:p>
        </p:txBody>
      </p:sp>
      <p:sp>
        <p:nvSpPr>
          <p:cNvPr id="14" name="Content Placeholder 2"/>
          <p:cNvSpPr txBox="1">
            <a:spLocks/>
          </p:cNvSpPr>
          <p:nvPr/>
        </p:nvSpPr>
        <p:spPr>
          <a:xfrm>
            <a:off x="762000" y="1752600"/>
            <a:ext cx="1016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400" dirty="0"/>
          </a:p>
          <a:p>
            <a:endParaRPr lang="en-US" sz="2400" dirty="0"/>
          </a:p>
          <a:p>
            <a:r>
              <a:rPr lang="en-US" sz="2400" dirty="0"/>
              <a:t>Direct costs</a:t>
            </a:r>
          </a:p>
          <a:p>
            <a:r>
              <a:rPr lang="en-US" sz="2400" b="1" dirty="0"/>
              <a:t>Indirect costs</a:t>
            </a:r>
            <a:endParaRPr lang="en-GB" b="1" dirty="0"/>
          </a:p>
        </p:txBody>
      </p:sp>
    </p:spTree>
    <p:extLst>
      <p:ext uri="{BB962C8B-B14F-4D97-AF65-F5344CB8AC3E}">
        <p14:creationId xmlns:p14="http://schemas.microsoft.com/office/powerpoint/2010/main" val="12094182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582516" y="1313312"/>
            <a:ext cx="6605437" cy="5274716"/>
          </a:xfrm>
          <a:prstGeom prst="rect">
            <a:avLst/>
          </a:prstGeom>
        </p:spPr>
      </p:pic>
      <p:sp>
        <p:nvSpPr>
          <p:cNvPr id="4" name="Slide Number Placeholder 3"/>
          <p:cNvSpPr>
            <a:spLocks noGrp="1"/>
          </p:cNvSpPr>
          <p:nvPr>
            <p:ph type="sldNum" sz="quarter" idx="12"/>
          </p:nvPr>
        </p:nvSpPr>
        <p:spPr/>
        <p:txBody>
          <a:bodyPr/>
          <a:lstStyle/>
          <a:p>
            <a:fld id="{6E2D2B3B-882E-40F3-A32F-6DD516915044}" type="slidenum">
              <a:rPr lang="en-US" smtClean="0"/>
              <a:pPr/>
              <a:t>55</a:t>
            </a:fld>
            <a:endParaRPr lang="en-US"/>
          </a:p>
        </p:txBody>
      </p:sp>
      <p:sp>
        <p:nvSpPr>
          <p:cNvPr id="6" name="Title 1"/>
          <p:cNvSpPr txBox="1">
            <a:spLocks/>
          </p:cNvSpPr>
          <p:nvPr/>
        </p:nvSpPr>
        <p:spPr>
          <a:xfrm>
            <a:off x="609600" y="274638"/>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a:t>Indirect Costs</a:t>
            </a:r>
          </a:p>
        </p:txBody>
      </p:sp>
      <p:sp>
        <p:nvSpPr>
          <p:cNvPr id="7" name="Content Placeholder 2"/>
          <p:cNvSpPr txBox="1">
            <a:spLocks/>
          </p:cNvSpPr>
          <p:nvPr/>
        </p:nvSpPr>
        <p:spPr>
          <a:xfrm>
            <a:off x="191246" y="1313312"/>
            <a:ext cx="4669511" cy="517039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cs typeface="Times New Roman"/>
              </a:rPr>
              <a:t>No harmonized approach </a:t>
            </a:r>
            <a:r>
              <a:rPr lang="mr-IN" dirty="0" smtClean="0">
                <a:cs typeface="Times New Roman"/>
              </a:rPr>
              <a:t>–</a:t>
            </a:r>
            <a:r>
              <a:rPr lang="en-US" dirty="0" smtClean="0">
                <a:cs typeface="Times New Roman"/>
              </a:rPr>
              <a:t> risk for market distortion </a:t>
            </a:r>
          </a:p>
          <a:p>
            <a:r>
              <a:rPr lang="en-US" dirty="0" smtClean="0">
                <a:cs typeface="Times New Roman"/>
              </a:rPr>
              <a:t>Subject to ’state aid guidelines’ </a:t>
            </a:r>
          </a:p>
          <a:p>
            <a:r>
              <a:rPr lang="en-US" dirty="0" smtClean="0">
                <a:cs typeface="Times New Roman"/>
              </a:rPr>
              <a:t>Distortion </a:t>
            </a:r>
            <a:r>
              <a:rPr lang="en-US" dirty="0">
                <a:cs typeface="Times New Roman"/>
              </a:rPr>
              <a:t>was a real concern in the beginning of Phase 3: only a handful of MS had </a:t>
            </a:r>
            <a:r>
              <a:rPr lang="en-US" dirty="0" smtClean="0">
                <a:cs typeface="Times New Roman"/>
              </a:rPr>
              <a:t>a scheme in </a:t>
            </a:r>
            <a:r>
              <a:rPr lang="en-US" dirty="0">
                <a:cs typeface="Times New Roman"/>
              </a:rPr>
              <a:t>place.</a:t>
            </a:r>
          </a:p>
          <a:p>
            <a:r>
              <a:rPr lang="en-US" dirty="0">
                <a:cs typeface="Times New Roman"/>
              </a:rPr>
              <a:t>This amount has increased steadily over the last few years, and continues to increase</a:t>
            </a:r>
          </a:p>
          <a:p>
            <a:pPr lvl="1"/>
            <a:r>
              <a:rPr lang="en-US" dirty="0">
                <a:cs typeface="Times New Roman"/>
              </a:rPr>
              <a:t>2017: 10 Schemes in place </a:t>
            </a:r>
          </a:p>
          <a:p>
            <a:pPr lvl="1"/>
            <a:r>
              <a:rPr lang="en-US" dirty="0">
                <a:cs typeface="Times New Roman"/>
              </a:rPr>
              <a:t>Luxembourg and Wallonia (Belgium): 2018</a:t>
            </a:r>
          </a:p>
          <a:p>
            <a:pPr lvl="1"/>
            <a:r>
              <a:rPr lang="en-US" dirty="0">
                <a:cs typeface="Times New Roman"/>
              </a:rPr>
              <a:t>Poland: 2019</a:t>
            </a:r>
          </a:p>
          <a:p>
            <a:pPr lvl="1"/>
            <a:r>
              <a:rPr lang="en-US" dirty="0">
                <a:cs typeface="Times New Roman"/>
              </a:rPr>
              <a:t>Czech Republic and Italy: political agreement</a:t>
            </a:r>
          </a:p>
          <a:p>
            <a:pPr lvl="1"/>
            <a:r>
              <a:rPr lang="en-US" dirty="0">
                <a:cs typeface="Times New Roman"/>
              </a:rPr>
              <a:t>Romania and Bulgaria: under discussion </a:t>
            </a:r>
          </a:p>
          <a:p>
            <a:endParaRPr lang="en-GB" sz="1800" dirty="0"/>
          </a:p>
          <a:p>
            <a:pPr lvl="1"/>
            <a:endParaRPr lang="en-GB" sz="1400" dirty="0"/>
          </a:p>
          <a:p>
            <a:pPr lvl="1"/>
            <a:endParaRPr lang="en-US" dirty="0"/>
          </a:p>
          <a:p>
            <a:pPr lvl="1"/>
            <a:endParaRPr lang="en-US" dirty="0"/>
          </a:p>
          <a:p>
            <a:endParaRPr lang="en-US" dirty="0"/>
          </a:p>
        </p:txBody>
      </p:sp>
    </p:spTree>
    <p:extLst>
      <p:ext uri="{BB962C8B-B14F-4D97-AF65-F5344CB8AC3E}">
        <p14:creationId xmlns:p14="http://schemas.microsoft.com/office/powerpoint/2010/main" val="8190258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a:r>
              <a:rPr lang="en-US" dirty="0"/>
              <a:t>Monetary impacts and carbon leakage</a:t>
            </a:r>
            <a:r>
              <a:rPr lang="en-US" sz="3200" dirty="0"/>
              <a:t/>
            </a:r>
            <a:br>
              <a:rPr lang="en-US" sz="3200" dirty="0"/>
            </a:br>
            <a:r>
              <a:rPr lang="en-GB" sz="3200" b="1" dirty="0"/>
              <a:t> Indirect costs</a:t>
            </a:r>
            <a:endParaRPr lang="en-GB" sz="3200"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56</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3614" y="1600200"/>
            <a:ext cx="9911971" cy="4800600"/>
          </a:xfrm>
        </p:spPr>
      </p:pic>
    </p:spTree>
    <p:extLst>
      <p:ext uri="{BB962C8B-B14F-4D97-AF65-F5344CB8AC3E}">
        <p14:creationId xmlns:p14="http://schemas.microsoft.com/office/powerpoint/2010/main" val="1730885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57</a:t>
            </a:fld>
            <a:endParaRPr lang="en-US"/>
          </a:p>
        </p:txBody>
      </p:sp>
      <p:sp>
        <p:nvSpPr>
          <p:cNvPr id="6" name="Title 1"/>
          <p:cNvSpPr txBox="1">
            <a:spLocks/>
          </p:cNvSpPr>
          <p:nvPr/>
        </p:nvSpPr>
        <p:spPr>
          <a:xfrm>
            <a:off x="609600" y="274638"/>
            <a:ext cx="1016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a:t>Indirect Costs</a:t>
            </a:r>
          </a:p>
        </p:txBody>
      </p:sp>
      <p:pic>
        <p:nvPicPr>
          <p:cNvPr id="10"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582516" y="1313312"/>
            <a:ext cx="6605437" cy="5274716"/>
          </a:xfrm>
          <a:prstGeom prst="rect">
            <a:avLst/>
          </a:prstGeom>
        </p:spPr>
      </p:pic>
      <p:sp>
        <p:nvSpPr>
          <p:cNvPr id="8" name="TextBox 7"/>
          <p:cNvSpPr txBox="1"/>
          <p:nvPr/>
        </p:nvSpPr>
        <p:spPr>
          <a:xfrm>
            <a:off x="168082" y="2302253"/>
            <a:ext cx="4855952" cy="3416320"/>
          </a:xfrm>
          <a:prstGeom prst="rect">
            <a:avLst/>
          </a:prstGeom>
          <a:noFill/>
        </p:spPr>
        <p:txBody>
          <a:bodyPr wrap="square" rtlCol="0">
            <a:spAutoFit/>
          </a:bodyPr>
          <a:lstStyle/>
          <a:p>
            <a:pPr marL="285750" indent="-285750">
              <a:buFont typeface="Arial" charset="0"/>
              <a:buChar char="•"/>
            </a:pPr>
            <a:r>
              <a:rPr lang="en-US" sz="2400" b="1" dirty="0" smtClean="0"/>
              <a:t>2020 situation</a:t>
            </a:r>
          </a:p>
          <a:p>
            <a:pPr marL="742950" lvl="1" indent="-285750">
              <a:buFont typeface="Arial" charset="0"/>
              <a:buChar char="•"/>
            </a:pPr>
            <a:r>
              <a:rPr lang="en-US" sz="2400" dirty="0" smtClean="0"/>
              <a:t>ETS Emissions covered: 73%</a:t>
            </a:r>
          </a:p>
          <a:p>
            <a:pPr marL="742950" lvl="1" indent="-285750">
              <a:buFont typeface="Arial" charset="0"/>
              <a:buChar char="•"/>
            </a:pPr>
            <a:r>
              <a:rPr lang="en-US" sz="2400" dirty="0" smtClean="0"/>
              <a:t>Energy use by industry: 69%</a:t>
            </a:r>
          </a:p>
          <a:p>
            <a:pPr marL="285750" indent="-285750">
              <a:buFont typeface="Arial" charset="0"/>
              <a:buChar char="•"/>
            </a:pPr>
            <a:r>
              <a:rPr lang="en-US" sz="2400" b="1" dirty="0" smtClean="0"/>
              <a:t>+ Italy &amp; Czech Republic</a:t>
            </a:r>
          </a:p>
          <a:p>
            <a:pPr marL="742950" lvl="1" indent="-285750">
              <a:buFont typeface="Arial" charset="0"/>
              <a:buChar char="•"/>
            </a:pPr>
            <a:r>
              <a:rPr lang="en-US" sz="2400" dirty="0" smtClean="0"/>
              <a:t>ETS Emissions covered: 85%</a:t>
            </a:r>
          </a:p>
          <a:p>
            <a:pPr marL="742950" lvl="1" indent="-285750">
              <a:buFont typeface="Arial" charset="0"/>
              <a:buChar char="•"/>
            </a:pPr>
            <a:r>
              <a:rPr lang="en-US" sz="2400" dirty="0"/>
              <a:t>Energy </a:t>
            </a:r>
            <a:r>
              <a:rPr lang="en-US" sz="2400" dirty="0" smtClean="0"/>
              <a:t>use by </a:t>
            </a:r>
            <a:r>
              <a:rPr lang="en-US" sz="2400" dirty="0"/>
              <a:t>industry </a:t>
            </a:r>
            <a:r>
              <a:rPr lang="en-US" sz="2400" dirty="0" smtClean="0"/>
              <a:t>: 83%</a:t>
            </a:r>
          </a:p>
          <a:p>
            <a:pPr marL="285750" indent="-285750">
              <a:buFont typeface="Arial" charset="0"/>
              <a:buChar char="•"/>
            </a:pPr>
            <a:r>
              <a:rPr lang="en-US" sz="2400" b="1" dirty="0" smtClean="0"/>
              <a:t>+ Romania &amp; Bulgaria</a:t>
            </a:r>
          </a:p>
          <a:p>
            <a:pPr marL="742950" lvl="1" indent="-285750">
              <a:buFont typeface="Arial" charset="0"/>
              <a:buChar char="•"/>
            </a:pPr>
            <a:r>
              <a:rPr lang="en-US" sz="2400" dirty="0" smtClean="0"/>
              <a:t>ETS Emissions covered: 89%</a:t>
            </a:r>
          </a:p>
          <a:p>
            <a:pPr marL="742950" lvl="1" indent="-285750">
              <a:buFont typeface="Arial" charset="0"/>
              <a:buChar char="•"/>
            </a:pPr>
            <a:r>
              <a:rPr lang="en-US" sz="2400" dirty="0"/>
              <a:t>Energy use </a:t>
            </a:r>
            <a:r>
              <a:rPr lang="en-US" sz="2400" dirty="0" smtClean="0"/>
              <a:t>by industry : 86%</a:t>
            </a:r>
            <a:endParaRPr lang="en-US" sz="2400" dirty="0"/>
          </a:p>
        </p:txBody>
      </p:sp>
    </p:spTree>
    <p:extLst>
      <p:ext uri="{BB962C8B-B14F-4D97-AF65-F5344CB8AC3E}">
        <p14:creationId xmlns:p14="http://schemas.microsoft.com/office/powerpoint/2010/main" val="1946277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Indirect </a:t>
            </a:r>
            <a:r>
              <a:rPr lang="en-US" sz="4800" dirty="0" smtClean="0"/>
              <a:t>Costs</a:t>
            </a:r>
            <a:endParaRPr lang="en-US" sz="4800" dirty="0"/>
          </a:p>
        </p:txBody>
      </p:sp>
      <p:sp>
        <p:nvSpPr>
          <p:cNvPr id="3" name="Content Placeholder 2"/>
          <p:cNvSpPr>
            <a:spLocks noGrp="1"/>
          </p:cNvSpPr>
          <p:nvPr>
            <p:ph idx="1"/>
          </p:nvPr>
        </p:nvSpPr>
        <p:spPr>
          <a:xfrm>
            <a:off x="-1" y="1600200"/>
            <a:ext cx="11241741" cy="5121276"/>
          </a:xfrm>
        </p:spPr>
        <p:txBody>
          <a:bodyPr>
            <a:normAutofit lnSpcReduction="10000"/>
          </a:bodyPr>
          <a:lstStyle/>
          <a:p>
            <a:r>
              <a:rPr lang="en-US" b="1" dirty="0" smtClean="0"/>
              <a:t>Draft guidelines </a:t>
            </a:r>
            <a:r>
              <a:rPr lang="en-US" dirty="0" smtClean="0"/>
              <a:t>for indirect costs compensation in Phase 4 were published on January 8 2020</a:t>
            </a:r>
          </a:p>
          <a:p>
            <a:pPr lvl="1"/>
            <a:r>
              <a:rPr lang="en-US" dirty="0" smtClean="0"/>
              <a:t>Stricter eligibility criteria result in </a:t>
            </a:r>
            <a:r>
              <a:rPr lang="en-US" b="1" dirty="0" smtClean="0"/>
              <a:t>fewer sectors being eligible </a:t>
            </a:r>
            <a:r>
              <a:rPr lang="en-US" i="1" dirty="0" smtClean="0"/>
              <a:t>- from 13 sectors and 7 subsectors to 8 sectors (and 4 eligible for qualitative assessment)</a:t>
            </a:r>
          </a:p>
          <a:p>
            <a:pPr lvl="1"/>
            <a:r>
              <a:rPr lang="en-US" b="1" dirty="0" smtClean="0"/>
              <a:t>Conditionality</a:t>
            </a:r>
            <a:r>
              <a:rPr lang="en-US" dirty="0" smtClean="0"/>
              <a:t> to aid received: Energy efficiency improvements, renewables or direct investments towards direct emission reductions.</a:t>
            </a:r>
          </a:p>
          <a:p>
            <a:pPr lvl="1"/>
            <a:r>
              <a:rPr lang="en-US" b="1" dirty="0" smtClean="0"/>
              <a:t>Aid intensity constant </a:t>
            </a:r>
            <a:r>
              <a:rPr lang="en-US" dirty="0" smtClean="0"/>
              <a:t>at 75% of costs incurred </a:t>
            </a:r>
            <a:r>
              <a:rPr lang="en-US" i="1" dirty="0" smtClean="0"/>
              <a:t>(vs. digressive in Phase 3) </a:t>
            </a:r>
          </a:p>
          <a:p>
            <a:pPr lvl="1"/>
            <a:r>
              <a:rPr lang="en-US" b="1" dirty="0" smtClean="0"/>
              <a:t>Dynamic</a:t>
            </a:r>
            <a:r>
              <a:rPr lang="en-US" dirty="0" smtClean="0"/>
              <a:t> compensation: actual output levels; annual decreasing benchmarks</a:t>
            </a:r>
          </a:p>
          <a:p>
            <a:r>
              <a:rPr lang="en-US" dirty="0" smtClean="0"/>
              <a:t>A changed narrative on the risk of Carbon Leakage?</a:t>
            </a:r>
          </a:p>
          <a:p>
            <a:pPr lvl="1"/>
            <a:r>
              <a:rPr lang="en-US" dirty="0" smtClean="0"/>
              <a:t>Risk of carbon leakage vs. </a:t>
            </a:r>
            <a:r>
              <a:rPr lang="en-US" b="1" i="1" dirty="0" smtClean="0"/>
              <a:t>genuine</a:t>
            </a:r>
            <a:r>
              <a:rPr lang="en-US" i="1" dirty="0" smtClean="0"/>
              <a:t> </a:t>
            </a:r>
            <a:r>
              <a:rPr lang="en-US" dirty="0" smtClean="0"/>
              <a:t>risk of carbon leakage </a:t>
            </a:r>
            <a:r>
              <a:rPr lang="mr-IN" dirty="0" smtClean="0"/>
              <a:t>–</a:t>
            </a:r>
            <a:r>
              <a:rPr lang="en-GB" dirty="0" smtClean="0"/>
              <a:t> </a:t>
            </a:r>
            <a:r>
              <a:rPr lang="en-GB" b="1" dirty="0" smtClean="0"/>
              <a:t>towards</a:t>
            </a:r>
            <a:r>
              <a:rPr lang="en-US" dirty="0" smtClean="0"/>
              <a:t> </a:t>
            </a:r>
            <a:r>
              <a:rPr lang="en-US" b="1" dirty="0" smtClean="0"/>
              <a:t>tiered risk assessment? </a:t>
            </a:r>
          </a:p>
          <a:p>
            <a:pPr lvl="1"/>
            <a:r>
              <a:rPr lang="en-US" dirty="0" smtClean="0"/>
              <a:t>Additional support can be given for those sectors that face the highest costs as a percentage of their GVA </a:t>
            </a:r>
            <a:r>
              <a:rPr lang="mr-IN" dirty="0" smtClean="0"/>
              <a:t>–</a:t>
            </a:r>
            <a:r>
              <a:rPr lang="en-US" dirty="0" smtClean="0"/>
              <a:t> </a:t>
            </a:r>
            <a:r>
              <a:rPr lang="en-US" b="1" dirty="0" smtClean="0"/>
              <a:t>towards tiered costs compensation</a:t>
            </a:r>
            <a:r>
              <a:rPr lang="en-US" dirty="0" smtClean="0"/>
              <a:t>?</a:t>
            </a:r>
          </a:p>
          <a:p>
            <a:pPr lvl="1"/>
            <a:endParaRPr lang="en-US" b="1" dirty="0"/>
          </a:p>
        </p:txBody>
      </p:sp>
      <p:sp>
        <p:nvSpPr>
          <p:cNvPr id="6" name="Slide Number Placeholder 5"/>
          <p:cNvSpPr>
            <a:spLocks noGrp="1"/>
          </p:cNvSpPr>
          <p:nvPr>
            <p:ph type="sldNum" sz="quarter" idx="12"/>
          </p:nvPr>
        </p:nvSpPr>
        <p:spPr/>
        <p:txBody>
          <a:bodyPr/>
          <a:lstStyle/>
          <a:p>
            <a:fld id="{02C88FDA-B3AD-49BA-B46F-1311B2745F65}" type="slidenum">
              <a:rPr lang="fr-FR" smtClean="0"/>
              <a:t>58</a:t>
            </a:fld>
            <a:endParaRPr lang="fr-FR"/>
          </a:p>
        </p:txBody>
      </p:sp>
    </p:spTree>
    <p:extLst>
      <p:ext uri="{BB962C8B-B14F-4D97-AF65-F5344CB8AC3E}">
        <p14:creationId xmlns:p14="http://schemas.microsoft.com/office/powerpoint/2010/main" val="2102082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59</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dirty="0" smtClean="0">
                <a:solidFill>
                  <a:schemeClr val="tx1">
                    <a:lumMod val="25000"/>
                    <a:lumOff val="75000"/>
                  </a:schemeClr>
                </a:solidFill>
              </a:rPr>
              <a:t>Impact of COVID-19 on the EU ETS</a:t>
            </a:r>
            <a:endParaRPr lang="en-US" sz="2600" dirty="0">
              <a:solidFill>
                <a:schemeClr val="tx1">
                  <a:lumMod val="25000"/>
                  <a:lumOff val="75000"/>
                </a:schemeClr>
              </a:solidFill>
            </a:endParaRPr>
          </a:p>
          <a:p>
            <a:pPr lvl="1"/>
            <a:r>
              <a:rPr lang="en-GB" sz="2600" dirty="0">
                <a:solidFill>
                  <a:schemeClr val="tx1">
                    <a:lumMod val="25000"/>
                    <a:lumOff val="75000"/>
                  </a:schemeClr>
                </a:solidFill>
              </a:rPr>
              <a:t>Changes in regulatory environment </a:t>
            </a:r>
            <a:endParaRPr lang="en-GB" sz="2600" dirty="0" smtClean="0">
              <a:solidFill>
                <a:schemeClr val="tx1">
                  <a:lumMod val="25000"/>
                  <a:lumOff val="75000"/>
                </a:schemeClr>
              </a:solidFill>
            </a:endParaRPr>
          </a:p>
          <a:p>
            <a:pPr lvl="1"/>
            <a:r>
              <a:rPr lang="en-GB" sz="2600" dirty="0" smtClean="0">
                <a:solidFill>
                  <a:schemeClr val="tx1">
                    <a:lumMod val="25000"/>
                    <a:lumOff val="75000"/>
                  </a:schemeClr>
                </a:solidFill>
              </a:rPr>
              <a:t>Sentiment Market Survey</a:t>
            </a:r>
            <a:endParaRPr lang="en-GB" sz="2600" dirty="0">
              <a:solidFill>
                <a:schemeClr val="tx1">
                  <a:lumMod val="25000"/>
                  <a:lumOff val="75000"/>
                </a:schemeClr>
              </a:solidFill>
            </a:endParaRPr>
          </a:p>
          <a:p>
            <a:pPr lvl="1"/>
            <a:r>
              <a:rPr lang="en-US" sz="2600" dirty="0">
                <a:solidFill>
                  <a:schemeClr val="tx1">
                    <a:lumMod val="25000"/>
                    <a:lumOff val="75000"/>
                  </a:schemeClr>
                </a:solidFill>
              </a:rPr>
              <a:t>Environmental delivery</a:t>
            </a:r>
          </a:p>
          <a:p>
            <a:pPr lvl="1"/>
            <a:r>
              <a:rPr lang="en-US" sz="2600" dirty="0">
                <a:solidFill>
                  <a:schemeClr val="tx1">
                    <a:lumMod val="25000"/>
                    <a:lumOff val="75000"/>
                  </a:schemeClr>
                </a:solidFill>
              </a:rPr>
              <a:t>Economic delivery</a:t>
            </a:r>
          </a:p>
          <a:p>
            <a:pPr lvl="1"/>
            <a:r>
              <a:rPr lang="en-US" sz="2600" b="1" dirty="0"/>
              <a:t>Market functioning</a:t>
            </a:r>
          </a:p>
          <a:p>
            <a:pPr lvl="1"/>
            <a:r>
              <a:rPr lang="en-US" sz="2600" dirty="0">
                <a:solidFill>
                  <a:schemeClr val="tx1">
                    <a:lumMod val="25000"/>
                    <a:lumOff val="75000"/>
                  </a:schemeClr>
                </a:solidFill>
              </a:rPr>
              <a:t>The European Green deal </a:t>
            </a:r>
          </a:p>
          <a:p>
            <a:pPr lvl="1"/>
            <a:r>
              <a:rPr lang="en-US" sz="2600" dirty="0">
                <a:solidFill>
                  <a:schemeClr val="tx1">
                    <a:lumMod val="25000"/>
                    <a:lumOff val="75000"/>
                  </a:schemeClr>
                </a:solidFill>
              </a:rPr>
              <a:t>Issues to monitor in the future</a:t>
            </a:r>
            <a:endParaRPr lang="en-US" dirty="0">
              <a:solidFill>
                <a:schemeClr val="tx1">
                  <a:lumMod val="25000"/>
                  <a:lumOff val="75000"/>
                </a:schemeClr>
              </a:solidFill>
            </a:endParaRPr>
          </a:p>
          <a:p>
            <a:pPr lvl="1"/>
            <a:endParaRPr lang="en-US" dirty="0"/>
          </a:p>
        </p:txBody>
      </p:sp>
    </p:spTree>
    <p:extLst>
      <p:ext uri="{BB962C8B-B14F-4D97-AF65-F5344CB8AC3E}">
        <p14:creationId xmlns:p14="http://schemas.microsoft.com/office/powerpoint/2010/main" val="86860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6</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b="1" dirty="0" smtClean="0"/>
              <a:t>Impact of COVID-19 on the EU ETS</a:t>
            </a:r>
            <a:endParaRPr lang="en-US" sz="2600" b="1" dirty="0"/>
          </a:p>
          <a:p>
            <a:pPr lvl="1"/>
            <a:r>
              <a:rPr lang="en-GB" sz="2600" dirty="0">
                <a:solidFill>
                  <a:schemeClr val="tx1">
                    <a:lumMod val="25000"/>
                    <a:lumOff val="75000"/>
                  </a:schemeClr>
                </a:solidFill>
              </a:rPr>
              <a:t>Changes in regulatory environment </a:t>
            </a:r>
            <a:endParaRPr lang="en-GB" sz="2600" dirty="0" smtClean="0">
              <a:solidFill>
                <a:schemeClr val="tx1">
                  <a:lumMod val="25000"/>
                  <a:lumOff val="75000"/>
                </a:schemeClr>
              </a:solidFill>
            </a:endParaRPr>
          </a:p>
          <a:p>
            <a:pPr lvl="1"/>
            <a:r>
              <a:rPr lang="en-GB" sz="2600" dirty="0" smtClean="0">
                <a:solidFill>
                  <a:schemeClr val="tx1">
                    <a:lumMod val="25000"/>
                    <a:lumOff val="75000"/>
                  </a:schemeClr>
                </a:solidFill>
              </a:rPr>
              <a:t>Sentiment Market Survey</a:t>
            </a:r>
            <a:endParaRPr lang="en-GB" sz="2600" dirty="0">
              <a:solidFill>
                <a:schemeClr val="tx1">
                  <a:lumMod val="25000"/>
                  <a:lumOff val="75000"/>
                </a:schemeClr>
              </a:solidFill>
            </a:endParaRPr>
          </a:p>
          <a:p>
            <a:pPr lvl="1"/>
            <a:r>
              <a:rPr lang="en-US" sz="2600" dirty="0">
                <a:solidFill>
                  <a:schemeClr val="tx1">
                    <a:lumMod val="25000"/>
                    <a:lumOff val="75000"/>
                  </a:schemeClr>
                </a:solidFill>
              </a:rPr>
              <a:t>Environmental delivery</a:t>
            </a:r>
          </a:p>
          <a:p>
            <a:pPr lvl="1"/>
            <a:r>
              <a:rPr lang="en-US" sz="2600" dirty="0">
                <a:solidFill>
                  <a:schemeClr val="tx1">
                    <a:lumMod val="25000"/>
                    <a:lumOff val="75000"/>
                  </a:schemeClr>
                </a:solidFill>
              </a:rPr>
              <a:t>Economic delivery</a:t>
            </a:r>
          </a:p>
          <a:p>
            <a:pPr lvl="1"/>
            <a:r>
              <a:rPr lang="en-US" sz="2600" dirty="0">
                <a:solidFill>
                  <a:schemeClr val="tx1">
                    <a:lumMod val="25000"/>
                    <a:lumOff val="75000"/>
                  </a:schemeClr>
                </a:solidFill>
              </a:rPr>
              <a:t>Market functioning</a:t>
            </a:r>
          </a:p>
          <a:p>
            <a:pPr lvl="1"/>
            <a:r>
              <a:rPr lang="en-US" sz="2600" dirty="0">
                <a:solidFill>
                  <a:schemeClr val="tx1">
                    <a:lumMod val="25000"/>
                    <a:lumOff val="75000"/>
                  </a:schemeClr>
                </a:solidFill>
              </a:rPr>
              <a:t>The European Green deal </a:t>
            </a:r>
          </a:p>
          <a:p>
            <a:pPr lvl="1"/>
            <a:r>
              <a:rPr lang="en-US" sz="2600" dirty="0">
                <a:solidFill>
                  <a:schemeClr val="tx1">
                    <a:lumMod val="25000"/>
                    <a:lumOff val="75000"/>
                  </a:schemeClr>
                </a:solidFill>
              </a:rPr>
              <a:t>Issues to monitor in the future</a:t>
            </a:r>
            <a:endParaRPr lang="en-US" dirty="0">
              <a:solidFill>
                <a:schemeClr val="tx1">
                  <a:lumMod val="25000"/>
                  <a:lumOff val="75000"/>
                </a:schemeClr>
              </a:solidFill>
            </a:endParaRPr>
          </a:p>
          <a:p>
            <a:pPr lvl="1"/>
            <a:endParaRPr lang="en-US" dirty="0"/>
          </a:p>
        </p:txBody>
      </p:sp>
    </p:spTree>
    <p:extLst>
      <p:ext uri="{BB962C8B-B14F-4D97-AF65-F5344CB8AC3E}">
        <p14:creationId xmlns:p14="http://schemas.microsoft.com/office/powerpoint/2010/main" val="805483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Tracker</a:t>
            </a:r>
          </a:p>
        </p:txBody>
      </p:sp>
      <p:sp>
        <p:nvSpPr>
          <p:cNvPr id="3" name="Slide Number Placeholder 2"/>
          <p:cNvSpPr>
            <a:spLocks noGrp="1"/>
          </p:cNvSpPr>
          <p:nvPr>
            <p:ph type="sldNum" sz="quarter" idx="10"/>
          </p:nvPr>
        </p:nvSpPr>
        <p:spPr/>
        <p:txBody>
          <a:bodyPr/>
          <a:lstStyle/>
          <a:p>
            <a:fld id="{6E2D2B3B-882E-40F3-A32F-6DD516915044}" type="slidenum">
              <a:rPr lang="en-US" smtClean="0"/>
              <a:pPr/>
              <a:t>60</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117" y="1600200"/>
            <a:ext cx="8894966" cy="4800600"/>
          </a:xfrm>
        </p:spPr>
      </p:pic>
    </p:spTree>
    <p:extLst>
      <p:ext uri="{BB962C8B-B14F-4D97-AF65-F5344CB8AC3E}">
        <p14:creationId xmlns:p14="http://schemas.microsoft.com/office/powerpoint/2010/main" val="1743808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volumes</a:t>
            </a:r>
          </a:p>
        </p:txBody>
      </p:sp>
      <p:sp>
        <p:nvSpPr>
          <p:cNvPr id="3" name="Slide Number Placeholder 2"/>
          <p:cNvSpPr>
            <a:spLocks noGrp="1"/>
          </p:cNvSpPr>
          <p:nvPr>
            <p:ph type="sldNum" sz="quarter" idx="10"/>
          </p:nvPr>
        </p:nvSpPr>
        <p:spPr/>
        <p:txBody>
          <a:bodyPr/>
          <a:lstStyle/>
          <a:p>
            <a:fld id="{6E2D2B3B-882E-40F3-A32F-6DD516915044}" type="slidenum">
              <a:rPr lang="en-US" smtClean="0"/>
              <a:pPr/>
              <a:t>61</a:t>
            </a:fld>
            <a:endParaRPr lang="en-US" dirty="0"/>
          </a:p>
        </p:txBody>
      </p:sp>
      <p:sp>
        <p:nvSpPr>
          <p:cNvPr id="5" name="Content Placeholder 2"/>
          <p:cNvSpPr>
            <a:spLocks noGrp="1"/>
          </p:cNvSpPr>
          <p:nvPr>
            <p:ph sz="quarter" idx="4294967295"/>
          </p:nvPr>
        </p:nvSpPr>
        <p:spPr>
          <a:xfrm>
            <a:off x="7230459" y="2506556"/>
            <a:ext cx="3881490" cy="2504404"/>
          </a:xfrm>
          <a:prstGeom prst="rect">
            <a:avLst/>
          </a:prstGeom>
        </p:spPr>
        <p:txBody>
          <a:bodyPr/>
          <a:lstStyle/>
          <a:p>
            <a:r>
              <a:rPr lang="en-GB" dirty="0"/>
              <a:t>Traded volume up 6% despite lower emissions and alleged exit of speculators</a:t>
            </a:r>
          </a:p>
          <a:p>
            <a:endParaRPr lang="en-GB" dirty="0"/>
          </a:p>
          <a:p>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82059" y="1417638"/>
            <a:ext cx="6248400" cy="4231322"/>
          </a:xfrm>
          <a:prstGeom prst="rect">
            <a:avLst/>
          </a:prstGeom>
          <a:noFill/>
          <a:ln>
            <a:noFill/>
          </a:ln>
        </p:spPr>
      </p:pic>
    </p:spTree>
    <p:extLst>
      <p:ext uri="{BB962C8B-B14F-4D97-AF65-F5344CB8AC3E}">
        <p14:creationId xmlns:p14="http://schemas.microsoft.com/office/powerpoint/2010/main" val="1027470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open interests</a:t>
            </a:r>
          </a:p>
        </p:txBody>
      </p:sp>
      <p:sp>
        <p:nvSpPr>
          <p:cNvPr id="3" name="Slide Number Placeholder 2"/>
          <p:cNvSpPr>
            <a:spLocks noGrp="1"/>
          </p:cNvSpPr>
          <p:nvPr>
            <p:ph type="sldNum" sz="quarter" idx="10"/>
          </p:nvPr>
        </p:nvSpPr>
        <p:spPr/>
        <p:txBody>
          <a:bodyPr/>
          <a:lstStyle/>
          <a:p>
            <a:fld id="{6E2D2B3B-882E-40F3-A32F-6DD516915044}" type="slidenum">
              <a:rPr lang="en-US" smtClean="0"/>
              <a:pPr/>
              <a:t>62</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62" y="1440180"/>
            <a:ext cx="5620044" cy="4406900"/>
          </a:xfrm>
        </p:spPr>
      </p:pic>
      <p:sp>
        <p:nvSpPr>
          <p:cNvPr id="6" name="Content Placeholder 2"/>
          <p:cNvSpPr txBox="1">
            <a:spLocks/>
          </p:cNvSpPr>
          <p:nvPr/>
        </p:nvSpPr>
        <p:spPr>
          <a:xfrm>
            <a:off x="5998006" y="1649896"/>
            <a:ext cx="5074185" cy="4843027"/>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GB" sz="2400" dirty="0"/>
              <a:t>Open interest down year-on-year despite strong start to the year.</a:t>
            </a:r>
          </a:p>
          <a:p>
            <a:r>
              <a:rPr lang="en-GB" sz="2400" dirty="0"/>
              <a:t>Utilities likely less active due to lower emissions. Allows them to roll hedges over into the future rather than entering the market</a:t>
            </a:r>
          </a:p>
          <a:p>
            <a:r>
              <a:rPr lang="en-US" sz="2400" dirty="0"/>
              <a:t>Lower open interest combined with h</a:t>
            </a:r>
            <a:r>
              <a:rPr lang="en-GB" sz="2400" dirty="0" err="1"/>
              <a:t>igher</a:t>
            </a:r>
            <a:r>
              <a:rPr lang="en-GB" sz="2400" dirty="0"/>
              <a:t> traded volume hints that speculators with a shorter time-horizon have increased while compliance market actors might have limited their buying</a:t>
            </a:r>
          </a:p>
          <a:p>
            <a:endParaRPr lang="en-US" dirty="0"/>
          </a:p>
        </p:txBody>
      </p:sp>
    </p:spTree>
    <p:extLst>
      <p:ext uri="{BB962C8B-B14F-4D97-AF65-F5344CB8AC3E}">
        <p14:creationId xmlns:p14="http://schemas.microsoft.com/office/powerpoint/2010/main" val="473859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a:t>
            </a:r>
            <a:r>
              <a:rPr lang="en-US" dirty="0" smtClean="0"/>
              <a:t>Auction cover ratio</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63</a:t>
            </a:fld>
            <a:endParaRPr lang="en-US" dirty="0"/>
          </a:p>
        </p:txBody>
      </p:sp>
      <p:pic>
        <p:nvPicPr>
          <p:cNvPr id="5" name="Content Placeholder 4"/>
          <p:cNvPicPr>
            <a:picLocks noGrp="1" noChangeAspect="1"/>
          </p:cNvPicPr>
          <p:nvPr>
            <p:ph idx="1"/>
          </p:nvPr>
        </p:nvPicPr>
        <p:blipFill>
          <a:blip r:embed="rId2"/>
          <a:stretch>
            <a:fillRect/>
          </a:stretch>
        </p:blipFill>
        <p:spPr>
          <a:xfrm>
            <a:off x="635053" y="1573619"/>
            <a:ext cx="10009444" cy="4805916"/>
          </a:xfrm>
          <a:prstGeom prst="rect">
            <a:avLst/>
          </a:prstGeom>
        </p:spPr>
      </p:pic>
    </p:spTree>
    <p:extLst>
      <p:ext uri="{BB962C8B-B14F-4D97-AF65-F5344CB8AC3E}">
        <p14:creationId xmlns:p14="http://schemas.microsoft.com/office/powerpoint/2010/main" val="1632126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a:t>
            </a:r>
            <a:r>
              <a:rPr lang="en-US" dirty="0" smtClean="0"/>
              <a:t>Monthly average auction participation</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64</a:t>
            </a:fld>
            <a:endParaRPr lang="en-US" dirty="0"/>
          </a:p>
        </p:txBody>
      </p:sp>
      <p:pic>
        <p:nvPicPr>
          <p:cNvPr id="6" name="Content Placeholder 5"/>
          <p:cNvPicPr>
            <a:picLocks noGrp="1" noChangeAspect="1"/>
          </p:cNvPicPr>
          <p:nvPr>
            <p:ph idx="1"/>
          </p:nvPr>
        </p:nvPicPr>
        <p:blipFill>
          <a:blip r:embed="rId3"/>
          <a:stretch>
            <a:fillRect/>
          </a:stretch>
        </p:blipFill>
        <p:spPr>
          <a:xfrm>
            <a:off x="1160709" y="1687142"/>
            <a:ext cx="9608891" cy="4614531"/>
          </a:xfrm>
          <a:prstGeom prst="rect">
            <a:avLst/>
          </a:prstGeom>
        </p:spPr>
      </p:pic>
    </p:spTree>
    <p:extLst>
      <p:ext uri="{BB962C8B-B14F-4D97-AF65-F5344CB8AC3E}">
        <p14:creationId xmlns:p14="http://schemas.microsoft.com/office/powerpoint/2010/main" val="1019149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auction-spot </a:t>
            </a:r>
            <a:r>
              <a:rPr lang="en-US" dirty="0" smtClean="0"/>
              <a:t>differential</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65</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643" y="1600200"/>
            <a:ext cx="6193913" cy="4800600"/>
          </a:xfrm>
        </p:spPr>
      </p:pic>
    </p:spTree>
    <p:extLst>
      <p:ext uri="{BB962C8B-B14F-4D97-AF65-F5344CB8AC3E}">
        <p14:creationId xmlns:p14="http://schemas.microsoft.com/office/powerpoint/2010/main" val="1898111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a:t>
            </a:r>
            <a:r>
              <a:rPr lang="en-US" dirty="0" smtClean="0"/>
              <a:t>day-to-day volatility</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66</a:t>
            </a:fld>
            <a:endParaRPr lang="en-US" dirty="0"/>
          </a:p>
        </p:txBody>
      </p:sp>
      <p:pic>
        <p:nvPicPr>
          <p:cNvPr id="5" name="Content Placeholder 4"/>
          <p:cNvPicPr>
            <a:picLocks noGrp="1" noChangeAspect="1"/>
          </p:cNvPicPr>
          <p:nvPr>
            <p:ph idx="1"/>
          </p:nvPr>
        </p:nvPicPr>
        <p:blipFill>
          <a:blip r:embed="rId2"/>
          <a:stretch>
            <a:fillRect/>
          </a:stretch>
        </p:blipFill>
        <p:spPr>
          <a:xfrm>
            <a:off x="609600" y="1537668"/>
            <a:ext cx="9874102" cy="4321036"/>
          </a:xfrm>
          <a:prstGeom prst="rect">
            <a:avLst/>
          </a:prstGeom>
        </p:spPr>
      </p:pic>
    </p:spTree>
    <p:extLst>
      <p:ext uri="{BB962C8B-B14F-4D97-AF65-F5344CB8AC3E}">
        <p14:creationId xmlns:p14="http://schemas.microsoft.com/office/powerpoint/2010/main" val="1139598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functioning: cost of carry vs. EU 5y bonds</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67</a:t>
            </a:fld>
            <a:endParaRPr lang="en-US" dirty="0"/>
          </a:p>
        </p:txBody>
      </p:sp>
      <p:pic>
        <p:nvPicPr>
          <p:cNvPr id="5" name="Content Placeholder 4"/>
          <p:cNvPicPr>
            <a:picLocks noGrp="1" noChangeAspect="1"/>
          </p:cNvPicPr>
          <p:nvPr>
            <p:ph idx="1"/>
          </p:nvPr>
        </p:nvPicPr>
        <p:blipFill>
          <a:blip r:embed="rId2"/>
          <a:stretch>
            <a:fillRect/>
          </a:stretch>
        </p:blipFill>
        <p:spPr>
          <a:xfrm>
            <a:off x="1503211" y="1417637"/>
            <a:ext cx="7959766" cy="4910909"/>
          </a:xfrm>
          <a:prstGeom prst="rect">
            <a:avLst/>
          </a:prstGeom>
        </p:spPr>
      </p:pic>
      <p:sp>
        <p:nvSpPr>
          <p:cNvPr id="6" name="Text Placeholder 12"/>
          <p:cNvSpPr txBox="1">
            <a:spLocks/>
          </p:cNvSpPr>
          <p:nvPr/>
        </p:nvSpPr>
        <p:spPr>
          <a:xfrm>
            <a:off x="7676792" y="6234588"/>
            <a:ext cx="5359591" cy="187917"/>
          </a:xfrm>
          <a:prstGeom prst="rect">
            <a:avLst/>
          </a:prstGeom>
        </p:spPr>
        <p:txBody>
          <a:bodyP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2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2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2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200" kern="1200" baseline="0" noProof="0" dirty="0">
                <a:solidFill>
                  <a:schemeClr val="tx1"/>
                </a:solidFill>
                <a:latin typeface="+mn-lt"/>
                <a:ea typeface="+mn-ea"/>
                <a:cs typeface="+mn-cs"/>
              </a:defRPr>
            </a:lvl9pPr>
          </a:lstStyle>
          <a:p>
            <a:pPr marL="0" indent="0">
              <a:buNone/>
            </a:pPr>
            <a:r>
              <a:rPr lang="en-GB" i="1" dirty="0"/>
              <a:t>Source: ICE, </a:t>
            </a:r>
            <a:r>
              <a:rPr lang="en-GB" i="1" dirty="0" err="1"/>
              <a:t>BloombergLP</a:t>
            </a:r>
            <a:endParaRPr lang="en-GB" i="1" dirty="0"/>
          </a:p>
        </p:txBody>
      </p:sp>
    </p:spTree>
    <p:extLst>
      <p:ext uri="{BB962C8B-B14F-4D97-AF65-F5344CB8AC3E}">
        <p14:creationId xmlns:p14="http://schemas.microsoft.com/office/powerpoint/2010/main" val="1196167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Functioning Tracker</a:t>
            </a:r>
          </a:p>
        </p:txBody>
      </p:sp>
      <p:sp>
        <p:nvSpPr>
          <p:cNvPr id="3" name="Slide Number Placeholder 2"/>
          <p:cNvSpPr>
            <a:spLocks noGrp="1"/>
          </p:cNvSpPr>
          <p:nvPr>
            <p:ph type="sldNum" sz="quarter" idx="10"/>
          </p:nvPr>
        </p:nvSpPr>
        <p:spPr/>
        <p:txBody>
          <a:bodyPr/>
          <a:lstStyle/>
          <a:p>
            <a:fld id="{6E2D2B3B-882E-40F3-A32F-6DD516915044}" type="slidenum">
              <a:rPr lang="en-US" smtClean="0"/>
              <a:pPr/>
              <a:t>68</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117" y="1600200"/>
            <a:ext cx="8894966" cy="4800600"/>
          </a:xfrm>
        </p:spPr>
      </p:pic>
    </p:spTree>
    <p:extLst>
      <p:ext uri="{BB962C8B-B14F-4D97-AF65-F5344CB8AC3E}">
        <p14:creationId xmlns:p14="http://schemas.microsoft.com/office/powerpoint/2010/main" val="1180281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forecasts: pre-COVID19</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69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692276"/>
            <a:ext cx="10058400" cy="4459573"/>
          </a:xfrm>
          <a:prstGeom prst="rect">
            <a:avLst/>
          </a:prstGeom>
        </p:spPr>
      </p:pic>
    </p:spTree>
    <p:extLst>
      <p:ext uri="{BB962C8B-B14F-4D97-AF65-F5344CB8AC3E}">
        <p14:creationId xmlns:p14="http://schemas.microsoft.com/office/powerpoint/2010/main" val="122518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COVID-19 on the EU ETS </a:t>
            </a:r>
          </a:p>
        </p:txBody>
      </p:sp>
      <p:sp>
        <p:nvSpPr>
          <p:cNvPr id="3" name="Slide Number Placeholder 2"/>
          <p:cNvSpPr>
            <a:spLocks noGrp="1"/>
          </p:cNvSpPr>
          <p:nvPr>
            <p:ph type="sldNum" sz="quarter" idx="10"/>
          </p:nvPr>
        </p:nvSpPr>
        <p:spPr/>
        <p:txBody>
          <a:bodyPr/>
          <a:lstStyle/>
          <a:p>
            <a:fld id="{6E2D2B3B-882E-40F3-A32F-6DD516915044}" type="slidenum">
              <a:rPr lang="en-US" smtClean="0"/>
              <a:pPr/>
              <a:t>7</a:t>
            </a:fld>
            <a:endParaRPr lang="en-US" dirty="0"/>
          </a:p>
        </p:txBody>
      </p:sp>
      <p:sp>
        <p:nvSpPr>
          <p:cNvPr id="4" name="Content Placeholder 3"/>
          <p:cNvSpPr>
            <a:spLocks noGrp="1"/>
          </p:cNvSpPr>
          <p:nvPr>
            <p:ph idx="1"/>
          </p:nvPr>
        </p:nvSpPr>
        <p:spPr/>
        <p:txBody>
          <a:bodyPr/>
          <a:lstStyle/>
          <a:p>
            <a:r>
              <a:rPr lang="en-US" b="1" dirty="0"/>
              <a:t>Severe economic implications </a:t>
            </a:r>
            <a:r>
              <a:rPr lang="mr-IN" b="1" dirty="0"/>
              <a:t>…</a:t>
            </a:r>
            <a:endParaRPr lang="en-US" b="1" dirty="0"/>
          </a:p>
          <a:p>
            <a:pPr lvl="1">
              <a:buFont typeface="Arial" charset="0"/>
              <a:buChar char="•"/>
            </a:pPr>
            <a:r>
              <a:rPr lang="en-US" dirty="0"/>
              <a:t>IMF projections: European Union </a:t>
            </a:r>
            <a:r>
              <a:rPr lang="en-US" b="1" dirty="0"/>
              <a:t>-7.1%</a:t>
            </a:r>
          </a:p>
          <a:p>
            <a:pPr lvl="1">
              <a:buFont typeface="Arial" charset="0"/>
              <a:buChar char="•"/>
            </a:pPr>
            <a:endParaRPr lang="en-US" b="1" dirty="0"/>
          </a:p>
          <a:p>
            <a:pPr>
              <a:buFont typeface="Arial" charset="0"/>
              <a:buChar char="•"/>
            </a:pPr>
            <a:r>
              <a:rPr lang="mr-IN" b="1" dirty="0"/>
              <a:t>…</a:t>
            </a:r>
            <a:r>
              <a:rPr lang="en-GB" b="1" dirty="0"/>
              <a:t> </a:t>
            </a:r>
            <a:r>
              <a:rPr lang="en-US" b="1" dirty="0"/>
              <a:t>which will be accompanied by the largest drop in emissions on record</a:t>
            </a:r>
            <a:endParaRPr lang="en-US" dirty="0"/>
          </a:p>
          <a:p>
            <a:pPr lvl="1">
              <a:buFont typeface="Arial" charset="0"/>
              <a:buChar char="•"/>
            </a:pPr>
            <a:r>
              <a:rPr lang="en-US" dirty="0" err="1"/>
              <a:t>CarbonBrief</a:t>
            </a:r>
            <a:r>
              <a:rPr lang="en-US" dirty="0"/>
              <a:t>: -5.5% </a:t>
            </a:r>
            <a:r>
              <a:rPr lang="en-US" i="1" dirty="0"/>
              <a:t>(2000 MtCO2)</a:t>
            </a:r>
          </a:p>
          <a:p>
            <a:pPr lvl="1">
              <a:buFont typeface="Arial" charset="0"/>
              <a:buChar char="•"/>
            </a:pPr>
            <a:r>
              <a:rPr lang="en-US" dirty="0"/>
              <a:t>Global Carbon Project: -6.8% </a:t>
            </a:r>
            <a:r>
              <a:rPr lang="en-US" i="1" dirty="0"/>
              <a:t>(2500 MtCO2)</a:t>
            </a:r>
          </a:p>
          <a:p>
            <a:pPr>
              <a:buFont typeface="Arial" charset="0"/>
              <a:buChar char="•"/>
            </a:pPr>
            <a:endParaRPr lang="en-US" dirty="0"/>
          </a:p>
          <a:p>
            <a:pPr>
              <a:buFont typeface="Arial" charset="0"/>
              <a:buChar char="•"/>
            </a:pPr>
            <a:r>
              <a:rPr lang="en-US" b="1" dirty="0"/>
              <a:t>2 uncertainties:</a:t>
            </a:r>
          </a:p>
          <a:p>
            <a:pPr lvl="1">
              <a:buFont typeface="Arial" charset="0"/>
              <a:buChar char="•"/>
            </a:pPr>
            <a:r>
              <a:rPr lang="en-US" dirty="0"/>
              <a:t>Duration of the health crisis </a:t>
            </a:r>
          </a:p>
          <a:p>
            <a:pPr lvl="1">
              <a:buFont typeface="Arial" charset="0"/>
              <a:buChar char="•"/>
            </a:pPr>
            <a:r>
              <a:rPr lang="en-US" dirty="0"/>
              <a:t>’shape’ of the recovery (v-shaped?)</a:t>
            </a:r>
          </a:p>
        </p:txBody>
      </p:sp>
    </p:spTree>
    <p:extLst>
      <p:ext uri="{BB962C8B-B14F-4D97-AF65-F5344CB8AC3E}">
        <p14:creationId xmlns:p14="http://schemas.microsoft.com/office/powerpoint/2010/main" val="1330215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forecasts: post-COVID19</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70</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025" y="1417638"/>
            <a:ext cx="5751307" cy="4800600"/>
          </a:xfrm>
        </p:spPr>
      </p:pic>
      <p:sp>
        <p:nvSpPr>
          <p:cNvPr id="4" name="Rectangle 3"/>
          <p:cNvSpPr/>
          <p:nvPr/>
        </p:nvSpPr>
        <p:spPr>
          <a:xfrm>
            <a:off x="6751807" y="2829156"/>
            <a:ext cx="4438434" cy="2862322"/>
          </a:xfrm>
          <a:prstGeom prst="rect">
            <a:avLst/>
          </a:prstGeom>
        </p:spPr>
        <p:txBody>
          <a:bodyPr wrap="square">
            <a:spAutoFit/>
          </a:bodyPr>
          <a:lstStyle/>
          <a:p>
            <a:pPr marL="285750" indent="-285750">
              <a:buFont typeface="Arial" charset="0"/>
              <a:buChar char="•"/>
            </a:pPr>
            <a:r>
              <a:rPr lang="en-US" dirty="0" smtClean="0">
                <a:latin typeface="Calibri" charset="0"/>
              </a:rPr>
              <a:t>Three scenarios</a:t>
            </a:r>
            <a:r>
              <a:rPr lang="en-US" dirty="0">
                <a:latin typeface="Calibri" charset="0"/>
              </a:rPr>
              <a:t>: a swift recovery to baseline emissions by October 2020, a gradual recovery to baseline by January 2023, and a “step-change” scenario with no recovery to baseline emissions. </a:t>
            </a:r>
            <a:endParaRPr lang="en-US" dirty="0" smtClean="0">
              <a:latin typeface="Calibri" charset="0"/>
            </a:endParaRPr>
          </a:p>
          <a:p>
            <a:pPr marL="285750" indent="-285750">
              <a:buFont typeface="Arial" charset="0"/>
              <a:buChar char="•"/>
            </a:pPr>
            <a:endParaRPr lang="en-US" dirty="0">
              <a:latin typeface="Calibri" charset="0"/>
            </a:endParaRPr>
          </a:p>
          <a:p>
            <a:pPr marL="285750" indent="-285750">
              <a:buFont typeface="Arial" charset="0"/>
              <a:buChar char="•"/>
            </a:pPr>
            <a:r>
              <a:rPr lang="en-US" dirty="0" smtClean="0">
                <a:latin typeface="Calibri" charset="0"/>
              </a:rPr>
              <a:t>These </a:t>
            </a:r>
            <a:r>
              <a:rPr lang="en-US" dirty="0">
                <a:latin typeface="Calibri" charset="0"/>
              </a:rPr>
              <a:t>divergent scenarios </a:t>
            </a:r>
            <a:r>
              <a:rPr lang="en-US" dirty="0" smtClean="0">
                <a:latin typeface="Calibri" charset="0"/>
              </a:rPr>
              <a:t>underline </a:t>
            </a:r>
            <a:r>
              <a:rPr lang="en-US" dirty="0">
                <a:latin typeface="Calibri" charset="0"/>
              </a:rPr>
              <a:t>the degree of uncertainty we are currently facing, and that the future outlook is unclear. </a:t>
            </a:r>
            <a:endParaRPr lang="en-US" dirty="0"/>
          </a:p>
        </p:txBody>
      </p:sp>
    </p:spTree>
    <p:extLst>
      <p:ext uri="{BB962C8B-B14F-4D97-AF65-F5344CB8AC3E}">
        <p14:creationId xmlns:p14="http://schemas.microsoft.com/office/powerpoint/2010/main" val="70798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71</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dirty="0" smtClean="0">
                <a:solidFill>
                  <a:schemeClr val="tx1">
                    <a:lumMod val="25000"/>
                    <a:lumOff val="75000"/>
                  </a:schemeClr>
                </a:solidFill>
              </a:rPr>
              <a:t>Impact of COVID-19 on the EU ETS</a:t>
            </a:r>
            <a:endParaRPr lang="en-US" sz="2600" dirty="0">
              <a:solidFill>
                <a:schemeClr val="tx1">
                  <a:lumMod val="25000"/>
                  <a:lumOff val="75000"/>
                </a:schemeClr>
              </a:solidFill>
            </a:endParaRPr>
          </a:p>
          <a:p>
            <a:pPr lvl="1"/>
            <a:r>
              <a:rPr lang="en-GB" sz="2600" dirty="0">
                <a:solidFill>
                  <a:schemeClr val="tx1">
                    <a:lumMod val="25000"/>
                    <a:lumOff val="75000"/>
                  </a:schemeClr>
                </a:solidFill>
              </a:rPr>
              <a:t>Changes in regulatory environment </a:t>
            </a:r>
            <a:endParaRPr lang="en-GB" sz="2600" dirty="0" smtClean="0">
              <a:solidFill>
                <a:schemeClr val="tx1">
                  <a:lumMod val="25000"/>
                  <a:lumOff val="75000"/>
                </a:schemeClr>
              </a:solidFill>
            </a:endParaRPr>
          </a:p>
          <a:p>
            <a:pPr lvl="1"/>
            <a:r>
              <a:rPr lang="en-GB" sz="2600" dirty="0" smtClean="0">
                <a:solidFill>
                  <a:schemeClr val="tx1">
                    <a:lumMod val="25000"/>
                    <a:lumOff val="75000"/>
                  </a:schemeClr>
                </a:solidFill>
              </a:rPr>
              <a:t>Sentiment Market Survey</a:t>
            </a:r>
            <a:endParaRPr lang="en-GB" sz="2600" dirty="0">
              <a:solidFill>
                <a:schemeClr val="tx1">
                  <a:lumMod val="25000"/>
                  <a:lumOff val="75000"/>
                </a:schemeClr>
              </a:solidFill>
            </a:endParaRPr>
          </a:p>
          <a:p>
            <a:pPr lvl="1"/>
            <a:r>
              <a:rPr lang="en-US" sz="2600" dirty="0">
                <a:solidFill>
                  <a:schemeClr val="tx1">
                    <a:lumMod val="25000"/>
                    <a:lumOff val="75000"/>
                  </a:schemeClr>
                </a:solidFill>
              </a:rPr>
              <a:t>Environmental delivery</a:t>
            </a:r>
          </a:p>
          <a:p>
            <a:pPr lvl="1"/>
            <a:r>
              <a:rPr lang="en-US" sz="2600" dirty="0">
                <a:solidFill>
                  <a:schemeClr val="tx1">
                    <a:lumMod val="25000"/>
                    <a:lumOff val="75000"/>
                  </a:schemeClr>
                </a:solidFill>
              </a:rPr>
              <a:t>Economic delivery</a:t>
            </a:r>
          </a:p>
          <a:p>
            <a:pPr lvl="1"/>
            <a:r>
              <a:rPr lang="en-US" sz="2600" dirty="0">
                <a:solidFill>
                  <a:schemeClr val="tx1">
                    <a:lumMod val="25000"/>
                    <a:lumOff val="75000"/>
                  </a:schemeClr>
                </a:solidFill>
              </a:rPr>
              <a:t>Market functioning</a:t>
            </a:r>
          </a:p>
          <a:p>
            <a:pPr lvl="1"/>
            <a:r>
              <a:rPr lang="en-US" sz="2600" b="1" dirty="0"/>
              <a:t>The European Green deal </a:t>
            </a:r>
          </a:p>
          <a:p>
            <a:pPr lvl="1"/>
            <a:r>
              <a:rPr lang="en-US" sz="2600" dirty="0">
                <a:solidFill>
                  <a:schemeClr val="tx1">
                    <a:lumMod val="25000"/>
                    <a:lumOff val="75000"/>
                  </a:schemeClr>
                </a:solidFill>
              </a:rPr>
              <a:t>Issues to monitor in the future</a:t>
            </a:r>
            <a:endParaRPr lang="en-US" dirty="0">
              <a:solidFill>
                <a:schemeClr val="tx1">
                  <a:lumMod val="25000"/>
                  <a:lumOff val="75000"/>
                </a:schemeClr>
              </a:solidFill>
            </a:endParaRPr>
          </a:p>
          <a:p>
            <a:pPr lvl="1"/>
            <a:endParaRPr lang="en-US" dirty="0"/>
          </a:p>
        </p:txBody>
      </p:sp>
    </p:spTree>
    <p:extLst>
      <p:ext uri="{BB962C8B-B14F-4D97-AF65-F5344CB8AC3E}">
        <p14:creationId xmlns:p14="http://schemas.microsoft.com/office/powerpoint/2010/main" val="702967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European Green Deal</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72</a:t>
            </a:fld>
            <a:endParaRPr lang="en-US" dirty="0"/>
          </a:p>
        </p:txBody>
      </p:sp>
      <p:sp>
        <p:nvSpPr>
          <p:cNvPr id="4" name="Content Placeholder 3"/>
          <p:cNvSpPr>
            <a:spLocks noGrp="1"/>
          </p:cNvSpPr>
          <p:nvPr>
            <p:ph idx="1"/>
          </p:nvPr>
        </p:nvSpPr>
        <p:spPr/>
        <p:txBody>
          <a:bodyPr/>
          <a:lstStyle/>
          <a:p>
            <a:pPr lvl="0"/>
            <a:r>
              <a:rPr lang="en-GB" dirty="0" smtClean="0"/>
              <a:t>The EGD can be seen as an </a:t>
            </a:r>
            <a:r>
              <a:rPr lang="en-GB" dirty="0"/>
              <a:t>outline of the new Commission’s commitment to tackling climate and environmental-related challenges. </a:t>
            </a:r>
            <a:endParaRPr lang="en-GB" dirty="0" smtClean="0"/>
          </a:p>
          <a:p>
            <a:pPr lvl="0"/>
            <a:r>
              <a:rPr lang="en-GB" dirty="0" smtClean="0"/>
              <a:t>It </a:t>
            </a:r>
            <a:r>
              <a:rPr lang="en-GB" dirty="0"/>
              <a:t>is presented as </a:t>
            </a:r>
            <a:r>
              <a:rPr lang="en-GB" b="1" dirty="0"/>
              <a:t>a new growth strategy </a:t>
            </a:r>
            <a:r>
              <a:rPr lang="en-GB" dirty="0"/>
              <a:t>aimed at transforming the EU’s economy and </a:t>
            </a:r>
            <a:r>
              <a:rPr lang="en-GB" dirty="0" smtClean="0"/>
              <a:t>lists measures </a:t>
            </a:r>
            <a:r>
              <a:rPr lang="en-GB" dirty="0"/>
              <a:t>and legislative initiatives aimed at </a:t>
            </a:r>
            <a:r>
              <a:rPr lang="en-GB" b="1" dirty="0"/>
              <a:t>achieving net-zero emissions by 2050</a:t>
            </a:r>
            <a:r>
              <a:rPr lang="en-GB" dirty="0"/>
              <a:t>.</a:t>
            </a:r>
          </a:p>
          <a:p>
            <a:pPr lvl="0"/>
            <a:r>
              <a:rPr lang="en-GB" dirty="0"/>
              <a:t>The European Green Deal can be seen as a collection of priorities, principles and areas where legislative proposals will be produced in the coming years. At this stage, it is very broad and all-encompassing, and still lacking much detail</a:t>
            </a:r>
            <a:r>
              <a:rPr lang="en-GB" dirty="0" smtClean="0"/>
              <a:t>.</a:t>
            </a:r>
          </a:p>
          <a:p>
            <a:endParaRPr lang="en-US" dirty="0"/>
          </a:p>
        </p:txBody>
      </p:sp>
    </p:spTree>
    <p:extLst>
      <p:ext uri="{BB962C8B-B14F-4D97-AF65-F5344CB8AC3E}">
        <p14:creationId xmlns:p14="http://schemas.microsoft.com/office/powerpoint/2010/main" val="11016528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Green Deal </a:t>
            </a:r>
            <a:r>
              <a:rPr lang="en-US" dirty="0" smtClean="0"/>
              <a:t/>
            </a:r>
            <a:br>
              <a:rPr lang="en-US" dirty="0" smtClean="0"/>
            </a:br>
            <a:r>
              <a:rPr lang="en-US" sz="1800" dirty="0" smtClean="0"/>
              <a:t>1. Increased  2030/2050 ambition </a:t>
            </a:r>
            <a:r>
              <a:rPr lang="mr-IN" sz="1800" dirty="0" smtClean="0"/>
              <a:t>–</a:t>
            </a:r>
            <a:r>
              <a:rPr lang="en-US" sz="1800" dirty="0" smtClean="0"/>
              <a:t> implications for the EU ETS?</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73</a:t>
            </a:fld>
            <a:endParaRPr lang="en-US" dirty="0"/>
          </a:p>
        </p:txBody>
      </p:sp>
      <p:sp>
        <p:nvSpPr>
          <p:cNvPr id="4" name="Content Placeholder 3"/>
          <p:cNvSpPr>
            <a:spLocks noGrp="1"/>
          </p:cNvSpPr>
          <p:nvPr>
            <p:ph idx="1"/>
          </p:nvPr>
        </p:nvSpPr>
        <p:spPr>
          <a:xfrm>
            <a:off x="609600" y="1600200"/>
            <a:ext cx="10424160" cy="4800600"/>
          </a:xfrm>
        </p:spPr>
        <p:txBody>
          <a:bodyPr>
            <a:normAutofit fontScale="92500"/>
          </a:bodyPr>
          <a:lstStyle/>
          <a:p>
            <a:r>
              <a:rPr lang="en-US" dirty="0"/>
              <a:t>Net-zero emissions by 2050 is a target backed by all three European institutions.</a:t>
            </a:r>
          </a:p>
          <a:p>
            <a:r>
              <a:rPr lang="en-US" dirty="0"/>
              <a:t>A 50% target by 2030 is envisaged for the EU as a whole, with 55% being explored; </a:t>
            </a:r>
          </a:p>
          <a:p>
            <a:r>
              <a:rPr lang="en-US" b="1" dirty="0"/>
              <a:t>How</a:t>
            </a:r>
            <a:r>
              <a:rPr lang="en-US" dirty="0"/>
              <a:t> will this be translated in a target for the EU ETS? </a:t>
            </a:r>
          </a:p>
          <a:p>
            <a:pPr lvl="1"/>
            <a:r>
              <a:rPr lang="en-US" dirty="0"/>
              <a:t>Effort-sharing between ETS and ESR?</a:t>
            </a:r>
          </a:p>
          <a:p>
            <a:r>
              <a:rPr lang="en-US" b="1" dirty="0"/>
              <a:t>When</a:t>
            </a:r>
            <a:r>
              <a:rPr lang="en-US" dirty="0"/>
              <a:t> will the target/LRF be revisited?</a:t>
            </a:r>
          </a:p>
          <a:p>
            <a:pPr lvl="1"/>
            <a:r>
              <a:rPr lang="en-US" dirty="0"/>
              <a:t>At the start of Phase 4 seems unlikely, as a proposal is only expected in June 2021</a:t>
            </a:r>
          </a:p>
          <a:p>
            <a:pPr lvl="2"/>
            <a:r>
              <a:rPr lang="en-US" dirty="0"/>
              <a:t>European Commission will have to propose </a:t>
            </a:r>
            <a:r>
              <a:rPr lang="en-US" b="1" dirty="0"/>
              <a:t>a start date </a:t>
            </a:r>
            <a:r>
              <a:rPr lang="en-US" dirty="0"/>
              <a:t>for the LRF in order to reach the updated 2030 target</a:t>
            </a:r>
          </a:p>
          <a:p>
            <a:pPr lvl="1"/>
            <a:r>
              <a:rPr lang="en-US" dirty="0"/>
              <a:t>How long will it take to reach an agreement? </a:t>
            </a:r>
            <a:r>
              <a:rPr lang="mr-IN" dirty="0"/>
              <a:t>–</a:t>
            </a:r>
            <a:r>
              <a:rPr lang="en-US" dirty="0"/>
              <a:t> last revision took 2.5 years of negotiations. This will have to be taken into account by the Commission in its proposal:</a:t>
            </a:r>
          </a:p>
          <a:p>
            <a:pPr lvl="1"/>
            <a:r>
              <a:rPr lang="en-US" dirty="0"/>
              <a:t>For simplicity reasons: new LRF to start in second half of Phase 4 (2026</a:t>
            </a:r>
            <a:r>
              <a:rPr lang="en-US" dirty="0" smtClean="0"/>
              <a:t>)</a:t>
            </a:r>
            <a:endParaRPr lang="en-US" dirty="0"/>
          </a:p>
        </p:txBody>
      </p:sp>
    </p:spTree>
    <p:extLst>
      <p:ext uri="{BB962C8B-B14F-4D97-AF65-F5344CB8AC3E}">
        <p14:creationId xmlns:p14="http://schemas.microsoft.com/office/powerpoint/2010/main" val="18981685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8" y="-94694"/>
            <a:ext cx="10160000" cy="1143000"/>
          </a:xfrm>
        </p:spPr>
        <p:txBody>
          <a:bodyPr/>
          <a:lstStyle/>
          <a:p>
            <a:r>
              <a:rPr lang="en-US" dirty="0"/>
              <a:t>The European Green deal </a:t>
            </a:r>
            <a:r>
              <a:rPr lang="mr-IN" dirty="0"/>
              <a:t>–</a:t>
            </a:r>
            <a:r>
              <a:rPr lang="en-US" dirty="0"/>
              <a:t> targets </a:t>
            </a:r>
          </a:p>
        </p:txBody>
      </p:sp>
      <p:sp>
        <p:nvSpPr>
          <p:cNvPr id="3" name="Slide Number Placeholder 2"/>
          <p:cNvSpPr>
            <a:spLocks noGrp="1"/>
          </p:cNvSpPr>
          <p:nvPr>
            <p:ph type="sldNum" sz="quarter" idx="10"/>
          </p:nvPr>
        </p:nvSpPr>
        <p:spPr/>
        <p:txBody>
          <a:bodyPr/>
          <a:lstStyle/>
          <a:p>
            <a:fld id="{6E2D2B3B-882E-40F3-A32F-6DD516915044}" type="slidenum">
              <a:rPr lang="en-US" smtClean="0"/>
              <a:pPr/>
              <a:t>74</a:t>
            </a:fld>
            <a:endParaRPr lang="en-US" dirty="0"/>
          </a:p>
        </p:txBody>
      </p:sp>
      <p:sp>
        <p:nvSpPr>
          <p:cNvPr id="5" name="Rectangle 4"/>
          <p:cNvSpPr/>
          <p:nvPr/>
        </p:nvSpPr>
        <p:spPr>
          <a:xfrm>
            <a:off x="390938" y="771307"/>
            <a:ext cx="9389165" cy="369332"/>
          </a:xfrm>
          <a:prstGeom prst="rect">
            <a:avLst/>
          </a:prstGeom>
        </p:spPr>
        <p:txBody>
          <a:bodyPr wrap="square">
            <a:spAutoFit/>
          </a:bodyPr>
          <a:lstStyle/>
          <a:p>
            <a:r>
              <a:rPr lang="en-GB" b="1" i="1" dirty="0">
                <a:latin typeface="Calibri" charset="0"/>
                <a:ea typeface="游明朝" charset="-128"/>
                <a:cs typeface="Times New Roman" charset="0"/>
              </a:rPr>
              <a:t>LRF necessary for reaching a 50% </a:t>
            </a:r>
            <a:r>
              <a:rPr lang="en-GB" b="1" i="1" dirty="0" smtClean="0">
                <a:latin typeface="Calibri" charset="0"/>
                <a:ea typeface="游明朝" charset="-128"/>
                <a:cs typeface="Times New Roman" charset="0"/>
              </a:rPr>
              <a:t>target </a:t>
            </a:r>
            <a:r>
              <a:rPr lang="en-GB" b="1" i="1" dirty="0">
                <a:latin typeface="Calibri" charset="0"/>
                <a:ea typeface="游明朝" charset="-128"/>
                <a:cs typeface="Times New Roman" charset="0"/>
              </a:rPr>
              <a:t>+ possible scenarios beyond 2030</a:t>
            </a:r>
            <a:r>
              <a:rPr lang="en-GB" b="1" dirty="0"/>
              <a:t> </a:t>
            </a:r>
            <a:endParaRPr lang="en-US" b="1" dirty="0"/>
          </a:p>
        </p:txBody>
      </p:sp>
      <p:pic>
        <p:nvPicPr>
          <p:cNvPr id="6" name="Picture 5" descr="../../../../../../../../../../Desktop/Screenshot%202020-04-15%20at%2012"/>
          <p:cNvPicPr/>
          <p:nvPr/>
        </p:nvPicPr>
        <p:blipFill>
          <a:blip r:embed="rId2">
            <a:extLst>
              <a:ext uri="{28A0092B-C50C-407E-A947-70E740481C1C}">
                <a14:useLocalDpi xmlns:a14="http://schemas.microsoft.com/office/drawing/2010/main" val="0"/>
              </a:ext>
            </a:extLst>
          </a:blip>
          <a:srcRect/>
          <a:stretch>
            <a:fillRect/>
          </a:stretch>
        </p:blipFill>
        <p:spPr bwMode="auto">
          <a:xfrm>
            <a:off x="35338" y="2006640"/>
            <a:ext cx="10871200" cy="4339679"/>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1067784481"/>
              </p:ext>
            </p:extLst>
          </p:nvPr>
        </p:nvGraphicFramePr>
        <p:xfrm>
          <a:off x="7378810" y="1112436"/>
          <a:ext cx="3872286" cy="1284882"/>
        </p:xfrm>
        <a:graphic>
          <a:graphicData uri="http://schemas.openxmlformats.org/drawingml/2006/table">
            <a:tbl>
              <a:tblPr firstRow="1" firstCol="1" bandRow="1">
                <a:tableStyleId>{5C22544A-7EE6-4342-B048-85BDC9FD1C3A}</a:tableStyleId>
              </a:tblPr>
              <a:tblGrid>
                <a:gridCol w="1936143"/>
                <a:gridCol w="1936143"/>
              </a:tblGrid>
              <a:tr h="411776">
                <a:tc>
                  <a:txBody>
                    <a:bodyPr/>
                    <a:lstStyle/>
                    <a:p>
                      <a:pPr marL="0" marR="0" algn="just">
                        <a:spcBef>
                          <a:spcPts val="0"/>
                        </a:spcBef>
                        <a:spcAft>
                          <a:spcPts val="200"/>
                        </a:spcAft>
                      </a:pPr>
                      <a:r>
                        <a:rPr lang="en-GB" sz="1400" dirty="0">
                          <a:effectLst/>
                        </a:rPr>
                        <a:t> </a:t>
                      </a:r>
                      <a:endParaRPr lang="en-GB" sz="280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200"/>
                        </a:spcAft>
                      </a:pPr>
                      <a:r>
                        <a:rPr lang="en-GB" sz="1400" dirty="0">
                          <a:solidFill>
                            <a:schemeClr val="tx1"/>
                          </a:solidFill>
                          <a:effectLst/>
                        </a:rPr>
                        <a:t>50% scenario</a:t>
                      </a:r>
                      <a:br>
                        <a:rPr lang="en-GB" sz="1400" dirty="0">
                          <a:solidFill>
                            <a:schemeClr val="tx1"/>
                          </a:solidFill>
                          <a:effectLst/>
                        </a:rPr>
                      </a:br>
                      <a:r>
                        <a:rPr lang="en-GB" sz="1400" dirty="0">
                          <a:solidFill>
                            <a:schemeClr val="tx1"/>
                          </a:solidFill>
                          <a:effectLst/>
                        </a:rPr>
                        <a:t>LRF after 2030</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8082">
                <a:tc>
                  <a:txBody>
                    <a:bodyPr/>
                    <a:lstStyle/>
                    <a:p>
                      <a:pPr marL="0" marR="0" algn="l">
                        <a:spcBef>
                          <a:spcPts val="0"/>
                        </a:spcBef>
                        <a:spcAft>
                          <a:spcPts val="200"/>
                        </a:spcAft>
                      </a:pPr>
                      <a:r>
                        <a:rPr lang="en-GB" sz="1400" dirty="0" smtClean="0">
                          <a:solidFill>
                            <a:schemeClr val="tx1"/>
                          </a:solidFill>
                          <a:effectLst/>
                        </a:rPr>
                        <a:t>LRF </a:t>
                      </a:r>
                      <a:r>
                        <a:rPr lang="en-GB" sz="1400" dirty="0">
                          <a:solidFill>
                            <a:schemeClr val="tx1"/>
                          </a:solidFill>
                          <a:effectLst/>
                        </a:rPr>
                        <a:t>maintained after P4</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latin typeface="+mn-lt"/>
                          <a:ea typeface="+mn-ea"/>
                          <a:cs typeface="+mn-cs"/>
                        </a:rPr>
                        <a:t>4.31%</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05888">
                <a:tc>
                  <a:txBody>
                    <a:bodyPr/>
                    <a:lstStyle/>
                    <a:p>
                      <a:pPr marL="0" marR="0" algn="l">
                        <a:spcBef>
                          <a:spcPts val="0"/>
                        </a:spcBef>
                        <a:spcAft>
                          <a:spcPts val="200"/>
                        </a:spcAft>
                      </a:pPr>
                      <a:r>
                        <a:rPr lang="en-GB" sz="1400" dirty="0" smtClean="0">
                          <a:solidFill>
                            <a:schemeClr val="tx1"/>
                          </a:solidFill>
                          <a:effectLst/>
                        </a:rPr>
                        <a:t>Net-zero </a:t>
                      </a:r>
                      <a:r>
                        <a:rPr lang="en-GB" sz="1400" dirty="0">
                          <a:solidFill>
                            <a:schemeClr val="tx1"/>
                          </a:solidFill>
                          <a:effectLst/>
                        </a:rPr>
                        <a:t>by 2040 </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rPr>
                        <a:t>5.01%</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205888">
                <a:tc>
                  <a:txBody>
                    <a:bodyPr/>
                    <a:lstStyle/>
                    <a:p>
                      <a:pPr marL="0" marR="0" algn="l">
                        <a:spcBef>
                          <a:spcPts val="0"/>
                        </a:spcBef>
                        <a:spcAft>
                          <a:spcPts val="200"/>
                        </a:spcAft>
                      </a:pPr>
                      <a:r>
                        <a:rPr lang="en-GB" sz="1400" dirty="0" smtClean="0">
                          <a:solidFill>
                            <a:schemeClr val="tx1"/>
                          </a:solidFill>
                          <a:effectLst/>
                        </a:rPr>
                        <a:t>1.5 </a:t>
                      </a:r>
                      <a:r>
                        <a:rPr lang="en-GB" sz="1400" dirty="0">
                          <a:solidFill>
                            <a:schemeClr val="tx1"/>
                          </a:solidFill>
                          <a:effectLst/>
                        </a:rPr>
                        <a:t>LIFE </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rPr>
                        <a:t>2.33%</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888">
                <a:tc>
                  <a:txBody>
                    <a:bodyPr/>
                    <a:lstStyle/>
                    <a:p>
                      <a:pPr marL="0" marR="0" algn="l">
                        <a:spcBef>
                          <a:spcPts val="0"/>
                        </a:spcBef>
                        <a:spcAft>
                          <a:spcPts val="200"/>
                        </a:spcAft>
                      </a:pPr>
                      <a:r>
                        <a:rPr lang="en-GB" sz="1400" dirty="0" smtClean="0">
                          <a:solidFill>
                            <a:schemeClr val="tx1"/>
                          </a:solidFill>
                          <a:effectLst/>
                        </a:rPr>
                        <a:t>1.5 </a:t>
                      </a:r>
                      <a:r>
                        <a:rPr lang="en-GB" sz="1400" dirty="0">
                          <a:solidFill>
                            <a:schemeClr val="tx1"/>
                          </a:solidFill>
                          <a:effectLst/>
                        </a:rPr>
                        <a:t>TECH </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rPr>
                        <a:t>2.61%</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10063364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8" y="-94694"/>
            <a:ext cx="10160000" cy="1143000"/>
          </a:xfrm>
        </p:spPr>
        <p:txBody>
          <a:bodyPr/>
          <a:lstStyle/>
          <a:p>
            <a:r>
              <a:rPr lang="en-US" dirty="0"/>
              <a:t>The European Green deal </a:t>
            </a:r>
            <a:r>
              <a:rPr lang="mr-IN" dirty="0"/>
              <a:t>–</a:t>
            </a:r>
            <a:r>
              <a:rPr lang="en-US" dirty="0"/>
              <a:t> targets </a:t>
            </a:r>
          </a:p>
        </p:txBody>
      </p:sp>
      <p:sp>
        <p:nvSpPr>
          <p:cNvPr id="3" name="Slide Number Placeholder 2"/>
          <p:cNvSpPr>
            <a:spLocks noGrp="1"/>
          </p:cNvSpPr>
          <p:nvPr>
            <p:ph type="sldNum" sz="quarter" idx="10"/>
          </p:nvPr>
        </p:nvSpPr>
        <p:spPr/>
        <p:txBody>
          <a:bodyPr/>
          <a:lstStyle/>
          <a:p>
            <a:fld id="{6E2D2B3B-882E-40F3-A32F-6DD516915044}" type="slidenum">
              <a:rPr lang="en-US" smtClean="0"/>
              <a:pPr/>
              <a:t>75</a:t>
            </a:fld>
            <a:endParaRPr lang="en-US" dirty="0"/>
          </a:p>
        </p:txBody>
      </p:sp>
      <p:sp>
        <p:nvSpPr>
          <p:cNvPr id="5" name="Rectangle 4"/>
          <p:cNvSpPr/>
          <p:nvPr/>
        </p:nvSpPr>
        <p:spPr>
          <a:xfrm>
            <a:off x="390938" y="771307"/>
            <a:ext cx="9389165" cy="369332"/>
          </a:xfrm>
          <a:prstGeom prst="rect">
            <a:avLst/>
          </a:prstGeom>
        </p:spPr>
        <p:txBody>
          <a:bodyPr wrap="square">
            <a:spAutoFit/>
          </a:bodyPr>
          <a:lstStyle/>
          <a:p>
            <a:r>
              <a:rPr lang="en-GB" b="1" i="1" dirty="0">
                <a:latin typeface="Calibri" charset="0"/>
                <a:ea typeface="游明朝" charset="-128"/>
                <a:cs typeface="Times New Roman" charset="0"/>
              </a:rPr>
              <a:t>LRF necessary for reaching a </a:t>
            </a:r>
            <a:r>
              <a:rPr lang="en-GB" b="1" i="1" dirty="0" smtClean="0">
                <a:latin typeface="Calibri" charset="0"/>
                <a:ea typeface="游明朝" charset="-128"/>
                <a:cs typeface="Times New Roman" charset="0"/>
              </a:rPr>
              <a:t>55</a:t>
            </a:r>
            <a:r>
              <a:rPr lang="en-GB" b="1" i="1" dirty="0">
                <a:latin typeface="Calibri" charset="0"/>
                <a:ea typeface="游明朝" charset="-128"/>
                <a:cs typeface="Times New Roman" charset="0"/>
              </a:rPr>
              <a:t>% target + possible scenarios beyond 2030</a:t>
            </a:r>
            <a:r>
              <a:rPr lang="en-GB" b="1" dirty="0"/>
              <a:t> </a:t>
            </a:r>
            <a:endParaRPr lang="en-US" b="1" dirty="0"/>
          </a:p>
        </p:txBody>
      </p:sp>
      <p:pic>
        <p:nvPicPr>
          <p:cNvPr id="7" name="Picture 6" descr="../../../../../../../../../../Desktop/Screenshot%202020-04-15%20at%2012"/>
          <p:cNvPicPr/>
          <p:nvPr/>
        </p:nvPicPr>
        <p:blipFill>
          <a:blip r:embed="rId2">
            <a:extLst>
              <a:ext uri="{28A0092B-C50C-407E-A947-70E740481C1C}">
                <a14:useLocalDpi xmlns:a14="http://schemas.microsoft.com/office/drawing/2010/main" val="0"/>
              </a:ext>
            </a:extLst>
          </a:blip>
          <a:srcRect/>
          <a:stretch>
            <a:fillRect/>
          </a:stretch>
        </p:blipFill>
        <p:spPr bwMode="auto">
          <a:xfrm>
            <a:off x="58308" y="1914307"/>
            <a:ext cx="10774792" cy="4372193"/>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042363174"/>
              </p:ext>
            </p:extLst>
          </p:nvPr>
        </p:nvGraphicFramePr>
        <p:xfrm>
          <a:off x="7378810" y="1112436"/>
          <a:ext cx="3872286" cy="1284882"/>
        </p:xfrm>
        <a:graphic>
          <a:graphicData uri="http://schemas.openxmlformats.org/drawingml/2006/table">
            <a:tbl>
              <a:tblPr firstRow="1" firstCol="1" bandRow="1">
                <a:tableStyleId>{5C22544A-7EE6-4342-B048-85BDC9FD1C3A}</a:tableStyleId>
              </a:tblPr>
              <a:tblGrid>
                <a:gridCol w="1936143"/>
                <a:gridCol w="1936143"/>
              </a:tblGrid>
              <a:tr h="411776">
                <a:tc>
                  <a:txBody>
                    <a:bodyPr/>
                    <a:lstStyle/>
                    <a:p>
                      <a:pPr marL="0" marR="0" algn="just">
                        <a:spcBef>
                          <a:spcPts val="0"/>
                        </a:spcBef>
                        <a:spcAft>
                          <a:spcPts val="200"/>
                        </a:spcAft>
                      </a:pPr>
                      <a:r>
                        <a:rPr lang="en-GB" sz="1400" dirty="0">
                          <a:effectLst/>
                        </a:rPr>
                        <a:t> </a:t>
                      </a:r>
                      <a:endParaRPr lang="en-GB" sz="2800" dirty="0">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200"/>
                        </a:spcAft>
                      </a:pPr>
                      <a:r>
                        <a:rPr lang="en-GB" sz="1400" dirty="0">
                          <a:solidFill>
                            <a:schemeClr val="tx1"/>
                          </a:solidFill>
                          <a:effectLst/>
                        </a:rPr>
                        <a:t>50% scenario</a:t>
                      </a:r>
                      <a:br>
                        <a:rPr lang="en-GB" sz="1400" dirty="0">
                          <a:solidFill>
                            <a:schemeClr val="tx1"/>
                          </a:solidFill>
                          <a:effectLst/>
                        </a:rPr>
                      </a:br>
                      <a:r>
                        <a:rPr lang="en-GB" sz="1400" dirty="0">
                          <a:solidFill>
                            <a:schemeClr val="tx1"/>
                          </a:solidFill>
                          <a:effectLst/>
                        </a:rPr>
                        <a:t>LRF after 2030</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8082">
                <a:tc>
                  <a:txBody>
                    <a:bodyPr/>
                    <a:lstStyle/>
                    <a:p>
                      <a:pPr marL="0" marR="0" algn="l">
                        <a:spcBef>
                          <a:spcPts val="0"/>
                        </a:spcBef>
                        <a:spcAft>
                          <a:spcPts val="200"/>
                        </a:spcAft>
                      </a:pPr>
                      <a:r>
                        <a:rPr lang="en-GB" sz="1400" dirty="0" smtClean="0">
                          <a:solidFill>
                            <a:schemeClr val="tx1"/>
                          </a:solidFill>
                          <a:effectLst/>
                        </a:rPr>
                        <a:t>LRF </a:t>
                      </a:r>
                      <a:r>
                        <a:rPr lang="en-GB" sz="1400" dirty="0">
                          <a:solidFill>
                            <a:schemeClr val="tx1"/>
                          </a:solidFill>
                          <a:effectLst/>
                        </a:rPr>
                        <a:t>maintained after P4</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latin typeface="+mn-lt"/>
                          <a:ea typeface="+mn-ea"/>
                          <a:cs typeface="+mn-cs"/>
                        </a:rPr>
                        <a:t>5.31%</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05888">
                <a:tc>
                  <a:txBody>
                    <a:bodyPr/>
                    <a:lstStyle/>
                    <a:p>
                      <a:pPr marL="0" marR="0" algn="l">
                        <a:spcBef>
                          <a:spcPts val="0"/>
                        </a:spcBef>
                        <a:spcAft>
                          <a:spcPts val="200"/>
                        </a:spcAft>
                      </a:pPr>
                      <a:r>
                        <a:rPr lang="en-GB" sz="1400" dirty="0" smtClean="0">
                          <a:solidFill>
                            <a:schemeClr val="tx1"/>
                          </a:solidFill>
                          <a:effectLst/>
                        </a:rPr>
                        <a:t>Net-zero </a:t>
                      </a:r>
                      <a:r>
                        <a:rPr lang="en-GB" sz="1400" dirty="0">
                          <a:solidFill>
                            <a:schemeClr val="tx1"/>
                          </a:solidFill>
                          <a:effectLst/>
                        </a:rPr>
                        <a:t>by 2040 </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rPr>
                        <a:t>4.51%</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205888">
                <a:tc>
                  <a:txBody>
                    <a:bodyPr/>
                    <a:lstStyle/>
                    <a:p>
                      <a:pPr marL="0" marR="0" algn="l">
                        <a:spcBef>
                          <a:spcPts val="0"/>
                        </a:spcBef>
                        <a:spcAft>
                          <a:spcPts val="200"/>
                        </a:spcAft>
                      </a:pPr>
                      <a:r>
                        <a:rPr lang="en-GB" sz="1400" dirty="0" smtClean="0">
                          <a:solidFill>
                            <a:schemeClr val="tx1"/>
                          </a:solidFill>
                          <a:effectLst/>
                        </a:rPr>
                        <a:t>1.5 </a:t>
                      </a:r>
                      <a:r>
                        <a:rPr lang="en-GB" sz="1400" dirty="0">
                          <a:solidFill>
                            <a:schemeClr val="tx1"/>
                          </a:solidFill>
                          <a:effectLst/>
                        </a:rPr>
                        <a:t>LIFE </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rPr>
                        <a:t>1.98%</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05888">
                <a:tc>
                  <a:txBody>
                    <a:bodyPr/>
                    <a:lstStyle/>
                    <a:p>
                      <a:pPr marL="0" marR="0" algn="l">
                        <a:spcBef>
                          <a:spcPts val="0"/>
                        </a:spcBef>
                        <a:spcAft>
                          <a:spcPts val="200"/>
                        </a:spcAft>
                      </a:pPr>
                      <a:r>
                        <a:rPr lang="en-GB" sz="1400" dirty="0" smtClean="0">
                          <a:solidFill>
                            <a:schemeClr val="tx1"/>
                          </a:solidFill>
                          <a:effectLst/>
                        </a:rPr>
                        <a:t>1.5 </a:t>
                      </a:r>
                      <a:r>
                        <a:rPr lang="en-GB" sz="1400" dirty="0">
                          <a:solidFill>
                            <a:schemeClr val="tx1"/>
                          </a:solidFill>
                          <a:effectLst/>
                        </a:rPr>
                        <a:t>TECH </a:t>
                      </a:r>
                      <a:endParaRPr lang="en-GB" sz="2800" dirty="0">
                        <a:solidFill>
                          <a:schemeClr val="tx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200"/>
                        </a:spcAft>
                      </a:pPr>
                      <a:r>
                        <a:rPr lang="en-GB" sz="1400" dirty="0" smtClean="0">
                          <a:solidFill>
                            <a:schemeClr val="bg1"/>
                          </a:solidFill>
                          <a:effectLst/>
                        </a:rPr>
                        <a:t>2.36%</a:t>
                      </a:r>
                      <a:endParaRPr lang="en-GB" sz="2800" dirty="0">
                        <a:solidFill>
                          <a:schemeClr val="bg1"/>
                        </a:solidFill>
                        <a:effectLst/>
                        <a:latin typeface="Calibri"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val="516397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Green deal </a:t>
            </a:r>
            <a:r>
              <a:rPr lang="mr-IN" dirty="0"/>
              <a:t>–</a:t>
            </a:r>
            <a:r>
              <a:rPr lang="en-US" dirty="0"/>
              <a:t> Scope increase?</a:t>
            </a:r>
          </a:p>
        </p:txBody>
      </p:sp>
      <p:sp>
        <p:nvSpPr>
          <p:cNvPr id="3" name="Slide Number Placeholder 2"/>
          <p:cNvSpPr>
            <a:spLocks noGrp="1"/>
          </p:cNvSpPr>
          <p:nvPr>
            <p:ph type="sldNum" sz="quarter" idx="10"/>
          </p:nvPr>
        </p:nvSpPr>
        <p:spPr/>
        <p:txBody>
          <a:bodyPr/>
          <a:lstStyle/>
          <a:p>
            <a:fld id="{6E2D2B3B-882E-40F3-A32F-6DD516915044}" type="slidenum">
              <a:rPr lang="en-US" smtClean="0"/>
              <a:pPr/>
              <a:t>76</a:t>
            </a:fld>
            <a:endParaRPr lang="en-US" dirty="0"/>
          </a:p>
        </p:txBody>
      </p:sp>
      <p:sp>
        <p:nvSpPr>
          <p:cNvPr id="8" name="TextBox 7"/>
          <p:cNvSpPr txBox="1"/>
          <p:nvPr/>
        </p:nvSpPr>
        <p:spPr>
          <a:xfrm>
            <a:off x="508000" y="4802574"/>
            <a:ext cx="9982200" cy="1692771"/>
          </a:xfrm>
          <a:prstGeom prst="rect">
            <a:avLst/>
          </a:prstGeom>
          <a:noFill/>
        </p:spPr>
        <p:txBody>
          <a:bodyPr wrap="square" rtlCol="0">
            <a:spAutoFit/>
          </a:bodyPr>
          <a:lstStyle/>
          <a:p>
            <a:r>
              <a:rPr lang="en-US" sz="2000" b="1" dirty="0" smtClean="0"/>
              <a:t>Inclusion of maritime shipping seems most likely:</a:t>
            </a:r>
          </a:p>
          <a:p>
            <a:pPr marL="742950" lvl="1" indent="-285750">
              <a:buFont typeface="Arial" charset="0"/>
              <a:buChar char="•"/>
            </a:pPr>
            <a:r>
              <a:rPr lang="en-US" sz="2000" dirty="0" smtClean="0"/>
              <a:t>Repeatedly mentioned by the European Commission;</a:t>
            </a:r>
          </a:p>
          <a:p>
            <a:pPr marL="742950" lvl="1" indent="-285750">
              <a:buFont typeface="Arial" charset="0"/>
              <a:buChar char="•"/>
            </a:pPr>
            <a:r>
              <a:rPr lang="en-US" sz="2000" dirty="0" smtClean="0"/>
              <a:t>Currently being considered by the European Parliament </a:t>
            </a:r>
            <a:r>
              <a:rPr lang="en-GB" sz="2000" dirty="0"/>
              <a:t>(ENVI committee) as an amendment to the maritime </a:t>
            </a:r>
            <a:r>
              <a:rPr lang="en-GB" sz="2000" dirty="0" smtClean="0"/>
              <a:t>shipping MRV </a:t>
            </a:r>
            <a:r>
              <a:rPr lang="en-GB" sz="2000" dirty="0"/>
              <a:t>regulation. </a:t>
            </a:r>
          </a:p>
          <a:p>
            <a:pPr marL="742950" lvl="1" indent="-285750">
              <a:buFont typeface="Arial" charset="0"/>
              <a:buChar char="•"/>
            </a:pP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503" y="2829754"/>
            <a:ext cx="9271983" cy="1857189"/>
          </a:xfrm>
        </p:spPr>
      </p:pic>
      <p:sp>
        <p:nvSpPr>
          <p:cNvPr id="4" name="Rectangle 3"/>
          <p:cNvSpPr/>
          <p:nvPr/>
        </p:nvSpPr>
        <p:spPr>
          <a:xfrm>
            <a:off x="609600" y="1352426"/>
            <a:ext cx="6096000" cy="1477328"/>
          </a:xfrm>
          <a:prstGeom prst="rect">
            <a:avLst/>
          </a:prstGeom>
        </p:spPr>
        <p:txBody>
          <a:bodyPr>
            <a:spAutoFit/>
          </a:bodyPr>
          <a:lstStyle/>
          <a:p>
            <a:pPr lvl="0"/>
            <a:r>
              <a:rPr lang="en-GB" b="1" dirty="0" smtClean="0"/>
              <a:t>The European Green Deal opens the door for inclusion of a number of sectors: </a:t>
            </a:r>
          </a:p>
          <a:p>
            <a:pPr marL="742950" lvl="1" indent="-285750">
              <a:buFont typeface="Arial" charset="0"/>
              <a:buChar char="•"/>
            </a:pPr>
            <a:r>
              <a:rPr lang="en-GB" dirty="0" smtClean="0"/>
              <a:t>Maritime </a:t>
            </a:r>
            <a:r>
              <a:rPr lang="en-GB" dirty="0"/>
              <a:t>transport</a:t>
            </a:r>
          </a:p>
          <a:p>
            <a:pPr marL="742950" lvl="1" indent="-285750">
              <a:buFont typeface="Arial" charset="0"/>
              <a:buChar char="•"/>
            </a:pPr>
            <a:r>
              <a:rPr lang="en-GB" dirty="0"/>
              <a:t>Road transport</a:t>
            </a:r>
          </a:p>
          <a:p>
            <a:pPr marL="742950" lvl="1" indent="-285750">
              <a:buFont typeface="Arial" charset="0"/>
              <a:buChar char="•"/>
            </a:pPr>
            <a:r>
              <a:rPr lang="en-GB" dirty="0"/>
              <a:t>Buildings</a:t>
            </a:r>
          </a:p>
        </p:txBody>
      </p:sp>
    </p:spTree>
    <p:extLst>
      <p:ext uri="{BB962C8B-B14F-4D97-AF65-F5344CB8AC3E}">
        <p14:creationId xmlns:p14="http://schemas.microsoft.com/office/powerpoint/2010/main" val="200761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Green deal </a:t>
            </a:r>
            <a:r>
              <a:rPr lang="mr-IN" dirty="0"/>
              <a:t>–</a:t>
            </a:r>
            <a:r>
              <a:rPr lang="en-US" dirty="0"/>
              <a:t> Free </a:t>
            </a:r>
            <a:r>
              <a:rPr lang="en-US" dirty="0" smtClean="0"/>
              <a:t>Allocation</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77</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2095" y="1256745"/>
            <a:ext cx="4621114" cy="2352002"/>
          </a:xfrm>
        </p:spPr>
      </p:pic>
      <p:sp>
        <p:nvSpPr>
          <p:cNvPr id="7" name="Content Placeholder 1"/>
          <p:cNvSpPr txBox="1">
            <a:spLocks/>
          </p:cNvSpPr>
          <p:nvPr/>
        </p:nvSpPr>
        <p:spPr>
          <a:xfrm>
            <a:off x="0" y="1417638"/>
            <a:ext cx="5505235" cy="2617046"/>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Under certain scenario’s, free allocation is to run out by the end of this decade.</a:t>
            </a:r>
          </a:p>
          <a:p>
            <a:r>
              <a:rPr lang="en-US" dirty="0" smtClean="0"/>
              <a:t>One of the main policy initiatives announced in the EGD was a CBAM</a:t>
            </a:r>
          </a:p>
          <a:p>
            <a:endParaRPr lang="en-US" dirty="0"/>
          </a:p>
        </p:txBody>
      </p:sp>
      <p:sp>
        <p:nvSpPr>
          <p:cNvPr id="8" name="Content Placeholder 1"/>
          <p:cNvSpPr txBox="1">
            <a:spLocks/>
          </p:cNvSpPr>
          <p:nvPr/>
        </p:nvSpPr>
        <p:spPr>
          <a:xfrm>
            <a:off x="152124" y="3608747"/>
            <a:ext cx="11074951" cy="3167963"/>
          </a:xfrm>
          <a:prstGeom prst="rect">
            <a:avLst/>
          </a:prstGeom>
        </p:spPr>
        <p:txBody>
          <a:bodyPr vert="horz" lIns="91440" tIns="45720" rIns="91440" bIns="45720" rtlCol="0">
            <a:normAutofit fontScale="92500" lnSpcReduction="1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Many questions remain to be answered:</a:t>
            </a:r>
          </a:p>
          <a:p>
            <a:pPr lvl="1"/>
            <a:r>
              <a:rPr lang="en-US" dirty="0" smtClean="0"/>
              <a:t>Which (ETS) sectors will be covered by the BCA? Some </a:t>
            </a:r>
            <a:r>
              <a:rPr lang="en-US" dirty="0"/>
              <a:t>Basic Materials (EITEs) &amp; </a:t>
            </a:r>
            <a:r>
              <a:rPr lang="en-US" dirty="0" smtClean="0"/>
              <a:t>Electricity seem probably</a:t>
            </a:r>
          </a:p>
          <a:p>
            <a:pPr lvl="1"/>
            <a:r>
              <a:rPr lang="en-US" dirty="0" smtClean="0"/>
              <a:t>Which form might a BCA take? E.g. The EU ETS could be extended to imports</a:t>
            </a:r>
          </a:p>
          <a:p>
            <a:pPr lvl="2"/>
            <a:r>
              <a:rPr lang="en-US" dirty="0" smtClean="0"/>
              <a:t>Would these allowances be taken from the current CAP, will the CAP be extended or might a ‘virtual pool’ of allowances be created?</a:t>
            </a:r>
          </a:p>
          <a:p>
            <a:pPr lvl="1"/>
            <a:r>
              <a:rPr lang="en-US" dirty="0" smtClean="0"/>
              <a:t>BCA has been announced as an ‘alternative’ to free allocation</a:t>
            </a:r>
          </a:p>
          <a:p>
            <a:pPr lvl="2"/>
            <a:r>
              <a:rPr lang="en-US" dirty="0" smtClean="0"/>
              <a:t>Could be a way to avoid the triggering of the CSCF </a:t>
            </a:r>
          </a:p>
          <a:p>
            <a:pPr lvl="2"/>
            <a:r>
              <a:rPr lang="en-US" dirty="0" smtClean="0"/>
              <a:t>How would the transition from Free allocation to a BCA happen? </a:t>
            </a:r>
          </a:p>
          <a:p>
            <a:pPr lvl="2"/>
            <a:endParaRPr lang="en-US" dirty="0"/>
          </a:p>
          <a:p>
            <a:endParaRPr lang="en-US" dirty="0" smtClean="0"/>
          </a:p>
          <a:p>
            <a:endParaRPr lang="en-US" dirty="0"/>
          </a:p>
        </p:txBody>
      </p:sp>
    </p:spTree>
    <p:extLst>
      <p:ext uri="{BB962C8B-B14F-4D97-AF65-F5344CB8AC3E}">
        <p14:creationId xmlns:p14="http://schemas.microsoft.com/office/powerpoint/2010/main" val="438153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Green deal </a:t>
            </a:r>
            <a:r>
              <a:rPr lang="mr-IN" dirty="0"/>
              <a:t>–</a:t>
            </a:r>
            <a:r>
              <a:rPr lang="en-US" dirty="0"/>
              <a:t> </a:t>
            </a:r>
            <a:r>
              <a:rPr lang="en-US" dirty="0" smtClean="0"/>
              <a:t>Auctioning revenues</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78</a:t>
            </a:fld>
            <a:endParaRPr lang="en-US" dirty="0"/>
          </a:p>
        </p:txBody>
      </p:sp>
      <p:sp>
        <p:nvSpPr>
          <p:cNvPr id="4" name="Content Placeholder 3"/>
          <p:cNvSpPr>
            <a:spLocks noGrp="1"/>
          </p:cNvSpPr>
          <p:nvPr>
            <p:ph idx="1"/>
          </p:nvPr>
        </p:nvSpPr>
        <p:spPr/>
        <p:txBody>
          <a:bodyPr/>
          <a:lstStyle/>
          <a:p>
            <a:r>
              <a:rPr lang="en-US" dirty="0"/>
              <a:t>Several options being considered:</a:t>
            </a:r>
          </a:p>
          <a:p>
            <a:pPr lvl="1"/>
            <a:r>
              <a:rPr lang="en-GB" dirty="0"/>
              <a:t>EC proposed to </a:t>
            </a:r>
            <a:r>
              <a:rPr lang="en-GB" b="1" dirty="0"/>
              <a:t>allocate 20% of auctioning revenues to its own budget </a:t>
            </a:r>
            <a:r>
              <a:rPr lang="en-GB" dirty="0"/>
              <a:t>in the European Green Deal;</a:t>
            </a:r>
          </a:p>
          <a:p>
            <a:pPr lvl="1"/>
            <a:r>
              <a:rPr lang="en-GB" dirty="0"/>
              <a:t>Council draft conclusions of 14 Feb 2020 included a proposal to have a new source of ’own revenues’: any revenues generated by the EU ETS exceeding the average annual revenue </a:t>
            </a:r>
            <a:r>
              <a:rPr lang="en-GB" i="1" dirty="0"/>
              <a:t>per </a:t>
            </a:r>
            <a:r>
              <a:rPr lang="en-GB" dirty="0"/>
              <a:t>Member State generated by allowances auctioned over the period 2016-2018 </a:t>
            </a:r>
            <a:r>
              <a:rPr lang="en-GB" dirty="0">
                <a:sym typeface="Wingdings"/>
              </a:rPr>
              <a:t> significantly more than 20% </a:t>
            </a:r>
          </a:p>
          <a:p>
            <a:pPr lvl="1"/>
            <a:r>
              <a:rPr lang="en-GB" dirty="0">
                <a:sym typeface="Wingdings"/>
              </a:rPr>
              <a:t>Commission has repeatedly mentioned its intention to </a:t>
            </a:r>
            <a:r>
              <a:rPr lang="en-GB" b="1" dirty="0">
                <a:sym typeface="Wingdings"/>
              </a:rPr>
              <a:t>strengthen the role of the Modernisation and Innovation Funds</a:t>
            </a:r>
            <a:r>
              <a:rPr lang="en-GB" dirty="0">
                <a:sym typeface="Wingdings"/>
              </a:rPr>
              <a:t>. </a:t>
            </a:r>
          </a:p>
          <a:p>
            <a:pPr lvl="1"/>
            <a:r>
              <a:rPr lang="en-GB" dirty="0"/>
              <a:t>The revenues generated by a BCA could also be earmarked to climate action, e.g. the Innovation and/or Modernisation funds. </a:t>
            </a:r>
          </a:p>
        </p:txBody>
      </p:sp>
    </p:spTree>
    <p:extLst>
      <p:ext uri="{BB962C8B-B14F-4D97-AF65-F5344CB8AC3E}">
        <p14:creationId xmlns:p14="http://schemas.microsoft.com/office/powerpoint/2010/main" val="582196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Green deal </a:t>
            </a:r>
            <a:r>
              <a:rPr lang="mr-IN" dirty="0"/>
              <a:t>–</a:t>
            </a:r>
            <a:r>
              <a:rPr lang="en-US" dirty="0"/>
              <a:t> </a:t>
            </a:r>
            <a:r>
              <a:rPr lang="en-US" dirty="0" smtClean="0"/>
              <a:t>MSR</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79</a:t>
            </a:fld>
            <a:endParaRPr lang="en-US" dirty="0"/>
          </a:p>
        </p:txBody>
      </p:sp>
      <p:sp>
        <p:nvSpPr>
          <p:cNvPr id="4" name="Content Placeholder 3"/>
          <p:cNvSpPr>
            <a:spLocks noGrp="1"/>
          </p:cNvSpPr>
          <p:nvPr>
            <p:ph idx="1"/>
          </p:nvPr>
        </p:nvSpPr>
        <p:spPr/>
        <p:txBody>
          <a:bodyPr/>
          <a:lstStyle/>
          <a:p>
            <a:pPr lvl="0"/>
            <a:r>
              <a:rPr lang="en-GB" dirty="0"/>
              <a:t>Implementation of the EGD could simultaneously decrease </a:t>
            </a:r>
            <a:r>
              <a:rPr lang="en-GB" i="1" dirty="0"/>
              <a:t>(tighter cap) </a:t>
            </a:r>
            <a:r>
              <a:rPr lang="en-GB" dirty="0"/>
              <a:t>and increase </a:t>
            </a:r>
            <a:r>
              <a:rPr lang="en-GB" i="1" dirty="0"/>
              <a:t>(additional overlapping policies) </a:t>
            </a:r>
            <a:r>
              <a:rPr lang="en-GB" dirty="0"/>
              <a:t>the risk of oversupply in the market; </a:t>
            </a:r>
          </a:p>
          <a:p>
            <a:pPr lvl="0"/>
            <a:r>
              <a:rPr lang="en-GB" dirty="0"/>
              <a:t>The official review of the MSR is scheduled in 2021, and will take place before the EU ETS directive will be revisited </a:t>
            </a:r>
            <a:r>
              <a:rPr lang="en-GB" i="1" dirty="0"/>
              <a:t>(EC proposal only expected by the summer of 2021).</a:t>
            </a:r>
          </a:p>
          <a:p>
            <a:pPr lvl="0"/>
            <a:r>
              <a:rPr lang="en-GB" dirty="0"/>
              <a:t>How is one to review the MSR parameters when many of the EU ETS parameters can be expected to change?</a:t>
            </a:r>
          </a:p>
          <a:p>
            <a:pPr lvl="0"/>
            <a:r>
              <a:rPr lang="en-GB" b="1" dirty="0"/>
              <a:t>Will the 2021 MSR review become an “empty shell”? </a:t>
            </a:r>
            <a:r>
              <a:rPr lang="en-GB" dirty="0"/>
              <a:t>More likely that any adjustments to the MSR will be proposed together with the whole EU ETS package in the summer of </a:t>
            </a:r>
            <a:r>
              <a:rPr lang="en-GB" dirty="0" smtClean="0"/>
              <a:t>2021</a:t>
            </a:r>
            <a:endParaRPr lang="en-GB" b="1" dirty="0"/>
          </a:p>
        </p:txBody>
      </p:sp>
    </p:spTree>
    <p:extLst>
      <p:ext uri="{BB962C8B-B14F-4D97-AF65-F5344CB8AC3E}">
        <p14:creationId xmlns:p14="http://schemas.microsoft.com/office/powerpoint/2010/main" val="78607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COVID-19 on the EU ETS </a:t>
            </a:r>
          </a:p>
        </p:txBody>
      </p:sp>
      <p:sp>
        <p:nvSpPr>
          <p:cNvPr id="3" name="Slide Number Placeholder 2"/>
          <p:cNvSpPr>
            <a:spLocks noGrp="1"/>
          </p:cNvSpPr>
          <p:nvPr>
            <p:ph type="sldNum" sz="quarter" idx="10"/>
          </p:nvPr>
        </p:nvSpPr>
        <p:spPr/>
        <p:txBody>
          <a:bodyPr/>
          <a:lstStyle/>
          <a:p>
            <a:fld id="{6E2D2B3B-882E-40F3-A32F-6DD516915044}" type="slidenum">
              <a:rPr lang="en-US" smtClean="0"/>
              <a:pPr/>
              <a:t>8</a:t>
            </a:fld>
            <a:endParaRPr lang="en-US" dirty="0"/>
          </a:p>
        </p:txBody>
      </p:sp>
      <p:sp>
        <p:nvSpPr>
          <p:cNvPr id="4" name="Content Placeholder 3"/>
          <p:cNvSpPr>
            <a:spLocks noGrp="1"/>
          </p:cNvSpPr>
          <p:nvPr>
            <p:ph idx="1"/>
          </p:nvPr>
        </p:nvSpPr>
        <p:spPr>
          <a:xfrm>
            <a:off x="609600" y="1729408"/>
            <a:ext cx="10160000" cy="4671391"/>
          </a:xfrm>
        </p:spPr>
        <p:txBody>
          <a:bodyPr/>
          <a:lstStyle/>
          <a:p>
            <a:endParaRPr lang="en-US" dirty="0"/>
          </a:p>
          <a:p>
            <a:r>
              <a:rPr lang="en-US" dirty="0"/>
              <a:t>Sharp drop in emissions and lower prices in the coming years. </a:t>
            </a:r>
            <a:r>
              <a:rPr lang="en-US" i="1" dirty="0"/>
              <a:t>(more on this later) </a:t>
            </a:r>
          </a:p>
          <a:p>
            <a:endParaRPr lang="en-US" i="1" dirty="0"/>
          </a:p>
          <a:p>
            <a:r>
              <a:rPr lang="en-US" dirty="0"/>
              <a:t>First real ‘test’ for the Market Stability Reserve </a:t>
            </a:r>
            <a:r>
              <a:rPr lang="mr-IN" dirty="0"/>
              <a:t>–</a:t>
            </a:r>
            <a:r>
              <a:rPr lang="en-US" dirty="0"/>
              <a:t> changes to the intake  will be seen from September 2021 onwards. </a:t>
            </a:r>
          </a:p>
          <a:p>
            <a:endParaRPr lang="en-US" dirty="0"/>
          </a:p>
          <a:p>
            <a:r>
              <a:rPr lang="en-US" dirty="0"/>
              <a:t>Implications for Free Allocation post-2025 </a:t>
            </a:r>
            <a:r>
              <a:rPr lang="mr-IN" dirty="0"/>
              <a:t>–</a:t>
            </a:r>
            <a:r>
              <a:rPr lang="en-US" dirty="0"/>
              <a:t> calculation of ‘historical activity level’ </a:t>
            </a:r>
            <a:r>
              <a:rPr lang="en-US" dirty="0" smtClean="0"/>
              <a:t>impacted. </a:t>
            </a:r>
            <a:endParaRPr lang="en-US" dirty="0"/>
          </a:p>
          <a:p>
            <a:endParaRPr lang="en-US" dirty="0"/>
          </a:p>
        </p:txBody>
      </p:sp>
      <p:sp>
        <p:nvSpPr>
          <p:cNvPr id="5" name="Text Placeholder 6"/>
          <p:cNvSpPr txBox="1">
            <a:spLocks/>
          </p:cNvSpPr>
          <p:nvPr/>
        </p:nvSpPr>
        <p:spPr>
          <a:xfrm>
            <a:off x="730333" y="1120992"/>
            <a:ext cx="10039267"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b="1" i="1" dirty="0"/>
              <a:t>Short- to medium-term implications </a:t>
            </a:r>
            <a:endParaRPr lang="en-GB" dirty="0"/>
          </a:p>
          <a:p>
            <a:endParaRPr lang="en-US" dirty="0"/>
          </a:p>
        </p:txBody>
      </p:sp>
    </p:spTree>
    <p:extLst>
      <p:ext uri="{BB962C8B-B14F-4D97-AF65-F5344CB8AC3E}">
        <p14:creationId xmlns:p14="http://schemas.microsoft.com/office/powerpoint/2010/main" val="10573808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Green deal </a:t>
            </a:r>
            <a:r>
              <a:rPr lang="mr-IN" dirty="0"/>
              <a:t>–</a:t>
            </a:r>
            <a:r>
              <a:rPr lang="en-US" dirty="0"/>
              <a:t> </a:t>
            </a:r>
            <a:r>
              <a:rPr lang="en-US" dirty="0" smtClean="0"/>
              <a:t>Beyond 2030</a:t>
            </a:r>
            <a:endParaRPr lang="en-US" dirty="0"/>
          </a:p>
        </p:txBody>
      </p:sp>
      <p:sp>
        <p:nvSpPr>
          <p:cNvPr id="3" name="Slide Number Placeholder 2"/>
          <p:cNvSpPr>
            <a:spLocks noGrp="1"/>
          </p:cNvSpPr>
          <p:nvPr>
            <p:ph type="sldNum" sz="quarter" idx="10"/>
          </p:nvPr>
        </p:nvSpPr>
        <p:spPr/>
        <p:txBody>
          <a:bodyPr/>
          <a:lstStyle/>
          <a:p>
            <a:fld id="{6E2D2B3B-882E-40F3-A32F-6DD516915044}" type="slidenum">
              <a:rPr lang="en-US" smtClean="0"/>
              <a:pPr/>
              <a:t>80</a:t>
            </a:fld>
            <a:endParaRPr lang="en-US" dirty="0"/>
          </a:p>
        </p:txBody>
      </p:sp>
      <p:sp>
        <p:nvSpPr>
          <p:cNvPr id="4" name="Content Placeholder 3"/>
          <p:cNvSpPr>
            <a:spLocks noGrp="1"/>
          </p:cNvSpPr>
          <p:nvPr>
            <p:ph idx="1"/>
          </p:nvPr>
        </p:nvSpPr>
        <p:spPr/>
        <p:txBody>
          <a:bodyPr>
            <a:normAutofit fontScale="92500" lnSpcReduction="20000"/>
          </a:bodyPr>
          <a:lstStyle/>
          <a:p>
            <a:pPr lvl="0"/>
            <a:r>
              <a:rPr lang="en-GB" b="1" dirty="0"/>
              <a:t>What role will the EU ETS still play after 2030? </a:t>
            </a:r>
          </a:p>
          <a:p>
            <a:pPr lvl="1"/>
            <a:r>
              <a:rPr lang="en-GB" dirty="0"/>
              <a:t>What will the ETS target be after 2030?</a:t>
            </a:r>
          </a:p>
          <a:p>
            <a:pPr lvl="1"/>
            <a:r>
              <a:rPr lang="en-GB" dirty="0"/>
              <a:t>Will there still be enough liquidity for proper market functioning? </a:t>
            </a:r>
            <a:r>
              <a:rPr lang="en-GB" i="1" dirty="0"/>
              <a:t>Expanding the scope of ETS could be one way of ensuring sufficient liquidity. </a:t>
            </a:r>
          </a:p>
          <a:p>
            <a:pPr lvl="0"/>
            <a:r>
              <a:rPr lang="en-GB" b="1" dirty="0"/>
              <a:t>Incentivising negative emission technologies </a:t>
            </a:r>
            <a:r>
              <a:rPr lang="en-GB" dirty="0"/>
              <a:t>– not much wording on this in the EGD but it is an issue that is becoming increasingly important, and is increasingly being discussed in the EU – what role can the EU ETS play?</a:t>
            </a:r>
          </a:p>
          <a:p>
            <a:pPr lvl="0"/>
            <a:r>
              <a:rPr lang="en-GB" dirty="0"/>
              <a:t>In a world where the EU has increasingly higher ambition levels, and a world where BCAs get introduced, assessing and comparing climate efforts by other countries is becoming increasingly important </a:t>
            </a:r>
            <a:r>
              <a:rPr lang="en-GB" dirty="0">
                <a:sym typeface="Wingdings" charset="2"/>
              </a:rPr>
              <a:t></a:t>
            </a:r>
            <a:r>
              <a:rPr lang="en-GB" dirty="0"/>
              <a:t> </a:t>
            </a:r>
            <a:r>
              <a:rPr lang="en-GB" b="1" dirty="0"/>
              <a:t>effective operationalisation of Article 30 of the directive</a:t>
            </a:r>
            <a:r>
              <a:rPr lang="en-GB" dirty="0"/>
              <a:t>?  </a:t>
            </a:r>
          </a:p>
          <a:p>
            <a:r>
              <a:rPr lang="en-GB" dirty="0"/>
              <a:t>Increase flexibility / cost-efficiency </a:t>
            </a:r>
            <a:r>
              <a:rPr lang="mr-IN" dirty="0"/>
              <a:t>–</a:t>
            </a:r>
            <a:r>
              <a:rPr lang="en-GB" dirty="0"/>
              <a:t> revisit the possibility to use credits generated by EU domestic projects and/or international projects</a:t>
            </a:r>
            <a:r>
              <a:rPr lang="en-GB" i="1" dirty="0"/>
              <a:t> (link to Article 6 of PA)</a:t>
            </a:r>
            <a:endParaRPr lang="en-US" i="1" dirty="0"/>
          </a:p>
        </p:txBody>
      </p:sp>
    </p:spTree>
    <p:extLst>
      <p:ext uri="{BB962C8B-B14F-4D97-AF65-F5344CB8AC3E}">
        <p14:creationId xmlns:p14="http://schemas.microsoft.com/office/powerpoint/2010/main" val="3716318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EU ETS 2020</a:t>
            </a:r>
            <a:r>
              <a:rPr lang="mr-IN" dirty="0"/>
              <a:t>–</a:t>
            </a:r>
            <a:r>
              <a:rPr lang="en-US" dirty="0"/>
              <a:t> Outline</a:t>
            </a:r>
          </a:p>
        </p:txBody>
      </p:sp>
      <p:sp>
        <p:nvSpPr>
          <p:cNvPr id="3" name="Slide Number Placeholder 2"/>
          <p:cNvSpPr>
            <a:spLocks noGrp="1"/>
          </p:cNvSpPr>
          <p:nvPr>
            <p:ph type="sldNum" sz="quarter" idx="10"/>
          </p:nvPr>
        </p:nvSpPr>
        <p:spPr/>
        <p:txBody>
          <a:bodyPr/>
          <a:lstStyle/>
          <a:p>
            <a:fld id="{6E2D2B3B-882E-40F3-A32F-6DD516915044}" type="slidenum">
              <a:rPr lang="en-US">
                <a:latin typeface="Calibri"/>
              </a:rPr>
              <a:pPr/>
              <a:t>81</a:t>
            </a:fld>
            <a:endParaRPr lang="en-US" dirty="0">
              <a:latin typeface="Calibri"/>
            </a:endParaRPr>
          </a:p>
        </p:txBody>
      </p:sp>
      <p:sp>
        <p:nvSpPr>
          <p:cNvPr id="6" name="Content Placeholder 5"/>
          <p:cNvSpPr>
            <a:spLocks noGrp="1"/>
          </p:cNvSpPr>
          <p:nvPr>
            <p:ph idx="1"/>
          </p:nvPr>
        </p:nvSpPr>
        <p:spPr>
          <a:xfrm>
            <a:off x="609600" y="1342294"/>
            <a:ext cx="10160000" cy="4800600"/>
          </a:xfrm>
        </p:spPr>
        <p:txBody>
          <a:bodyPr>
            <a:normAutofit fontScale="92500" lnSpcReduction="20000"/>
          </a:bodyPr>
          <a:lstStyle/>
          <a:p>
            <a:endParaRPr lang="en-US" sz="2200" dirty="0"/>
          </a:p>
          <a:p>
            <a:r>
              <a:rPr lang="en-US" sz="2800" b="1" dirty="0"/>
              <a:t>Chapters</a:t>
            </a:r>
          </a:p>
          <a:p>
            <a:endParaRPr lang="en-US" sz="800" b="1" dirty="0">
              <a:solidFill>
                <a:schemeClr val="tx1">
                  <a:lumMod val="25000"/>
                  <a:lumOff val="75000"/>
                </a:schemeClr>
              </a:solidFill>
            </a:endParaRPr>
          </a:p>
          <a:p>
            <a:pPr lvl="1"/>
            <a:r>
              <a:rPr lang="en-US" sz="2600" dirty="0" smtClean="0">
                <a:solidFill>
                  <a:schemeClr val="tx1">
                    <a:lumMod val="25000"/>
                    <a:lumOff val="75000"/>
                  </a:schemeClr>
                </a:solidFill>
              </a:rPr>
              <a:t>Background</a:t>
            </a:r>
          </a:p>
          <a:p>
            <a:pPr lvl="1"/>
            <a:r>
              <a:rPr lang="en-US" sz="2600" dirty="0" smtClean="0">
                <a:solidFill>
                  <a:schemeClr val="tx1">
                    <a:lumMod val="25000"/>
                    <a:lumOff val="75000"/>
                  </a:schemeClr>
                </a:solidFill>
              </a:rPr>
              <a:t>An EU </a:t>
            </a:r>
            <a:r>
              <a:rPr lang="en-US" sz="2600" dirty="0">
                <a:solidFill>
                  <a:schemeClr val="tx1">
                    <a:lumMod val="25000"/>
                    <a:lumOff val="75000"/>
                  </a:schemeClr>
                </a:solidFill>
              </a:rPr>
              <a:t>ETS </a:t>
            </a:r>
            <a:r>
              <a:rPr lang="en-US" sz="2600" dirty="0" smtClean="0">
                <a:solidFill>
                  <a:schemeClr val="tx1">
                    <a:lumMod val="25000"/>
                    <a:lumOff val="75000"/>
                  </a:schemeClr>
                </a:solidFill>
              </a:rPr>
              <a:t>“fit </a:t>
            </a:r>
            <a:r>
              <a:rPr lang="en-US" sz="2600" dirty="0">
                <a:solidFill>
                  <a:schemeClr val="tx1">
                    <a:lumMod val="25000"/>
                    <a:lumOff val="75000"/>
                  </a:schemeClr>
                </a:solidFill>
              </a:rPr>
              <a:t>for </a:t>
            </a:r>
            <a:r>
              <a:rPr lang="en-US" sz="2600" dirty="0" smtClean="0">
                <a:solidFill>
                  <a:schemeClr val="tx1">
                    <a:lumMod val="25000"/>
                    <a:lumOff val="75000"/>
                  </a:schemeClr>
                </a:solidFill>
              </a:rPr>
              <a:t>purpose”</a:t>
            </a:r>
            <a:endParaRPr lang="en-US" sz="2600" dirty="0">
              <a:solidFill>
                <a:schemeClr val="tx1">
                  <a:lumMod val="25000"/>
                  <a:lumOff val="75000"/>
                </a:schemeClr>
              </a:solidFill>
            </a:endParaRPr>
          </a:p>
          <a:p>
            <a:pPr lvl="1"/>
            <a:r>
              <a:rPr lang="en-US" sz="2600" dirty="0" smtClean="0">
                <a:solidFill>
                  <a:schemeClr val="tx1">
                    <a:lumMod val="25000"/>
                    <a:lumOff val="75000"/>
                  </a:schemeClr>
                </a:solidFill>
              </a:rPr>
              <a:t>Impact of COVID-19 on the EU ETS</a:t>
            </a:r>
            <a:endParaRPr lang="en-US" sz="2600" dirty="0">
              <a:solidFill>
                <a:schemeClr val="tx1">
                  <a:lumMod val="25000"/>
                  <a:lumOff val="75000"/>
                </a:schemeClr>
              </a:solidFill>
            </a:endParaRPr>
          </a:p>
          <a:p>
            <a:pPr lvl="1"/>
            <a:r>
              <a:rPr lang="en-GB" sz="2600" dirty="0">
                <a:solidFill>
                  <a:schemeClr val="tx1">
                    <a:lumMod val="25000"/>
                    <a:lumOff val="75000"/>
                  </a:schemeClr>
                </a:solidFill>
              </a:rPr>
              <a:t>Changes in regulatory environment </a:t>
            </a:r>
            <a:endParaRPr lang="en-GB" sz="2600" dirty="0" smtClean="0">
              <a:solidFill>
                <a:schemeClr val="tx1">
                  <a:lumMod val="25000"/>
                  <a:lumOff val="75000"/>
                </a:schemeClr>
              </a:solidFill>
            </a:endParaRPr>
          </a:p>
          <a:p>
            <a:pPr lvl="1"/>
            <a:r>
              <a:rPr lang="en-GB" sz="2600" dirty="0" smtClean="0">
                <a:solidFill>
                  <a:schemeClr val="tx1">
                    <a:lumMod val="25000"/>
                    <a:lumOff val="75000"/>
                  </a:schemeClr>
                </a:solidFill>
              </a:rPr>
              <a:t>Sentiment Market Survey</a:t>
            </a:r>
            <a:endParaRPr lang="en-GB" sz="2600" dirty="0">
              <a:solidFill>
                <a:schemeClr val="tx1">
                  <a:lumMod val="25000"/>
                  <a:lumOff val="75000"/>
                </a:schemeClr>
              </a:solidFill>
            </a:endParaRPr>
          </a:p>
          <a:p>
            <a:pPr lvl="1"/>
            <a:r>
              <a:rPr lang="en-US" sz="2600" dirty="0">
                <a:solidFill>
                  <a:schemeClr val="tx1">
                    <a:lumMod val="25000"/>
                    <a:lumOff val="75000"/>
                  </a:schemeClr>
                </a:solidFill>
              </a:rPr>
              <a:t>Environmental delivery</a:t>
            </a:r>
          </a:p>
          <a:p>
            <a:pPr lvl="1"/>
            <a:r>
              <a:rPr lang="en-US" sz="2600" dirty="0">
                <a:solidFill>
                  <a:schemeClr val="tx1">
                    <a:lumMod val="25000"/>
                    <a:lumOff val="75000"/>
                  </a:schemeClr>
                </a:solidFill>
              </a:rPr>
              <a:t>Economic delivery</a:t>
            </a:r>
          </a:p>
          <a:p>
            <a:pPr lvl="1"/>
            <a:r>
              <a:rPr lang="en-US" sz="2600" dirty="0">
                <a:solidFill>
                  <a:schemeClr val="tx1">
                    <a:lumMod val="25000"/>
                    <a:lumOff val="75000"/>
                  </a:schemeClr>
                </a:solidFill>
              </a:rPr>
              <a:t>Market functioning</a:t>
            </a:r>
          </a:p>
          <a:p>
            <a:pPr lvl="1"/>
            <a:r>
              <a:rPr lang="en-US" sz="2600" dirty="0">
                <a:solidFill>
                  <a:schemeClr val="tx1">
                    <a:lumMod val="25000"/>
                    <a:lumOff val="75000"/>
                  </a:schemeClr>
                </a:solidFill>
              </a:rPr>
              <a:t>The European Green deal </a:t>
            </a:r>
          </a:p>
          <a:p>
            <a:pPr lvl="1"/>
            <a:r>
              <a:rPr lang="en-US" sz="2600" b="1" dirty="0"/>
              <a:t>Issues to monitor in the future</a:t>
            </a:r>
            <a:endParaRPr lang="en-US" b="1" dirty="0"/>
          </a:p>
          <a:p>
            <a:pPr lvl="1"/>
            <a:endParaRPr lang="en-US" dirty="0"/>
          </a:p>
        </p:txBody>
      </p:sp>
    </p:spTree>
    <p:extLst>
      <p:ext uri="{BB962C8B-B14F-4D97-AF65-F5344CB8AC3E}">
        <p14:creationId xmlns:p14="http://schemas.microsoft.com/office/powerpoint/2010/main" val="20881275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B24252-13AB-46CA-A83B-0E715651F807}"/>
              </a:ext>
            </a:extLst>
          </p:cNvPr>
          <p:cNvSpPr>
            <a:spLocks noGrp="1"/>
          </p:cNvSpPr>
          <p:nvPr>
            <p:ph type="title"/>
          </p:nvPr>
        </p:nvSpPr>
        <p:spPr>
          <a:xfrm>
            <a:off x="730333" y="33521"/>
            <a:ext cx="10160000" cy="1143000"/>
          </a:xfrm>
        </p:spPr>
        <p:txBody>
          <a:bodyPr/>
          <a:lstStyle/>
          <a:p>
            <a:r>
              <a:rPr lang="fr-FR" dirty="0" smtClean="0"/>
              <a:t>Main EU </a:t>
            </a:r>
            <a:r>
              <a:rPr lang="fr-FR" dirty="0"/>
              <a:t>ETS </a:t>
            </a:r>
            <a:r>
              <a:rPr lang="fr-FR" dirty="0" err="1"/>
              <a:t>policy</a:t>
            </a:r>
            <a:r>
              <a:rPr lang="fr-FR" dirty="0"/>
              <a:t> issues </a:t>
            </a:r>
            <a:r>
              <a:rPr lang="fr-FR" dirty="0" smtClean="0"/>
              <a:t>in </a:t>
            </a:r>
            <a:r>
              <a:rPr lang="fr-FR" dirty="0"/>
              <a:t>2020 and </a:t>
            </a:r>
            <a:r>
              <a:rPr lang="fr-FR" dirty="0" err="1"/>
              <a:t>beyond</a:t>
            </a:r>
            <a:r>
              <a:rPr lang="fr-FR" dirty="0"/>
              <a:t>   </a:t>
            </a:r>
          </a:p>
        </p:txBody>
      </p:sp>
      <p:sp>
        <p:nvSpPr>
          <p:cNvPr id="3" name="Espace réservé du contenu 2">
            <a:extLst>
              <a:ext uri="{FF2B5EF4-FFF2-40B4-BE49-F238E27FC236}">
                <a16:creationId xmlns:a16="http://schemas.microsoft.com/office/drawing/2014/main" xmlns="" id="{7458048D-DCE1-442F-9E0B-A906A6B2D359}"/>
              </a:ext>
            </a:extLst>
          </p:cNvPr>
          <p:cNvSpPr>
            <a:spLocks noGrp="1"/>
          </p:cNvSpPr>
          <p:nvPr>
            <p:ph idx="1"/>
          </p:nvPr>
        </p:nvSpPr>
        <p:spPr>
          <a:xfrm>
            <a:off x="609600" y="1600199"/>
            <a:ext cx="3222171" cy="4992329"/>
          </a:xfrm>
          <a:solidFill>
            <a:schemeClr val="accent3"/>
          </a:solidFill>
        </p:spPr>
        <p:txBody>
          <a:bodyPr numCol="1">
            <a:noAutofit/>
          </a:bodyPr>
          <a:lstStyle/>
          <a:p>
            <a:pPr marL="114300" indent="0">
              <a:spcBef>
                <a:spcPts val="600"/>
              </a:spcBef>
              <a:spcAft>
                <a:spcPts val="600"/>
              </a:spcAft>
              <a:buNone/>
            </a:pPr>
            <a:r>
              <a:rPr lang="fr-FR" sz="2000" b="1" dirty="0"/>
              <a:t>The EU Green Deal </a:t>
            </a:r>
          </a:p>
          <a:p>
            <a:pPr>
              <a:spcBef>
                <a:spcPts val="600"/>
              </a:spcBef>
              <a:spcAft>
                <a:spcPts val="600"/>
              </a:spcAft>
              <a:buFont typeface="Wingdings" panose="05000000000000000000" pitchFamily="2" charset="2"/>
              <a:buChar char="§"/>
            </a:pPr>
            <a:r>
              <a:rPr lang="en-US" sz="1400" dirty="0"/>
              <a:t>Proposal on a European ‘Climate Law’ enshrining the 2050 climate neutrality objective – March 2020 </a:t>
            </a:r>
          </a:p>
          <a:p>
            <a:pPr>
              <a:spcBef>
                <a:spcPts val="600"/>
              </a:spcBef>
              <a:spcAft>
                <a:spcPts val="600"/>
              </a:spcAft>
              <a:buFont typeface="Wingdings" panose="05000000000000000000" pitchFamily="2" charset="2"/>
              <a:buChar char="§"/>
            </a:pPr>
            <a:r>
              <a:rPr lang="en-US" sz="1400" dirty="0"/>
              <a:t>Industrial </a:t>
            </a:r>
            <a:r>
              <a:rPr lang="en-US" sz="1400" dirty="0" smtClean="0"/>
              <a:t>Strategy </a:t>
            </a:r>
            <a:r>
              <a:rPr lang="mr-IN" sz="1400" dirty="0" smtClean="0"/>
              <a:t>–</a:t>
            </a:r>
            <a:r>
              <a:rPr lang="en-US" sz="1400" dirty="0" smtClean="0"/>
              <a:t> March 2020</a:t>
            </a:r>
            <a:endParaRPr lang="en-US" sz="1400" dirty="0"/>
          </a:p>
          <a:p>
            <a:pPr>
              <a:spcBef>
                <a:spcPts val="600"/>
              </a:spcBef>
              <a:spcAft>
                <a:spcPts val="600"/>
              </a:spcAft>
              <a:buFont typeface="Wingdings" panose="05000000000000000000" pitchFamily="2" charset="2"/>
              <a:buChar char="§"/>
            </a:pPr>
            <a:r>
              <a:rPr lang="en-US" sz="1400" dirty="0" smtClean="0"/>
              <a:t>Proposal </a:t>
            </a:r>
            <a:r>
              <a:rPr lang="en-US" sz="1400" dirty="0"/>
              <a:t>for a carbon border adjustment mechanism for selected sectors – 2021</a:t>
            </a:r>
          </a:p>
          <a:p>
            <a:pPr>
              <a:spcBef>
                <a:spcPts val="600"/>
              </a:spcBef>
              <a:spcAft>
                <a:spcPts val="600"/>
              </a:spcAft>
              <a:buFont typeface="Wingdings" panose="05000000000000000000" pitchFamily="2" charset="2"/>
              <a:buChar char="§"/>
            </a:pPr>
            <a:r>
              <a:rPr lang="en-US" sz="1400" dirty="0"/>
              <a:t>Review the EU climate 2030 target by September 2020</a:t>
            </a:r>
          </a:p>
          <a:p>
            <a:pPr>
              <a:spcBef>
                <a:spcPts val="600"/>
              </a:spcBef>
              <a:spcAft>
                <a:spcPts val="600"/>
              </a:spcAft>
              <a:buFont typeface="Wingdings" panose="05000000000000000000" pitchFamily="2" charset="2"/>
              <a:buChar char="§"/>
            </a:pPr>
            <a:r>
              <a:rPr lang="en-US" sz="1400" dirty="0"/>
              <a:t>Assessment by September 2021 on how the EU legislation implementing the EU’s 2030 target would need to be amended in order to enable the achievement of 50 to 55 % GHG emission </a:t>
            </a:r>
            <a:r>
              <a:rPr lang="en-US" sz="1400" dirty="0" smtClean="0"/>
              <a:t>reductions</a:t>
            </a:r>
          </a:p>
        </p:txBody>
      </p:sp>
      <p:sp>
        <p:nvSpPr>
          <p:cNvPr id="6" name="Espace réservé du numéro de diapositive 5">
            <a:extLst>
              <a:ext uri="{FF2B5EF4-FFF2-40B4-BE49-F238E27FC236}">
                <a16:creationId xmlns:a16="http://schemas.microsoft.com/office/drawing/2014/main" xmlns="" id="{7CC6AF7E-800D-4D4E-91E7-5D687F6ECB9B}"/>
              </a:ext>
            </a:extLst>
          </p:cNvPr>
          <p:cNvSpPr>
            <a:spLocks noGrp="1"/>
          </p:cNvSpPr>
          <p:nvPr>
            <p:ph type="sldNum" sz="quarter" idx="12"/>
          </p:nvPr>
        </p:nvSpPr>
        <p:spPr/>
        <p:txBody>
          <a:bodyPr/>
          <a:lstStyle/>
          <a:p>
            <a:fld id="{6E2D2B3B-882E-40F3-A32F-6DD516915044}" type="slidenum">
              <a:rPr lang="en-US" smtClean="0"/>
              <a:pPr/>
              <a:t>82</a:t>
            </a:fld>
            <a:endParaRPr lang="en-US" dirty="0"/>
          </a:p>
        </p:txBody>
      </p:sp>
      <p:sp>
        <p:nvSpPr>
          <p:cNvPr id="9" name="Espace réservé du contenu 2">
            <a:extLst>
              <a:ext uri="{FF2B5EF4-FFF2-40B4-BE49-F238E27FC236}">
                <a16:creationId xmlns:a16="http://schemas.microsoft.com/office/drawing/2014/main" xmlns="" id="{0B5F0C04-186B-482A-BA6B-5A73586B7718}"/>
              </a:ext>
            </a:extLst>
          </p:cNvPr>
          <p:cNvSpPr txBox="1">
            <a:spLocks/>
          </p:cNvSpPr>
          <p:nvPr/>
        </p:nvSpPr>
        <p:spPr>
          <a:xfrm>
            <a:off x="4088080" y="1600200"/>
            <a:ext cx="3323771" cy="2507344"/>
          </a:xfrm>
          <a:prstGeom prst="rect">
            <a:avLst/>
          </a:prstGeom>
          <a:solidFill>
            <a:schemeClr val="accent2"/>
          </a:solidFill>
        </p:spPr>
        <p:txBody>
          <a:bodyPr vert="horz" lIns="91440" tIns="45720" rIns="91440" bIns="45720" numCol="1"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600"/>
              </a:spcBef>
              <a:spcAft>
                <a:spcPts val="600"/>
              </a:spcAft>
              <a:buFont typeface="Arial" pitchFamily="34" charset="0"/>
              <a:buNone/>
            </a:pPr>
            <a:r>
              <a:rPr lang="en-US" sz="2000" b="1" dirty="0"/>
              <a:t>EU ETS  </a:t>
            </a:r>
          </a:p>
          <a:p>
            <a:pPr>
              <a:spcBef>
                <a:spcPts val="600"/>
              </a:spcBef>
              <a:spcAft>
                <a:spcPts val="600"/>
              </a:spcAft>
            </a:pPr>
            <a:r>
              <a:rPr lang="en-US" sz="1800" dirty="0"/>
              <a:t>Benchmark value updates </a:t>
            </a:r>
          </a:p>
          <a:p>
            <a:pPr>
              <a:spcBef>
                <a:spcPts val="600"/>
              </a:spcBef>
              <a:spcAft>
                <a:spcPts val="600"/>
              </a:spcAft>
            </a:pPr>
            <a:r>
              <a:rPr lang="en-US" sz="1800" dirty="0"/>
              <a:t>EU ETS State Aids guidelines</a:t>
            </a:r>
          </a:p>
          <a:p>
            <a:pPr>
              <a:spcBef>
                <a:spcPts val="600"/>
              </a:spcBef>
              <a:spcAft>
                <a:spcPts val="600"/>
              </a:spcAft>
            </a:pPr>
            <a:r>
              <a:rPr lang="en-US" sz="1800" dirty="0"/>
              <a:t>Preparation of the MSR review for 2021</a:t>
            </a:r>
          </a:p>
          <a:p>
            <a:pPr>
              <a:spcBef>
                <a:spcPts val="600"/>
              </a:spcBef>
              <a:spcAft>
                <a:spcPts val="600"/>
              </a:spcAft>
            </a:pPr>
            <a:r>
              <a:rPr lang="en-US" sz="1800" dirty="0"/>
              <a:t>Innovation and modernization funds </a:t>
            </a:r>
          </a:p>
          <a:p>
            <a:pPr>
              <a:spcBef>
                <a:spcPts val="600"/>
              </a:spcBef>
              <a:spcAft>
                <a:spcPts val="600"/>
              </a:spcAft>
            </a:pPr>
            <a:r>
              <a:rPr lang="en-US" sz="1800" dirty="0"/>
              <a:t>Just transition </a:t>
            </a:r>
          </a:p>
        </p:txBody>
      </p:sp>
      <p:sp>
        <p:nvSpPr>
          <p:cNvPr id="10" name="Espace réservé du contenu 2">
            <a:extLst>
              <a:ext uri="{FF2B5EF4-FFF2-40B4-BE49-F238E27FC236}">
                <a16:creationId xmlns:a16="http://schemas.microsoft.com/office/drawing/2014/main" xmlns="" id="{0D962716-3F5E-4FFE-8DDE-54B03450484A}"/>
              </a:ext>
            </a:extLst>
          </p:cNvPr>
          <p:cNvSpPr txBox="1">
            <a:spLocks/>
          </p:cNvSpPr>
          <p:nvPr/>
        </p:nvSpPr>
        <p:spPr>
          <a:xfrm>
            <a:off x="7622923" y="1600198"/>
            <a:ext cx="3573429" cy="4992329"/>
          </a:xfrm>
          <a:prstGeom prst="rect">
            <a:avLst/>
          </a:prstGeom>
          <a:solidFill>
            <a:schemeClr val="accent1"/>
          </a:solidFill>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Aft>
                <a:spcPts val="600"/>
              </a:spcAft>
              <a:buFont typeface="Arial" pitchFamily="34" charset="0"/>
              <a:buNone/>
            </a:pPr>
            <a:r>
              <a:rPr lang="en-US" sz="2000" b="1" dirty="0"/>
              <a:t>International level : </a:t>
            </a:r>
          </a:p>
          <a:p>
            <a:pPr>
              <a:buClr>
                <a:schemeClr val="accent2"/>
              </a:buClr>
              <a:buFont typeface="Wingdings" panose="05000000000000000000" pitchFamily="2" charset="2"/>
              <a:buChar char="§"/>
            </a:pPr>
            <a:r>
              <a:rPr lang="en-US" sz="2000" dirty="0"/>
              <a:t>CORSIA decision in March 2020 and its implication on the EU ETS </a:t>
            </a:r>
          </a:p>
          <a:p>
            <a:pPr>
              <a:buClr>
                <a:schemeClr val="accent2"/>
              </a:buClr>
              <a:buFont typeface="Wingdings" panose="05000000000000000000" pitchFamily="2" charset="2"/>
              <a:buChar char="§"/>
            </a:pPr>
            <a:r>
              <a:rPr lang="en-US" sz="2000" dirty="0"/>
              <a:t>China-EU summit in September 2020 and its implication on the carbon border tax adjustment. </a:t>
            </a:r>
          </a:p>
          <a:p>
            <a:pPr>
              <a:buClr>
                <a:schemeClr val="accent2"/>
              </a:buClr>
              <a:buFont typeface="Wingdings" panose="05000000000000000000" pitchFamily="2" charset="2"/>
              <a:buChar char="§"/>
            </a:pPr>
            <a:r>
              <a:rPr lang="en-US" sz="2000" dirty="0"/>
              <a:t>COP26 in December 2020 and its implication on the EU climate ambition and the article 6. </a:t>
            </a:r>
          </a:p>
          <a:p>
            <a:endParaRPr lang="en-US" sz="2000" dirty="0"/>
          </a:p>
        </p:txBody>
      </p:sp>
      <p:sp>
        <p:nvSpPr>
          <p:cNvPr id="11" name="Espace réservé du contenu 2">
            <a:extLst>
              <a:ext uri="{FF2B5EF4-FFF2-40B4-BE49-F238E27FC236}">
                <a16:creationId xmlns:a16="http://schemas.microsoft.com/office/drawing/2014/main" xmlns="" id="{9695A548-217E-4589-8C3F-602BB9FB0B0E}"/>
              </a:ext>
            </a:extLst>
          </p:cNvPr>
          <p:cNvSpPr txBox="1">
            <a:spLocks/>
          </p:cNvSpPr>
          <p:nvPr/>
        </p:nvSpPr>
        <p:spPr>
          <a:xfrm>
            <a:off x="4088080" y="4232729"/>
            <a:ext cx="3301152" cy="2359798"/>
          </a:xfrm>
          <a:prstGeom prst="rect">
            <a:avLst/>
          </a:prstGeom>
          <a:solidFill>
            <a:schemeClr val="bg2"/>
          </a:solidFill>
        </p:spPr>
        <p:txBody>
          <a:bodyPr vert="horz" lIns="91440" tIns="45720" rIns="91440" bIns="45720" numCol="1" rtlCol="0">
            <a:normAutofit fontScale="25000" lnSpcReduction="20000"/>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spcBef>
                <a:spcPts val="600"/>
              </a:spcBef>
              <a:spcAft>
                <a:spcPts val="600"/>
              </a:spcAft>
              <a:buNone/>
            </a:pPr>
            <a:r>
              <a:rPr lang="fr-FR" sz="5000" b="1" dirty="0"/>
              <a:t>Climate-neutrality objective </a:t>
            </a:r>
            <a:r>
              <a:rPr lang="en-US" sz="5000" b="1" dirty="0"/>
              <a:t> </a:t>
            </a:r>
          </a:p>
          <a:p>
            <a:pPr marL="342900" lvl="1">
              <a:spcBef>
                <a:spcPts val="600"/>
              </a:spcBef>
              <a:spcAft>
                <a:spcPts val="600"/>
              </a:spcAft>
              <a:buClr>
                <a:schemeClr val="accent1"/>
              </a:buClr>
            </a:pPr>
            <a:r>
              <a:rPr lang="en-US" sz="5600" dirty="0"/>
              <a:t>EU strategy to enhance carbon removals by natural or other sinks :  forests, soils, agricultural lands and wetlands, carbon removal technologies : CCS, CSU ? </a:t>
            </a:r>
          </a:p>
          <a:p>
            <a:pPr marL="342900" lvl="1">
              <a:spcBef>
                <a:spcPts val="600"/>
              </a:spcBef>
              <a:spcAft>
                <a:spcPts val="600"/>
              </a:spcAft>
              <a:buClr>
                <a:schemeClr val="accent1"/>
              </a:buClr>
            </a:pPr>
            <a:r>
              <a:rPr lang="en-US" sz="5600" dirty="0"/>
              <a:t>Prospective : exploring the role of using domestic offsets through </a:t>
            </a:r>
            <a:r>
              <a:rPr lang="en-US" sz="5600" dirty="0" err="1"/>
              <a:t>operationalising</a:t>
            </a:r>
            <a:r>
              <a:rPr lang="en-US" sz="5600" dirty="0"/>
              <a:t> Article 24a of the EU ETS ;</a:t>
            </a:r>
          </a:p>
        </p:txBody>
      </p:sp>
    </p:spTree>
    <p:extLst>
      <p:ext uri="{BB962C8B-B14F-4D97-AF65-F5344CB8AC3E}">
        <p14:creationId xmlns:p14="http://schemas.microsoft.com/office/powerpoint/2010/main" val="63910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COVID-19 on the EU ETS </a:t>
            </a:r>
          </a:p>
        </p:txBody>
      </p:sp>
      <p:sp>
        <p:nvSpPr>
          <p:cNvPr id="3" name="Slide Number Placeholder 2"/>
          <p:cNvSpPr>
            <a:spLocks noGrp="1"/>
          </p:cNvSpPr>
          <p:nvPr>
            <p:ph type="sldNum" sz="quarter" idx="10"/>
          </p:nvPr>
        </p:nvSpPr>
        <p:spPr/>
        <p:txBody>
          <a:bodyPr/>
          <a:lstStyle/>
          <a:p>
            <a:fld id="{6E2D2B3B-882E-40F3-A32F-6DD516915044}" type="slidenum">
              <a:rPr lang="en-US" smtClean="0"/>
              <a:pPr/>
              <a:t>9</a:t>
            </a:fld>
            <a:endParaRPr lang="en-US" dirty="0"/>
          </a:p>
        </p:txBody>
      </p:sp>
      <p:sp>
        <p:nvSpPr>
          <p:cNvPr id="4" name="Content Placeholder 3"/>
          <p:cNvSpPr>
            <a:spLocks noGrp="1"/>
          </p:cNvSpPr>
          <p:nvPr>
            <p:ph idx="1"/>
          </p:nvPr>
        </p:nvSpPr>
        <p:spPr>
          <a:xfrm>
            <a:off x="609600" y="1729408"/>
            <a:ext cx="10160000" cy="4671391"/>
          </a:xfrm>
        </p:spPr>
        <p:txBody>
          <a:bodyPr>
            <a:normAutofit fontScale="92500" lnSpcReduction="10000"/>
          </a:bodyPr>
          <a:lstStyle/>
          <a:p>
            <a:r>
              <a:rPr lang="mr-IN" dirty="0"/>
              <a:t>…</a:t>
            </a:r>
            <a:r>
              <a:rPr lang="en-GB" dirty="0"/>
              <a:t> will largely depend </a:t>
            </a:r>
            <a:r>
              <a:rPr lang="en-US" dirty="0"/>
              <a:t>on how the economic stimulus currently under preparation by the governments and central banks will be developed and used</a:t>
            </a:r>
            <a:r>
              <a:rPr lang="en-GB" dirty="0"/>
              <a:t>.</a:t>
            </a:r>
          </a:p>
          <a:p>
            <a:endParaRPr lang="en-GB" dirty="0"/>
          </a:p>
          <a:p>
            <a:r>
              <a:rPr lang="en-US" dirty="0"/>
              <a:t>Many have called for the European Green Deal to be at the heart of the EU’s recovery plan </a:t>
            </a:r>
            <a:r>
              <a:rPr lang="en-US" i="1" dirty="0"/>
              <a:t>(e.g. op-ed by Climate minsters; the ‘alliance for green recovery’)</a:t>
            </a:r>
          </a:p>
          <a:p>
            <a:endParaRPr lang="en-US" dirty="0"/>
          </a:p>
          <a:p>
            <a:r>
              <a:rPr lang="en-US" dirty="0"/>
              <a:t>Others have called for delays of the implementation of the EGD, and some even for the abandonment of current climate policy.</a:t>
            </a:r>
          </a:p>
          <a:p>
            <a:endParaRPr lang="en-US" dirty="0"/>
          </a:p>
          <a:p>
            <a:r>
              <a:rPr lang="en-US" b="1" dirty="0"/>
              <a:t>Resources are finite: priorities will have to be set, and choices to be made</a:t>
            </a:r>
            <a:r>
              <a:rPr lang="en-US" dirty="0"/>
              <a:t>. </a:t>
            </a:r>
          </a:p>
        </p:txBody>
      </p:sp>
      <p:sp>
        <p:nvSpPr>
          <p:cNvPr id="5" name="Text Placeholder 6"/>
          <p:cNvSpPr txBox="1">
            <a:spLocks/>
          </p:cNvSpPr>
          <p:nvPr/>
        </p:nvSpPr>
        <p:spPr>
          <a:xfrm>
            <a:off x="730333" y="1120992"/>
            <a:ext cx="10039267" cy="29664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b="1" i="1" dirty="0"/>
              <a:t>Long term implications</a:t>
            </a:r>
            <a:r>
              <a:rPr lang="mr-IN" b="1" i="1" dirty="0"/>
              <a:t>…</a:t>
            </a:r>
            <a:r>
              <a:rPr lang="en-US" b="1" i="1" dirty="0"/>
              <a:t> </a:t>
            </a:r>
            <a:endParaRPr lang="en-GB" dirty="0"/>
          </a:p>
          <a:p>
            <a:endParaRPr lang="en-US" dirty="0"/>
          </a:p>
        </p:txBody>
      </p:sp>
    </p:spTree>
    <p:extLst>
      <p:ext uri="{BB962C8B-B14F-4D97-AF65-F5344CB8AC3E}">
        <p14:creationId xmlns:p14="http://schemas.microsoft.com/office/powerpoint/2010/main" val="289858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6478</TotalTime>
  <Words>5261</Words>
  <Application>Microsoft Macintosh PowerPoint</Application>
  <PresentationFormat>Widescreen</PresentationFormat>
  <Paragraphs>772</Paragraphs>
  <Slides>82</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82</vt:i4>
      </vt:variant>
    </vt:vector>
  </HeadingPairs>
  <TitlesOfParts>
    <vt:vector size="91" baseType="lpstr">
      <vt:lpstr>Calibri</vt:lpstr>
      <vt:lpstr>Cambria</vt:lpstr>
      <vt:lpstr>Mangal</vt:lpstr>
      <vt:lpstr>Open Sans</vt:lpstr>
      <vt:lpstr>Times New Roman</vt:lpstr>
      <vt:lpstr>Wingdings</vt:lpstr>
      <vt:lpstr>游明朝</vt:lpstr>
      <vt:lpstr>Arial</vt:lpstr>
      <vt:lpstr>Adjacency</vt:lpstr>
      <vt:lpstr>PowerPoint Presentation</vt:lpstr>
      <vt:lpstr>State of the EU ETS 2020– Outline</vt:lpstr>
      <vt:lpstr>Background </vt:lpstr>
      <vt:lpstr>EU ETS ‘fit for purpose’  </vt:lpstr>
      <vt:lpstr>EU ETS ‘fit for purpose’  </vt:lpstr>
      <vt:lpstr>State of the EU ETS 2020– Outline</vt:lpstr>
      <vt:lpstr>Impact of COVID-19 on the EU ETS </vt:lpstr>
      <vt:lpstr>Impact of COVID-19 on the EU ETS </vt:lpstr>
      <vt:lpstr>Impact of COVID-19 on the EU ETS </vt:lpstr>
      <vt:lpstr>State of the EU ETS 2020– Outline</vt:lpstr>
      <vt:lpstr>1 – European Parliament elections </vt:lpstr>
      <vt:lpstr>2 – Secondary legislation related to the EU ETS</vt:lpstr>
      <vt:lpstr>2 – Secondary legislation related to the EU ETS</vt:lpstr>
      <vt:lpstr>2 – Secondary legislation related to the EU ETS</vt:lpstr>
      <vt:lpstr>3 – Brexit – three years of negotiations </vt:lpstr>
      <vt:lpstr>3 – Brexit – the transition period</vt:lpstr>
      <vt:lpstr>3 – Brexit – towards a linked UK-ETS ?</vt:lpstr>
      <vt:lpstr>4 – MSR implementation </vt:lpstr>
      <vt:lpstr>5 – National Energy and Climate Plans (NECPs) and changes in MS ambition </vt:lpstr>
      <vt:lpstr>6 – Aviation under the EU ETS and CORSIA </vt:lpstr>
      <vt:lpstr>6 – CORSIA – Aviation key figures in the EU ETS</vt:lpstr>
      <vt:lpstr>7– Article 6 of the Paris Agreement</vt:lpstr>
      <vt:lpstr>State of the EU ETS 2020– Outline</vt:lpstr>
      <vt:lpstr>‘Sentiment’ Market Survey </vt:lpstr>
      <vt:lpstr>‘Sentiment’ Market Survey </vt:lpstr>
      <vt:lpstr>‘Sentiment’ Market Survey </vt:lpstr>
      <vt:lpstr>‘Sentiment’ Market Survey </vt:lpstr>
      <vt:lpstr>‘Sentiment’ Market Survey </vt:lpstr>
      <vt:lpstr>‘Sentiment’ Market Survey </vt:lpstr>
      <vt:lpstr>‘Sentiment’ Market Survey </vt:lpstr>
      <vt:lpstr>State of the EU ETS 2020– Outline</vt:lpstr>
      <vt:lpstr>Delivery against the trading period  Comparison of the rate of decarbonisation with the decrease of the EU ETS cap</vt:lpstr>
      <vt:lpstr>Delivery against the trading period Comparison of emissions against the target cap </vt:lpstr>
      <vt:lpstr>Emission and decarbonization trends  Emissions Index </vt:lpstr>
      <vt:lpstr>Emission and decarbonisation trends  Proxy for intensity</vt:lpstr>
      <vt:lpstr>Environmental delivery  Conclusion </vt:lpstr>
      <vt:lpstr>State of the EU ETS 2020– Outline</vt:lpstr>
      <vt:lpstr>Economic efficiency</vt:lpstr>
      <vt:lpstr>Interaction with other policies </vt:lpstr>
      <vt:lpstr>Interaction with EU-level policies</vt:lpstr>
      <vt:lpstr>Decarbonisation in the power sector</vt:lpstr>
      <vt:lpstr>Decarbonisation in the power sector</vt:lpstr>
      <vt:lpstr>Decarbonisation in the power sector</vt:lpstr>
      <vt:lpstr>Is the EU ETS a driver for change?  Fuel switching</vt:lpstr>
      <vt:lpstr>Is the EU ETS a driver for change?  Evidence of fuel-switching</vt:lpstr>
      <vt:lpstr>Economic efficiency  </vt:lpstr>
      <vt:lpstr>Is the EU ETS a driver for change?  More revenues from auctions = more money for climate action?</vt:lpstr>
      <vt:lpstr>Is the EU ETS a driver for change?  More revenues from auctions = more money for climate action?</vt:lpstr>
      <vt:lpstr>Is the EU ETS a driver for change?  More revenues from auctions = more money for climate action?</vt:lpstr>
      <vt:lpstr>Monetary impacts and carbon leakage </vt:lpstr>
      <vt:lpstr>Overall free allocation vs emissions in EU ETS</vt:lpstr>
      <vt:lpstr>Monetary impacts and carbon leakage  Direct costs</vt:lpstr>
      <vt:lpstr>Monetary impacts and carbon leakage  Direct costs</vt:lpstr>
      <vt:lpstr>PowerPoint Presentation</vt:lpstr>
      <vt:lpstr>PowerPoint Presentation</vt:lpstr>
      <vt:lpstr>Monetary impacts and carbon leakage  Indirect costs</vt:lpstr>
      <vt:lpstr>PowerPoint Presentation</vt:lpstr>
      <vt:lpstr>Indirect Costs</vt:lpstr>
      <vt:lpstr>State of the EU ETS 2020– Outline</vt:lpstr>
      <vt:lpstr>Market Functioning Tracker</vt:lpstr>
      <vt:lpstr>Market functioning: volumes</vt:lpstr>
      <vt:lpstr>Market functioning: open interests</vt:lpstr>
      <vt:lpstr>Market functioning: Auction cover ratio</vt:lpstr>
      <vt:lpstr>Market functioning: Monthly average auction participation</vt:lpstr>
      <vt:lpstr>Market functioning: auction-spot differential</vt:lpstr>
      <vt:lpstr>Market functioning: day-to-day volatility</vt:lpstr>
      <vt:lpstr>Market functioning: cost of carry vs. EU 5y bonds</vt:lpstr>
      <vt:lpstr>Market Functioning Tracker</vt:lpstr>
      <vt:lpstr>Price forecasts: pre-COVID19</vt:lpstr>
      <vt:lpstr>Price forecasts: post-COVID19</vt:lpstr>
      <vt:lpstr>State of the EU ETS 2020– Outline</vt:lpstr>
      <vt:lpstr>The European Green Deal</vt:lpstr>
      <vt:lpstr>The European Green Deal  1. Increased  2030/2050 ambition – implications for the EU ETS?</vt:lpstr>
      <vt:lpstr>The European Green deal – targets </vt:lpstr>
      <vt:lpstr>The European Green deal – targets </vt:lpstr>
      <vt:lpstr>The European Green deal – Scope increase?</vt:lpstr>
      <vt:lpstr>The European Green deal – Free Allocation</vt:lpstr>
      <vt:lpstr>The European Green deal – Auctioning revenues</vt:lpstr>
      <vt:lpstr>The European Green deal – MSR</vt:lpstr>
      <vt:lpstr>The European Green deal – Beyond 2030</vt:lpstr>
      <vt:lpstr>State of the EU ETS 2020– Outline</vt:lpstr>
      <vt:lpstr>Main EU ETS policy issues in 2020 and beyond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Federico Cecchetti</dc:creator>
  <cp:lastModifiedBy>Domien Vangenechten</cp:lastModifiedBy>
  <cp:revision>530</cp:revision>
  <cp:lastPrinted>2020-03-11T10:08:18Z</cp:lastPrinted>
  <dcterms:created xsi:type="dcterms:W3CDTF">2019-02-14T09:18:26Z</dcterms:created>
  <dcterms:modified xsi:type="dcterms:W3CDTF">2020-05-07T07:14:44Z</dcterms:modified>
</cp:coreProperties>
</file>