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19" r:id="rId2"/>
    <p:sldId id="372" r:id="rId3"/>
    <p:sldId id="1155" r:id="rId4"/>
    <p:sldId id="373" r:id="rId5"/>
    <p:sldId id="1151" r:id="rId6"/>
    <p:sldId id="1148" r:id="rId7"/>
    <p:sldId id="1147" r:id="rId8"/>
    <p:sldId id="1149" r:id="rId9"/>
    <p:sldId id="1150" r:id="rId10"/>
    <p:sldId id="1154" r:id="rId11"/>
    <p:sldId id="1153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Imbault" initials="OI" lastIdx="27" clrIdx="0">
    <p:extLst>
      <p:ext uri="{19B8F6BF-5375-455C-9EA6-DF929625EA0E}">
        <p15:presenceInfo xmlns:p15="http://schemas.microsoft.com/office/powerpoint/2012/main" userId="e8b359901459ce1a" providerId="Windows Live"/>
      </p:ext>
    </p:extLst>
  </p:cmAuthor>
  <p:cmAuthor id="2" name="Antonio Fernandez" initials="AF" lastIdx="10" clrIdx="1">
    <p:extLst>
      <p:ext uri="{19B8F6BF-5375-455C-9EA6-DF929625EA0E}">
        <p15:presenceInfo xmlns:p15="http://schemas.microsoft.com/office/powerpoint/2012/main" userId="S::afernandez@ercst.org::d127aca3-2cd0-40bf-b052-c22a98e37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01"/>
    <p:restoredTop sz="86351"/>
  </p:normalViewPr>
  <p:slideViewPr>
    <p:cSldViewPr snapToGrid="0" snapToObjects="1">
      <p:cViewPr varScale="1">
        <p:scale>
          <a:sx n="93" d="100"/>
          <a:sy n="93" d="100"/>
        </p:scale>
        <p:origin x="232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DFA5E-B41D-DE41-96F5-64F8CF4DF7C5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9948-CE24-B94B-A274-2C652B1C14C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74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 long slide show, so we’ll go quickly over background </a:t>
            </a:r>
            <a:r>
              <a:rPr lang="en-US" dirty="0" err="1"/>
              <a:t>etc</a:t>
            </a:r>
            <a:r>
              <a:rPr lang="en-US"/>
              <a:t> to have time to focus on the core issues!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69948-CE24-B94B-A274-2C652B1C14C0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6539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What are the implications, that the definition for RFNBOs has been extended beyond the transport sector. Does it have an impact on additionality.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69948-CE24-B94B-A274-2C652B1C14C0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2615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Separate slide and add data for Bruegel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69948-CE24-B94B-A274-2C652B1C14C0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6059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69948-CE24-B94B-A274-2C652B1C14C0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076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A69948-CE24-B94B-A274-2C652B1C14C0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928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44B2-F736-1E49-92DE-9A78BC7A3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A9421-2134-0F41-8ECD-0C5C6B545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58E4-3D09-0249-A6BC-DF54AB93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DC75C-FF36-764C-9521-38DE76E4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3B3C6-5F77-5A4A-A910-41F09BFF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096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9EDF5-84E3-564D-87F9-303873EC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ADA9D-CED8-C647-827C-E45CAD29C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0DB6-2C6B-0E4F-9D0A-58742C42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89E4F-CF97-B04A-9C77-35701586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B1202-E0C7-904B-AE95-2C39DB07B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9284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5BECD-5B85-B64F-A64B-742DE3A17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300B32-35F6-9940-BB82-4B98E1CDE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7E4E6-7991-F247-9FD7-723CCBE07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E968B-60C7-7943-80FD-5CD1E91C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6DD7-C447-874E-A2F4-A4A41640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1926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40403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08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E700-FE6D-8540-9307-BF4A65A9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10FA-19B1-2C40-9CBD-3959272E8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C373-7ED2-274E-A64D-E0719B36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1E84C-ED0B-CE4B-BBD9-1795603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BE183-DE6C-7247-A473-8C52FC0A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2541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798F-E15E-3249-8384-A553FD9B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87BCE-51D2-FB42-B4A8-9D821AE7B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D12FF-51B8-E046-AA76-6EB63FAE2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7C829-B921-2344-A84D-C9CF12B8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9F2A8-637F-D64B-915D-575E6A0F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432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D3E1B-1AF2-BC4D-AD4D-FDE721B5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9BAF-F7C3-7746-B0C6-7BA52C996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3AF1E-D545-6541-B3F8-09309527D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99319-9043-BC4C-9543-03DC12249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2A7C3-DE60-1B43-B329-55C97E76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87F6B-0F07-C341-94F6-1679E3B0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32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9E1B-A6D5-F54F-8216-6D136A1BA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5275E-E4F6-0A4D-916D-781061EEC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EEBD0-636C-194E-88A4-BA7B4F63C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B9A251-5942-C940-863C-4D2912224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735977-8650-AB46-9D22-C41800B2D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8FEC4-9D47-AE4D-8413-3F7150067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C754-8F0E-E64C-800D-AA24DC78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A03C0F-3DC1-1640-9EF8-34A2827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754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C857-0055-3345-86B6-D73B0C90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D5FD0-6C65-7B44-B477-C7C88CC1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9E29D-BA88-DE41-94F6-7252B3D6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7AF9F-52A6-524C-BEA7-84803932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4580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68738-F6CF-4745-92FF-8FDD930E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A1D19-2B09-C842-B34F-91EB69AF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3CE58-3B20-1847-BD8F-C3A49C3E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806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5371-11A8-AF42-89D3-C3E56785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AF5CC-2393-A743-B3D2-80570ACCD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036B8-9E8D-A945-B59C-2684451B7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368E7-5DC2-B14C-B206-999361C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68CDE-770D-E746-AC8A-55BD2AB3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49141-FC22-124D-9CA0-D012627D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322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3EA6-BC00-5048-A7A5-40CAFA724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6C322-E456-184D-BD5A-8D3F50511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64D49-C875-0943-86C3-15E79DEEE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56C53-0B90-624E-BE38-608AD984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A6DE-7852-5740-922F-C2C11099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1CE1-6E49-614C-B5B9-DD07B4BF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371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7A09AA-AEA2-7246-BE71-27C6A206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F94BD-2B84-1F4B-830C-846A56CB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FAF03-1D34-FC44-AD5E-D86F5F87B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5D2AC-E77B-4D4D-AAA1-BEC7F04331AC}" type="datetimeFigureOut">
              <a:rPr lang="en-BE" smtClean="0"/>
              <a:t>15/09/2021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D44E2-CECA-C54E-989D-CB4FBA89F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EF90F-2806-A748-96B6-BE8443D7C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E962-EF2B-0F41-80C2-B0C8C16D308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42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r>
              <a:rPr lang="en-US" dirty="0"/>
              <a:t>Andrei </a:t>
            </a:r>
            <a:r>
              <a:rPr lang="en-US" dirty="0" err="1"/>
              <a:t>Marcu</a:t>
            </a:r>
            <a:br>
              <a:rPr lang="en-US" dirty="0"/>
            </a:br>
            <a:r>
              <a:rPr lang="en-US" dirty="0"/>
              <a:t>Antonio A. Fernández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Brussels, September 16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,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32" y="2258363"/>
            <a:ext cx="10911367" cy="7144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1E6BA7"/>
                </a:solidFill>
                <a:latin typeface="+mn-lt"/>
                <a:ea typeface="Cambria Math" charset="0"/>
              </a:rPr>
              <a:t>HYDROGEN: Taking Stock of the “Fit for 55”</a:t>
            </a:r>
          </a:p>
        </p:txBody>
      </p:sp>
    </p:spTree>
    <p:extLst>
      <p:ext uri="{BB962C8B-B14F-4D97-AF65-F5344CB8AC3E}">
        <p14:creationId xmlns:p14="http://schemas.microsoft.com/office/powerpoint/2010/main" val="4232792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C832E-CE2B-1747-8DF6-347DF4E2E2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BE" dirty="0"/>
              <a:t>Mapping the key issues with the legislation</a:t>
            </a:r>
          </a:p>
          <a:p>
            <a:endParaRPr lang="en-BE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E6F996-D66D-9540-80CB-8B4F58C2E2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722" y="1246798"/>
            <a:ext cx="11616345" cy="5611202"/>
          </a:xfrm>
        </p:spPr>
        <p:txBody>
          <a:bodyPr>
            <a:normAutofit/>
          </a:bodyPr>
          <a:lstStyle/>
          <a:p>
            <a:endParaRPr lang="en-BE" sz="2400" dirty="0"/>
          </a:p>
          <a:p>
            <a:endParaRPr lang="en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8E8B8-4DA3-B147-9420-07A5FCB0BE62}"/>
              </a:ext>
            </a:extLst>
          </p:cNvPr>
          <p:cNvSpPr txBox="1"/>
          <p:nvPr/>
        </p:nvSpPr>
        <p:spPr>
          <a:xfrm>
            <a:off x="2631989" y="2397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E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1742E5-2CF7-674A-BBAB-CD820093D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2" y="1518165"/>
            <a:ext cx="5232400" cy="1498600"/>
          </a:xfrm>
          <a:prstGeom prst="rect">
            <a:avLst/>
          </a:prstGeom>
        </p:spPr>
      </p:pic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D620585F-1EC1-3D4B-B6E8-63ED78898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22" y="1356540"/>
            <a:ext cx="10894742" cy="519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36184-744F-5C44-98C0-071EBEA2FE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4"/>
            <a:ext cx="10935855" cy="1024353"/>
          </a:xfrm>
        </p:spPr>
        <p:txBody>
          <a:bodyPr>
            <a:noAutofit/>
          </a:bodyPr>
          <a:lstStyle/>
          <a:p>
            <a:r>
              <a:rPr lang="en-BE" dirty="0"/>
              <a:t>Production: </a:t>
            </a:r>
            <a:r>
              <a:rPr lang="fr-FR" dirty="0"/>
              <a:t>Additionality principle for </a:t>
            </a:r>
            <a:r>
              <a:rPr lang="fr-FR" dirty="0" err="1"/>
              <a:t>renewable</a:t>
            </a:r>
            <a:endParaRPr lang="fr-FR" dirty="0"/>
          </a:p>
          <a:p>
            <a:r>
              <a:rPr lang="fr-FR" dirty="0"/>
              <a:t> H2</a:t>
            </a:r>
            <a:endParaRPr lang="en-BE" dirty="0"/>
          </a:p>
          <a:p>
            <a:endParaRPr lang="en-GB" sz="24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09BB4F3-6F70-EE4B-9A50-D9F1BD4EC7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3609" y="1659467"/>
            <a:ext cx="11616345" cy="5035912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A possible scenario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err="1"/>
              <a:t>consideration</a:t>
            </a:r>
            <a:r>
              <a:rPr lang="fr-FR" dirty="0"/>
              <a:t> by the </a:t>
            </a:r>
            <a:r>
              <a:rPr lang="fr-FR" dirty="0" err="1"/>
              <a:t>European</a:t>
            </a:r>
            <a:r>
              <a:rPr lang="fr-FR" dirty="0"/>
              <a:t> Commission,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allow</a:t>
            </a:r>
            <a:r>
              <a:rPr lang="fr-FR" dirty="0"/>
              <a:t> </a:t>
            </a:r>
            <a:r>
              <a:rPr lang="fr-FR" dirty="0" err="1"/>
              <a:t>hydrogen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 by new-</a:t>
            </a:r>
            <a:r>
              <a:rPr lang="fr-FR" dirty="0" err="1"/>
              <a:t>build</a:t>
            </a:r>
            <a:r>
              <a:rPr lang="fr-FR" dirty="0"/>
              <a:t>, </a:t>
            </a:r>
            <a:r>
              <a:rPr lang="fr-FR" dirty="0" err="1"/>
              <a:t>additional</a:t>
            </a:r>
            <a:r>
              <a:rPr lang="fr-FR" dirty="0"/>
              <a:t> </a:t>
            </a:r>
            <a:r>
              <a:rPr lang="fr-FR" dirty="0" err="1"/>
              <a:t>renewables</a:t>
            </a:r>
            <a:r>
              <a:rPr lang="fr-FR" dirty="0"/>
              <a:t>. </a:t>
            </a:r>
          </a:p>
          <a:p>
            <a:pPr algn="just"/>
            <a:r>
              <a:rPr lang="en-US" dirty="0"/>
              <a:t>That would mean to produce hydrogen by </a:t>
            </a:r>
            <a:r>
              <a:rPr lang="en-US" dirty="0" err="1"/>
              <a:t>electrolysers</a:t>
            </a:r>
            <a:r>
              <a:rPr lang="en-US" dirty="0"/>
              <a:t> that are </a:t>
            </a:r>
            <a:r>
              <a:rPr lang="en-US" dirty="0" err="1"/>
              <a:t>temprally</a:t>
            </a:r>
            <a:r>
              <a:rPr lang="en-US" dirty="0"/>
              <a:t> and </a:t>
            </a:r>
            <a:r>
              <a:rPr lang="en-US" dirty="0" err="1"/>
              <a:t>geograhically</a:t>
            </a:r>
            <a:r>
              <a:rPr lang="en-US" dirty="0"/>
              <a:t> </a:t>
            </a:r>
            <a:r>
              <a:rPr lang="en-US" dirty="0" err="1"/>
              <a:t>conected</a:t>
            </a:r>
            <a:r>
              <a:rPr lang="en-US" dirty="0"/>
              <a:t> to a renewable plant, built with the purpose of hydrogen production.</a:t>
            </a:r>
          </a:p>
          <a:p>
            <a:pPr algn="just"/>
            <a:r>
              <a:rPr lang="en-US" b="1" dirty="0"/>
              <a:t>Key questions: </a:t>
            </a:r>
            <a:r>
              <a:rPr lang="en-US" dirty="0"/>
              <a:t>Is this principle going to cause scarcity? </a:t>
            </a:r>
            <a:r>
              <a:rPr lang="fr-FR" dirty="0"/>
              <a:t>Is the </a:t>
            </a:r>
            <a:r>
              <a:rPr lang="fr-FR" dirty="0" err="1"/>
              <a:t>additionality</a:t>
            </a:r>
            <a:r>
              <a:rPr lang="fr-FR" dirty="0"/>
              <a:t> </a:t>
            </a:r>
            <a:r>
              <a:rPr lang="fr-FR" dirty="0" err="1"/>
              <a:t>principle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apply</a:t>
            </a:r>
            <a:r>
              <a:rPr lang="fr-FR" dirty="0"/>
              <a:t> as </a:t>
            </a:r>
            <a:r>
              <a:rPr lang="fr-FR" dirty="0" err="1"/>
              <a:t>it</a:t>
            </a:r>
            <a:r>
              <a:rPr lang="fr-FR" dirty="0"/>
              <a:t> stands in the </a:t>
            </a:r>
            <a:r>
              <a:rPr lang="fr-FR" dirty="0" err="1"/>
              <a:t>leaked</a:t>
            </a:r>
            <a:r>
              <a:rPr lang="fr-FR" dirty="0"/>
              <a:t> </a:t>
            </a:r>
            <a:r>
              <a:rPr lang="fr-FR" dirty="0" err="1"/>
              <a:t>draft</a:t>
            </a:r>
            <a:r>
              <a:rPr lang="fr-FR" dirty="0"/>
              <a:t>? Is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temporal exemptions to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principle</a:t>
            </a:r>
            <a:r>
              <a:rPr lang="fr-FR" dirty="0"/>
              <a:t>?</a:t>
            </a:r>
            <a:endParaRPr lang="en-US" dirty="0"/>
          </a:p>
          <a:p>
            <a:pPr algn="just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342759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Presentation Structure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74ED54-1B9E-894F-B16F-3E2A2A74C0EF}"/>
              </a:ext>
            </a:extLst>
          </p:cNvPr>
          <p:cNvSpPr txBox="1">
            <a:spLocks/>
          </p:cNvSpPr>
          <p:nvPr/>
        </p:nvSpPr>
        <p:spPr>
          <a:xfrm>
            <a:off x="304722" y="1246798"/>
            <a:ext cx="11616345" cy="5343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Fit for 55 Package and H</a:t>
            </a:r>
            <a:r>
              <a:rPr lang="en-BE" sz="2000" b="1" baseline="-25000" dirty="0">
                <a:solidFill>
                  <a:srgbClr val="1F6BA7"/>
                </a:solidFill>
                <a:latin typeface="Open Sans"/>
                <a:cs typeface="Open Sans"/>
              </a:rPr>
              <a:t>2</a:t>
            </a:r>
          </a:p>
          <a:p>
            <a:pPr marL="0" indent="0" algn="just">
              <a:buNone/>
            </a:pPr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Renewable Energy Directive</a:t>
            </a:r>
          </a:p>
          <a:p>
            <a:pPr algn="just"/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nl-NL" sz="2000" b="1" dirty="0">
                <a:solidFill>
                  <a:srgbClr val="1F6BA7"/>
                </a:solidFill>
                <a:latin typeface="Open Sans"/>
                <a:cs typeface="Open Sans"/>
              </a:rPr>
              <a:t>ETS Directive </a:t>
            </a:r>
          </a:p>
          <a:p>
            <a:pPr algn="just"/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CO</a:t>
            </a:r>
            <a:r>
              <a:rPr lang="en-BE" sz="1600" b="1" dirty="0">
                <a:solidFill>
                  <a:srgbClr val="1F6BA7"/>
                </a:solidFill>
                <a:latin typeface="Open Sans"/>
                <a:cs typeface="Open Sans"/>
              </a:rPr>
              <a:t>2 </a:t>
            </a:r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Standards for cars and vans</a:t>
            </a:r>
          </a:p>
          <a:p>
            <a:pPr algn="just"/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Alternative fuels infraestructure Regulation</a:t>
            </a:r>
          </a:p>
          <a:p>
            <a:pPr algn="just"/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Missing pieces</a:t>
            </a:r>
          </a:p>
          <a:p>
            <a:pPr marL="0" indent="0" algn="just">
              <a:buNone/>
            </a:pPr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r>
              <a:rPr lang="en-BE" sz="2000" b="1" dirty="0">
                <a:solidFill>
                  <a:srgbClr val="1F6BA7"/>
                </a:solidFill>
                <a:latin typeface="Open Sans"/>
                <a:cs typeface="Open Sans"/>
              </a:rPr>
              <a:t>Additionality principle for renewable H2</a:t>
            </a:r>
          </a:p>
          <a:p>
            <a:pPr algn="just"/>
            <a:endParaRPr lang="en-BE" sz="2400" dirty="0"/>
          </a:p>
          <a:p>
            <a:pPr algn="just"/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algn="just"/>
            <a:endParaRPr lang="en-BE" sz="2000" b="1" dirty="0">
              <a:solidFill>
                <a:srgbClr val="1F6BA7"/>
              </a:solidFill>
              <a:latin typeface="Open Sans"/>
              <a:cs typeface="Open Sans"/>
            </a:endParaRPr>
          </a:p>
          <a:p>
            <a:pPr lvl="1" algn="just"/>
            <a:endParaRPr lang="en-BE" sz="20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5898762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E4A53-3A8F-4947-9523-29485106DB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BE" dirty="0"/>
              <a:t>The fit for 55 package within the framework of the EC H</a:t>
            </a:r>
            <a:r>
              <a:rPr lang="en-BE" baseline="-25000" dirty="0"/>
              <a:t>2 </a:t>
            </a:r>
            <a:r>
              <a:rPr lang="en-BE" dirty="0"/>
              <a:t>strategy</a:t>
            </a:r>
          </a:p>
          <a:p>
            <a:pPr lvl="1"/>
            <a:r>
              <a:rPr lang="en-BE" dirty="0"/>
              <a:t>Does the Fit for 55 package provide the right regulatory framework to fulfill the strategy goals? Are the newly propossed targets aligned with the strategy 2030 ambition? Are they implementable?</a:t>
            </a:r>
          </a:p>
          <a:p>
            <a:r>
              <a:rPr lang="en-BE" dirty="0"/>
              <a:t>Balance between regulation and markets</a:t>
            </a:r>
          </a:p>
          <a:p>
            <a:pPr lvl="1"/>
            <a:r>
              <a:rPr lang="en-BE" dirty="0"/>
              <a:t>Green hydrogen: Balance tilted towards regulation.</a:t>
            </a:r>
          </a:p>
          <a:p>
            <a:pPr lvl="1"/>
            <a:r>
              <a:rPr lang="en-BE" dirty="0"/>
              <a:t>Low Carbon hydrogen: Markets supported by the price signal of the ETS will lead.</a:t>
            </a:r>
          </a:p>
          <a:p>
            <a:r>
              <a:rPr lang="en-BE" dirty="0"/>
              <a:t>Technology neutrality</a:t>
            </a:r>
          </a:p>
          <a:p>
            <a:pPr lvl="1"/>
            <a:r>
              <a:rPr lang="en-BE" dirty="0"/>
              <a:t>Does the package adopt a technology neutral approach towards hydrogen?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3B7B3-4F0E-0847-905E-4090DB07FF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BE" dirty="0"/>
              <a:t>Preliminary considerations &amp; Backdrop</a:t>
            </a:r>
          </a:p>
        </p:txBody>
      </p:sp>
    </p:spTree>
    <p:extLst>
      <p:ext uri="{BB962C8B-B14F-4D97-AF65-F5344CB8AC3E}">
        <p14:creationId xmlns:p14="http://schemas.microsoft.com/office/powerpoint/2010/main" val="34756956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Fit for 55 package and H</a:t>
            </a:r>
            <a:r>
              <a:rPr lang="en-BE" sz="3000" baseline="-25000" dirty="0"/>
              <a:t>2</a:t>
            </a:r>
            <a:endParaRPr lang="en-BE" sz="30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74ED54-1B9E-894F-B16F-3E2A2A74C0EF}"/>
              </a:ext>
            </a:extLst>
          </p:cNvPr>
          <p:cNvSpPr txBox="1">
            <a:spLocks/>
          </p:cNvSpPr>
          <p:nvPr/>
        </p:nvSpPr>
        <p:spPr>
          <a:xfrm>
            <a:off x="304722" y="1246797"/>
            <a:ext cx="11616345" cy="5190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en-BE" sz="20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BE" dirty="0"/>
          </a:p>
          <a:p>
            <a:endParaRPr lang="en-B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227C2-520E-CB42-8B43-2994A63D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78" y="1083924"/>
            <a:ext cx="7815966" cy="55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209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Renewable Energy Directive Revision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74ED54-1B9E-894F-B16F-3E2A2A74C0EF}"/>
              </a:ext>
            </a:extLst>
          </p:cNvPr>
          <p:cNvSpPr txBox="1">
            <a:spLocks/>
          </p:cNvSpPr>
          <p:nvPr/>
        </p:nvSpPr>
        <p:spPr>
          <a:xfrm>
            <a:off x="304722" y="1246796"/>
            <a:ext cx="11616345" cy="561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BE" sz="2600" dirty="0">
                <a:cs typeface="Times New Roman" panose="02020603050405020304" pitchFamily="18" charset="0"/>
              </a:rPr>
              <a:t>The definition of renewable fuels of non-biological origin has been extended beyond the transport sector. (Removal of Art. 27.3)</a:t>
            </a:r>
          </a:p>
          <a:p>
            <a:pPr algn="just"/>
            <a:r>
              <a:rPr lang="en-BE" sz="2600" dirty="0">
                <a:cs typeface="Times New Roman" panose="02020603050405020304" pitchFamily="18" charset="0"/>
              </a:rPr>
              <a:t>Avoiding double counting: Energy from RFNBO must be accounted in the sector in which it is consumed.</a:t>
            </a:r>
          </a:p>
          <a:p>
            <a:pPr algn="just"/>
            <a:r>
              <a:rPr lang="en-BE" sz="2600" dirty="0">
                <a:cs typeface="Times New Roman" panose="02020603050405020304" pitchFamily="18" charset="0"/>
              </a:rPr>
              <a:t>The renewable electricity used to produce renewable fuels of non-biological origin is not included in the calculation of final consumption of electricity from renewables in a MS. Binding target for Industry</a:t>
            </a:r>
          </a:p>
          <a:p>
            <a:pPr lvl="1" algn="just"/>
            <a:r>
              <a:rPr lang="en-BE" sz="2600" dirty="0">
                <a:cs typeface="Times New Roman" panose="02020603050405020304" pitchFamily="18" charset="0"/>
              </a:rPr>
              <a:t>Binding target (2030) of 50 % RFNBOs of the hydrogen used for final energy and non-energy purposes.</a:t>
            </a:r>
          </a:p>
          <a:p>
            <a:pPr algn="just"/>
            <a:r>
              <a:rPr lang="en-BE" sz="2600" dirty="0">
                <a:cs typeface="Times New Roman" panose="02020603050405020304" pitchFamily="18" charset="0"/>
              </a:rPr>
              <a:t>Binding target for Transport</a:t>
            </a:r>
          </a:p>
          <a:p>
            <a:pPr lvl="1" algn="just"/>
            <a:r>
              <a:rPr lang="en-BE" sz="2600" dirty="0">
                <a:cs typeface="Times New Roman" panose="02020603050405020304" pitchFamily="18" charset="0"/>
              </a:rPr>
              <a:t>Renewable fuels and renewable electricity supplied to the transport sector leads to GHG intensity reduction of at least 13 % by 2030</a:t>
            </a:r>
          </a:p>
          <a:p>
            <a:pPr lvl="1" algn="just"/>
            <a:r>
              <a:rPr lang="en-BE" sz="2600" dirty="0">
                <a:cs typeface="Times New Roman" panose="02020603050405020304" pitchFamily="18" charset="0"/>
              </a:rPr>
              <a:t>Share of RFNBOs is at least 2,6% in 2030.</a:t>
            </a:r>
          </a:p>
          <a:p>
            <a:pPr algn="just"/>
            <a:r>
              <a:rPr lang="en-BE" sz="2600" dirty="0">
                <a:cs typeface="Times New Roman" panose="02020603050405020304" pitchFamily="18" charset="0"/>
              </a:rPr>
              <a:t>Certification System</a:t>
            </a:r>
          </a:p>
          <a:p>
            <a:pPr lvl="1" algn="just"/>
            <a:r>
              <a:rPr lang="en-BE" sz="2600" dirty="0">
                <a:cs typeface="Times New Roman" panose="02020603050405020304" pitchFamily="18" charset="0"/>
              </a:rPr>
              <a:t>The EU-wide certification system for renewable fuels has been extended to include hydrogen. </a:t>
            </a: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872277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Revision of the ETS Directive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74ED54-1B9E-894F-B16F-3E2A2A74C0EF}"/>
              </a:ext>
            </a:extLst>
          </p:cNvPr>
          <p:cNvSpPr txBox="1">
            <a:spLocks/>
          </p:cNvSpPr>
          <p:nvPr/>
        </p:nvSpPr>
        <p:spPr>
          <a:xfrm>
            <a:off x="304722" y="1246796"/>
            <a:ext cx="11616345" cy="5611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BE" sz="3400" dirty="0">
                <a:cs typeface="Times New Roman" panose="02020603050405020304" pitchFamily="18" charset="0"/>
              </a:rPr>
              <a:t>EU ETS free allocation rules are amended to support the uptake of innovative decarbonisation technologies.</a:t>
            </a:r>
          </a:p>
          <a:p>
            <a:pPr algn="just"/>
            <a:r>
              <a:rPr lang="en-BE" sz="3400" dirty="0">
                <a:cs typeface="Times New Roman" panose="02020603050405020304" pitchFamily="18" charset="0"/>
              </a:rPr>
              <a:t>Efficient technologies below the benchmark receive </a:t>
            </a:r>
            <a:r>
              <a:rPr lang="en-BE" sz="3400" b="1" dirty="0">
                <a:cs typeface="Times New Roman" panose="02020603050405020304" pitchFamily="18" charset="0"/>
              </a:rPr>
              <a:t>more free allocation than they emit </a:t>
            </a:r>
            <a:r>
              <a:rPr lang="en-BE" sz="3400" dirty="0">
                <a:cs typeface="Times New Roman" panose="02020603050405020304" pitchFamily="18" charset="0"/>
              </a:rPr>
              <a:t>being able to sell the surplus on the market. Innovative installations can fall out of the EU ETS becouse they cahnge their production process so that </a:t>
            </a:r>
            <a:r>
              <a:rPr lang="en-BE" sz="3400" b="1" dirty="0">
                <a:cs typeface="Times New Roman" panose="02020603050405020304" pitchFamily="18" charset="0"/>
              </a:rPr>
              <a:t>investments in innovative technologies may be discouraged.</a:t>
            </a:r>
          </a:p>
          <a:p>
            <a:pPr algn="just"/>
            <a:r>
              <a:rPr lang="en-BE" sz="3400" dirty="0">
                <a:cs typeface="Times New Roman" panose="02020603050405020304" pitchFamily="18" charset="0"/>
              </a:rPr>
              <a:t>Example of a very efficient conventional fossil-fuel-based plant that produces hydrogen.</a:t>
            </a:r>
          </a:p>
          <a:p>
            <a:pPr algn="just"/>
            <a:r>
              <a:rPr lang="en-BE" sz="3400" dirty="0">
                <a:cs typeface="Times New Roman" panose="02020603050405020304" pitchFamily="18" charset="0"/>
              </a:rPr>
              <a:t>Innovation Fund: Propossed increase in the Innovation Fund.</a:t>
            </a:r>
          </a:p>
          <a:p>
            <a:pPr lvl="1" algn="just"/>
            <a:r>
              <a:rPr lang="en-BE" sz="3400" dirty="0">
                <a:cs typeface="Times New Roman" panose="02020603050405020304" pitchFamily="18" charset="0"/>
              </a:rPr>
              <a:t>50 ml allowances are added to the fund</a:t>
            </a:r>
          </a:p>
          <a:p>
            <a:pPr lvl="1" algn="just"/>
            <a:r>
              <a:rPr lang="en-BE" sz="3400" dirty="0">
                <a:cs typeface="Times New Roman" panose="02020603050405020304" pitchFamily="18" charset="0"/>
              </a:rPr>
              <a:t>Additional 150 mln allowances would come from the separate EU ETS for road transport and buildings.</a:t>
            </a:r>
          </a:p>
          <a:p>
            <a:pPr lvl="1" algn="just"/>
            <a:r>
              <a:rPr lang="en-BE" sz="3400" dirty="0">
                <a:cs typeface="Times New Roman" panose="02020603050405020304" pitchFamily="18" charset="0"/>
              </a:rPr>
              <a:t>The scope of the IF has been extended to provide support to projects through price-competitive tendering, such as CCfDs.</a:t>
            </a:r>
          </a:p>
          <a:p>
            <a:pPr algn="just"/>
            <a:r>
              <a:rPr lang="en-BE" sz="3400" dirty="0">
                <a:cs typeface="Times New Roman" panose="02020603050405020304" pitchFamily="18" charset="0"/>
              </a:rPr>
              <a:t>Modernization Fund: Propossed increase in the modernisation Fund.</a:t>
            </a:r>
          </a:p>
          <a:p>
            <a:pPr lvl="1" algn="just"/>
            <a:r>
              <a:rPr lang="en-BE" sz="3400" dirty="0">
                <a:cs typeface="Times New Roman" panose="02020603050405020304" pitchFamily="18" charset="0"/>
              </a:rPr>
              <a:t>Additional 2,5% of the cap to be auctioned to fund the transition in MSs with GDP pc below 65% of the avarage.</a:t>
            </a:r>
          </a:p>
          <a:p>
            <a:pPr lvl="1" algn="just"/>
            <a:r>
              <a:rPr lang="en-BE" sz="3400" dirty="0">
                <a:cs typeface="Times New Roman" panose="02020603050405020304" pitchFamily="18" charset="0"/>
              </a:rPr>
              <a:t>Prohibition of investment in any fossil fuels. (Instead of only solid fossil fuels).</a:t>
            </a:r>
          </a:p>
          <a:p>
            <a:pPr lvl="1" algn="just"/>
            <a:endParaRPr lang="en-BE" sz="13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947455-32E1-2044-A809-478375E97C50}"/>
              </a:ext>
            </a:extLst>
          </p:cNvPr>
          <p:cNvSpPr txBox="1">
            <a:spLocks/>
          </p:cNvSpPr>
          <p:nvPr/>
        </p:nvSpPr>
        <p:spPr>
          <a:xfrm>
            <a:off x="304722" y="3923086"/>
            <a:ext cx="10935855" cy="53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sz="3000" dirty="0"/>
          </a:p>
        </p:txBody>
      </p:sp>
    </p:spTree>
    <p:extLst>
      <p:ext uri="{BB962C8B-B14F-4D97-AF65-F5344CB8AC3E}">
        <p14:creationId xmlns:p14="http://schemas.microsoft.com/office/powerpoint/2010/main" val="413797185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CO</a:t>
            </a:r>
            <a:r>
              <a:rPr lang="en-BE" sz="3000" baseline="-25000" dirty="0"/>
              <a:t>2 </a:t>
            </a:r>
            <a:r>
              <a:rPr lang="en-BE" sz="3000" dirty="0"/>
              <a:t>Standards for Cars and Vans  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74ED54-1B9E-894F-B16F-3E2A2A74C0EF}"/>
              </a:ext>
            </a:extLst>
          </p:cNvPr>
          <p:cNvSpPr txBox="1">
            <a:spLocks/>
          </p:cNvSpPr>
          <p:nvPr/>
        </p:nvSpPr>
        <p:spPr>
          <a:xfrm>
            <a:off x="304722" y="1246797"/>
            <a:ext cx="11616345" cy="5190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BE" sz="2000" b="1" dirty="0">
                <a:cs typeface="Times New Roman" panose="02020603050405020304" pitchFamily="18" charset="0"/>
              </a:rPr>
              <a:t>Propossed targets: </a:t>
            </a:r>
            <a:r>
              <a:rPr lang="en-BE" sz="2000" dirty="0">
                <a:cs typeface="Times New Roman" panose="02020603050405020304" pitchFamily="18" charset="0"/>
              </a:rPr>
              <a:t>The strengthened CO</a:t>
            </a:r>
            <a:r>
              <a:rPr lang="en-BE" sz="2000" baseline="-25000" dirty="0">
                <a:cs typeface="Times New Roman" panose="02020603050405020304" pitchFamily="18" charset="0"/>
              </a:rPr>
              <a:t>2 </a:t>
            </a:r>
            <a:r>
              <a:rPr lang="en-BE" sz="2000" dirty="0">
                <a:cs typeface="Times New Roman" panose="02020603050405020304" pitchFamily="18" charset="0"/>
              </a:rPr>
              <a:t>emission reduction requirements represent a technology neutral way to incentivise the uptake of Zero-emissions vehicles.</a:t>
            </a: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947455-32E1-2044-A809-478375E97C50}"/>
              </a:ext>
            </a:extLst>
          </p:cNvPr>
          <p:cNvSpPr txBox="1">
            <a:spLocks/>
          </p:cNvSpPr>
          <p:nvPr/>
        </p:nvSpPr>
        <p:spPr>
          <a:xfrm>
            <a:off x="304722" y="3923086"/>
            <a:ext cx="10935855" cy="53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591BC2-919C-E64F-9808-D0B85D31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57" y="1951393"/>
            <a:ext cx="74041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BA042-9048-CF40-9C88-96D6DD37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8" y="4037913"/>
            <a:ext cx="5492869" cy="1816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17A5E-FA1F-E446-AF63-38979AB0D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71" y="3811217"/>
            <a:ext cx="4739021" cy="26261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1C36CD-4E57-1241-A0F9-B59B21CA3D94}"/>
              </a:ext>
            </a:extLst>
          </p:cNvPr>
          <p:cNvSpPr txBox="1"/>
          <p:nvPr/>
        </p:nvSpPr>
        <p:spPr>
          <a:xfrm>
            <a:off x="400708" y="5969558"/>
            <a:ext cx="5420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b="1" dirty="0"/>
              <a:t>Source: </a:t>
            </a:r>
            <a:r>
              <a:rPr lang="en-BE" sz="1200" dirty="0"/>
              <a:t>European Commission Impact Assessment CO2 emissions vor cars and vans.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BA9CD-F4C1-5746-882B-589F01355290}"/>
              </a:ext>
            </a:extLst>
          </p:cNvPr>
          <p:cNvSpPr txBox="1"/>
          <p:nvPr/>
        </p:nvSpPr>
        <p:spPr>
          <a:xfrm>
            <a:off x="6500709" y="6456196"/>
            <a:ext cx="5420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b="1" dirty="0"/>
              <a:t>Source: </a:t>
            </a:r>
            <a:r>
              <a:rPr lang="en-BE" sz="1200" dirty="0"/>
              <a:t>European Commission Impact Assessment CO2 emissions for cars and vans.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2A4394-C520-AF46-B751-F19090D5091E}"/>
              </a:ext>
            </a:extLst>
          </p:cNvPr>
          <p:cNvSpPr/>
          <p:nvPr/>
        </p:nvSpPr>
        <p:spPr>
          <a:xfrm>
            <a:off x="8948681" y="5097559"/>
            <a:ext cx="442454" cy="530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8EBEBB-9DA1-CE47-8DAB-7DA4FE22FDF3}"/>
              </a:ext>
            </a:extLst>
          </p:cNvPr>
          <p:cNvSpPr/>
          <p:nvPr/>
        </p:nvSpPr>
        <p:spPr>
          <a:xfrm>
            <a:off x="8948681" y="5916434"/>
            <a:ext cx="442454" cy="530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E7DDFA-67A9-5547-BB71-0F2957E45BD5}"/>
              </a:ext>
            </a:extLst>
          </p:cNvPr>
          <p:cNvSpPr/>
          <p:nvPr/>
        </p:nvSpPr>
        <p:spPr>
          <a:xfrm>
            <a:off x="10798123" y="5109384"/>
            <a:ext cx="442454" cy="5303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AEEDD9-98C2-1144-8492-1EFFE877C8AE}"/>
              </a:ext>
            </a:extLst>
          </p:cNvPr>
          <p:cNvSpPr/>
          <p:nvPr/>
        </p:nvSpPr>
        <p:spPr>
          <a:xfrm>
            <a:off x="10798122" y="5892398"/>
            <a:ext cx="520069" cy="5637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241168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Alternative Fuel Infrastructure Regulation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74ED54-1B9E-894F-B16F-3E2A2A74C0EF}"/>
              </a:ext>
            </a:extLst>
          </p:cNvPr>
          <p:cNvSpPr txBox="1">
            <a:spLocks/>
          </p:cNvSpPr>
          <p:nvPr/>
        </p:nvSpPr>
        <p:spPr>
          <a:xfrm>
            <a:off x="304722" y="1246797"/>
            <a:ext cx="11616345" cy="129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en-BE" sz="13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947455-32E1-2044-A809-478375E97C50}"/>
              </a:ext>
            </a:extLst>
          </p:cNvPr>
          <p:cNvSpPr txBox="1">
            <a:spLocks/>
          </p:cNvSpPr>
          <p:nvPr/>
        </p:nvSpPr>
        <p:spPr>
          <a:xfrm>
            <a:off x="304721" y="3952108"/>
            <a:ext cx="10935855" cy="53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0D15F-CA6B-0B44-B603-5E987ECF91F5}"/>
              </a:ext>
            </a:extLst>
          </p:cNvPr>
          <p:cNvSpPr txBox="1"/>
          <p:nvPr/>
        </p:nvSpPr>
        <p:spPr>
          <a:xfrm>
            <a:off x="397535" y="1132668"/>
            <a:ext cx="108019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BE" dirty="0"/>
              <a:t>MS. </a:t>
            </a:r>
            <a:r>
              <a:rPr lang="en-GB" dirty="0"/>
              <a:t>S</a:t>
            </a:r>
            <a:r>
              <a:rPr lang="en-BE" dirty="0"/>
              <a:t>hall ensure that, a minimum number of publicly accesible hydrogen refuelling stations are put in placew by 31 December 2030.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BE" dirty="0"/>
              <a:t>MS shall ensure that hydrogen refuelling stations are deployed every 150 km along the TEN-T network.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BE" dirty="0"/>
              <a:t>Liquid hydrogen shall be made available at publicly accesible refuelling stations with a maximum distance of 450 km in-between them.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BE" dirty="0"/>
              <a:t>MS shall ensure at least one publicly accessible hydrogen refuelling station is deployed in each urban node.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BE" dirty="0"/>
              <a:t>The network of H2 infrastructure is concentrated in a reduced number of MS. 60% were located in Germany (76), followed by France (14). Just 10 MS had at least one filling station in operation at the end of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644D28-25AC-124C-884E-4140AC43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61" y="3596595"/>
            <a:ext cx="8861778" cy="24372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726BC9-A240-C84C-A8D5-38D954611D96}"/>
              </a:ext>
            </a:extLst>
          </p:cNvPr>
          <p:cNvSpPr txBox="1"/>
          <p:nvPr/>
        </p:nvSpPr>
        <p:spPr>
          <a:xfrm>
            <a:off x="1253324" y="6158479"/>
            <a:ext cx="542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200" b="1" dirty="0"/>
              <a:t>Source: </a:t>
            </a:r>
            <a:r>
              <a:rPr lang="en-BE" sz="1200" dirty="0"/>
              <a:t>European Commission Impact Assessment Alternative Fuel Infrastructure Regulation </a:t>
            </a:r>
          </a:p>
        </p:txBody>
      </p:sp>
    </p:spTree>
    <p:extLst>
      <p:ext uri="{BB962C8B-B14F-4D97-AF65-F5344CB8AC3E}">
        <p14:creationId xmlns:p14="http://schemas.microsoft.com/office/powerpoint/2010/main" val="34121888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F37F-E773-3646-A67D-597CEB7135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BE" sz="3000" dirty="0"/>
              <a:t>Energy Taxation Directive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574ED54-1B9E-894F-B16F-3E2A2A74C0EF}"/>
              </a:ext>
            </a:extLst>
          </p:cNvPr>
          <p:cNvSpPr txBox="1">
            <a:spLocks/>
          </p:cNvSpPr>
          <p:nvPr/>
        </p:nvSpPr>
        <p:spPr>
          <a:xfrm>
            <a:off x="304722" y="1246797"/>
            <a:ext cx="11616345" cy="5190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en-BE" sz="13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algn="just"/>
            <a:endParaRPr lang="en-BE" sz="17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BE" dirty="0"/>
          </a:p>
          <a:p>
            <a:endParaRPr lang="en-B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947455-32E1-2044-A809-478375E97C50}"/>
              </a:ext>
            </a:extLst>
          </p:cNvPr>
          <p:cNvSpPr txBox="1">
            <a:spLocks/>
          </p:cNvSpPr>
          <p:nvPr/>
        </p:nvSpPr>
        <p:spPr>
          <a:xfrm>
            <a:off x="304721" y="3952108"/>
            <a:ext cx="10935855" cy="530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BE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0D15F-CA6B-0B44-B603-5E987ECF91F5}"/>
              </a:ext>
            </a:extLst>
          </p:cNvPr>
          <p:cNvSpPr txBox="1"/>
          <p:nvPr/>
        </p:nvSpPr>
        <p:spPr>
          <a:xfrm>
            <a:off x="397535" y="1132668"/>
            <a:ext cx="10801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/>
              <a:t>Rates have been stablished taking into acount the environmental performance of energy products and electricity: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BE066-CFAB-1C48-A0F3-D94BA807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06" y="2266430"/>
            <a:ext cx="9954228" cy="185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E73E6-9905-464E-A4E4-2EEE16AD3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06" y="4813258"/>
            <a:ext cx="9931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73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27322</TotalTime>
  <Words>868</Words>
  <Application>Microsoft Macintosh PowerPoint</Application>
  <PresentationFormat>Widescreen</PresentationFormat>
  <Paragraphs>98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Open Sans</vt:lpstr>
      <vt:lpstr>Office Theme</vt:lpstr>
      <vt:lpstr>Andrei Marcu Antonio A. Fernández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Fernandez</dc:creator>
  <cp:lastModifiedBy>Antonio Fernandez</cp:lastModifiedBy>
  <cp:revision>242</cp:revision>
  <cp:lastPrinted>2021-09-14T16:46:36Z</cp:lastPrinted>
  <dcterms:created xsi:type="dcterms:W3CDTF">2021-04-13T08:47:27Z</dcterms:created>
  <dcterms:modified xsi:type="dcterms:W3CDTF">2021-09-16T06:17:17Z</dcterms:modified>
</cp:coreProperties>
</file>