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81E"/>
    <a:srgbClr val="F0F5FD"/>
    <a:srgbClr val="E8F0F8"/>
    <a:srgbClr val="E6E6E6"/>
    <a:srgbClr val="DDDDDD"/>
    <a:srgbClr val="C0C0C0"/>
    <a:srgbClr val="B2B2B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88313" autoAdjust="0"/>
  </p:normalViewPr>
  <p:slideViewPr>
    <p:cSldViewPr>
      <p:cViewPr varScale="1">
        <p:scale>
          <a:sx n="77" d="100"/>
          <a:sy n="77" d="100"/>
        </p:scale>
        <p:origin x="106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en-GB" alt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endParaRPr lang="en-GB" altLang="de-DE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en-GB" altLang="de-DE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4E39923D-50B5-4841-9D90-421E0B4F6A3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27926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de-CH" alt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endParaRPr lang="de-CH" alt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Mastertextformat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de-CH" alt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B5B83B29-D0A3-4BC9-B940-9A14254DE01F}" type="slidenum">
              <a:rPr lang="de-CH" altLang="de-DE"/>
              <a:pPr/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1282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defRPr sz="5200"/>
            </a:lvl1pPr>
          </a:lstStyle>
          <a:p>
            <a:pPr lvl="0"/>
            <a:r>
              <a:rPr lang="en-GB" altLang="de-DE" noProof="0" smtClean="0"/>
              <a:t>Presentation Title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5299075"/>
            <a:ext cx="7429500" cy="1055688"/>
          </a:xfrm>
        </p:spPr>
        <p:txBody>
          <a:bodyPr/>
          <a:lstStyle>
            <a:lvl1pPr marL="0" indent="0">
              <a:buFontTx/>
              <a:buNone/>
              <a:defRPr sz="3400"/>
            </a:lvl1pPr>
          </a:lstStyle>
          <a:p>
            <a:pPr lvl="0"/>
            <a:r>
              <a:rPr lang="en-GB" altLang="de-DE" noProof="0" smtClean="0"/>
              <a:t>Presentation date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572000" y="387350"/>
            <a:ext cx="409575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de-DE" sz="800" dirty="0"/>
              <a:t>Federal Department of the Environment,</a:t>
            </a:r>
          </a:p>
          <a:p>
            <a:r>
              <a:rPr lang="en-US" altLang="de-DE" sz="800" dirty="0"/>
              <a:t>Transport, Energy and Communications DETEC</a:t>
            </a:r>
            <a:endParaRPr lang="de-CH" altLang="de-DE" sz="800" dirty="0"/>
          </a:p>
          <a:p>
            <a:endParaRPr lang="de-CH" altLang="de-DE" sz="800" b="1" dirty="0"/>
          </a:p>
          <a:p>
            <a:r>
              <a:rPr lang="en-US" altLang="de-DE" sz="800" b="1" dirty="0"/>
              <a:t>Federal Office for the Environment</a:t>
            </a:r>
            <a:r>
              <a:rPr lang="de-CH" altLang="de-DE" sz="800" b="1" dirty="0"/>
              <a:t> FOEN</a:t>
            </a:r>
          </a:p>
          <a:p>
            <a:r>
              <a:rPr lang="de-CH" altLang="de-DE" sz="800" dirty="0" smtClean="0"/>
              <a:t>Climate Division</a:t>
            </a:r>
            <a:endParaRPr lang="de-CH" altLang="de-DE" sz="800" dirty="0"/>
          </a:p>
        </p:txBody>
      </p:sp>
      <p:pic>
        <p:nvPicPr>
          <p:cNvPr id="23591" name="Picture 39" descr="Bundeslogo_RGB_engl_pos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827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904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91338" y="323850"/>
            <a:ext cx="1866900" cy="58959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85875" y="323850"/>
            <a:ext cx="5453063" cy="58959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834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566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4078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875" y="1449388"/>
            <a:ext cx="3659188" cy="47704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7463" y="1449388"/>
            <a:ext cx="3660775" cy="47704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71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433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982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53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358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0637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 altLang="de-DE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296988" y="323850"/>
            <a:ext cx="746125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Der Titel kann einzeilig sein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1449388"/>
            <a:ext cx="7472363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Um den Fliesstext übersichtlich zu halten, sollten Abschnitte</a:t>
            </a:r>
          </a:p>
          <a:p>
            <a:pPr lvl="0"/>
            <a:r>
              <a:rPr lang="en-GB" altLang="de-DE" smtClean="0"/>
              <a:t>gemacht werden. Diese werden zur besseren Lesbarkeit</a:t>
            </a:r>
          </a:p>
          <a:p>
            <a:pPr lvl="0"/>
            <a:r>
              <a:rPr lang="en-GB" altLang="de-DE" smtClean="0"/>
              <a:t>jeweils mit einer Blindzeile getrennt.</a:t>
            </a:r>
            <a:br>
              <a:rPr lang="en-GB" altLang="de-DE" smtClean="0"/>
            </a:br>
            <a:endParaRPr lang="en-GB" altLang="de-DE" smtClean="0"/>
          </a:p>
          <a:p>
            <a:pPr lvl="0"/>
            <a:r>
              <a:rPr lang="en-GB" altLang="de-DE" smtClean="0"/>
              <a:t>Klicken Sie, um die Formate des Vorlagentextes zu bearbeiten</a:t>
            </a:r>
          </a:p>
          <a:p>
            <a:pPr lvl="1"/>
            <a:r>
              <a:rPr lang="en-GB" altLang="de-DE" smtClean="0"/>
              <a:t>Zweite Ebene</a:t>
            </a:r>
          </a:p>
          <a:p>
            <a:pPr lvl="2"/>
            <a:r>
              <a:rPr lang="en-GB" altLang="de-DE" smtClean="0"/>
              <a:t>Dritte Ebene</a:t>
            </a:r>
          </a:p>
          <a:p>
            <a:pPr lvl="3"/>
            <a:r>
              <a:rPr lang="en-GB" altLang="de-DE" smtClean="0"/>
              <a:t>Vierte Ebene</a:t>
            </a:r>
          </a:p>
          <a:p>
            <a:pPr lvl="4"/>
            <a:r>
              <a:rPr lang="en-GB" altLang="de-DE" smtClean="0"/>
              <a:t>Fünfte Ebene</a:t>
            </a: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6448425" y="6397625"/>
            <a:ext cx="226695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05000"/>
              </a:lnSpc>
              <a:spcBef>
                <a:spcPct val="50000"/>
              </a:spcBef>
            </a:pPr>
            <a:fld id="{7D563681-F3A1-4DB8-BC73-F38BDA084D2D}" type="slidenum">
              <a:rPr lang="de-CH" altLang="de-DE" sz="900"/>
              <a:pPr algn="r">
                <a:lnSpc>
                  <a:spcPct val="105000"/>
                </a:lnSpc>
                <a:spcBef>
                  <a:spcPct val="50000"/>
                </a:spcBef>
              </a:pPr>
              <a:t>‹#›</a:t>
            </a:fld>
            <a:r>
              <a:rPr lang="de-CH" altLang="de-DE" sz="900"/>
              <a:t> </a:t>
            </a:r>
          </a:p>
        </p:txBody>
      </p:sp>
      <p:pic>
        <p:nvPicPr>
          <p:cNvPr id="1063" name="Picture 39" descr="Logo_col_wappe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90525"/>
            <a:ext cx="26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" name="Line 40"/>
          <p:cNvSpPr>
            <a:spLocks noChangeShapeType="1"/>
          </p:cNvSpPr>
          <p:nvPr/>
        </p:nvSpPr>
        <p:spPr bwMode="auto">
          <a:xfrm flipH="1">
            <a:off x="1285875" y="6354763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auto">
          <a:xfrm>
            <a:off x="1225550" y="6335713"/>
            <a:ext cx="3557588" cy="408989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altLang="de-DE" sz="900" b="1" baseline="0" dirty="0" err="1" smtClean="0"/>
              <a:t>Lessons</a:t>
            </a:r>
            <a:r>
              <a:rPr lang="de-CH" altLang="de-DE" sz="900" b="1" baseline="0" dirty="0" smtClean="0"/>
              <a:t> </a:t>
            </a:r>
            <a:r>
              <a:rPr lang="de-CH" altLang="de-DE" sz="900" b="1" baseline="0" dirty="0" err="1" smtClean="0"/>
              <a:t>from</a:t>
            </a:r>
            <a:r>
              <a:rPr lang="de-CH" altLang="de-DE" sz="900" b="1" baseline="0" dirty="0" smtClean="0"/>
              <a:t> </a:t>
            </a:r>
            <a:r>
              <a:rPr lang="de-CH" altLang="de-DE" sz="900" b="1" baseline="0" dirty="0" err="1" smtClean="0"/>
              <a:t>piloting</a:t>
            </a:r>
            <a:r>
              <a:rPr lang="de-CH" altLang="de-DE" sz="900" b="1" baseline="0" dirty="0" smtClean="0"/>
              <a:t> </a:t>
            </a:r>
            <a:r>
              <a:rPr lang="de-CH" altLang="de-DE" sz="900" b="1" baseline="0" dirty="0" err="1" smtClean="0"/>
              <a:t>for</a:t>
            </a:r>
            <a:r>
              <a:rPr lang="de-CH" altLang="de-DE" sz="900" b="1" baseline="0" dirty="0" smtClean="0"/>
              <a:t> </a:t>
            </a:r>
            <a:r>
              <a:rPr lang="de-CH" altLang="de-DE" sz="900" b="1" baseline="0" dirty="0" err="1" smtClean="0"/>
              <a:t>Article</a:t>
            </a:r>
            <a:r>
              <a:rPr lang="de-CH" altLang="de-DE" sz="900" b="1" baseline="0" dirty="0" smtClean="0"/>
              <a:t> </a:t>
            </a:r>
            <a:r>
              <a:rPr lang="de-CH" altLang="de-DE" sz="900" b="1" baseline="0" dirty="0" smtClean="0"/>
              <a:t>6 </a:t>
            </a:r>
            <a:r>
              <a:rPr lang="de-CH" altLang="de-DE" sz="900" b="1" baseline="0" dirty="0" err="1" smtClean="0"/>
              <a:t>negotiations</a:t>
            </a:r>
            <a:r>
              <a:rPr lang="de-CH" altLang="de-DE" sz="900" dirty="0" smtClean="0"/>
              <a:t> </a:t>
            </a:r>
            <a:r>
              <a:rPr lang="de-CH" altLang="de-DE" sz="900" dirty="0"/>
              <a:t/>
            </a:r>
            <a:br>
              <a:rPr lang="de-CH" altLang="de-DE" sz="900" dirty="0"/>
            </a:br>
            <a:r>
              <a:rPr lang="de-CH" altLang="de-DE" sz="900" dirty="0" smtClean="0"/>
              <a:t>Simon Fellermeyer</a:t>
            </a:r>
            <a:endParaRPr lang="de-CH" altLang="de-DE" sz="9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0C0C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altLang="de-DE" sz="4400" dirty="0" err="1" smtClean="0"/>
              <a:t>Lessons</a:t>
            </a:r>
            <a:r>
              <a:rPr lang="de-CH" altLang="de-DE" sz="4400" dirty="0" smtClean="0"/>
              <a:t> </a:t>
            </a:r>
            <a:r>
              <a:rPr lang="de-CH" altLang="de-DE" sz="4400" dirty="0" err="1" smtClean="0"/>
              <a:t>from</a:t>
            </a:r>
            <a:r>
              <a:rPr lang="de-CH" altLang="de-DE" sz="4400" dirty="0" smtClean="0"/>
              <a:t> </a:t>
            </a:r>
            <a:r>
              <a:rPr lang="de-CH" altLang="de-DE" sz="4400" dirty="0" err="1" smtClean="0"/>
              <a:t>piloting</a:t>
            </a:r>
            <a:r>
              <a:rPr lang="de-CH" altLang="de-DE" sz="4400" dirty="0" smtClean="0"/>
              <a:t> </a:t>
            </a:r>
            <a:r>
              <a:rPr lang="de-CH" altLang="de-DE" sz="4400" dirty="0" err="1" smtClean="0"/>
              <a:t>for</a:t>
            </a:r>
            <a:r>
              <a:rPr lang="de-CH" altLang="de-DE" sz="4400" dirty="0" smtClean="0"/>
              <a:t> </a:t>
            </a:r>
            <a:r>
              <a:rPr lang="de-CH" altLang="de-DE" sz="4400" dirty="0" err="1" smtClean="0"/>
              <a:t>Article</a:t>
            </a:r>
            <a:r>
              <a:rPr lang="de-CH" altLang="de-DE" sz="4400" dirty="0" smtClean="0"/>
              <a:t> 6 </a:t>
            </a:r>
            <a:r>
              <a:rPr lang="de-CH" altLang="de-DE" sz="4400" dirty="0" err="1" smtClean="0"/>
              <a:t>negotiations</a:t>
            </a:r>
            <a:endParaRPr lang="de-CH" altLang="de-DE" sz="44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5013176"/>
            <a:ext cx="7429500" cy="1298277"/>
          </a:xfrm>
        </p:spPr>
        <p:txBody>
          <a:bodyPr/>
          <a:lstStyle/>
          <a:p>
            <a:r>
              <a:rPr lang="de-CH" altLang="de-DE" sz="2000" dirty="0" smtClean="0"/>
              <a:t>Webinar European </a:t>
            </a:r>
            <a:r>
              <a:rPr lang="de-CH" altLang="de-DE" sz="2000" dirty="0" err="1" smtClean="0"/>
              <a:t>Roundtable</a:t>
            </a:r>
            <a:r>
              <a:rPr lang="de-CH" altLang="de-DE" sz="2000" dirty="0" smtClean="0"/>
              <a:t> on Climate Change and </a:t>
            </a:r>
            <a:r>
              <a:rPr lang="de-CH" altLang="de-DE" sz="2000" dirty="0" err="1" smtClean="0"/>
              <a:t>Sustainable</a:t>
            </a:r>
            <a:r>
              <a:rPr lang="de-CH" altLang="de-DE" sz="2000" dirty="0" smtClean="0"/>
              <a:t> Transition (ERCST)</a:t>
            </a:r>
            <a:r>
              <a:rPr lang="de-CH" altLang="de-DE" sz="2000" dirty="0" smtClean="0"/>
              <a:t>, 28.10.2020</a:t>
            </a:r>
            <a:br>
              <a:rPr lang="de-CH" altLang="de-DE" sz="2000" dirty="0" smtClean="0"/>
            </a:br>
            <a:r>
              <a:rPr lang="de-CH" altLang="de-DE" sz="2000" dirty="0" smtClean="0"/>
              <a:t/>
            </a:r>
            <a:br>
              <a:rPr lang="de-CH" altLang="de-DE" sz="2000" dirty="0" smtClean="0"/>
            </a:br>
            <a:r>
              <a:rPr lang="de-CH" altLang="de-DE" sz="1800" dirty="0" smtClean="0"/>
              <a:t>Simon Fellermeyer</a:t>
            </a:r>
            <a:endParaRPr lang="de-CH" alt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piloting</a:t>
            </a:r>
            <a:r>
              <a:rPr lang="de-CH" dirty="0" smtClean="0"/>
              <a:t>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2000" dirty="0" err="1" smtClean="0"/>
              <a:t>Piloting</a:t>
            </a:r>
            <a:r>
              <a:rPr lang="de-CH" sz="2000" dirty="0" smtClean="0"/>
              <a:t> = The </a:t>
            </a:r>
            <a:r>
              <a:rPr lang="de-CH" sz="2000" dirty="0" err="1" smtClean="0"/>
              <a:t>attempt</a:t>
            </a:r>
            <a:r>
              <a:rPr lang="de-CH" sz="2000" dirty="0" smtClean="0"/>
              <a:t> </a:t>
            </a:r>
            <a:r>
              <a:rPr lang="de-CH" sz="2000" dirty="0" err="1" smtClean="0"/>
              <a:t>to</a:t>
            </a:r>
            <a:r>
              <a:rPr lang="de-CH" sz="2000" dirty="0" smtClean="0"/>
              <a:t> </a:t>
            </a:r>
            <a:r>
              <a:rPr lang="de-CH" sz="2000" dirty="0" err="1" smtClean="0"/>
              <a:t>prepare</a:t>
            </a:r>
            <a:r>
              <a:rPr lang="de-CH" sz="2000" dirty="0" smtClean="0"/>
              <a:t> a </a:t>
            </a:r>
            <a:r>
              <a:rPr lang="de-CH" sz="2000" dirty="0" err="1" smtClean="0"/>
              <a:t>framework</a:t>
            </a:r>
            <a:r>
              <a:rPr lang="de-CH" sz="2000" dirty="0" smtClean="0"/>
              <a:t> </a:t>
            </a:r>
            <a:r>
              <a:rPr lang="de-CH" sz="2000" dirty="0" err="1" smtClean="0"/>
              <a:t>for</a:t>
            </a:r>
            <a:r>
              <a:rPr lang="de-CH" sz="2000" dirty="0" smtClean="0"/>
              <a:t> </a:t>
            </a:r>
            <a:r>
              <a:rPr lang="de-CH" sz="2000" dirty="0" err="1" smtClean="0"/>
              <a:t>cooperation</a:t>
            </a:r>
            <a:r>
              <a:rPr lang="de-CH" sz="2000" dirty="0" smtClean="0"/>
              <a:t> </a:t>
            </a:r>
            <a:r>
              <a:rPr lang="de-CH" sz="2000" dirty="0" err="1" smtClean="0"/>
              <a:t>that</a:t>
            </a:r>
            <a:r>
              <a:rPr lang="de-CH" sz="2000" dirty="0" smtClean="0"/>
              <a:t> </a:t>
            </a:r>
            <a:r>
              <a:rPr lang="de-CH" sz="2000" dirty="0" err="1" smtClean="0"/>
              <a:t>is</a:t>
            </a:r>
            <a:r>
              <a:rPr lang="de-CH" sz="2000" dirty="0" smtClean="0"/>
              <a:t> in </a:t>
            </a:r>
            <a:r>
              <a:rPr lang="de-CH" sz="2000" dirty="0" err="1" smtClean="0"/>
              <a:t>line</a:t>
            </a:r>
            <a:r>
              <a:rPr lang="de-CH" sz="2000" dirty="0" smtClean="0"/>
              <a:t> </a:t>
            </a:r>
            <a:r>
              <a:rPr lang="de-CH" sz="2000" dirty="0" err="1" smtClean="0"/>
              <a:t>with</a:t>
            </a:r>
            <a:r>
              <a:rPr lang="de-CH" sz="2000" dirty="0" smtClean="0"/>
              <a:t> </a:t>
            </a:r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context</a:t>
            </a:r>
            <a:r>
              <a:rPr lang="de-CH" sz="2000" dirty="0" smtClean="0"/>
              <a:t> </a:t>
            </a:r>
            <a:r>
              <a:rPr lang="de-CH" sz="2000" dirty="0" err="1" smtClean="0"/>
              <a:t>set</a:t>
            </a:r>
            <a:r>
              <a:rPr lang="de-CH" sz="2000" dirty="0" smtClean="0"/>
              <a:t> </a:t>
            </a:r>
            <a:r>
              <a:rPr lang="de-CH" sz="2000" dirty="0" err="1" smtClean="0"/>
              <a:t>by</a:t>
            </a:r>
            <a:r>
              <a:rPr lang="de-CH" sz="2000" dirty="0" smtClean="0"/>
              <a:t> </a:t>
            </a:r>
            <a:r>
              <a:rPr lang="de-CH" sz="2000" dirty="0" err="1" smtClean="0"/>
              <a:t>Article</a:t>
            </a:r>
            <a:r>
              <a:rPr lang="de-CH" sz="2000" dirty="0" smtClean="0"/>
              <a:t> 6 (Paragraph 2) of </a:t>
            </a:r>
            <a:r>
              <a:rPr lang="de-CH" sz="2000" dirty="0" err="1" smtClean="0"/>
              <a:t>the</a:t>
            </a:r>
            <a:r>
              <a:rPr lang="de-CH" sz="2000" dirty="0" smtClean="0"/>
              <a:t> Paris Agreement</a:t>
            </a:r>
          </a:p>
          <a:p>
            <a:pPr lvl="1"/>
            <a:r>
              <a:rPr lang="de-CH" sz="1800" dirty="0" err="1" smtClean="0"/>
              <a:t>Avoid</a:t>
            </a:r>
            <a:r>
              <a:rPr lang="de-CH" sz="1800" dirty="0" smtClean="0"/>
              <a:t> double </a:t>
            </a:r>
            <a:r>
              <a:rPr lang="de-CH" sz="1800" dirty="0" err="1" smtClean="0"/>
              <a:t>counting</a:t>
            </a:r>
            <a:endParaRPr lang="de-CH" sz="1800" dirty="0"/>
          </a:p>
          <a:p>
            <a:pPr lvl="1"/>
            <a:r>
              <a:rPr lang="de-CH" sz="1800" dirty="0" err="1" smtClean="0"/>
              <a:t>Ensure</a:t>
            </a:r>
            <a:r>
              <a:rPr lang="de-CH" sz="1800" dirty="0" smtClean="0"/>
              <a:t> environmental </a:t>
            </a:r>
            <a:r>
              <a:rPr lang="de-CH" sz="1800" dirty="0" err="1" smtClean="0"/>
              <a:t>integrity</a:t>
            </a:r>
            <a:endParaRPr lang="de-CH" sz="1800" dirty="0"/>
          </a:p>
          <a:p>
            <a:pPr lvl="1"/>
            <a:r>
              <a:rPr lang="de-CH" sz="1800" dirty="0" smtClean="0"/>
              <a:t>Promote </a:t>
            </a:r>
            <a:r>
              <a:rPr lang="de-CH" sz="1800" dirty="0" err="1" smtClean="0"/>
              <a:t>sustainable</a:t>
            </a:r>
            <a:r>
              <a:rPr lang="de-CH" sz="1800" dirty="0" smtClean="0"/>
              <a:t> </a:t>
            </a:r>
            <a:r>
              <a:rPr lang="de-CH" sz="1800" dirty="0" err="1" smtClean="0"/>
              <a:t>development</a:t>
            </a:r>
            <a:r>
              <a:rPr lang="de-CH" sz="1800" dirty="0" smtClean="0"/>
              <a:t>…</a:t>
            </a:r>
            <a:br>
              <a:rPr lang="de-CH" sz="1800" dirty="0" smtClean="0"/>
            </a:br>
            <a:endParaRPr lang="de-CH" sz="2000" dirty="0"/>
          </a:p>
          <a:p>
            <a:r>
              <a:rPr lang="de-CH" sz="2000" dirty="0" smtClean="0"/>
              <a:t>Who </a:t>
            </a:r>
            <a:r>
              <a:rPr lang="de-CH" sz="2000" dirty="0" err="1" smtClean="0"/>
              <a:t>determines</a:t>
            </a:r>
            <a:r>
              <a:rPr lang="de-CH" sz="2000" dirty="0" smtClean="0"/>
              <a:t> </a:t>
            </a:r>
            <a:r>
              <a:rPr lang="de-CH" sz="2000" dirty="0" err="1" smtClean="0"/>
              <a:t>how</a:t>
            </a:r>
            <a:r>
              <a:rPr lang="de-CH" sz="2000" dirty="0" smtClean="0"/>
              <a:t> </a:t>
            </a:r>
            <a:r>
              <a:rPr lang="de-CH" sz="2000" dirty="0" err="1" smtClean="0"/>
              <a:t>piloting</a:t>
            </a:r>
            <a:r>
              <a:rPr lang="de-CH" sz="2000" dirty="0" smtClean="0"/>
              <a:t> </a:t>
            </a:r>
            <a:r>
              <a:rPr lang="de-CH" sz="2000" dirty="0" err="1" smtClean="0"/>
              <a:t>is</a:t>
            </a:r>
            <a:r>
              <a:rPr lang="de-CH" sz="2000" dirty="0" smtClean="0"/>
              <a:t> </a:t>
            </a:r>
            <a:r>
              <a:rPr lang="de-CH" sz="2000" dirty="0" err="1" smtClean="0"/>
              <a:t>done</a:t>
            </a:r>
            <a:r>
              <a:rPr lang="de-CH" sz="2000" dirty="0" smtClean="0"/>
              <a:t>? </a:t>
            </a:r>
          </a:p>
          <a:p>
            <a:pPr lvl="1"/>
            <a:r>
              <a:rPr lang="de-CH" sz="1800" dirty="0" err="1" smtClean="0">
                <a:sym typeface="Wingdings" panose="05000000000000000000" pitchFamily="2" charset="2"/>
              </a:rPr>
              <a:t>Participating</a:t>
            </a:r>
            <a:r>
              <a:rPr lang="de-CH" sz="1800" dirty="0" smtClean="0">
                <a:sym typeface="Wingdings" panose="05000000000000000000" pitchFamily="2" charset="2"/>
              </a:rPr>
              <a:t> </a:t>
            </a:r>
            <a:r>
              <a:rPr lang="de-CH" sz="1800" dirty="0" err="1" smtClean="0">
                <a:sym typeface="Wingdings" panose="05000000000000000000" pitchFamily="2" charset="2"/>
              </a:rPr>
              <a:t>Parties</a:t>
            </a:r>
            <a:r>
              <a:rPr lang="de-CH" sz="1800" dirty="0" smtClean="0">
                <a:sym typeface="Wingdings" panose="05000000000000000000" pitchFamily="2" charset="2"/>
              </a:rPr>
              <a:t> (host Party &amp; </a:t>
            </a:r>
            <a:r>
              <a:rPr lang="de-CH" sz="1800" dirty="0" err="1" smtClean="0">
                <a:sym typeface="Wingdings" panose="05000000000000000000" pitchFamily="2" charset="2"/>
              </a:rPr>
              <a:t>using</a:t>
            </a:r>
            <a:r>
              <a:rPr lang="de-CH" sz="1800" dirty="0" smtClean="0">
                <a:sym typeface="Wingdings" panose="05000000000000000000" pitchFamily="2" charset="2"/>
              </a:rPr>
              <a:t> Party): </a:t>
            </a:r>
            <a:r>
              <a:rPr lang="de-CH" sz="1800" dirty="0" err="1" smtClean="0">
                <a:sym typeface="Wingdings" panose="05000000000000000000" pitchFamily="2" charset="2"/>
              </a:rPr>
              <a:t>set</a:t>
            </a:r>
            <a:r>
              <a:rPr lang="de-CH" sz="1800" dirty="0" smtClean="0">
                <a:sym typeface="Wingdings" panose="05000000000000000000" pitchFamily="2" charset="2"/>
              </a:rPr>
              <a:t> </a:t>
            </a:r>
            <a:r>
              <a:rPr lang="de-CH" sz="1800" dirty="0" err="1" smtClean="0">
                <a:sym typeface="Wingdings" panose="05000000000000000000" pitchFamily="2" charset="2"/>
              </a:rPr>
              <a:t>up</a:t>
            </a:r>
            <a:r>
              <a:rPr lang="de-CH" sz="1800" dirty="0" smtClean="0">
                <a:sym typeface="Wingdings" panose="05000000000000000000" pitchFamily="2" charset="2"/>
              </a:rPr>
              <a:t> </a:t>
            </a:r>
            <a:r>
              <a:rPr lang="de-CH" sz="1800" dirty="0" err="1" smtClean="0">
                <a:sym typeface="Wingdings" panose="05000000000000000000" pitchFamily="2" charset="2"/>
              </a:rPr>
              <a:t>framework</a:t>
            </a:r>
            <a:r>
              <a:rPr lang="de-CH" sz="1800" dirty="0" smtClean="0">
                <a:sym typeface="Wingdings" panose="05000000000000000000" pitchFamily="2" charset="2"/>
              </a:rPr>
              <a:t>, </a:t>
            </a:r>
            <a:r>
              <a:rPr lang="de-CH" sz="1800" dirty="0" err="1" smtClean="0">
                <a:sym typeface="Wingdings" panose="05000000000000000000" pitchFamily="2" charset="2"/>
              </a:rPr>
              <a:t>define</a:t>
            </a:r>
            <a:r>
              <a:rPr lang="de-CH" sz="1800" dirty="0" smtClean="0">
                <a:sym typeface="Wingdings" panose="05000000000000000000" pitchFamily="2" charset="2"/>
              </a:rPr>
              <a:t> </a:t>
            </a:r>
            <a:r>
              <a:rPr lang="de-CH" sz="1800" dirty="0" err="1" smtClean="0">
                <a:sym typeface="Wingdings" panose="05000000000000000000" pitchFamily="2" charset="2"/>
              </a:rPr>
              <a:t>processes</a:t>
            </a:r>
            <a:r>
              <a:rPr lang="de-CH" sz="1800" dirty="0" smtClean="0">
                <a:sym typeface="Wingdings" panose="05000000000000000000" pitchFamily="2" charset="2"/>
              </a:rPr>
              <a:t>, </a:t>
            </a:r>
            <a:r>
              <a:rPr lang="de-CH" sz="1800" dirty="0" err="1" smtClean="0">
                <a:sym typeface="Wingdings" panose="05000000000000000000" pitchFamily="2" charset="2"/>
              </a:rPr>
              <a:t>decide</a:t>
            </a:r>
            <a:r>
              <a:rPr lang="de-CH" sz="1800" dirty="0" smtClean="0">
                <a:sym typeface="Wingdings" panose="05000000000000000000" pitchFamily="2" charset="2"/>
              </a:rPr>
              <a:t> on </a:t>
            </a:r>
            <a:r>
              <a:rPr lang="de-CH" sz="1800" dirty="0" err="1" smtClean="0">
                <a:sym typeface="Wingdings" panose="05000000000000000000" pitchFamily="2" charset="2"/>
              </a:rPr>
              <a:t>activities</a:t>
            </a:r>
            <a:r>
              <a:rPr lang="de-CH" sz="1800" dirty="0" smtClean="0">
                <a:sym typeface="Wingdings" panose="05000000000000000000" pitchFamily="2" charset="2"/>
              </a:rPr>
              <a:t> </a:t>
            </a:r>
            <a:r>
              <a:rPr lang="de-CH" sz="1800" dirty="0" err="1" smtClean="0">
                <a:sym typeface="Wingdings" panose="05000000000000000000" pitchFamily="2" charset="2"/>
              </a:rPr>
              <a:t>authorized</a:t>
            </a:r>
            <a:r>
              <a:rPr lang="de-CH" sz="1800" dirty="0" smtClean="0">
                <a:sym typeface="Wingdings" panose="05000000000000000000" pitchFamily="2" charset="2"/>
              </a:rPr>
              <a:t/>
            </a:r>
            <a:br>
              <a:rPr lang="de-CH" sz="1800" dirty="0" smtClean="0">
                <a:sym typeface="Wingdings" panose="05000000000000000000" pitchFamily="2" charset="2"/>
              </a:rPr>
            </a:br>
            <a:endParaRPr lang="de-CH" sz="1800" dirty="0">
              <a:sym typeface="Wingdings" panose="05000000000000000000" pitchFamily="2" charset="2"/>
            </a:endParaRPr>
          </a:p>
          <a:p>
            <a:r>
              <a:rPr lang="de-CH" sz="2000" dirty="0" err="1" smtClean="0">
                <a:sym typeface="Wingdings" panose="05000000000000000000" pitchFamily="2" charset="2"/>
              </a:rPr>
              <a:t>Pilots</a:t>
            </a:r>
            <a:r>
              <a:rPr lang="de-CH" sz="2000" dirty="0" smtClean="0">
                <a:sym typeface="Wingdings" panose="05000000000000000000" pitchFamily="2" charset="2"/>
              </a:rPr>
              <a:t> will </a:t>
            </a:r>
            <a:r>
              <a:rPr lang="de-CH" sz="2000" dirty="0" err="1" smtClean="0">
                <a:sym typeface="Wingdings" panose="05000000000000000000" pitchFamily="2" charset="2"/>
              </a:rPr>
              <a:t>be</a:t>
            </a:r>
            <a:r>
              <a:rPr lang="de-CH" sz="2000" dirty="0" smtClean="0">
                <a:sym typeface="Wingdings" panose="05000000000000000000" pitchFamily="2" charset="2"/>
              </a:rPr>
              <a:t> </a:t>
            </a:r>
            <a:r>
              <a:rPr lang="de-CH" sz="2000" dirty="0" err="1" smtClean="0">
                <a:sym typeface="Wingdings" panose="05000000000000000000" pitchFamily="2" charset="2"/>
              </a:rPr>
              <a:t>scrutinised</a:t>
            </a:r>
            <a:r>
              <a:rPr lang="de-CH" sz="2000" dirty="0" smtClean="0">
                <a:sym typeface="Wingdings" panose="05000000000000000000" pitchFamily="2" charset="2"/>
              </a:rPr>
              <a:t>:</a:t>
            </a:r>
            <a:endParaRPr lang="de-CH" sz="2000" dirty="0">
              <a:sym typeface="Wingdings" panose="05000000000000000000" pitchFamily="2" charset="2"/>
            </a:endParaRPr>
          </a:p>
          <a:p>
            <a:pPr lvl="1"/>
            <a:r>
              <a:rPr lang="de-CH" sz="1800" dirty="0" smtClean="0">
                <a:sym typeface="Wingdings" panose="05000000000000000000" pitchFamily="2" charset="2"/>
              </a:rPr>
              <a:t>Public, </a:t>
            </a:r>
            <a:r>
              <a:rPr lang="de-CH" sz="1800" dirty="0" err="1">
                <a:sym typeface="Wingdings" panose="05000000000000000000" pitchFamily="2" charset="2"/>
              </a:rPr>
              <a:t>c</a:t>
            </a:r>
            <a:r>
              <a:rPr lang="de-CH" sz="1800" dirty="0" err="1" smtClean="0">
                <a:sym typeface="Wingdings" panose="05000000000000000000" pitchFamily="2" charset="2"/>
              </a:rPr>
              <a:t>ivil</a:t>
            </a:r>
            <a:r>
              <a:rPr lang="de-CH" sz="1800" dirty="0" smtClean="0">
                <a:sym typeface="Wingdings" panose="05000000000000000000" pitchFamily="2" charset="2"/>
              </a:rPr>
              <a:t> </a:t>
            </a:r>
            <a:r>
              <a:rPr lang="de-CH" sz="1800" dirty="0" err="1" smtClean="0">
                <a:sym typeface="Wingdings" panose="05000000000000000000" pitchFamily="2" charset="2"/>
              </a:rPr>
              <a:t>society</a:t>
            </a:r>
            <a:endParaRPr lang="de-CH" sz="1800" dirty="0" smtClean="0">
              <a:sym typeface="Wingdings" panose="05000000000000000000" pitchFamily="2" charset="2"/>
            </a:endParaRPr>
          </a:p>
          <a:p>
            <a:pPr lvl="1"/>
            <a:r>
              <a:rPr lang="de-CH" sz="1800" dirty="0" err="1">
                <a:sym typeface="Wingdings" panose="05000000000000000000" pitchFamily="2" charset="2"/>
              </a:rPr>
              <a:t>C</a:t>
            </a:r>
            <a:r>
              <a:rPr lang="de-CH" sz="1800" dirty="0" err="1" smtClean="0">
                <a:sym typeface="Wingdings" panose="05000000000000000000" pitchFamily="2" charset="2"/>
              </a:rPr>
              <a:t>onstituents</a:t>
            </a:r>
            <a:r>
              <a:rPr lang="de-CH" sz="1800" dirty="0" smtClean="0">
                <a:sym typeface="Wingdings" panose="05000000000000000000" pitchFamily="2" charset="2"/>
              </a:rPr>
              <a:t> of </a:t>
            </a:r>
            <a:r>
              <a:rPr lang="de-CH" sz="1800" dirty="0" err="1" smtClean="0">
                <a:sym typeface="Wingdings" panose="05000000000000000000" pitchFamily="2" charset="2"/>
              </a:rPr>
              <a:t>the</a:t>
            </a:r>
            <a:r>
              <a:rPr lang="de-CH" sz="1800" dirty="0" smtClean="0">
                <a:sym typeface="Wingdings" panose="05000000000000000000" pitchFamily="2" charset="2"/>
              </a:rPr>
              <a:t> </a:t>
            </a:r>
            <a:r>
              <a:rPr lang="de-CH" sz="1800" dirty="0" err="1" smtClean="0">
                <a:sym typeface="Wingdings" panose="05000000000000000000" pitchFamily="2" charset="2"/>
              </a:rPr>
              <a:t>Parties</a:t>
            </a:r>
            <a:endParaRPr lang="de-CH" sz="1800" dirty="0" smtClean="0">
              <a:sym typeface="Wingdings" panose="05000000000000000000" pitchFamily="2" charset="2"/>
            </a:endParaRPr>
          </a:p>
          <a:p>
            <a:pPr lvl="1"/>
            <a:r>
              <a:rPr lang="de-CH" sz="1800" dirty="0">
                <a:sym typeface="Wingdings" panose="05000000000000000000" pitchFamily="2" charset="2"/>
              </a:rPr>
              <a:t>O</a:t>
            </a:r>
            <a:r>
              <a:rPr lang="de-CH" sz="1800" dirty="0" smtClean="0">
                <a:sym typeface="Wingdings" panose="05000000000000000000" pitchFamily="2" charset="2"/>
              </a:rPr>
              <a:t>fficial </a:t>
            </a:r>
            <a:r>
              <a:rPr lang="de-CH" sz="1800" dirty="0" err="1" smtClean="0">
                <a:sym typeface="Wingdings" panose="05000000000000000000" pitchFamily="2" charset="2"/>
              </a:rPr>
              <a:t>review</a:t>
            </a:r>
            <a:r>
              <a:rPr lang="de-CH" sz="1800" dirty="0" smtClean="0">
                <a:sym typeface="Wingdings" panose="05000000000000000000" pitchFamily="2" charset="2"/>
              </a:rPr>
              <a:t> </a:t>
            </a:r>
            <a:r>
              <a:rPr lang="de-CH" sz="1800" dirty="0" err="1" smtClean="0">
                <a:sym typeface="Wingdings" panose="05000000000000000000" pitchFamily="2" charset="2"/>
              </a:rPr>
              <a:t>process</a:t>
            </a:r>
            <a:r>
              <a:rPr lang="de-CH" sz="1800" dirty="0">
                <a:sym typeface="Wingdings" panose="05000000000000000000" pitchFamily="2" charset="2"/>
              </a:rPr>
              <a:t> </a:t>
            </a:r>
            <a:r>
              <a:rPr lang="de-CH" sz="1800" dirty="0" err="1" smtClean="0">
                <a:sym typeface="Wingdings" panose="05000000000000000000" pitchFamily="2" charset="2"/>
              </a:rPr>
              <a:t>under</a:t>
            </a:r>
            <a:r>
              <a:rPr lang="de-CH" sz="1800" dirty="0" smtClean="0">
                <a:sym typeface="Wingdings" panose="05000000000000000000" pitchFamily="2" charset="2"/>
              </a:rPr>
              <a:t> UNFCCC </a:t>
            </a:r>
            <a:r>
              <a:rPr lang="de-CH" sz="1800" dirty="0" err="1" smtClean="0">
                <a:sym typeface="Wingdings" panose="05000000000000000000" pitchFamily="2" charset="2"/>
              </a:rPr>
              <a:t>once</a:t>
            </a:r>
            <a:r>
              <a:rPr lang="de-CH" sz="1800" dirty="0" smtClean="0">
                <a:sym typeface="Wingdings" panose="05000000000000000000" pitchFamily="2" charset="2"/>
              </a:rPr>
              <a:t> </a:t>
            </a:r>
            <a:r>
              <a:rPr lang="de-CH" sz="1800" dirty="0" err="1" smtClean="0">
                <a:sym typeface="Wingdings" panose="05000000000000000000" pitchFamily="2" charset="2"/>
              </a:rPr>
              <a:t>adopted</a:t>
            </a:r>
            <a:endParaRPr lang="de-CH" sz="1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5902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Why</a:t>
            </a:r>
            <a:r>
              <a:rPr lang="de-CH" dirty="0" smtClean="0"/>
              <a:t> </a:t>
            </a:r>
            <a:r>
              <a:rPr lang="de-CH" dirty="0" err="1" smtClean="0"/>
              <a:t>piloting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different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2000" dirty="0" err="1" smtClean="0"/>
              <a:t>Piloting</a:t>
            </a:r>
            <a:r>
              <a:rPr lang="de-CH" sz="2000" dirty="0" smtClean="0"/>
              <a:t> in </a:t>
            </a:r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context</a:t>
            </a:r>
            <a:r>
              <a:rPr lang="de-CH" sz="2000" dirty="0" smtClean="0"/>
              <a:t> of Paris </a:t>
            </a:r>
            <a:r>
              <a:rPr lang="de-CH" sz="2000" dirty="0" err="1" smtClean="0"/>
              <a:t>is</a:t>
            </a:r>
            <a:r>
              <a:rPr lang="de-CH" sz="2000" dirty="0" smtClean="0"/>
              <a:t> </a:t>
            </a:r>
            <a:r>
              <a:rPr lang="de-CH" sz="2000" b="1" dirty="0" smtClean="0"/>
              <a:t>(</a:t>
            </a:r>
            <a:r>
              <a:rPr lang="de-CH" sz="2000" b="1" dirty="0" err="1" smtClean="0"/>
              <a:t>much</a:t>
            </a:r>
            <a:r>
              <a:rPr lang="de-CH" sz="2000" b="1" dirty="0" smtClean="0"/>
              <a:t>) </a:t>
            </a:r>
            <a:r>
              <a:rPr lang="de-CH" sz="2000" b="1" dirty="0" err="1" smtClean="0"/>
              <a:t>more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challenging</a:t>
            </a:r>
            <a:r>
              <a:rPr lang="de-CH" sz="2000" b="1" dirty="0" smtClean="0"/>
              <a:t> </a:t>
            </a:r>
            <a:r>
              <a:rPr lang="de-CH" sz="2000" dirty="0" err="1" smtClean="0"/>
              <a:t>than</a:t>
            </a:r>
            <a:r>
              <a:rPr lang="de-CH" sz="2000" dirty="0" smtClean="0"/>
              <a:t> </a:t>
            </a:r>
            <a:r>
              <a:rPr lang="de-CH" sz="2000" dirty="0" err="1" smtClean="0"/>
              <a:t>signing</a:t>
            </a:r>
            <a:r>
              <a:rPr lang="de-CH" sz="2000" dirty="0" smtClean="0"/>
              <a:t> </a:t>
            </a:r>
            <a:r>
              <a:rPr lang="de-CH" sz="2000" dirty="0" err="1" smtClean="0"/>
              <a:t>LoAs</a:t>
            </a:r>
            <a:r>
              <a:rPr lang="de-CH" sz="2000" dirty="0" smtClean="0"/>
              <a:t> </a:t>
            </a:r>
            <a:r>
              <a:rPr lang="de-CH" sz="2000" dirty="0" err="1" smtClean="0"/>
              <a:t>or</a:t>
            </a:r>
            <a:r>
              <a:rPr lang="de-CH" sz="2000" dirty="0" smtClean="0"/>
              <a:t> </a:t>
            </a:r>
            <a:r>
              <a:rPr lang="de-CH" sz="2000" dirty="0" err="1" smtClean="0"/>
              <a:t>buying</a:t>
            </a:r>
            <a:r>
              <a:rPr lang="de-CH" sz="2000" dirty="0" smtClean="0"/>
              <a:t> CERs</a:t>
            </a:r>
          </a:p>
          <a:p>
            <a:pPr lvl="1"/>
            <a:r>
              <a:rPr lang="de-CH" sz="2000" dirty="0" err="1" smtClean="0"/>
              <a:t>There</a:t>
            </a:r>
            <a:r>
              <a:rPr lang="de-CH" sz="2000" dirty="0" smtClean="0"/>
              <a:t> </a:t>
            </a:r>
            <a:r>
              <a:rPr lang="de-CH" sz="2000" dirty="0" err="1" smtClean="0"/>
              <a:t>is</a:t>
            </a:r>
            <a:r>
              <a:rPr lang="de-CH" sz="2000" dirty="0" smtClean="0"/>
              <a:t> </a:t>
            </a:r>
            <a:r>
              <a:rPr lang="de-CH" sz="2000" b="1" dirty="0" err="1" smtClean="0"/>
              <a:t>uncertainty</a:t>
            </a:r>
            <a:r>
              <a:rPr lang="de-CH" sz="2000" dirty="0" smtClean="0"/>
              <a:t> </a:t>
            </a:r>
          </a:p>
          <a:p>
            <a:pPr lvl="2"/>
            <a:r>
              <a:rPr lang="de-CH" sz="2000" dirty="0"/>
              <a:t>O</a:t>
            </a:r>
            <a:r>
              <a:rPr lang="de-CH" sz="2000" dirty="0" smtClean="0"/>
              <a:t>n international </a:t>
            </a:r>
            <a:r>
              <a:rPr lang="de-CH" sz="2000" dirty="0" err="1" smtClean="0"/>
              <a:t>rules</a:t>
            </a:r>
            <a:r>
              <a:rPr lang="de-CH" sz="2000" dirty="0" smtClean="0"/>
              <a:t> (</a:t>
            </a:r>
            <a:r>
              <a:rPr lang="de-CH" sz="2000" dirty="0" err="1" smtClean="0"/>
              <a:t>no</a:t>
            </a:r>
            <a:r>
              <a:rPr lang="de-CH" sz="2000" dirty="0" smtClean="0"/>
              <a:t> Art 6 </a:t>
            </a:r>
            <a:r>
              <a:rPr lang="de-CH" sz="2000" dirty="0" err="1" smtClean="0"/>
              <a:t>guidance</a:t>
            </a:r>
            <a:r>
              <a:rPr lang="de-CH" sz="2000" dirty="0" smtClean="0"/>
              <a:t>)</a:t>
            </a:r>
          </a:p>
          <a:p>
            <a:pPr lvl="2"/>
            <a:r>
              <a:rPr lang="de-CH" sz="2000" dirty="0" smtClean="0"/>
              <a:t>On </a:t>
            </a:r>
            <a:r>
              <a:rPr lang="de-CH" sz="2000" dirty="0" err="1" smtClean="0"/>
              <a:t>what</a:t>
            </a:r>
            <a:r>
              <a:rPr lang="de-CH" sz="2000" dirty="0" smtClean="0"/>
              <a:t> countries </a:t>
            </a:r>
            <a:r>
              <a:rPr lang="de-CH" sz="2000" dirty="0" err="1" smtClean="0"/>
              <a:t>want</a:t>
            </a:r>
            <a:r>
              <a:rPr lang="de-CH" sz="2000" dirty="0" smtClean="0"/>
              <a:t> / </a:t>
            </a:r>
            <a:r>
              <a:rPr lang="de-CH" sz="2000" dirty="0" err="1" smtClean="0"/>
              <a:t>relation</a:t>
            </a:r>
            <a:r>
              <a:rPr lang="de-CH" sz="2000" dirty="0" smtClean="0"/>
              <a:t> </a:t>
            </a:r>
            <a:r>
              <a:rPr lang="de-CH" sz="2000" dirty="0" err="1" smtClean="0"/>
              <a:t>to</a:t>
            </a:r>
            <a:r>
              <a:rPr lang="de-CH" sz="2000" dirty="0" smtClean="0"/>
              <a:t> NDCs</a:t>
            </a:r>
            <a:br>
              <a:rPr lang="de-CH" sz="2000" dirty="0" smtClean="0"/>
            </a:br>
            <a:endParaRPr lang="de-CH" sz="2000" dirty="0" smtClean="0"/>
          </a:p>
          <a:p>
            <a:pPr lvl="1"/>
            <a:r>
              <a:rPr lang="de-CH" sz="2000" b="1" dirty="0" err="1" smtClean="0"/>
              <a:t>Process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details</a:t>
            </a:r>
            <a:r>
              <a:rPr lang="de-CH" sz="2000" b="1" dirty="0"/>
              <a:t> </a:t>
            </a:r>
            <a:r>
              <a:rPr lang="de-CH" sz="2000" dirty="0"/>
              <a:t>not </a:t>
            </a:r>
            <a:r>
              <a:rPr lang="de-CH" sz="2000" dirty="0" err="1" smtClean="0"/>
              <a:t>clarified</a:t>
            </a:r>
            <a:r>
              <a:rPr lang="de-CH" sz="2000" dirty="0" smtClean="0"/>
              <a:t> </a:t>
            </a:r>
            <a:r>
              <a:rPr lang="de-CH" sz="2000" dirty="0"/>
              <a:t>in </a:t>
            </a:r>
            <a:r>
              <a:rPr lang="de-CH" sz="2000" dirty="0" err="1"/>
              <a:t>guidance</a:t>
            </a:r>
            <a:r>
              <a:rPr lang="de-CH" sz="2000" dirty="0"/>
              <a:t> </a:t>
            </a:r>
            <a:r>
              <a:rPr lang="de-CH" sz="2000" dirty="0" err="1" smtClean="0"/>
              <a:t>text</a:t>
            </a:r>
            <a:r>
              <a:rPr lang="de-CH" sz="2000" dirty="0" smtClean="0"/>
              <a:t> (</a:t>
            </a:r>
            <a:r>
              <a:rPr lang="de-CH" sz="2000" dirty="0" err="1" smtClean="0"/>
              <a:t>methodologies</a:t>
            </a:r>
            <a:r>
              <a:rPr lang="de-CH" sz="2000" dirty="0" smtClean="0"/>
              <a:t>, </a:t>
            </a:r>
            <a:r>
              <a:rPr lang="de-CH" sz="2000" dirty="0" err="1" smtClean="0"/>
              <a:t>validation</a:t>
            </a:r>
            <a:r>
              <a:rPr lang="de-CH" sz="2000" dirty="0" smtClean="0"/>
              <a:t>, </a:t>
            </a:r>
            <a:r>
              <a:rPr lang="de-CH" sz="2000" dirty="0" err="1" smtClean="0"/>
              <a:t>verification</a:t>
            </a:r>
            <a:r>
              <a:rPr lang="de-CH" sz="2000" dirty="0" smtClean="0"/>
              <a:t>, </a:t>
            </a:r>
            <a:r>
              <a:rPr lang="de-CH" sz="2000" dirty="0" err="1" smtClean="0"/>
              <a:t>timings</a:t>
            </a:r>
            <a:r>
              <a:rPr lang="de-CH" sz="2000" dirty="0" smtClean="0"/>
              <a:t>) </a:t>
            </a:r>
            <a:br>
              <a:rPr lang="de-CH" sz="2000" dirty="0" smtClean="0"/>
            </a:br>
            <a:endParaRPr lang="de-CH" sz="2000" dirty="0" smtClean="0"/>
          </a:p>
          <a:p>
            <a:pPr lvl="1"/>
            <a:r>
              <a:rPr lang="de-CH" sz="2000" b="1" dirty="0" err="1" smtClean="0"/>
              <a:t>Decision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to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authorize</a:t>
            </a:r>
            <a:r>
              <a:rPr lang="de-CH" sz="2000" dirty="0" smtClean="0"/>
              <a:t> </a:t>
            </a:r>
            <a:r>
              <a:rPr lang="de-CH" sz="2000" b="1" dirty="0" err="1" smtClean="0"/>
              <a:t>requires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careful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consideration</a:t>
            </a:r>
            <a:r>
              <a:rPr lang="de-CH" sz="2000" b="1" dirty="0" smtClean="0"/>
              <a:t> </a:t>
            </a:r>
            <a:r>
              <a:rPr lang="de-CH" sz="2000" dirty="0" smtClean="0"/>
              <a:t>(</a:t>
            </a:r>
            <a:r>
              <a:rPr lang="de-CH" sz="2000" dirty="0" err="1" smtClean="0"/>
              <a:t>institutional</a:t>
            </a:r>
            <a:r>
              <a:rPr lang="de-CH" sz="2000" dirty="0" smtClean="0"/>
              <a:t> </a:t>
            </a:r>
            <a:r>
              <a:rPr lang="de-CH" sz="2000" dirty="0" err="1" smtClean="0"/>
              <a:t>arrangements</a:t>
            </a:r>
            <a:r>
              <a:rPr lang="de-CH" sz="2000" dirty="0" smtClean="0"/>
              <a:t>) and </a:t>
            </a:r>
            <a:r>
              <a:rPr lang="de-CH" sz="2000" dirty="0" err="1" smtClean="0"/>
              <a:t>has</a:t>
            </a:r>
            <a:r>
              <a:rPr lang="de-CH" sz="2000" dirty="0" smtClean="0"/>
              <a:t> </a:t>
            </a:r>
            <a:r>
              <a:rPr lang="de-CH" sz="2000" dirty="0" err="1" smtClean="0"/>
              <a:t>implications</a:t>
            </a:r>
            <a:r>
              <a:rPr lang="de-CH" sz="2000" dirty="0" smtClean="0"/>
              <a:t> (CA)</a:t>
            </a:r>
            <a:br>
              <a:rPr lang="de-CH" sz="2000" dirty="0" smtClean="0"/>
            </a:br>
            <a:endParaRPr lang="de-CH" sz="2000" dirty="0"/>
          </a:p>
          <a:p>
            <a:r>
              <a:rPr lang="de-CH" sz="2000" dirty="0" err="1" smtClean="0"/>
              <a:t>Worthwhile</a:t>
            </a:r>
            <a:r>
              <a:rPr lang="de-CH" sz="2000" dirty="0" smtClean="0"/>
              <a:t> and </a:t>
            </a:r>
            <a:r>
              <a:rPr lang="de-CH" sz="2000" dirty="0" err="1" smtClean="0"/>
              <a:t>necessary</a:t>
            </a:r>
            <a:r>
              <a:rPr lang="de-CH" sz="2000" dirty="0" smtClean="0"/>
              <a:t> – </a:t>
            </a:r>
            <a:r>
              <a:rPr lang="de-CH" sz="2000" dirty="0" err="1" smtClean="0"/>
              <a:t>otherwise</a:t>
            </a:r>
            <a:r>
              <a:rPr lang="de-CH" sz="2000" dirty="0" smtClean="0"/>
              <a:t> </a:t>
            </a:r>
            <a:r>
              <a:rPr lang="de-CH" sz="2000" dirty="0" err="1" smtClean="0"/>
              <a:t>no</a:t>
            </a:r>
            <a:r>
              <a:rPr lang="de-CH" sz="2000" dirty="0" smtClean="0"/>
              <a:t> </a:t>
            </a:r>
            <a:r>
              <a:rPr lang="de-CH" sz="2000" dirty="0" err="1" smtClean="0"/>
              <a:t>credibility</a:t>
            </a:r>
            <a:r>
              <a:rPr lang="de-CH" sz="2000" dirty="0" smtClean="0"/>
              <a:t>, </a:t>
            </a:r>
            <a:r>
              <a:rPr lang="de-CH" sz="2000" dirty="0" err="1" smtClean="0"/>
              <a:t>criticism</a:t>
            </a:r>
            <a:r>
              <a:rPr lang="de-CH" sz="2000" dirty="0" smtClean="0"/>
              <a:t> of </a:t>
            </a:r>
            <a:r>
              <a:rPr lang="de-CH" sz="2000" dirty="0" err="1" smtClean="0"/>
              <a:t>cooperation</a:t>
            </a:r>
            <a:r>
              <a:rPr lang="de-CH" sz="2000" dirty="0" smtClean="0"/>
              <a:t> (</a:t>
            </a:r>
            <a:r>
              <a:rPr lang="de-CH" sz="2000" dirty="0" err="1" smtClean="0"/>
              <a:t>internally</a:t>
            </a:r>
            <a:r>
              <a:rPr lang="de-CH" sz="2000" dirty="0" smtClean="0"/>
              <a:t> </a:t>
            </a:r>
            <a:r>
              <a:rPr lang="de-CH" sz="2000" dirty="0" err="1" smtClean="0"/>
              <a:t>or</a:t>
            </a:r>
            <a:r>
              <a:rPr lang="de-CH" sz="2000" dirty="0" smtClean="0"/>
              <a:t> </a:t>
            </a:r>
            <a:r>
              <a:rPr lang="de-CH" sz="2000" dirty="0" err="1" smtClean="0"/>
              <a:t>externally</a:t>
            </a:r>
            <a:r>
              <a:rPr lang="de-CH" sz="2000" dirty="0" smtClean="0"/>
              <a:t>)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3466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Switzerland’s</a:t>
            </a:r>
            <a:r>
              <a:rPr lang="de-CH" dirty="0" smtClean="0"/>
              <a:t> </a:t>
            </a:r>
            <a:r>
              <a:rPr lang="de-CH" dirty="0" err="1" smtClean="0"/>
              <a:t>pilot</a:t>
            </a:r>
            <a:r>
              <a:rPr lang="de-CH" dirty="0" smtClean="0"/>
              <a:t> </a:t>
            </a:r>
            <a:r>
              <a:rPr lang="de-CH" dirty="0" err="1" smtClean="0"/>
              <a:t>thinking</a:t>
            </a:r>
            <a:r>
              <a:rPr lang="de-CH" dirty="0" smtClean="0"/>
              <a:t>: </a:t>
            </a:r>
            <a:r>
              <a:rPr lang="de-CH" dirty="0" err="1" smtClean="0"/>
              <a:t>step</a:t>
            </a:r>
            <a:r>
              <a:rPr lang="de-CH" dirty="0" smtClean="0"/>
              <a:t> 1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2000" b="1" dirty="0" smtClean="0"/>
              <a:t>Need </a:t>
            </a:r>
            <a:r>
              <a:rPr lang="de-CH" sz="2000" b="1" dirty="0" err="1" smtClean="0"/>
              <a:t>for</a:t>
            </a:r>
            <a:r>
              <a:rPr lang="de-CH" sz="2000" b="1" dirty="0" smtClean="0"/>
              <a:t> bilateral </a:t>
            </a:r>
            <a:r>
              <a:rPr lang="de-CH" sz="2000" b="1" dirty="0" err="1" smtClean="0"/>
              <a:t>agreements</a:t>
            </a:r>
            <a:r>
              <a:rPr lang="de-CH" sz="2000" b="1" dirty="0" smtClean="0"/>
              <a:t> </a:t>
            </a:r>
            <a:r>
              <a:rPr lang="de-CH" sz="2000" dirty="0" err="1" smtClean="0"/>
              <a:t>between</a:t>
            </a:r>
            <a:r>
              <a:rPr lang="de-CH" sz="2000" dirty="0" smtClean="0"/>
              <a:t> </a:t>
            </a:r>
            <a:r>
              <a:rPr lang="de-CH" sz="2000" dirty="0" err="1" smtClean="0"/>
              <a:t>Switzerland</a:t>
            </a:r>
            <a:r>
              <a:rPr lang="de-CH" sz="2000" dirty="0" smtClean="0"/>
              <a:t> and </a:t>
            </a:r>
            <a:r>
              <a:rPr lang="de-CH" sz="2000" dirty="0" err="1" smtClean="0"/>
              <a:t>partner</a:t>
            </a:r>
            <a:r>
              <a:rPr lang="de-CH" sz="2000" dirty="0" smtClean="0"/>
              <a:t> </a:t>
            </a:r>
            <a:r>
              <a:rPr lang="de-CH" sz="2000" dirty="0" err="1" smtClean="0"/>
              <a:t>country</a:t>
            </a:r>
            <a:r>
              <a:rPr lang="de-CH" sz="2000" dirty="0" smtClean="0"/>
              <a:t> </a:t>
            </a:r>
            <a:r>
              <a:rPr lang="de-CH" sz="2000" dirty="0" err="1" smtClean="0"/>
              <a:t>to</a:t>
            </a:r>
            <a:r>
              <a:rPr lang="de-CH" sz="2000" dirty="0" smtClean="0"/>
              <a:t> </a:t>
            </a:r>
            <a:r>
              <a:rPr lang="de-CH" sz="2000" b="1" dirty="0" err="1" smtClean="0"/>
              <a:t>set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framework</a:t>
            </a:r>
            <a:r>
              <a:rPr lang="de-CH" sz="2000" b="1" dirty="0" smtClean="0"/>
              <a:t> </a:t>
            </a:r>
            <a:r>
              <a:rPr lang="de-CH" sz="2000" dirty="0" err="1" smtClean="0"/>
              <a:t>for</a:t>
            </a:r>
            <a:r>
              <a:rPr lang="de-CH" sz="2000" dirty="0" smtClean="0"/>
              <a:t> </a:t>
            </a:r>
            <a:r>
              <a:rPr lang="de-CH" sz="2000" dirty="0" err="1" smtClean="0"/>
              <a:t>activities</a:t>
            </a:r>
            <a:r>
              <a:rPr lang="de-CH" sz="2000" dirty="0" smtClean="0"/>
              <a:t> </a:t>
            </a:r>
            <a:r>
              <a:rPr lang="de-CH" sz="2000" dirty="0" err="1" smtClean="0"/>
              <a:t>by</a:t>
            </a:r>
            <a:r>
              <a:rPr lang="de-CH" sz="2000" dirty="0" smtClean="0"/>
              <a:t> private </a:t>
            </a:r>
            <a:r>
              <a:rPr lang="de-CH" sz="2000" dirty="0" err="1" smtClean="0"/>
              <a:t>actors</a:t>
            </a:r>
            <a:endParaRPr lang="de-CH" sz="2000" dirty="0" smtClean="0"/>
          </a:p>
          <a:p>
            <a:endParaRPr lang="de-CH" sz="2000" dirty="0"/>
          </a:p>
          <a:p>
            <a:r>
              <a:rPr lang="de-CH" sz="2000" dirty="0" smtClean="0"/>
              <a:t>Core of a bilateral </a:t>
            </a:r>
            <a:r>
              <a:rPr lang="de-CH" sz="2000" dirty="0" err="1" smtClean="0"/>
              <a:t>agreement</a:t>
            </a:r>
            <a:r>
              <a:rPr lang="de-CH" sz="2000" dirty="0" smtClean="0"/>
              <a:t>: </a:t>
            </a:r>
          </a:p>
          <a:p>
            <a:pPr lvl="1"/>
            <a:r>
              <a:rPr lang="de-CH" sz="2000" dirty="0" err="1"/>
              <a:t>A</a:t>
            </a:r>
            <a:r>
              <a:rPr lang="de-CH" sz="2000" dirty="0" err="1" smtClean="0"/>
              <a:t>uthorization</a:t>
            </a:r>
            <a:r>
              <a:rPr lang="de-CH" sz="2000" dirty="0" smtClean="0"/>
              <a:t> </a:t>
            </a:r>
            <a:r>
              <a:rPr lang="de-CH" sz="2000" dirty="0" err="1" smtClean="0"/>
              <a:t>process</a:t>
            </a:r>
            <a:r>
              <a:rPr lang="de-CH" sz="2000" dirty="0" smtClean="0"/>
              <a:t> </a:t>
            </a:r>
            <a:r>
              <a:rPr lang="de-CH" sz="2000" dirty="0" err="1" smtClean="0"/>
              <a:t>for</a:t>
            </a:r>
            <a:r>
              <a:rPr lang="de-CH" sz="2000" dirty="0" smtClean="0"/>
              <a:t> </a:t>
            </a:r>
            <a:r>
              <a:rPr lang="de-CH" sz="2000" dirty="0" err="1" smtClean="0"/>
              <a:t>activities</a:t>
            </a:r>
            <a:endParaRPr lang="de-CH" sz="2000" dirty="0" smtClean="0"/>
          </a:p>
          <a:p>
            <a:pPr lvl="1"/>
            <a:r>
              <a:rPr lang="de-CH" sz="2000" dirty="0" smtClean="0"/>
              <a:t>Clarify </a:t>
            </a:r>
            <a:r>
              <a:rPr lang="de-CH" sz="2000" dirty="0" err="1" smtClean="0"/>
              <a:t>requirements</a:t>
            </a:r>
            <a:r>
              <a:rPr lang="de-CH" sz="2000" dirty="0" smtClean="0"/>
              <a:t> and </a:t>
            </a:r>
            <a:r>
              <a:rPr lang="de-CH" sz="2000" dirty="0" err="1" smtClean="0"/>
              <a:t>steps</a:t>
            </a:r>
            <a:r>
              <a:rPr lang="de-CH" sz="2000" dirty="0" smtClean="0"/>
              <a:t>: </a:t>
            </a:r>
            <a:r>
              <a:rPr lang="de-CH" sz="2000" dirty="0" err="1" smtClean="0"/>
              <a:t>verification</a:t>
            </a:r>
            <a:r>
              <a:rPr lang="de-CH" sz="2000" dirty="0" smtClean="0"/>
              <a:t>, human </a:t>
            </a:r>
            <a:r>
              <a:rPr lang="de-CH" sz="2000" dirty="0" err="1" smtClean="0"/>
              <a:t>rights</a:t>
            </a:r>
            <a:r>
              <a:rPr lang="de-CH" sz="2000" dirty="0" smtClean="0"/>
              <a:t>, SD, </a:t>
            </a:r>
            <a:r>
              <a:rPr lang="de-CH" sz="2000" dirty="0" err="1" smtClean="0"/>
              <a:t>registry</a:t>
            </a:r>
            <a:endParaRPr lang="de-CH" sz="2000" dirty="0"/>
          </a:p>
          <a:p>
            <a:pPr lvl="1"/>
            <a:r>
              <a:rPr lang="de-CH" sz="2000" dirty="0" err="1" smtClean="0"/>
              <a:t>Commitments</a:t>
            </a:r>
            <a:r>
              <a:rPr lang="de-CH" sz="2000" dirty="0" smtClean="0"/>
              <a:t> </a:t>
            </a:r>
            <a:r>
              <a:rPr lang="de-CH" sz="2000" dirty="0" err="1" smtClean="0"/>
              <a:t>by</a:t>
            </a:r>
            <a:r>
              <a:rPr lang="de-CH" sz="2000" dirty="0" smtClean="0"/>
              <a:t> countries </a:t>
            </a:r>
            <a:r>
              <a:rPr lang="de-CH" sz="2000" dirty="0" err="1" smtClean="0"/>
              <a:t>once</a:t>
            </a:r>
            <a:r>
              <a:rPr lang="de-CH" sz="2000" dirty="0" smtClean="0"/>
              <a:t> </a:t>
            </a:r>
            <a:r>
              <a:rPr lang="de-CH" sz="2000" dirty="0" err="1" smtClean="0"/>
              <a:t>authorization</a:t>
            </a:r>
            <a:r>
              <a:rPr lang="de-CH" sz="2000" dirty="0" smtClean="0"/>
              <a:t> </a:t>
            </a:r>
            <a:r>
              <a:rPr lang="de-CH" sz="2000" dirty="0" err="1" smtClean="0"/>
              <a:t>is</a:t>
            </a:r>
            <a:r>
              <a:rPr lang="de-CH" sz="2000" dirty="0" smtClean="0"/>
              <a:t> </a:t>
            </a:r>
            <a:r>
              <a:rPr lang="de-CH" sz="2000" dirty="0" err="1" smtClean="0"/>
              <a:t>issued</a:t>
            </a:r>
            <a:endParaRPr lang="de-CH" sz="2000" dirty="0" smtClean="0"/>
          </a:p>
          <a:p>
            <a:pPr lvl="1"/>
            <a:endParaRPr lang="de-CH" sz="2000" dirty="0"/>
          </a:p>
          <a:p>
            <a:r>
              <a:rPr lang="de-CH" sz="2000" dirty="0" err="1"/>
              <a:t>Specific</a:t>
            </a:r>
            <a:r>
              <a:rPr lang="de-CH" sz="2000" dirty="0"/>
              <a:t> </a:t>
            </a:r>
            <a:r>
              <a:rPr lang="de-CH" sz="2000" b="1" dirty="0" err="1"/>
              <a:t>guidelines</a:t>
            </a:r>
            <a:r>
              <a:rPr lang="de-CH" sz="2000" dirty="0"/>
              <a:t> </a:t>
            </a:r>
            <a:r>
              <a:rPr lang="de-CH" sz="2000" dirty="0" err="1"/>
              <a:t>that</a:t>
            </a:r>
            <a:r>
              <a:rPr lang="de-CH" sz="2000" dirty="0"/>
              <a:t> </a:t>
            </a:r>
            <a:r>
              <a:rPr lang="de-CH" sz="2000" dirty="0" err="1"/>
              <a:t>inform</a:t>
            </a:r>
            <a:r>
              <a:rPr lang="de-CH" sz="2000" dirty="0"/>
              <a:t> </a:t>
            </a:r>
            <a:r>
              <a:rPr lang="de-CH" sz="2000" dirty="0" err="1"/>
              <a:t>decisions</a:t>
            </a:r>
            <a:r>
              <a:rPr lang="de-CH" sz="2000" dirty="0"/>
              <a:t> </a:t>
            </a:r>
            <a:r>
              <a:rPr lang="de-CH" sz="2000" dirty="0" err="1"/>
              <a:t>under</a:t>
            </a:r>
            <a:r>
              <a:rPr lang="de-CH" sz="2000" dirty="0"/>
              <a:t> </a:t>
            </a:r>
            <a:r>
              <a:rPr lang="de-CH" sz="2000" dirty="0" err="1"/>
              <a:t>the</a:t>
            </a:r>
            <a:r>
              <a:rPr lang="de-CH" sz="2000" dirty="0"/>
              <a:t> bilateral </a:t>
            </a:r>
            <a:r>
              <a:rPr lang="de-CH" sz="2000" dirty="0" err="1"/>
              <a:t>agreement</a:t>
            </a:r>
            <a:r>
              <a:rPr lang="de-CH" sz="2000" dirty="0"/>
              <a:t> </a:t>
            </a:r>
            <a:r>
              <a:rPr lang="de-CH" sz="2000" dirty="0" err="1"/>
              <a:t>are</a:t>
            </a:r>
            <a:r>
              <a:rPr lang="de-CH" sz="2000" dirty="0"/>
              <a:t> </a:t>
            </a:r>
            <a:r>
              <a:rPr lang="de-CH" sz="2000" b="1" dirty="0" err="1"/>
              <a:t>set</a:t>
            </a:r>
            <a:r>
              <a:rPr lang="de-CH" sz="2000" b="1" dirty="0"/>
              <a:t> at </a:t>
            </a:r>
            <a:r>
              <a:rPr lang="de-CH" sz="2000" b="1" dirty="0" err="1"/>
              <a:t>the</a:t>
            </a:r>
            <a:r>
              <a:rPr lang="de-CH" sz="2000" b="1" dirty="0"/>
              <a:t> </a:t>
            </a:r>
            <a:r>
              <a:rPr lang="de-CH" sz="2000" b="1" dirty="0" err="1"/>
              <a:t>respective</a:t>
            </a:r>
            <a:r>
              <a:rPr lang="de-CH" sz="2000" b="1" dirty="0"/>
              <a:t> national </a:t>
            </a:r>
            <a:r>
              <a:rPr lang="de-CH" sz="2000" b="1" dirty="0" err="1"/>
              <a:t>level</a:t>
            </a:r>
            <a:r>
              <a:rPr lang="de-CH" sz="2000" b="1" dirty="0"/>
              <a:t> </a:t>
            </a:r>
            <a:r>
              <a:rPr lang="de-CH" sz="2000" dirty="0"/>
              <a:t>(Swiss CO</a:t>
            </a:r>
            <a:r>
              <a:rPr lang="de-CH" sz="2000" baseline="-25000" dirty="0"/>
              <a:t>2</a:t>
            </a:r>
            <a:r>
              <a:rPr lang="de-CH" sz="2000" dirty="0"/>
              <a:t> </a:t>
            </a:r>
            <a:r>
              <a:rPr lang="de-CH" sz="2000" dirty="0" err="1"/>
              <a:t>law</a:t>
            </a:r>
            <a:r>
              <a:rPr lang="de-CH" sz="2000" dirty="0"/>
              <a:t> and </a:t>
            </a:r>
            <a:r>
              <a:rPr lang="de-CH" sz="2000" dirty="0" err="1"/>
              <a:t>ordinance</a:t>
            </a:r>
            <a:r>
              <a:rPr lang="de-CH" sz="2000" dirty="0"/>
              <a:t> and </a:t>
            </a:r>
            <a:r>
              <a:rPr lang="de-CH" sz="2000" dirty="0" err="1"/>
              <a:t>partner</a:t>
            </a:r>
            <a:r>
              <a:rPr lang="de-CH" sz="2000" dirty="0"/>
              <a:t> </a:t>
            </a:r>
            <a:r>
              <a:rPr lang="de-CH" sz="2000" dirty="0" err="1"/>
              <a:t>country</a:t>
            </a:r>
            <a:r>
              <a:rPr lang="de-CH" sz="2000" dirty="0" smtClean="0"/>
              <a:t>)</a:t>
            </a:r>
          </a:p>
          <a:p>
            <a:pPr lvl="1"/>
            <a:endParaRPr lang="de-CH" sz="2000" dirty="0"/>
          </a:p>
          <a:p>
            <a:endParaRPr lang="de-CH" sz="2000" dirty="0"/>
          </a:p>
          <a:p>
            <a:endParaRPr lang="de-CH" sz="2000" dirty="0"/>
          </a:p>
          <a:p>
            <a:endParaRPr lang="de-CH" sz="2000" dirty="0" smtClean="0"/>
          </a:p>
          <a:p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69737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Switzerland’s</a:t>
            </a:r>
            <a:r>
              <a:rPr lang="de-CH" dirty="0" smtClean="0"/>
              <a:t> </a:t>
            </a:r>
            <a:r>
              <a:rPr lang="de-CH" dirty="0" err="1" smtClean="0"/>
              <a:t>pilot</a:t>
            </a:r>
            <a:r>
              <a:rPr lang="de-CH" dirty="0" smtClean="0"/>
              <a:t> </a:t>
            </a:r>
            <a:r>
              <a:rPr lang="de-CH" dirty="0" err="1" smtClean="0"/>
              <a:t>thinking</a:t>
            </a:r>
            <a:r>
              <a:rPr lang="de-CH" dirty="0" smtClean="0"/>
              <a:t>: </a:t>
            </a:r>
            <a:r>
              <a:rPr lang="de-CH" dirty="0" err="1" smtClean="0"/>
              <a:t>step</a:t>
            </a:r>
            <a:r>
              <a:rPr lang="de-CH" dirty="0" smtClean="0"/>
              <a:t> 2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2000" b="1" dirty="0" err="1" smtClean="0"/>
              <a:t>Signature</a:t>
            </a:r>
            <a:r>
              <a:rPr lang="de-CH" sz="2000" dirty="0" smtClean="0"/>
              <a:t> </a:t>
            </a:r>
            <a:r>
              <a:rPr lang="de-CH" sz="2000" b="1" dirty="0" smtClean="0"/>
              <a:t>of bilateral </a:t>
            </a:r>
            <a:r>
              <a:rPr lang="de-CH" sz="2000" b="1" dirty="0" err="1" smtClean="0"/>
              <a:t>agreement</a:t>
            </a:r>
            <a:r>
              <a:rPr lang="de-CH" sz="2000" b="1" dirty="0" smtClean="0"/>
              <a:t> </a:t>
            </a:r>
            <a:r>
              <a:rPr lang="de-CH" sz="2000" dirty="0" smtClean="0"/>
              <a:t>(</a:t>
            </a:r>
            <a:r>
              <a:rPr lang="de-CH" sz="2000" dirty="0" err="1" smtClean="0"/>
              <a:t>step</a:t>
            </a:r>
            <a:r>
              <a:rPr lang="de-CH" sz="2000" dirty="0" smtClean="0"/>
              <a:t> 1) </a:t>
            </a:r>
            <a:r>
              <a:rPr lang="de-CH" sz="2000" b="1" dirty="0" err="1" smtClean="0"/>
              <a:t>is</a:t>
            </a:r>
            <a:r>
              <a:rPr lang="de-CH" sz="2000" b="1" dirty="0" smtClean="0"/>
              <a:t> not </a:t>
            </a:r>
            <a:r>
              <a:rPr lang="de-CH" sz="2000" dirty="0" smtClean="0"/>
              <a:t>(</a:t>
            </a:r>
            <a:r>
              <a:rPr lang="de-CH" sz="2000" dirty="0" err="1" smtClean="0"/>
              <a:t>yet</a:t>
            </a:r>
            <a:r>
              <a:rPr lang="de-CH" sz="2000" dirty="0" smtClean="0"/>
              <a:t>) </a:t>
            </a:r>
            <a:r>
              <a:rPr lang="de-CH" sz="2000" b="1" dirty="0" err="1" smtClean="0"/>
              <a:t>the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moment</a:t>
            </a:r>
            <a:r>
              <a:rPr lang="de-CH" sz="2000" b="1" dirty="0" smtClean="0"/>
              <a:t> of </a:t>
            </a:r>
            <a:r>
              <a:rPr lang="de-CH" sz="2000" b="1" dirty="0" err="1" smtClean="0"/>
              <a:t>authorization</a:t>
            </a:r>
            <a:r>
              <a:rPr lang="de-CH" sz="2000" dirty="0" smtClean="0"/>
              <a:t> of </a:t>
            </a:r>
            <a:r>
              <a:rPr lang="de-CH" sz="2000" dirty="0" err="1" smtClean="0"/>
              <a:t>activities</a:t>
            </a:r>
            <a:endParaRPr lang="de-CH" sz="2000" dirty="0" smtClean="0"/>
          </a:p>
          <a:p>
            <a:pPr marL="0" indent="0">
              <a:buNone/>
            </a:pPr>
            <a:endParaRPr lang="de-CH" sz="2000" dirty="0" smtClean="0"/>
          </a:p>
          <a:p>
            <a:r>
              <a:rPr lang="de-CH" sz="2000" dirty="0" err="1" smtClean="0"/>
              <a:t>Authorization</a:t>
            </a:r>
            <a:r>
              <a:rPr lang="de-CH" sz="2000" dirty="0" smtClean="0"/>
              <a:t> of </a:t>
            </a:r>
            <a:r>
              <a:rPr lang="de-CH" sz="2000" dirty="0" err="1" smtClean="0"/>
              <a:t>activities</a:t>
            </a:r>
            <a:r>
              <a:rPr lang="de-CH" sz="2000" dirty="0"/>
              <a:t> </a:t>
            </a:r>
            <a:r>
              <a:rPr lang="de-CH" sz="2000" dirty="0" err="1" smtClean="0"/>
              <a:t>comes</a:t>
            </a:r>
            <a:r>
              <a:rPr lang="de-CH" sz="2000" dirty="0" smtClean="0"/>
              <a:t> </a:t>
            </a:r>
            <a:r>
              <a:rPr lang="de-CH" sz="2000" dirty="0" err="1" smtClean="0"/>
              <a:t>once</a:t>
            </a:r>
            <a:r>
              <a:rPr lang="de-CH" sz="2000" dirty="0" smtClean="0"/>
              <a:t> </a:t>
            </a:r>
            <a:r>
              <a:rPr lang="de-CH" sz="2000" b="1" dirty="0" err="1" smtClean="0"/>
              <a:t>both</a:t>
            </a:r>
            <a:r>
              <a:rPr lang="de-CH" sz="2000" b="1" dirty="0" smtClean="0"/>
              <a:t> countries </a:t>
            </a:r>
            <a:r>
              <a:rPr lang="de-CH" sz="2000" b="1" dirty="0" err="1" smtClean="0"/>
              <a:t>support</a:t>
            </a:r>
            <a:r>
              <a:rPr lang="de-CH" sz="2000" b="1" dirty="0" smtClean="0"/>
              <a:t> a </a:t>
            </a:r>
            <a:r>
              <a:rPr lang="de-CH" sz="2000" b="1" dirty="0" err="1" smtClean="0"/>
              <a:t>proposed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activity</a:t>
            </a:r>
            <a:r>
              <a:rPr lang="de-CH" sz="2000" dirty="0" smtClean="0"/>
              <a:t> </a:t>
            </a:r>
            <a:r>
              <a:rPr lang="de-CH" sz="2000" dirty="0" err="1" smtClean="0"/>
              <a:t>that</a:t>
            </a:r>
            <a:r>
              <a:rPr lang="de-CH" sz="2000" dirty="0" smtClean="0"/>
              <a:t> will happen in </a:t>
            </a:r>
            <a:r>
              <a:rPr lang="de-CH" sz="2000" dirty="0" err="1" smtClean="0"/>
              <a:t>the</a:t>
            </a:r>
            <a:r>
              <a:rPr lang="de-CH" sz="2000" dirty="0" smtClean="0"/>
              <a:t> host </a:t>
            </a:r>
            <a:r>
              <a:rPr lang="de-CH" sz="2000" dirty="0" err="1" smtClean="0"/>
              <a:t>country</a:t>
            </a:r>
            <a:endParaRPr lang="de-CH" sz="2000" dirty="0" smtClean="0"/>
          </a:p>
          <a:p>
            <a:endParaRPr lang="de-CH" sz="2000" b="1" dirty="0"/>
          </a:p>
          <a:p>
            <a:r>
              <a:rPr lang="de-CH" sz="2000" dirty="0" err="1" smtClean="0"/>
              <a:t>Authorization</a:t>
            </a:r>
            <a:r>
              <a:rPr lang="de-CH" sz="2000" dirty="0" smtClean="0"/>
              <a:t> </a:t>
            </a:r>
            <a:r>
              <a:rPr lang="de-CH" sz="2000" dirty="0" err="1" smtClean="0"/>
              <a:t>could</a:t>
            </a:r>
            <a:r>
              <a:rPr lang="de-CH" sz="2000" dirty="0" smtClean="0"/>
              <a:t> </a:t>
            </a:r>
            <a:r>
              <a:rPr lang="de-CH" sz="2000" dirty="0" err="1" smtClean="0"/>
              <a:t>be</a:t>
            </a:r>
            <a:r>
              <a:rPr lang="de-CH" sz="2000" dirty="0" smtClean="0"/>
              <a:t> a </a:t>
            </a:r>
            <a:r>
              <a:rPr lang="de-CH" sz="2000" b="1" dirty="0" err="1" smtClean="0"/>
              <a:t>long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process</a:t>
            </a:r>
            <a:r>
              <a:rPr lang="de-CH" sz="2000" b="1" dirty="0"/>
              <a:t> </a:t>
            </a:r>
            <a:r>
              <a:rPr lang="de-CH" sz="2000" dirty="0" smtClean="0"/>
              <a:t>(</a:t>
            </a:r>
            <a:r>
              <a:rPr lang="de-CH" sz="2000" dirty="0" err="1" smtClean="0"/>
              <a:t>details</a:t>
            </a:r>
            <a:r>
              <a:rPr lang="de-CH" sz="2000" dirty="0" smtClean="0"/>
              <a:t>, 2 </a:t>
            </a:r>
            <a:r>
              <a:rPr lang="de-CH" sz="2000" dirty="0" err="1" smtClean="0"/>
              <a:t>government</a:t>
            </a:r>
            <a:r>
              <a:rPr lang="de-CH" sz="2000" dirty="0" smtClean="0"/>
              <a:t> </a:t>
            </a:r>
            <a:r>
              <a:rPr lang="de-CH" sz="2000" dirty="0" err="1" smtClean="0"/>
              <a:t>administrations</a:t>
            </a:r>
            <a:r>
              <a:rPr lang="de-CH" sz="2000" dirty="0" smtClean="0"/>
              <a:t> </a:t>
            </a:r>
            <a:r>
              <a:rPr lang="de-CH" sz="2000" dirty="0" err="1" smtClean="0"/>
              <a:t>need</a:t>
            </a:r>
            <a:r>
              <a:rPr lang="de-CH" sz="2000" dirty="0" smtClean="0"/>
              <a:t> </a:t>
            </a:r>
            <a:r>
              <a:rPr lang="de-CH" sz="2000" dirty="0" err="1" smtClean="0"/>
              <a:t>to</a:t>
            </a:r>
            <a:r>
              <a:rPr lang="de-CH" sz="2000" dirty="0" smtClean="0"/>
              <a:t> </a:t>
            </a:r>
            <a:r>
              <a:rPr lang="de-CH" sz="2000" dirty="0" err="1" smtClean="0"/>
              <a:t>give</a:t>
            </a:r>
            <a:r>
              <a:rPr lang="de-CH" sz="2000" dirty="0" smtClean="0"/>
              <a:t> </a:t>
            </a:r>
            <a:r>
              <a:rPr lang="de-CH" sz="2000" dirty="0" err="1" smtClean="0"/>
              <a:t>green</a:t>
            </a:r>
            <a:r>
              <a:rPr lang="de-CH" sz="2000" dirty="0" smtClean="0"/>
              <a:t> light)</a:t>
            </a:r>
          </a:p>
          <a:p>
            <a:endParaRPr lang="de-CH" sz="2000" dirty="0"/>
          </a:p>
          <a:p>
            <a:r>
              <a:rPr lang="de-CH" sz="2000" dirty="0" smtClean="0"/>
              <a:t>Investment </a:t>
            </a:r>
            <a:r>
              <a:rPr lang="de-CH" sz="2000" dirty="0" err="1" smtClean="0"/>
              <a:t>decision</a:t>
            </a:r>
            <a:r>
              <a:rPr lang="de-CH" sz="2000" dirty="0" smtClean="0"/>
              <a:t> </a:t>
            </a:r>
            <a:r>
              <a:rPr lang="de-CH" sz="2000" dirty="0" err="1" smtClean="0"/>
              <a:t>by</a:t>
            </a:r>
            <a:r>
              <a:rPr lang="de-CH" sz="2000" dirty="0" smtClean="0"/>
              <a:t> </a:t>
            </a:r>
            <a:r>
              <a:rPr lang="de-CH" sz="2000" dirty="0" err="1" smtClean="0"/>
              <a:t>project</a:t>
            </a:r>
            <a:r>
              <a:rPr lang="de-CH" sz="2000" dirty="0" smtClean="0"/>
              <a:t> </a:t>
            </a:r>
            <a:r>
              <a:rPr lang="de-CH" sz="2000" dirty="0" err="1" smtClean="0"/>
              <a:t>developer</a:t>
            </a:r>
            <a:r>
              <a:rPr lang="de-CH" sz="2000" dirty="0" smtClean="0"/>
              <a:t> </a:t>
            </a:r>
            <a:r>
              <a:rPr lang="de-CH" sz="2000" dirty="0" err="1" smtClean="0"/>
              <a:t>requires</a:t>
            </a:r>
            <a:r>
              <a:rPr lang="de-CH" sz="2000" dirty="0" smtClean="0"/>
              <a:t> </a:t>
            </a:r>
            <a:r>
              <a:rPr lang="de-CH" sz="2000" dirty="0" err="1" smtClean="0"/>
              <a:t>authorization</a:t>
            </a:r>
            <a:r>
              <a:rPr lang="de-CH" sz="2000" dirty="0" smtClean="0"/>
              <a:t> </a:t>
            </a:r>
            <a:r>
              <a:rPr lang="de-CH" sz="2000" dirty="0" err="1" smtClean="0"/>
              <a:t>by</a:t>
            </a:r>
            <a:r>
              <a:rPr lang="de-CH" sz="2000" dirty="0" smtClean="0"/>
              <a:t> </a:t>
            </a:r>
            <a:r>
              <a:rPr lang="de-CH" sz="2000" dirty="0" err="1" smtClean="0"/>
              <a:t>both</a:t>
            </a:r>
            <a:r>
              <a:rPr lang="de-CH" sz="2000" dirty="0" smtClean="0"/>
              <a:t> countries but </a:t>
            </a:r>
            <a:r>
              <a:rPr lang="de-CH" sz="2000" b="1" dirty="0" err="1" smtClean="0"/>
              <a:t>commercial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contracts</a:t>
            </a:r>
            <a:r>
              <a:rPr lang="de-CH" sz="2000" dirty="0" smtClean="0"/>
              <a:t> </a:t>
            </a:r>
            <a:r>
              <a:rPr lang="de-CH" sz="2000" dirty="0" err="1" smtClean="0"/>
              <a:t>are</a:t>
            </a:r>
            <a:r>
              <a:rPr lang="de-CH" sz="2000" dirty="0" smtClean="0"/>
              <a:t> </a:t>
            </a:r>
            <a:r>
              <a:rPr lang="de-CH" sz="2000" b="1" dirty="0" smtClean="0"/>
              <a:t>not </a:t>
            </a:r>
            <a:r>
              <a:rPr lang="de-CH" sz="2000" b="1" dirty="0" err="1" smtClean="0"/>
              <a:t>governed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by</a:t>
            </a:r>
            <a:r>
              <a:rPr lang="de-CH" sz="2000" b="1" dirty="0" smtClean="0"/>
              <a:t> bilateral </a:t>
            </a:r>
            <a:r>
              <a:rPr lang="de-CH" sz="2000" b="1" dirty="0" err="1" smtClean="0"/>
              <a:t>agreement</a:t>
            </a:r>
            <a:r>
              <a:rPr lang="de-CH" sz="2000" dirty="0"/>
              <a:t> </a:t>
            </a:r>
            <a:r>
              <a:rPr lang="de-CH" sz="2000" dirty="0" smtClean="0"/>
              <a:t>-&gt; </a:t>
            </a:r>
            <a:r>
              <a:rPr lang="de-CH" sz="2000" b="1" dirty="0" smtClean="0"/>
              <a:t>private </a:t>
            </a:r>
            <a:r>
              <a:rPr lang="de-CH" sz="2000" b="1" dirty="0" err="1" smtClean="0"/>
              <a:t>sector</a:t>
            </a:r>
            <a:endParaRPr lang="de-CH" sz="2000" b="1" dirty="0" smtClean="0"/>
          </a:p>
          <a:p>
            <a:endParaRPr lang="de-CH" sz="2000" dirty="0"/>
          </a:p>
          <a:p>
            <a:endParaRPr lang="de-CH" sz="2000" dirty="0"/>
          </a:p>
          <a:p>
            <a:endParaRPr lang="de-CH" sz="2000" dirty="0" smtClean="0"/>
          </a:p>
          <a:p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186666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Lessons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Article</a:t>
            </a:r>
            <a:r>
              <a:rPr lang="de-CH" dirty="0" smtClean="0"/>
              <a:t> 6 </a:t>
            </a:r>
            <a:r>
              <a:rPr lang="de-CH" dirty="0" err="1" smtClean="0"/>
              <a:t>guidance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2000" b="1" dirty="0" err="1" smtClean="0"/>
              <a:t>What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really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matters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is</a:t>
            </a:r>
            <a:r>
              <a:rPr lang="de-CH" sz="2000" b="1" dirty="0" smtClean="0"/>
              <a:t> TRANSPARENCY </a:t>
            </a:r>
          </a:p>
          <a:p>
            <a:pPr lvl="1"/>
            <a:r>
              <a:rPr lang="de-CH" sz="2000" dirty="0" smtClean="0"/>
              <a:t>On </a:t>
            </a:r>
            <a:r>
              <a:rPr lang="de-CH" sz="2000" dirty="0" err="1" smtClean="0"/>
              <a:t>authorizations</a:t>
            </a:r>
            <a:r>
              <a:rPr lang="de-CH" sz="2000" dirty="0" smtClean="0"/>
              <a:t> of </a:t>
            </a:r>
            <a:r>
              <a:rPr lang="de-CH" sz="2000" dirty="0" err="1" smtClean="0"/>
              <a:t>activities</a:t>
            </a:r>
            <a:r>
              <a:rPr lang="de-CH" sz="2000" dirty="0" smtClean="0"/>
              <a:t>: </a:t>
            </a:r>
            <a:r>
              <a:rPr lang="de-CH" sz="2000" dirty="0" err="1" smtClean="0"/>
              <a:t>how</a:t>
            </a:r>
            <a:r>
              <a:rPr lang="de-CH" sz="2000" dirty="0" smtClean="0"/>
              <a:t> </a:t>
            </a:r>
            <a:r>
              <a:rPr lang="de-CH" sz="2000" dirty="0" err="1"/>
              <a:t>it</a:t>
            </a:r>
            <a:r>
              <a:rPr lang="de-CH" sz="2000" dirty="0"/>
              <a:t> </a:t>
            </a:r>
            <a:r>
              <a:rPr lang="de-CH" sz="2000" dirty="0" err="1"/>
              <a:t>is</a:t>
            </a:r>
            <a:r>
              <a:rPr lang="de-CH" sz="2000" dirty="0"/>
              <a:t> </a:t>
            </a:r>
            <a:r>
              <a:rPr lang="de-CH" sz="2000" dirty="0" err="1"/>
              <a:t>done</a:t>
            </a:r>
            <a:r>
              <a:rPr lang="de-CH" sz="2000" dirty="0"/>
              <a:t>, </a:t>
            </a:r>
            <a:r>
              <a:rPr lang="de-CH" sz="2000" dirty="0" err="1"/>
              <a:t>when</a:t>
            </a:r>
            <a:r>
              <a:rPr lang="de-CH" sz="2000" dirty="0"/>
              <a:t> </a:t>
            </a:r>
            <a:r>
              <a:rPr lang="de-CH" sz="2000" dirty="0" err="1"/>
              <a:t>it</a:t>
            </a:r>
            <a:r>
              <a:rPr lang="de-CH" sz="2000" dirty="0"/>
              <a:t> </a:t>
            </a:r>
            <a:r>
              <a:rPr lang="de-CH" sz="2000" dirty="0" err="1"/>
              <a:t>is</a:t>
            </a:r>
            <a:r>
              <a:rPr lang="de-CH" sz="2000" dirty="0"/>
              <a:t> </a:t>
            </a:r>
            <a:r>
              <a:rPr lang="de-CH" sz="2000" dirty="0" err="1"/>
              <a:t>official</a:t>
            </a:r>
            <a:r>
              <a:rPr lang="de-CH" sz="2000" dirty="0"/>
              <a:t>, </a:t>
            </a:r>
            <a:r>
              <a:rPr lang="de-CH" sz="2000" dirty="0" err="1"/>
              <a:t>its</a:t>
            </a:r>
            <a:r>
              <a:rPr lang="de-CH" sz="2000" dirty="0"/>
              <a:t> </a:t>
            </a:r>
            <a:r>
              <a:rPr lang="de-CH" sz="2000" dirty="0" err="1"/>
              <a:t>implications</a:t>
            </a:r>
            <a:r>
              <a:rPr lang="de-CH" sz="2000" dirty="0"/>
              <a:t> </a:t>
            </a:r>
            <a:r>
              <a:rPr lang="de-CH" sz="2000" dirty="0" smtClean="0"/>
              <a:t>…</a:t>
            </a:r>
          </a:p>
          <a:p>
            <a:pPr lvl="1"/>
            <a:r>
              <a:rPr lang="de-CH" sz="2000" dirty="0" smtClean="0"/>
              <a:t>On </a:t>
            </a:r>
            <a:r>
              <a:rPr lang="de-CH" sz="2000" dirty="0" err="1" smtClean="0"/>
              <a:t>transfers</a:t>
            </a:r>
            <a:r>
              <a:rPr lang="de-CH" sz="2000" dirty="0"/>
              <a:t> </a:t>
            </a:r>
            <a:r>
              <a:rPr lang="de-CH" sz="2000" dirty="0" smtClean="0"/>
              <a:t>of ITMOs </a:t>
            </a:r>
            <a:r>
              <a:rPr lang="de-CH" sz="2000" dirty="0" err="1" smtClean="0"/>
              <a:t>once</a:t>
            </a:r>
            <a:r>
              <a:rPr lang="de-CH" sz="2000" dirty="0" smtClean="0"/>
              <a:t> </a:t>
            </a:r>
            <a:r>
              <a:rPr lang="de-CH" sz="2000" dirty="0" err="1" smtClean="0"/>
              <a:t>authorized</a:t>
            </a:r>
            <a:r>
              <a:rPr lang="de-CH" sz="2000" dirty="0" smtClean="0"/>
              <a:t/>
            </a:r>
            <a:br>
              <a:rPr lang="de-CH" sz="2000" dirty="0" smtClean="0"/>
            </a:br>
            <a:endParaRPr lang="de-CH" sz="2000" dirty="0"/>
          </a:p>
          <a:p>
            <a:r>
              <a:rPr lang="de-CH" sz="2000" dirty="0" smtClean="0"/>
              <a:t>UNFCCC </a:t>
            </a:r>
            <a:r>
              <a:rPr lang="de-CH" sz="2000" dirty="0" err="1" smtClean="0"/>
              <a:t>to</a:t>
            </a:r>
            <a:r>
              <a:rPr lang="de-CH" sz="2000" dirty="0" smtClean="0"/>
              <a:t> </a:t>
            </a:r>
            <a:r>
              <a:rPr lang="de-CH" sz="2000" b="1" dirty="0" err="1" smtClean="0"/>
              <a:t>provide</a:t>
            </a:r>
            <a:r>
              <a:rPr lang="de-CH" sz="2000" b="1" dirty="0" smtClean="0"/>
              <a:t> a </a:t>
            </a:r>
            <a:r>
              <a:rPr lang="de-CH" sz="2000" b="1" dirty="0" err="1" smtClean="0"/>
              <a:t>space</a:t>
            </a:r>
            <a:r>
              <a:rPr lang="de-CH" sz="2000" dirty="0" smtClean="0"/>
              <a:t> </a:t>
            </a:r>
            <a:r>
              <a:rPr lang="de-CH" sz="2000" dirty="0" err="1" smtClean="0"/>
              <a:t>that</a:t>
            </a:r>
            <a:r>
              <a:rPr lang="de-CH" sz="2000" dirty="0" smtClean="0"/>
              <a:t> </a:t>
            </a:r>
            <a:r>
              <a:rPr lang="de-CH" sz="2000" dirty="0" err="1" smtClean="0"/>
              <a:t>allows</a:t>
            </a:r>
            <a:r>
              <a:rPr lang="de-CH" sz="2000" dirty="0" smtClean="0"/>
              <a:t> </a:t>
            </a:r>
            <a:r>
              <a:rPr lang="de-CH" sz="2000" dirty="0" err="1" smtClean="0"/>
              <a:t>Parties</a:t>
            </a:r>
            <a:r>
              <a:rPr lang="de-CH" sz="2000" dirty="0" smtClean="0"/>
              <a:t> </a:t>
            </a:r>
            <a:r>
              <a:rPr lang="de-CH" sz="2000" dirty="0" err="1" smtClean="0"/>
              <a:t>to</a:t>
            </a:r>
            <a:r>
              <a:rPr lang="de-CH" sz="2000" dirty="0" smtClean="0"/>
              <a:t> </a:t>
            </a:r>
            <a:r>
              <a:rPr lang="de-CH" sz="2000" dirty="0" err="1" smtClean="0"/>
              <a:t>tell</a:t>
            </a:r>
            <a:r>
              <a:rPr lang="de-CH" sz="2000" dirty="0" smtClean="0"/>
              <a:t> </a:t>
            </a:r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world</a:t>
            </a:r>
            <a:r>
              <a:rPr lang="de-CH" sz="2000" dirty="0" smtClean="0"/>
              <a:t> </a:t>
            </a:r>
            <a:r>
              <a:rPr lang="de-CH" sz="2000" dirty="0" err="1" smtClean="0"/>
              <a:t>that</a:t>
            </a:r>
            <a:r>
              <a:rPr lang="de-CH" sz="2000" dirty="0" smtClean="0"/>
              <a:t> an </a:t>
            </a:r>
            <a:r>
              <a:rPr lang="de-CH" sz="2000" b="1" dirty="0" err="1" smtClean="0"/>
              <a:t>activity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is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official</a:t>
            </a:r>
            <a:r>
              <a:rPr lang="de-CH" sz="2000" b="1" dirty="0" smtClean="0"/>
              <a:t>, </a:t>
            </a:r>
            <a:r>
              <a:rPr lang="de-CH" sz="2000" b="1" dirty="0" err="1" smtClean="0"/>
              <a:t>what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it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is</a:t>
            </a:r>
            <a:r>
              <a:rPr lang="de-CH" sz="2000" b="1" dirty="0"/>
              <a:t> </a:t>
            </a:r>
            <a:r>
              <a:rPr lang="de-CH" sz="2000" dirty="0" smtClean="0"/>
              <a:t>(</a:t>
            </a:r>
            <a:r>
              <a:rPr lang="de-CH" sz="2000" dirty="0" err="1" smtClean="0"/>
              <a:t>volume</a:t>
            </a:r>
            <a:r>
              <a:rPr lang="de-CH" sz="2000" dirty="0" smtClean="0"/>
              <a:t>, </a:t>
            </a:r>
            <a:r>
              <a:rPr lang="de-CH" sz="2000" dirty="0" err="1" smtClean="0"/>
              <a:t>partner</a:t>
            </a:r>
            <a:r>
              <a:rPr lang="de-CH" sz="2000" dirty="0" smtClean="0"/>
              <a:t>, time </a:t>
            </a:r>
            <a:r>
              <a:rPr lang="de-CH" sz="2000" dirty="0" err="1" smtClean="0"/>
              <a:t>frame</a:t>
            </a:r>
            <a:r>
              <a:rPr lang="de-CH" sz="2000" dirty="0" smtClean="0"/>
              <a:t> etc.)</a:t>
            </a:r>
            <a:r>
              <a:rPr lang="de-CH" sz="2000" b="1" dirty="0" smtClean="0"/>
              <a:t/>
            </a:r>
            <a:br>
              <a:rPr lang="de-CH" sz="2000" b="1" dirty="0" smtClean="0"/>
            </a:br>
            <a:r>
              <a:rPr lang="de-CH" sz="2000" dirty="0" smtClean="0">
                <a:sym typeface="Wingdings" panose="05000000000000000000" pitchFamily="2" charset="2"/>
              </a:rPr>
              <a:t> </a:t>
            </a:r>
            <a:r>
              <a:rPr lang="de-CH" sz="2000" dirty="0" err="1" smtClean="0">
                <a:sym typeface="Wingdings" panose="05000000000000000000" pitchFamily="2" charset="2"/>
              </a:rPr>
              <a:t>improve</a:t>
            </a:r>
            <a:r>
              <a:rPr lang="de-CH" sz="2000" dirty="0" smtClean="0">
                <a:sym typeface="Wingdings" panose="05000000000000000000" pitchFamily="2" charset="2"/>
              </a:rPr>
              <a:t> </a:t>
            </a:r>
            <a:r>
              <a:rPr lang="de-CH" sz="2000" dirty="0" err="1" smtClean="0">
                <a:sym typeface="Wingdings" panose="05000000000000000000" pitchFamily="2" charset="2"/>
              </a:rPr>
              <a:t>sections</a:t>
            </a:r>
            <a:r>
              <a:rPr lang="de-CH" sz="2000" dirty="0" smtClean="0">
                <a:sym typeface="Wingdings" panose="05000000000000000000" pitchFamily="2" charset="2"/>
              </a:rPr>
              <a:t> on </a:t>
            </a:r>
            <a:r>
              <a:rPr lang="de-CH" sz="2000" dirty="0" err="1" smtClean="0">
                <a:sym typeface="Wingdings" panose="05000000000000000000" pitchFamily="2" charset="2"/>
              </a:rPr>
              <a:t>reporting</a:t>
            </a:r>
            <a:r>
              <a:rPr lang="de-CH" sz="2000" dirty="0" smtClean="0">
                <a:sym typeface="Wingdings" panose="05000000000000000000" pitchFamily="2" charset="2"/>
              </a:rPr>
              <a:t> and </a:t>
            </a:r>
            <a:r>
              <a:rPr lang="de-CH" sz="2000" dirty="0" err="1" smtClean="0">
                <a:sym typeface="Wingdings" panose="05000000000000000000" pitchFamily="2" charset="2"/>
              </a:rPr>
              <a:t>infrastructure</a:t>
            </a:r>
            <a:endParaRPr lang="de-CH" sz="2000" dirty="0" smtClean="0"/>
          </a:p>
          <a:p>
            <a:pPr marL="0" indent="0">
              <a:buNone/>
            </a:pPr>
            <a:endParaRPr lang="de-CH" sz="2000" b="1" dirty="0"/>
          </a:p>
          <a:p>
            <a:r>
              <a:rPr lang="de-CH" sz="2000" dirty="0" smtClean="0"/>
              <a:t>Who </a:t>
            </a:r>
            <a:r>
              <a:rPr lang="de-CH" sz="2000" dirty="0" err="1" smtClean="0"/>
              <a:t>provides</a:t>
            </a:r>
            <a:r>
              <a:rPr lang="de-CH" sz="2000" dirty="0" smtClean="0"/>
              <a:t> </a:t>
            </a:r>
            <a:r>
              <a:rPr lang="de-CH" sz="2000" dirty="0" err="1" smtClean="0"/>
              <a:t>what</a:t>
            </a:r>
            <a:r>
              <a:rPr lang="de-CH" sz="2000" dirty="0" smtClean="0"/>
              <a:t> </a:t>
            </a:r>
            <a:r>
              <a:rPr lang="de-CH" sz="2000" dirty="0" err="1" smtClean="0"/>
              <a:t>reporting</a:t>
            </a:r>
            <a:r>
              <a:rPr lang="de-CH" sz="2000" dirty="0" smtClean="0"/>
              <a:t> </a:t>
            </a:r>
            <a:r>
              <a:rPr lang="de-CH" sz="2000" dirty="0" err="1" smtClean="0"/>
              <a:t>information</a:t>
            </a:r>
            <a:r>
              <a:rPr lang="de-CH" sz="2000" dirty="0" smtClean="0"/>
              <a:t>? </a:t>
            </a:r>
            <a:br>
              <a:rPr lang="de-CH" sz="2000" dirty="0" smtClean="0"/>
            </a:br>
            <a:r>
              <a:rPr lang="de-CH" sz="2000" dirty="0" err="1" smtClean="0"/>
              <a:t>Only</a:t>
            </a:r>
            <a:r>
              <a:rPr lang="de-CH" sz="2000" dirty="0" smtClean="0"/>
              <a:t> </a:t>
            </a:r>
            <a:r>
              <a:rPr lang="de-CH" sz="2000" dirty="0" err="1" smtClean="0"/>
              <a:t>Parties</a:t>
            </a:r>
            <a:r>
              <a:rPr lang="de-CH" sz="2000" dirty="0" smtClean="0"/>
              <a:t>? </a:t>
            </a:r>
            <a:r>
              <a:rPr lang="de-CH" sz="2000" dirty="0" err="1" smtClean="0"/>
              <a:t>Or</a:t>
            </a:r>
            <a:r>
              <a:rPr lang="de-CH" sz="2000" dirty="0" smtClean="0"/>
              <a:t> </a:t>
            </a:r>
            <a:r>
              <a:rPr lang="de-CH" sz="2000" dirty="0" err="1" smtClean="0"/>
              <a:t>project</a:t>
            </a:r>
            <a:r>
              <a:rPr lang="de-CH" sz="2000" dirty="0" smtClean="0"/>
              <a:t> </a:t>
            </a:r>
            <a:r>
              <a:rPr lang="de-CH" sz="2000" dirty="0" err="1" smtClean="0"/>
              <a:t>developers</a:t>
            </a:r>
            <a:r>
              <a:rPr lang="de-CH" sz="2000" dirty="0" smtClean="0"/>
              <a:t> </a:t>
            </a:r>
            <a:r>
              <a:rPr lang="de-CH" sz="2000" dirty="0" err="1" smtClean="0"/>
              <a:t>authorized</a:t>
            </a:r>
            <a:r>
              <a:rPr lang="de-CH" sz="2000" dirty="0" smtClean="0"/>
              <a:t> </a:t>
            </a:r>
            <a:r>
              <a:rPr lang="de-CH" sz="2000" dirty="0" err="1" smtClean="0"/>
              <a:t>by</a:t>
            </a:r>
            <a:r>
              <a:rPr lang="de-CH" sz="2000" dirty="0" smtClean="0"/>
              <a:t> </a:t>
            </a:r>
            <a:r>
              <a:rPr lang="de-CH" sz="2000" dirty="0" err="1" smtClean="0"/>
              <a:t>Parties</a:t>
            </a:r>
            <a:r>
              <a:rPr lang="de-CH" sz="2000" dirty="0" smtClean="0"/>
              <a:t>?</a:t>
            </a:r>
            <a:br>
              <a:rPr lang="de-CH" sz="2000" dirty="0" smtClean="0"/>
            </a:br>
            <a:endParaRPr lang="de-CH" sz="2000" dirty="0" smtClean="0"/>
          </a:p>
          <a:p>
            <a:endParaRPr lang="de-CH" sz="2000" dirty="0"/>
          </a:p>
          <a:p>
            <a:endParaRPr lang="de-CH" sz="2000" dirty="0"/>
          </a:p>
          <a:p>
            <a:endParaRPr lang="de-CH" sz="2000" dirty="0" smtClean="0"/>
          </a:p>
          <a:p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426958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UND 2005 Master BAFU EN - v3">
  <a:themeElements>
    <a:clrScheme name="CDBUND 2005 Master BAFU EN - 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BUND 2005 Master BAFU EN - 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DBUND 2005 Master BAFU EN - 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 ref="">
    <f:field ref="objname" par="" edit="true" text="Presentation COP24 Art 6 and Swiss piloting"/>
    <f:field ref="objsubject" par="" edit="true" text="Vorlagenkategorie BAFU"/>
    <f:field ref="objcreatedby" par="" text="Fellermeyer, Simon (BAFU)"/>
    <f:field ref="objcreatedat" par="" text="08.01.2019 14:52:04"/>
    <f:field ref="objchangedby" par="" text="Fellermeyer, Simon (BAFU)"/>
    <f:field ref="objmodifiedat" par="" text="09.01.2019 11:20:52"/>
    <f:field ref="doc_FSCFOLIO_1_1001_FieldDocumentNumber" par="" text=""/>
    <f:field ref="doc_FSCFOLIO_1_1001_FieldSubject" par="" edit="true" text="Vorlagenkategorie BAFU"/>
    <f:field ref="FSCFOLIO_1_1001_FieldCurrentUser" par="" text="Simon Fellermeyer"/>
    <f:field ref="CCAPRECONFIG_15_1001_Objektname" par="" edit="true" text="Presentation COP24 Art 6 and Swiss piloting"/>
    <f:field ref="CHPRECONFIG_1_1001_Objektname" par="" edit="true" text="Presentation COP24 Art 6 and Swiss piloting"/>
  </f:record>
  <f:record inx="1" ref="">
    <f:field ref="CCAPRECONFIG_15_1001_Anrede" par="" edit="true" text=""/>
    <f:field ref="CCAPRECONFIG_15_1001_Anrede_Briefkopf" par="" text=""/>
    <f:field ref="CCAPRECONFIG_15_1001_Geschlecht_Anrede" par="" text=""/>
    <f:field ref="CCAPRECONFIG_15_1001_Titel" par="" edit="true" text=""/>
    <f:field ref="CCAPRECONFIG_15_1001_Nachgestellter_Titel" par="" edit="true" text=""/>
    <f:field ref="CCAPRECONFIG_15_1001_Vorname" par="" edit="true" text=""/>
    <f:field ref="CCAPRECONFIG_15_1001_Nachname" par="" edit="true" text=""/>
    <f:field ref="CCAPRECONFIG_15_1001_zH" par="" edit="true" text=""/>
    <f:field ref="CCAPRECONFIG_15_1001_Geschlecht" par="" text=""/>
    <f:field ref="CCAPRECONFIG_15_1001_Strasse" par="" text=""/>
    <f:field ref="CCAPRECONFIG_15_1001_Hausnummer" par="" text=""/>
    <f:field ref="CCAPRECONFIG_15_1001_Stiege" par="" text=""/>
    <f:field ref="CCAPRECONFIG_15_1001_Stock" par="" text=""/>
    <f:field ref="CCAPRECONFIG_15_1001_Tuer" par="" text=""/>
    <f:field ref="CCAPRECONFIG_15_1001_Postfach" par="" text=""/>
    <f:field ref="CCAPRECONFIG_15_1001_Postleitzahl" par="" text=""/>
    <f:field ref="CCAPRECONFIG_15_1001_Ort" par="" text=""/>
    <f:field ref="CCAPRECONFIG_15_1001_Land" par="" text=""/>
    <f:field ref="CCAPRECONFIG_15_1001_Email" par="" text=""/>
    <f:field ref="CCAPRECONFIG_15_1001_Postalische_Adresse" par="" text=""/>
    <f:field ref="CCAPRECONFIG_15_1001_Adresse" par="" text=""/>
    <f:field ref="CCAPRECONFIG_15_1001_Fax" par="" text=""/>
    <f:field ref="CCAPRECONFIG_15_1001_Telefon" par="" text=""/>
    <f:field ref="CCAPRECONFIG_15_1001_Geburtsdatum" par="" text=""/>
    <f:field ref="CCAPRECONFIG_15_1001_Sozialversicherungsnummer" par="" text=""/>
    <f:field ref="CCAPRECONFIG_15_1001_Berufstitel" par="" text=""/>
    <f:field ref="CCAPRECONFIG_15_1001_Funktionsbezeichnung" par="" text=""/>
    <f:field ref="CCAPRECONFIG_15_1001_Organisationsname" par="" text=""/>
    <f:field ref="CCAPRECONFIG_15_1001_Organisationskurzname" par="" text=""/>
    <f:field ref="CCAPRECONFIG_15_1001_Abschriftsbemerkung" par="" text=""/>
    <f:field ref="CCAPRECONFIG_15_1001_Name_Zeile_2" par="" text=""/>
    <f:field ref="CCAPRECONFIG_15_1001_Name_Zeile_3" par="" text=""/>
    <f:field ref="CCAPRECONFIG_15_1001_Firmenbuchnummer" par="" text=""/>
    <f:field ref="CCAPRECONFIG_15_1001_Versandart" par="" text="B-Post"/>
    <f:field ref="CCAPRECONFIG_15_1001_Kategorie" par="" text="Empfänger/in"/>
    <f:field ref="CCAPRECONFIG_15_1001_Rechtsform" par="" text=""/>
    <f:field ref="CCAPRECONFIG_15_1001_Ziel" par="" text=""/>
    <f:field ref="CHPRECONFIG_1_1001_Anrede" par="" edit="true" text=""/>
    <f:field ref="CHPRECONFIG_1_1001_Titel" par="" edit="true" text=""/>
    <f:field ref="CHPRECONFIG_1_1001_Vorname" par="" edit="true" text=""/>
    <f:field ref="CHPRECONFIG_1_1001_Nachname" par="" edit="true" text=""/>
    <f:field ref="CHPRECONFIG_1_1001_Strasse" par="" text=""/>
    <f:field ref="CHPRECONFIG_1_1001_Postleitzahl" par="" text=""/>
    <f:field ref="CHPRECONFIG_1_1001_Ort" par="" text=""/>
    <f:field ref="CHPRECONFIG_1_1001_EMailAdresse" par="" text=""/>
    <f:field ref="UVEKCFG_15_1700_Personal" par="" text=""/>
    <f:field ref="UVEKCFG_15_1700_Geschlecht" par="" text=""/>
    <f:field ref="UVEKCFG_15_1700_GebDatum" par="" text=""/>
    <f:field ref="UVEKCFG_15_1700_Beruf" par="" text=""/>
    <f:field ref="UVEKCFG_15_1700_Familienstand" par="" text=""/>
    <f:field ref="UVEKCFG_15_1700_Muttersprache" par="" text=""/>
    <f:field ref="UVEKCFG_15_1700_Geboren_in" par="" text=""/>
    <f:field ref="UVEKCFG_15_1700_Briefanrede" par="" text=""/>
    <f:field ref="UVEKCFG_15_1700_Kommunikationssprache" par="" text=""/>
    <f:field ref="UVEKCFG_15_1700_Webseite" par="" text=""/>
    <f:field ref="UVEKCFG_15_1700_TelNr_Business" par="" text=""/>
    <f:field ref="UVEKCFG_15_1700_TelNr_Private" par="" text=""/>
    <f:field ref="UVEKCFG_15_1700_TelNr_Mobile" par="" text=""/>
    <f:field ref="UVEKCFG_15_1700_TelNr_Other" par="" text=""/>
    <f:field ref="UVEKCFG_15_1700_TelNr_Fax" par="" text=""/>
    <f:field ref="UVEKCFG_15_1700_EMail1" par="" text=""/>
    <f:field ref="UVEKCFG_15_1700_EMail2" par="" text=""/>
    <f:field ref="UVEKCFG_15_1700_EMail3" par="" text=""/>
    <f:field ref="UVEKCFG_15_1700_UID" par="" text=""/>
    <f:field ref="UVEKCFG_15_1700_Klassifizierung" par="" text=""/>
    <f:field ref="UVEKCFG_15_1700_Gruendungsjahr" par="" text=""/>
    <f:field ref="UVEKCFG_15_1700_Versandart" par="" text="B-Postal"/>
    <f:field ref="UVEKCFG_15_1700_Versandvermek" par="" text=""/>
    <f:field ref="UVEKCFG_15_1700_Kurzbezeichnung" par="" text=""/>
    <f:field ref="UVEKCFG_15_1700_Strasse2" par="" text=""/>
    <f:field ref="UVEKCFG_15_1700_Hausnummer_Zusatz" par="" text=""/>
    <f:field ref="UVEKCFG_15_1700_Land" par="" text=""/>
    <f:field ref="UVEKCFG_15_1700_Serienbrieffeld_1" par="" text=""/>
    <f:field ref="UVEKCFG_15_1700_Serienbrieffeld_2" par="" text=""/>
    <f:field ref="UVEKCFG_15_1700_Serienbrieffeld_3" par="" text=""/>
    <f:field ref="UVEKCFG_15_1700_Serienbrieffeld_4" par="" text=""/>
    <f:field ref="UVEKCFG_15_1700_Serienbrieffeld_5" par="" text=""/>
    <f:field ref="UVEKCFG_15_1700_Adresszeile_1" par="" text=""/>
    <f:field ref="UVEKCFG_15_1700_Adresszeile_2" par="" text=""/>
    <f:field ref="UVEKCFG_15_1700_Adresszeile_3" par="" text=""/>
    <f:field ref="UVEKCFG_15_1700_Adresszeile_4" par="" text=""/>
    <f:field ref="UVEKCFG_15_1700_Adresszeile_5" par="" text=""/>
    <f:field ref="UVEKCFG_15_1700_Adresszeile_6" par="" text=""/>
    <f:field ref="UVEKCFG_15_1700_Adresszeile_7" par="" text=""/>
    <f:field ref="UVEKCFG_15_1700_Adresszeile_8" par="" text=""/>
    <f:field ref="UVEKCFG_15_1700_Adresszeile_9" par="" text=""/>
    <f:field ref="UVEKCFG_15_1700_Adresszeile_10" par="" text=""/>
    <f:field ref="BAVCFG_15_1700_Firma" par="" text=""/>
    <f:field ref="BAVCFG_15_1700_ZustellungAm" par="" text=""/>
    <f:field ref="BAVCFG_15_1700_Anrede_Adresse" par="" edit="true" text=""/>
    <f:field ref="BAVCFG_15_1700_Firma_Kurz" par="" text=""/>
    <f:field ref="BAVCFG_15_1700_Vorname_AP" par="" text=""/>
    <f:field ref="BAVCFG_15_1700_Nachname_AP" par="" text=""/>
    <f:field ref="BAVCFG_15_1700_Adresse1_AP" par="" text=""/>
    <f:field ref="BAVCFG_15_1700_Strasse_AP" par="" text=""/>
    <f:field ref="BAVCFG_15_1700_Postleitzahl_AP" par="" text=""/>
    <f:field ref="BAVCFG_15_1700_Ort_AP" par="" text=""/>
    <f:field ref="BAVCFG_15_1700_EMail_AP" par="" text=""/>
    <f:field ref="BAVCFG_15_1700_Firma_AP" par="" text=""/>
    <f:field ref="BAVCFG_15_1700_AnredePartner_AP" par="" text=""/>
    <f:field ref="BAVCFG_15_1700_Titel_AP" par="" text=""/>
    <f:field ref="BAVCFG_15_1700_Fax_AP" par="" text=""/>
    <f:field ref="BAVCFG_15_1700_Anrede_Adresse_AP" par="" text=""/>
    <f:field ref="BAVCFG_15_1700_Zusatzzeile1_AP" par="" text=""/>
    <f:field ref="BAVCFG_15_1700_Zusatzzeile2_AP" par="" text=""/>
    <f:field ref="BAVCFG_15_1700_Strasse2_AP" par="" text=""/>
    <f:field ref="BAVCFG_15_1700_FirmaKurz_AP" par="" text=""/>
    <f:field ref="BAVCFG_15_1700_Posfach_AP" par="" text=""/>
  </f:record>
  <f:display par="" text="...">
    <f:field ref="FSCFOLIO_1_1001_FieldCurrentUser" text="Aktueller Benutzer"/>
    <f:field ref="objsubject" text="Betreff (einzeilig)"/>
    <f:field ref="objcreatedat" text="Erzeugt am/um"/>
    <f:field ref="objcreatedby" text="Erzeugt von"/>
    <f:field ref="objmodifiedat" text="Letzte Änderung am/um"/>
    <f:field ref="objchangedby" text="Letzte Änderung von"/>
    <f:field ref="objname" text="Name"/>
    <f:field ref="CCAPRECONFIG_15_1001_Objektname" text="Objektname"/>
    <f:field ref="CHPRECONFIG_1_1001_Objektname" text="Objektname"/>
  </f:display>
  <f:display par="" text="&gt; Adressat/innen">
    <f:field ref="UVEKCFG_15_1700_Personal" text=""/>
    <f:field ref="UVEKCFG_15_1700_Geschlecht" text=""/>
    <f:field ref="UVEKCFG_15_1700_GebDatum" text=""/>
    <f:field ref="UVEKCFG_15_1700_Beruf" text=""/>
    <f:field ref="UVEKCFG_15_1700_Familienstand" text=""/>
    <f:field ref="UVEKCFG_15_1700_Muttersprache" text=""/>
    <f:field ref="UVEKCFG_15_1700_Geboren_in" text=""/>
    <f:field ref="UVEKCFG_15_1700_Briefanrede" text=""/>
    <f:field ref="UVEKCFG_15_1700_Kommunikationssprache" text=""/>
    <f:field ref="UVEKCFG_15_1700_Webseite" text=""/>
    <f:field ref="UVEKCFG_15_1700_TelNr_Business" text=""/>
    <f:field ref="UVEKCFG_15_1700_TelNr_Private" text=""/>
    <f:field ref="UVEKCFG_15_1700_TelNr_Mobile" text=""/>
    <f:field ref="UVEKCFG_15_1700_TelNr_Other" text=""/>
    <f:field ref="UVEKCFG_15_1700_TelNr_Fax" text=""/>
    <f:field ref="UVEKCFG_15_1700_EMail1" text=""/>
    <f:field ref="UVEKCFG_15_1700_EMail2" text=""/>
    <f:field ref="UVEKCFG_15_1700_EMail3" text=""/>
    <f:field ref="UVEKCFG_15_1700_UID" text=""/>
    <f:field ref="UVEKCFG_15_1700_Klassifizierung" text=""/>
    <f:field ref="UVEKCFG_15_1700_Gruendungsjahr" text=""/>
    <f:field ref="UVEKCFG_15_1700_Versandart" text=""/>
    <f:field ref="UVEKCFG_15_1700_Versandvermek" text=""/>
    <f:field ref="UVEKCFG_15_1700_Kurzbezeichnung" text=""/>
    <f:field ref="UVEKCFG_15_1700_Strasse2" text=""/>
    <f:field ref="UVEKCFG_15_1700_Hausnummer_Zusatz" text=""/>
    <f:field ref="UVEKCFG_15_1700_Land" text=""/>
    <f:field ref="UVEKCFG_15_1700_Serienbrieffeld_1" text=""/>
    <f:field ref="UVEKCFG_15_1700_Serienbrieffeld_2" text=""/>
    <f:field ref="UVEKCFG_15_1700_Serienbrieffeld_3" text=""/>
    <f:field ref="UVEKCFG_15_1700_Serienbrieffeld_4" text=""/>
    <f:field ref="UVEKCFG_15_1700_Serienbrieffeld_5" text=""/>
    <f:field ref="UVEKCFG_15_1700_Adresszeile_1" text=""/>
    <f:field ref="UVEKCFG_15_1700_Adresszeile_2" text=""/>
    <f:field ref="UVEKCFG_15_1700_Adresszeile_3" text=""/>
    <f:field ref="UVEKCFG_15_1700_Adresszeile_4" text=""/>
    <f:field ref="UVEKCFG_15_1700_Adresszeile_5" text=""/>
    <f:field ref="UVEKCFG_15_1700_Adresszeile_6" text=""/>
    <f:field ref="UVEKCFG_15_1700_Adresszeile_7" text=""/>
    <f:field ref="UVEKCFG_15_1700_Adresszeile_8" text=""/>
    <f:field ref="UVEKCFG_15_1700_Adresszeile_9" text=""/>
    <f:field ref="UVEKCFG_15_1700_Adresszeile_10" text=""/>
    <f:field ref="CCAPRECONFIG_15_1001_Abschriftsbemerkung" text="Abschriftsbemerkung"/>
    <f:field ref="CCAPRECONFIG_15_1001_Adresse" text="Adresse"/>
    <f:field ref="BAVCFG_15_1700_Adresse1_AP" text="Adresse1_AP"/>
    <f:field ref="CCAPRECONFIG_15_1001_Anrede" text="Anrede"/>
    <f:field ref="CHPRECONFIG_1_1001_Anrede" text="Anrede"/>
    <f:field ref="BAVCFG_15_1700_Anrede_Adresse" text="Anrede Adresse"/>
    <f:field ref="BAVCFG_15_1700_Anrede_Adresse_AP" text="Anrede Adresse_AP"/>
    <f:field ref="CCAPRECONFIG_15_1001_Anrede_Briefkopf" text="Anrede_Briefkopf"/>
    <f:field ref="BAVCFG_15_1700_AnredePartner_AP" text="AnredePartner_AP"/>
    <f:field ref="CCAPRECONFIG_15_1001_Berufstitel" text="Berufstitel"/>
    <f:field ref="CHPRECONFIG_1_1001_EMailAdresse" text="E-Mail Adresse"/>
    <f:field ref="BAVCFG_15_1700_EMail_AP" text="E-Mail_AP"/>
    <f:field ref="CCAPRECONFIG_15_1001_Email" text="Email"/>
    <f:field ref="CCAPRECONFIG_15_1001_Fax" text="Fax"/>
    <f:field ref="BAVCFG_15_1700_Fax_AP" text="Fax_AP"/>
    <f:field ref="BAVCFG_15_1700_Firma" text="Firma"/>
    <f:field ref="BAVCFG_15_1700_Firma_Kurz" text="Firma Kurz"/>
    <f:field ref="BAVCFG_15_1700_FirmaKurz_AP" text="Firma Kurz_AP"/>
    <f:field ref="BAVCFG_15_1700_Firma_AP" text="Firma_AP"/>
    <f:field ref="CCAPRECONFIG_15_1001_Firmenbuchnummer" text="Firmenbuchnummer"/>
    <f:field ref="CCAPRECONFIG_15_1001_Funktionsbezeichnung" text="Funktionsbezeichnung"/>
    <f:field ref="CCAPRECONFIG_15_1001_Geburtsdatum" text="Geburtsdatum"/>
    <f:field ref="CCAPRECONFIG_15_1001_Geschlecht" text="Geschlecht"/>
    <f:field ref="CCAPRECONFIG_15_1001_Geschlecht_Anrede" text="Geschlecht_Anrede"/>
    <f:field ref="CCAPRECONFIG_15_1001_Hausnummer" text="Hausnummer"/>
    <f:field ref="CCAPRECONFIG_15_1001_Kategorie" text="Kategorie"/>
    <f:field ref="CCAPRECONFIG_15_1001_Land" text="Land"/>
    <f:field ref="CCAPRECONFIG_15_1001_Nachgestellter_Titel" text="Nachgestellter_Titel"/>
    <f:field ref="CCAPRECONFIG_15_1001_Nachname" text="Nachname"/>
    <f:field ref="CHPRECONFIG_1_1001_Nachname" text="Nachname"/>
    <f:field ref="BAVCFG_15_1700_Nachname_AP" text="Nachname_AP"/>
    <f:field ref="CCAPRECONFIG_15_1001_Name_Zeile_2" text="Name_Zeile_2"/>
    <f:field ref="CCAPRECONFIG_15_1001_Name_Zeile_3" text="Name_Zeile_3"/>
    <f:field ref="CCAPRECONFIG_15_1001_Organisationskurzname" text="Organisationskurzname"/>
    <f:field ref="CCAPRECONFIG_15_1001_Organisationsname" text="Organisationsname"/>
    <f:field ref="CHPRECONFIG_1_1001_Ort" text="Ort"/>
    <f:field ref="CCAPRECONFIG_15_1001_Ort" text="Ort"/>
    <f:field ref="BAVCFG_15_1700_Ort_AP" text="Ort_AP"/>
    <f:field ref="BAVCFG_15_1700_Posfach_AP" text="Posfach_AP"/>
    <f:field ref="CCAPRECONFIG_15_1001_Postalische_Adresse" text="Postalische_Adresse"/>
    <f:field ref="CCAPRECONFIG_15_1001_Postfach" text="Postfach"/>
    <f:field ref="CCAPRECONFIG_15_1001_Postleitzahl" text="Postleitzahl"/>
    <f:field ref="CHPRECONFIG_1_1001_Postleitzahl" text="Postleitzahl"/>
    <f:field ref="BAVCFG_15_1700_Postleitzahl_AP" text="Postleitzahl_AP"/>
    <f:field ref="CCAPRECONFIG_15_1001_Rechtsform" text="Rechtsform"/>
    <f:field ref="CCAPRECONFIG_15_1001_Sozialversicherungsnummer" text="Sozialversicherungsnummer"/>
    <f:field ref="CCAPRECONFIG_15_1001_Stiege" text="Stiege"/>
    <f:field ref="CCAPRECONFIG_15_1001_Stock" text="Stock"/>
    <f:field ref="CCAPRECONFIG_15_1001_Strasse" text="Strasse"/>
    <f:field ref="CHPRECONFIG_1_1001_Strasse" text="Strasse"/>
    <f:field ref="BAVCFG_15_1700_Strasse2_AP" text="Strasse2_AP"/>
    <f:field ref="BAVCFG_15_1700_Strasse_AP" text="Strasse_AP"/>
    <f:field ref="CCAPRECONFIG_15_1001_Telefon" text="Telefon"/>
    <f:field ref="CCAPRECONFIG_15_1001_Titel" text="Titel"/>
    <f:field ref="CHPRECONFIG_1_1001_Titel" text="Titel"/>
    <f:field ref="BAVCFG_15_1700_Titel_AP" text="Titel_AP"/>
    <f:field ref="CCAPRECONFIG_15_1001_Tuer" text="Tuer"/>
    <f:field ref="CCAPRECONFIG_15_1001_Versandart" text="Versandart"/>
    <f:field ref="CHPRECONFIG_1_1001_Vorname" text="Vorname"/>
    <f:field ref="CCAPRECONFIG_15_1001_Vorname" text="Vorname"/>
    <f:field ref="BAVCFG_15_1700_Vorname_AP" text="Vorname_AP"/>
    <f:field ref="CCAPRECONFIG_15_1001_zH" text="zH"/>
    <f:field ref="CCAPRECONFIG_15_1001_Ziel" text="Ziel"/>
    <f:field ref="BAVCFG_15_1700_Zusatzzeile1_AP" text="Zusatzzeile1_AP"/>
    <f:field ref="BAVCFG_15_1700_Zusatzzeile2_AP" text="Zusatzzeile2_AP"/>
    <f:field ref="BAVCFG_15_1700_ZustellungAm" text="ZustellungAm"/>
  </f:display>
  <f:display par="" text="Serienbrief">
    <f:field ref="doc_FSCFOLIO_1_1001_FieldSubject" text="Betreff"/>
    <f:field ref="doc_FSCFOLIO_1_1001_FieldDocumentNumber" text="Dokument Nummer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CDBUND 2005 Master BAFU EN - v3</Template>
  <TotalTime>0</TotalTime>
  <Words>462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</vt:lpstr>
      <vt:lpstr>Wingdings</vt:lpstr>
      <vt:lpstr>CDBUND 2005 Master BAFU EN - v3</vt:lpstr>
      <vt:lpstr>Lessons from piloting for Article 6 negotiations</vt:lpstr>
      <vt:lpstr>What is piloting?</vt:lpstr>
      <vt:lpstr>Why piloting is different</vt:lpstr>
      <vt:lpstr>Switzerland’s pilot thinking: step 1</vt:lpstr>
      <vt:lpstr>Switzerland’s pilot thinking: step 2</vt:lpstr>
      <vt:lpstr>Lessons for Article 6 guidance</vt:lpstr>
    </vt:vector>
  </TitlesOfParts>
  <Company>UVEK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Schio Remo</dc:creator>
  <cp:lastModifiedBy>Fellermeyer Simon BAFU</cp:lastModifiedBy>
  <cp:revision>95</cp:revision>
  <cp:lastPrinted>2003-11-14T16:51:38Z</cp:lastPrinted>
  <dcterms:created xsi:type="dcterms:W3CDTF">2005-12-13T10:06:46Z</dcterms:created>
  <dcterms:modified xsi:type="dcterms:W3CDTF">2020-10-28T11:51:37Z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COOELAK@1.1001:Subject">
    <vt:lpwstr/>
  </property>
  <property fmtid="{D5CDD505-2E9C-101B-9397-08002B2CF9AE}" pid="3" name="FSC#COOELAK@1.1001:FileReference">
    <vt:lpwstr>231.6-00003</vt:lpwstr>
  </property>
  <property fmtid="{D5CDD505-2E9C-101B-9397-08002B2CF9AE}" pid="4" name="FSC#COOELAK@1.1001:FileRefYear">
    <vt:lpwstr>2018</vt:lpwstr>
  </property>
  <property fmtid="{D5CDD505-2E9C-101B-9397-08002B2CF9AE}" pid="5" name="FSC#COOELAK@1.1001:FileRefOrdinal">
    <vt:lpwstr>3</vt:lpwstr>
  </property>
  <property fmtid="{D5CDD505-2E9C-101B-9397-08002B2CF9AE}" pid="6" name="FSC#COOELAK@1.1001:FileRefOU">
    <vt:lpwstr>Klima (K)</vt:lpwstr>
  </property>
  <property fmtid="{D5CDD505-2E9C-101B-9397-08002B2CF9AE}" pid="7" name="FSC#COOELAK@1.1001:Organization">
    <vt:lpwstr/>
  </property>
  <property fmtid="{D5CDD505-2E9C-101B-9397-08002B2CF9AE}" pid="8" name="FSC#COOELAK@1.1001:Owner">
    <vt:lpwstr>Fellermeyer Simon</vt:lpwstr>
  </property>
  <property fmtid="{D5CDD505-2E9C-101B-9397-08002B2CF9AE}" pid="9" name="FSC#COOELAK@1.1001:OwnerExtension">
    <vt:lpwstr>+41 58 483 91 84</vt:lpwstr>
  </property>
  <property fmtid="{D5CDD505-2E9C-101B-9397-08002B2CF9AE}" pid="10" name="FSC#COOELAK@1.1001:OwnerFaxExtension">
    <vt:lpwstr/>
  </property>
  <property fmtid="{D5CDD505-2E9C-101B-9397-08002B2CF9AE}" pid="11" name="FSC#COOELAK@1.1001:DispatchedBy">
    <vt:lpwstr/>
  </property>
  <property fmtid="{D5CDD505-2E9C-101B-9397-08002B2CF9AE}" pid="12" name="FSC#COOELAK@1.1001:DispatchedAt">
    <vt:lpwstr/>
  </property>
  <property fmtid="{D5CDD505-2E9C-101B-9397-08002B2CF9AE}" pid="13" name="FSC#COOELAK@1.1001:ApprovedBy">
    <vt:lpwstr/>
  </property>
  <property fmtid="{D5CDD505-2E9C-101B-9397-08002B2CF9AE}" pid="14" name="FSC#COOELAK@1.1001:ApprovedAt">
    <vt:lpwstr/>
  </property>
  <property fmtid="{D5CDD505-2E9C-101B-9397-08002B2CF9AE}" pid="15" name="FSC#COOELAK@1.1001:Department">
    <vt:lpwstr>Klima (K) (BAFU)</vt:lpwstr>
  </property>
  <property fmtid="{D5CDD505-2E9C-101B-9397-08002B2CF9AE}" pid="16" name="FSC#COOELAK@1.1001:CreatedAt">
    <vt:lpwstr>08.01.2019</vt:lpwstr>
  </property>
  <property fmtid="{D5CDD505-2E9C-101B-9397-08002B2CF9AE}" pid="17" name="FSC#COOELAK@1.1001:OU">
    <vt:lpwstr>Klima (K) (BAFU)</vt:lpwstr>
  </property>
  <property fmtid="{D5CDD505-2E9C-101B-9397-08002B2CF9AE}" pid="18" name="FSC#COOELAK@1.1001:Priority">
    <vt:lpwstr> ()</vt:lpwstr>
  </property>
  <property fmtid="{D5CDD505-2E9C-101B-9397-08002B2CF9AE}" pid="19" name="FSC#COOELAK@1.1001:ObjBarCode">
    <vt:lpwstr>*COO.2002.100.2.10005081*</vt:lpwstr>
  </property>
  <property fmtid="{D5CDD505-2E9C-101B-9397-08002B2CF9AE}" pid="20" name="FSC#COOELAK@1.1001:RefBarCode">
    <vt:lpwstr>*COO.2002.100.6.2396138*</vt:lpwstr>
  </property>
  <property fmtid="{D5CDD505-2E9C-101B-9397-08002B2CF9AE}" pid="21" name="FSC#COOELAK@1.1001:FileRefBarCode">
    <vt:lpwstr>*231.6-00003*</vt:lpwstr>
  </property>
  <property fmtid="{D5CDD505-2E9C-101B-9397-08002B2CF9AE}" pid="22" name="FSC#COOELAK@1.1001:ExternalRef">
    <vt:lpwstr/>
  </property>
  <property fmtid="{D5CDD505-2E9C-101B-9397-08002B2CF9AE}" pid="23" name="FSC#ELAKGOV@1.1001:PersonalSubjGender">
    <vt:lpwstr/>
  </property>
  <property fmtid="{D5CDD505-2E9C-101B-9397-08002B2CF9AE}" pid="24" name="FSC#ELAKGOV@1.1001:PersonalSubjFirstName">
    <vt:lpwstr/>
  </property>
  <property fmtid="{D5CDD505-2E9C-101B-9397-08002B2CF9AE}" pid="25" name="FSC#ELAKGOV@1.1001:PersonalSubjSurName">
    <vt:lpwstr/>
  </property>
  <property fmtid="{D5CDD505-2E9C-101B-9397-08002B2CF9AE}" pid="26" name="FSC#ELAKGOV@1.1001:PersonalSubjSalutation">
    <vt:lpwstr/>
  </property>
  <property fmtid="{D5CDD505-2E9C-101B-9397-08002B2CF9AE}" pid="27" name="FSC#ELAKGOV@1.1001:PersonalSubjAddress">
    <vt:lpwstr/>
  </property>
  <property fmtid="{D5CDD505-2E9C-101B-9397-08002B2CF9AE}" pid="28" name="FSC#BAFUBDO@15.1700:Abs2_Funktion">
    <vt:lpwstr/>
  </property>
  <property fmtid="{D5CDD505-2E9C-101B-9397-08002B2CF9AE}" pid="29" name="FSC#BAFUBDO@15.1700:Abs2_Name">
    <vt:lpwstr/>
  </property>
  <property fmtid="{D5CDD505-2E9C-101B-9397-08002B2CF9AE}" pid="30" name="FSC#BAFUBDO@15.1700:Abs2_Titel">
    <vt:lpwstr/>
  </property>
  <property fmtid="{D5CDD505-2E9C-101B-9397-08002B2CF9AE}" pid="31" name="FSC#BAFUBDO@15.1700:Abs2_Vorname">
    <vt:lpwstr/>
  </property>
  <property fmtid="{D5CDD505-2E9C-101B-9397-08002B2CF9AE}" pid="32" name="FSC#BAFUBDO@15.1700:Abs_Funktion">
    <vt:lpwstr/>
  </property>
  <property fmtid="{D5CDD505-2E9C-101B-9397-08002B2CF9AE}" pid="33" name="FSC#BAFUBDO@15.1700:Abs_Name">
    <vt:lpwstr/>
  </property>
  <property fmtid="{D5CDD505-2E9C-101B-9397-08002B2CF9AE}" pid="34" name="FSC#BAFUBDO@15.1700:Abs_Ort">
    <vt:lpwstr>Bern</vt:lpwstr>
  </property>
  <property fmtid="{D5CDD505-2E9C-101B-9397-08002B2CF9AE}" pid="35" name="FSC#BAFUBDO@15.1700:Abs_Titel">
    <vt:lpwstr/>
  </property>
  <property fmtid="{D5CDD505-2E9C-101B-9397-08002B2CF9AE}" pid="36" name="FSC#BAFUBDO@15.1700:Abs_Vorname">
    <vt:lpwstr/>
  </property>
  <property fmtid="{D5CDD505-2E9C-101B-9397-08002B2CF9AE}" pid="37" name="FSC#BAFUBDO@15.1700:Absender_Fusszeilen">
    <vt:lpwstr>Federal Office for the Environment FOEN_x000d_
Simon Fellermeyer_x000d_
Worblentalstrasse 68, 3003 Bern_x000d_
Postal address: 3003 Bern_x000d_
Telephone +41 58 483 91 84, Telefax _x000d_
simon.fellermeyer@bafu.admin.ch_x000d_
www.foen.admin.ch</vt:lpwstr>
  </property>
  <property fmtid="{D5CDD505-2E9C-101B-9397-08002B2CF9AE}" pid="38" name="FSC#BAFUBDO@15.1700:Absender_Kopfzeile">
    <vt:lpwstr>CH-3003 Bern, </vt:lpwstr>
  </property>
  <property fmtid="{D5CDD505-2E9C-101B-9397-08002B2CF9AE}" pid="39" name="FSC#BAFUBDO@15.1700:Absender_Kopfzeile_OE">
    <vt:lpwstr>FOEN, FES</vt:lpwstr>
  </property>
  <property fmtid="{D5CDD505-2E9C-101B-9397-08002B2CF9AE}" pid="40" name="FSC#BAFUBDO@15.1700:Abteilung">
    <vt:lpwstr>Climate Division</vt:lpwstr>
  </property>
  <property fmtid="{D5CDD505-2E9C-101B-9397-08002B2CF9AE}" pid="41" name="FSC#BAFUBDO@15.1700:Abteilung_neu">
    <vt:lpwstr/>
  </property>
  <property fmtid="{D5CDD505-2E9C-101B-9397-08002B2CF9AE}" pid="42" name="FSC#BAFUBDO@15.1700:Aktenzeichen">
    <vt:lpwstr>231.6-00003/00009/S022-1355</vt:lpwstr>
  </property>
  <property fmtid="{D5CDD505-2E9C-101B-9397-08002B2CF9AE}" pid="43" name="FSC#BAFUBDO@15.1700:Anlagetyp">
    <vt:lpwstr/>
  </property>
  <property fmtid="{D5CDD505-2E9C-101B-9397-08002B2CF9AE}" pid="44" name="FSC#BAFUBDO@15.1700:Anrechenbare_Kosten">
    <vt:lpwstr/>
  </property>
  <property fmtid="{D5CDD505-2E9C-101B-9397-08002B2CF9AE}" pid="45" name="FSC#BAFUBDO@15.1700:Anruf_Empfaenger">
    <vt:lpwstr/>
  </property>
  <property fmtid="{D5CDD505-2E9C-101B-9397-08002B2CF9AE}" pid="46" name="FSC#BAFUBDO@15.1700:Antwort_bis">
    <vt:lpwstr/>
  </property>
  <property fmtid="{D5CDD505-2E9C-101B-9397-08002B2CF9AE}" pid="47" name="FSC#BAFUBDO@15.1700:Anzahl_Taetigkeiten">
    <vt:lpwstr/>
  </property>
  <property fmtid="{D5CDD505-2E9C-101B-9397-08002B2CF9AE}" pid="48" name="FSC#BAFUBDO@15.1700:Auftrag_Nr">
    <vt:lpwstr>231.6-00003/00009</vt:lpwstr>
  </property>
  <property fmtid="{D5CDD505-2E9C-101B-9397-08002B2CF9AE}" pid="49" name="FSC#BAFUBDO@15.1700:Auftraggeber_Email">
    <vt:lpwstr/>
  </property>
  <property fmtid="{D5CDD505-2E9C-101B-9397-08002B2CF9AE}" pid="50" name="FSC#BAFUBDO@15.1700:Auftraggeber_Name">
    <vt:lpwstr/>
  </property>
  <property fmtid="{D5CDD505-2E9C-101B-9397-08002B2CF9AE}" pid="51" name="FSC#BAFUBDO@15.1700:Auftraggeber_Tel">
    <vt:lpwstr/>
  </property>
  <property fmtid="{D5CDD505-2E9C-101B-9397-08002B2CF9AE}" pid="52" name="FSC#BAFUBDO@15.1700:Auftraggeber_Vorname">
    <vt:lpwstr/>
  </property>
  <property fmtid="{D5CDD505-2E9C-101B-9397-08002B2CF9AE}" pid="53" name="FSC#BAFUBDO@15.1700:AufwandBetrag">
    <vt:lpwstr/>
  </property>
  <property fmtid="{D5CDD505-2E9C-101B-9397-08002B2CF9AE}" pid="54" name="FSC#BAFUBDO@15.1700:AufwandStunden">
    <vt:lpwstr/>
  </property>
  <property fmtid="{D5CDD505-2E9C-101B-9397-08002B2CF9AE}" pid="55" name="FSC#BAFUBDO@15.1700:Ausgangssprache">
    <vt:lpwstr/>
  </property>
  <property fmtid="{D5CDD505-2E9C-101B-9397-08002B2CF9AE}" pid="56" name="FSC#BAFUBDO@15.1700:Auskunft1">
    <vt:lpwstr/>
  </property>
  <property fmtid="{D5CDD505-2E9C-101B-9397-08002B2CF9AE}" pid="57" name="FSC#BAFUBDO@15.1700:Auskunft2">
    <vt:lpwstr/>
  </property>
  <property fmtid="{D5CDD505-2E9C-101B-9397-08002B2CF9AE}" pid="58" name="FSC#BAFUBDO@15.1700:Auskunft3">
    <vt:lpwstr/>
  </property>
  <property fmtid="{D5CDD505-2E9C-101B-9397-08002B2CF9AE}" pid="59" name="FSC#BAFUBDO@15.1700:Auskunft4">
    <vt:lpwstr/>
  </property>
  <property fmtid="{D5CDD505-2E9C-101B-9397-08002B2CF9AE}" pid="60" name="FSC#BAFUBDO@15.1700:Auskunftgeber">
    <vt:lpwstr/>
  </property>
  <property fmtid="{D5CDD505-2E9C-101B-9397-08002B2CF9AE}" pid="61" name="FSC#BAFUBDO@15.1700:Berater">
    <vt:lpwstr/>
  </property>
  <property fmtid="{D5CDD505-2E9C-101B-9397-08002B2CF9AE}" pid="62" name="FSC#BAFUBDO@15.1700:Bericht_Autor">
    <vt:lpwstr>Fellermeyer, Simon</vt:lpwstr>
  </property>
  <property fmtid="{D5CDD505-2E9C-101B-9397-08002B2CF9AE}" pid="63" name="FSC#BAFUBDO@15.1700:Bescheinigungsanspruch_Total_2013">
    <vt:lpwstr/>
  </property>
  <property fmtid="{D5CDD505-2E9C-101B-9397-08002B2CF9AE}" pid="64" name="FSC#BAFUBDO@15.1700:Beschlussnummer">
    <vt:lpwstr/>
  </property>
  <property fmtid="{D5CDD505-2E9C-101B-9397-08002B2CF9AE}" pid="65" name="FSC#BAFUBDO@15.1700:Beschreibungdatum">
    <vt:lpwstr/>
  </property>
  <property fmtid="{D5CDD505-2E9C-101B-9397-08002B2CF9AE}" pid="66" name="FSC#BAFUBDO@15.1700:Beschreibungname">
    <vt:lpwstr/>
  </property>
  <property fmtid="{D5CDD505-2E9C-101B-9397-08002B2CF9AE}" pid="67" name="FSC#BAFUBDO@15.1700:Briefdatum">
    <vt:lpwstr/>
  </property>
  <property fmtid="{D5CDD505-2E9C-101B-9397-08002B2CF9AE}" pid="68" name="FSC#BAFUBDO@15.1700:Bundesbeitrag">
    <vt:lpwstr/>
  </property>
  <property fmtid="{D5CDD505-2E9C-101B-9397-08002B2CF9AE}" pid="69" name="FSC#BAFUBDO@15.1700:Bundesbeitrag_Prozent">
    <vt:lpwstr/>
  </property>
  <property fmtid="{D5CDD505-2E9C-101B-9397-08002B2CF9AE}" pid="70" name="FSC#BAFUBDO@15.1700:Dat_Eingabedatum">
    <vt:lpwstr/>
  </property>
  <property fmtid="{D5CDD505-2E9C-101B-9397-08002B2CF9AE}" pid="71" name="FSC#BAFUBDO@15.1700:Dat_Interne_Mitberichte">
    <vt:lpwstr/>
  </property>
  <property fmtid="{D5CDD505-2E9C-101B-9397-08002B2CF9AE}" pid="72" name="FSC#BAFUBDO@15.1700:Dat_Prov_Baubewilligung">
    <vt:lpwstr/>
  </property>
  <property fmtid="{D5CDD505-2E9C-101B-9397-08002B2CF9AE}" pid="73" name="FSC#BAFUBDO@15.1700:Datum_des_Monitoringberichts_2013">
    <vt:lpwstr/>
  </property>
  <property fmtid="{D5CDD505-2E9C-101B-9397-08002B2CF9AE}" pid="74" name="FSC#BAFUBDO@15.1700:Datum_Gesuch">
    <vt:lpwstr/>
  </property>
  <property fmtid="{D5CDD505-2E9C-101B-9397-08002B2CF9AE}" pid="75" name="FSC#BAFUBDO@15.1700:Datum_Verfügung_aktuell">
    <vt:lpwstr/>
  </property>
  <property fmtid="{D5CDD505-2E9C-101B-9397-08002B2CF9AE}" pid="76" name="FSC#BAFUBDO@15.1700:DatumErstellung">
    <vt:lpwstr>08.01.2019</vt:lpwstr>
  </property>
  <property fmtid="{D5CDD505-2E9C-101B-9397-08002B2CF9AE}" pid="77" name="FSC#BAFUBDO@15.1700:Diff_TaetigkeitenStandorte">
    <vt:lpwstr/>
  </property>
  <property fmtid="{D5CDD505-2E9C-101B-9397-08002B2CF9AE}" pid="78" name="FSC#BAFUBDO@15.1700:Diff_TaetigkeitenStandorte_Nr">
    <vt:lpwstr/>
  </property>
  <property fmtid="{D5CDD505-2E9C-101B-9397-08002B2CF9AE}" pid="79" name="FSC#BAFUBDO@15.1700:DocGegenstand">
    <vt:lpwstr>Presentation COP24 Art 6 and Swiss piloting</vt:lpwstr>
  </property>
  <property fmtid="{D5CDD505-2E9C-101B-9397-08002B2CF9AE}" pid="80" name="FSC#BAFUBDO@15.1700:Eingang">
    <vt:lpwstr>2019-01-08T14:49:06</vt:lpwstr>
  </property>
  <property fmtid="{D5CDD505-2E9C-101B-9397-08002B2CF9AE}" pid="81" name="FSC#BAFUBDO@15.1700:Eingang_per">
    <vt:lpwstr/>
  </property>
  <property fmtid="{D5CDD505-2E9C-101B-9397-08002B2CF9AE}" pid="82" name="FSC#BAFUBDO@15.1700:Eingangsdatum">
    <vt:lpwstr/>
  </property>
  <property fmtid="{D5CDD505-2E9C-101B-9397-08002B2CF9AE}" pid="83" name="FSC#BAFUBDO@15.1700:Emmissionsreduktion">
    <vt:lpwstr/>
  </property>
  <property fmtid="{D5CDD505-2E9C-101B-9397-08002B2CF9AE}" pid="84" name="FSC#BAFUBDO@15.1700:Emmissionsziel_2013">
    <vt:lpwstr/>
  </property>
  <property fmtid="{D5CDD505-2E9C-101B-9397-08002B2CF9AE}" pid="85" name="FSC#BAFUBDO@15.1700:Emmissionsziel_2014">
    <vt:lpwstr/>
  </property>
  <property fmtid="{D5CDD505-2E9C-101B-9397-08002B2CF9AE}" pid="86" name="FSC#BAFUBDO@15.1700:Emmissionsziel_2015">
    <vt:lpwstr/>
  </property>
  <property fmtid="{D5CDD505-2E9C-101B-9397-08002B2CF9AE}" pid="87" name="FSC#BAFUBDO@15.1700:Emmissionsziel_2016">
    <vt:lpwstr/>
  </property>
  <property fmtid="{D5CDD505-2E9C-101B-9397-08002B2CF9AE}" pid="88" name="FSC#BAFUBDO@15.1700:Emmissionsziel_2017">
    <vt:lpwstr/>
  </property>
  <property fmtid="{D5CDD505-2E9C-101B-9397-08002B2CF9AE}" pid="89" name="FSC#BAFUBDO@15.1700:Emmissionsziel_2018">
    <vt:lpwstr/>
  </property>
  <property fmtid="{D5CDD505-2E9C-101B-9397-08002B2CF9AE}" pid="90" name="FSC#BAFUBDO@15.1700:Emmissionsziel_2019">
    <vt:lpwstr/>
  </property>
  <property fmtid="{D5CDD505-2E9C-101B-9397-08002B2CF9AE}" pid="91" name="FSC#BAFUBDO@15.1700:Emmissionsziel_2020">
    <vt:lpwstr/>
  </property>
  <property fmtid="{D5CDD505-2E9C-101B-9397-08002B2CF9AE}" pid="92" name="FSC#BAFUBDO@15.1700:Emmissionsziel_Gesamt">
    <vt:lpwstr/>
  </property>
  <property fmtid="{D5CDD505-2E9C-101B-9397-08002B2CF9AE}" pid="93" name="FSC#BAFUBDO@15.1700:Empfaenger_Adresszeile">
    <vt:lpwstr/>
  </property>
  <property fmtid="{D5CDD505-2E9C-101B-9397-08002B2CF9AE}" pid="94" name="FSC#BAFUBDO@15.1700:ePMNummer">
    <vt:lpwstr/>
  </property>
  <property fmtid="{D5CDD505-2E9C-101B-9397-08002B2CF9AE}" pid="95" name="FSC#BAFUBDO@15.1700:Etappennummer">
    <vt:lpwstr/>
  </property>
  <property fmtid="{D5CDD505-2E9C-101B-9397-08002B2CF9AE}" pid="96" name="FSC#BAFUBDO@15.1700:EU_01_Verpflichter_Name_Adresse">
    <vt:lpwstr/>
  </property>
  <property fmtid="{D5CDD505-2E9C-101B-9397-08002B2CF9AE}" pid="97" name="FSC#BAFUBDO@15.1700:EU_02_Verpflichter_Name_Adresse">
    <vt:lpwstr/>
  </property>
  <property fmtid="{D5CDD505-2E9C-101B-9397-08002B2CF9AE}" pid="98" name="FSC#BAFUBDO@15.1700:EU_03_Verpflichter_Name_Adresse">
    <vt:lpwstr/>
  </property>
  <property fmtid="{D5CDD505-2E9C-101B-9397-08002B2CF9AE}" pid="99" name="FSC#BAFUBDO@15.1700:EU_04_Verpflichter_Name_Adresse">
    <vt:lpwstr/>
  </property>
  <property fmtid="{D5CDD505-2E9C-101B-9397-08002B2CF9AE}" pid="100" name="FSC#BAFUBDO@15.1700:EU_05_Verpflichter_Name_Adresse">
    <vt:lpwstr/>
  </property>
  <property fmtid="{D5CDD505-2E9C-101B-9397-08002B2CF9AE}" pid="101" name="FSC#BAFUBDO@15.1700:EU_06_Verpflichter_Name_Adresse">
    <vt:lpwstr/>
  </property>
  <property fmtid="{D5CDD505-2E9C-101B-9397-08002B2CF9AE}" pid="102" name="FSC#BAFUBDO@15.1700:Experte_Email">
    <vt:lpwstr/>
  </property>
  <property fmtid="{D5CDD505-2E9C-101B-9397-08002B2CF9AE}" pid="103" name="FSC#BAFUBDO@15.1700:Experte_Name">
    <vt:lpwstr/>
  </property>
  <property fmtid="{D5CDD505-2E9C-101B-9397-08002B2CF9AE}" pid="104" name="FSC#BAFUBDO@15.1700:Experte_Tel">
    <vt:lpwstr/>
  </property>
  <property fmtid="{D5CDD505-2E9C-101B-9397-08002B2CF9AE}" pid="105" name="FSC#BAFUBDO@15.1700:Experte_Vorname">
    <vt:lpwstr/>
  </property>
  <property fmtid="{D5CDD505-2E9C-101B-9397-08002B2CF9AE}" pid="106" name="FSC#BAFUBDO@15.1700:Filereference">
    <vt:lpwstr>231.6-00003</vt:lpwstr>
  </property>
  <property fmtid="{D5CDD505-2E9C-101B-9397-08002B2CF9AE}" pid="107" name="FSC#BAFUBDO@15.1700:Gas">
    <vt:lpwstr/>
  </property>
  <property fmtid="{D5CDD505-2E9C-101B-9397-08002B2CF9AE}" pid="108" name="FSC#BAFUBDO@15.1700:Gegenstand">
    <vt:lpwstr/>
  </property>
  <property fmtid="{D5CDD505-2E9C-101B-9397-08002B2CF9AE}" pid="109" name="FSC#BAFUBDO@15.1700:Gemeinden">
    <vt:lpwstr/>
  </property>
  <property fmtid="{D5CDD505-2E9C-101B-9397-08002B2CF9AE}" pid="110" name="FSC#BAFUBDO@15.1700:Gesamtkostenvoranschlag">
    <vt:lpwstr/>
  </property>
  <property fmtid="{D5CDD505-2E9C-101B-9397-08002B2CF9AE}" pid="111" name="FSC#BAFUBDO@15.1700:GesamtV_Name">
    <vt:lpwstr/>
  </property>
  <property fmtid="{D5CDD505-2E9C-101B-9397-08002B2CF9AE}" pid="112" name="FSC#BAFUBDO@15.1700:Geschaeft">
    <vt:lpwstr/>
  </property>
  <property fmtid="{D5CDD505-2E9C-101B-9397-08002B2CF9AE}" pid="113" name="FSC#BAFUBDO@15.1700:Gesuch_um_Bescheinigung_2013">
    <vt:lpwstr/>
  </property>
  <property fmtid="{D5CDD505-2E9C-101B-9397-08002B2CF9AE}" pid="114" name="FSC#BAFUBDO@15.1700:Gesuchsteller">
    <vt:lpwstr/>
  </property>
  <property fmtid="{D5CDD505-2E9C-101B-9397-08002B2CF9AE}" pid="115" name="FSC#BAFUBDO@15.1700:Gesuchsteller_Addresszeilen">
    <vt:lpwstr/>
  </property>
  <property fmtid="{D5CDD505-2E9C-101B-9397-08002B2CF9AE}" pid="116" name="FSC#BAFUBDO@15.1700:Gesuchsteller_Name">
    <vt:lpwstr/>
  </property>
  <property fmtid="{D5CDD505-2E9C-101B-9397-08002B2CF9AE}" pid="117" name="FSC#BAFUBDO@15.1700:Gruss">
    <vt:lpwstr>Kind regards</vt:lpwstr>
  </property>
  <property fmtid="{D5CDD505-2E9C-101B-9397-08002B2CF9AE}" pid="118" name="FSC#BAFUBDO@15.1700:Gutschriften_aus_1VP">
    <vt:lpwstr/>
  </property>
  <property fmtid="{D5CDD505-2E9C-101B-9397-08002B2CF9AE}" pid="119" name="FSC#BAFUBDO@15.1700:Ihr_Zeichen">
    <vt:lpwstr/>
  </property>
  <property fmtid="{D5CDD505-2E9C-101B-9397-08002B2CF9AE}" pid="120" name="FSC#BAFUBDO@15.1700:Journalist">
    <vt:lpwstr/>
  </property>
  <property fmtid="{D5CDD505-2E9C-101B-9397-08002B2CF9AE}" pid="121" name="FSC#BAFUBDO@15.1700:Journalist_Email">
    <vt:lpwstr/>
  </property>
  <property fmtid="{D5CDD505-2E9C-101B-9397-08002B2CF9AE}" pid="122" name="FSC#BAFUBDO@15.1700:Journalist_Tel">
    <vt:lpwstr/>
  </property>
  <property fmtid="{D5CDD505-2E9C-101B-9397-08002B2CF9AE}" pid="123" name="FSC#BAFUBDO@15.1700:Kant_Stellungn_Dat">
    <vt:lpwstr/>
  </property>
  <property fmtid="{D5CDD505-2E9C-101B-9397-08002B2CF9AE}" pid="124" name="FSC#BAFUBDO@15.1700:Kant_Stellungnahme">
    <vt:lpwstr/>
  </property>
  <property fmtid="{D5CDD505-2E9C-101B-9397-08002B2CF9AE}" pid="125" name="FSC#BAFUBDO@15.1700:Kanton">
    <vt:lpwstr/>
  </property>
  <property fmtid="{D5CDD505-2E9C-101B-9397-08002B2CF9AE}" pid="126" name="FSC#BAFUBDO@15.1700:Klassifizierung">
    <vt:lpwstr/>
  </property>
  <property fmtid="{D5CDD505-2E9C-101B-9397-08002B2CF9AE}" pid="127" name="FSC#BAFUBDO@15.1700:Kompensationspflicht">
    <vt:lpwstr/>
  </property>
  <property fmtid="{D5CDD505-2E9C-101B-9397-08002B2CF9AE}" pid="128" name="FSC#BAFUBDO@15.1700:Kompensationssatz">
    <vt:lpwstr/>
  </property>
  <property fmtid="{D5CDD505-2E9C-101B-9397-08002B2CF9AE}" pid="129" name="FSC#BAFUBDO@15.1700:Kontaktperson_Name">
    <vt:lpwstr/>
  </property>
  <property fmtid="{D5CDD505-2E9C-101B-9397-08002B2CF9AE}" pid="130" name="FSC#BAFUBDO@15.1700:Kontaktperson_Vorname">
    <vt:lpwstr/>
  </property>
  <property fmtid="{D5CDD505-2E9C-101B-9397-08002B2CF9AE}" pid="131" name="FSC#BAFUBDO@15.1700:Kontext1">
    <vt:lpwstr/>
  </property>
  <property fmtid="{D5CDD505-2E9C-101B-9397-08002B2CF9AE}" pid="132" name="FSC#BAFUBDO@15.1700:Kontext2">
    <vt:lpwstr/>
  </property>
  <property fmtid="{D5CDD505-2E9C-101B-9397-08002B2CF9AE}" pid="133" name="FSC#BAFUBDO@15.1700:KopPflichtiger_Adresszeile">
    <vt:lpwstr/>
  </property>
  <property fmtid="{D5CDD505-2E9C-101B-9397-08002B2CF9AE}" pid="134" name="FSC#BAFUBDO@15.1700:KopPflichtiger_Name">
    <vt:lpwstr/>
  </property>
  <property fmtid="{D5CDD505-2E9C-101B-9397-08002B2CF9AE}" pid="135" name="FSC#BAFUBDO@15.1700:KopPflichtYYYY">
    <vt:lpwstr/>
  </property>
  <property fmtid="{D5CDD505-2E9C-101B-9397-08002B2CF9AE}" pid="136" name="FSC#BAFUBDO@15.1700:Kosten_Total">
    <vt:lpwstr/>
  </property>
  <property fmtid="{D5CDD505-2E9C-101B-9397-08002B2CF9AE}" pid="137" name="FSC#BAFUBDO@15.1700:Kostenvoranschlag">
    <vt:lpwstr/>
  </property>
  <property fmtid="{D5CDD505-2E9C-101B-9397-08002B2CF9AE}" pid="138" name="FSC#BAFUBDO@15.1700:Kreditrubrik">
    <vt:lpwstr/>
  </property>
  <property fmtid="{D5CDD505-2E9C-101B-9397-08002B2CF9AE}" pid="139" name="FSC#BAFUBDO@15.1700:Beschaffungsstelle">
    <vt:lpwstr/>
  </property>
  <property fmtid="{D5CDD505-2E9C-101B-9397-08002B2CF9AE}" pid="140" name="FSC#BAFUBDO@15.1700:Massnahmenwirkung_Total">
    <vt:lpwstr/>
  </property>
  <property fmtid="{D5CDD505-2E9C-101B-9397-08002B2CF9AE}" pid="141" name="FSC#BAFUBDO@15.1700:MedienDatum">
    <vt:lpwstr/>
  </property>
  <property fmtid="{D5CDD505-2E9C-101B-9397-08002B2CF9AE}" pid="142" name="FSC#BAFUBDO@15.1700:Medium">
    <vt:lpwstr/>
  </property>
  <property fmtid="{D5CDD505-2E9C-101B-9397-08002B2CF9AE}" pid="143" name="FSC#BAFUBDO@15.1700:MengeEmissionen">
    <vt:lpwstr/>
  </property>
  <property fmtid="{D5CDD505-2E9C-101B-9397-08002B2CF9AE}" pid="144" name="FSC#BAFUBDO@15.1700:MonBerEingangsdatum">
    <vt:lpwstr/>
  </property>
  <property fmtid="{D5CDD505-2E9C-101B-9397-08002B2CF9AE}" pid="145" name="FSC#BAFUBDO@15.1700:MonPeriodBis">
    <vt:lpwstr/>
  </property>
  <property fmtid="{D5CDD505-2E9C-101B-9397-08002B2CF9AE}" pid="146" name="FSC#BAFUBDO@15.1700:MonPeriodVon">
    <vt:lpwstr/>
  </property>
  <property fmtid="{D5CDD505-2E9C-101B-9397-08002B2CF9AE}" pid="147" name="FSC#BAFUBDO@15.1700:MonPeriodYYYY">
    <vt:lpwstr/>
  </property>
  <property fmtid="{D5CDD505-2E9C-101B-9397-08002B2CF9AE}" pid="148" name="FSC#BAFUBDO@15.1700:part">
    <vt:lpwstr/>
  </property>
  <property fmtid="{D5CDD505-2E9C-101B-9397-08002B2CF9AE}" pid="149" name="FSC#BAFUBDO@15.1700:Phase">
    <vt:lpwstr/>
  </property>
  <property fmtid="{D5CDD505-2E9C-101B-9397-08002B2CF9AE}" pid="150" name="FSC#BAFUBDO@15.1700:Prioritaet">
    <vt:lpwstr/>
  </property>
  <property fmtid="{D5CDD505-2E9C-101B-9397-08002B2CF9AE}" pid="151" name="FSC#BAFUBDO@15.1700:Projektbezeichnung">
    <vt:lpwstr/>
  </property>
  <property fmtid="{D5CDD505-2E9C-101B-9397-08002B2CF9AE}" pid="152" name="FSC#BAFUBDO@15.1700:projektname">
    <vt:lpwstr/>
  </property>
  <property fmtid="{D5CDD505-2E9C-101B-9397-08002B2CF9AE}" pid="153" name="FSC#BAFUBDO@15.1700:projektnummer">
    <vt:lpwstr/>
  </property>
  <property fmtid="{D5CDD505-2E9C-101B-9397-08002B2CF9AE}" pid="154" name="FSC#BAFUBDO@15.1700:Projekttyp">
    <vt:lpwstr/>
  </property>
  <property fmtid="{D5CDD505-2E9C-101B-9397-08002B2CF9AE}" pid="155" name="FSC#BAFUBDO@15.1700:Pruefstelle_Name">
    <vt:lpwstr/>
  </property>
  <property fmtid="{D5CDD505-2E9C-101B-9397-08002B2CF9AE}" pid="156" name="FSC#BAFUBDO@15.1700:PS_01_Verpflichter_Name_Adresse">
    <vt:lpwstr/>
  </property>
  <property fmtid="{D5CDD505-2E9C-101B-9397-08002B2CF9AE}" pid="157" name="FSC#BAFUBDO@15.1700:PS_02_Verpflichter_Name_Adresse">
    <vt:lpwstr/>
  </property>
  <property fmtid="{D5CDD505-2E9C-101B-9397-08002B2CF9AE}" pid="158" name="FSC#BAFUBDO@15.1700:PS_03_Verpflichter_Name_Adresse">
    <vt:lpwstr/>
  </property>
  <property fmtid="{D5CDD505-2E9C-101B-9397-08002B2CF9AE}" pid="159" name="FSC#BAFUBDO@15.1700:PS_04_Verpflichter_Name_Adresse">
    <vt:lpwstr/>
  </property>
  <property fmtid="{D5CDD505-2E9C-101B-9397-08002B2CF9AE}" pid="160" name="FSC#BAFUBDO@15.1700:PS_05_Verpflichter_Name_Adresse">
    <vt:lpwstr/>
  </property>
  <property fmtid="{D5CDD505-2E9C-101B-9397-08002B2CF9AE}" pid="161" name="FSC#BAFUBDO@15.1700:PS_06_Verpflichter_Name_Adresse">
    <vt:lpwstr/>
  </property>
  <property fmtid="{D5CDD505-2E9C-101B-9397-08002B2CF9AE}" pid="162" name="FSC#BAFUBDO@15.1700:PS_07_Verpflichter_Name_Adresse">
    <vt:lpwstr/>
  </property>
  <property fmtid="{D5CDD505-2E9C-101B-9397-08002B2CF9AE}" pid="163" name="FSC#BAFUBDO@15.1700:PS_08_Verpflichter_Name_Adresse">
    <vt:lpwstr/>
  </property>
  <property fmtid="{D5CDD505-2E9C-101B-9397-08002B2CF9AE}" pid="164" name="FSC#BAFUBDO@15.1700:PS_09_Verpflichter_Name_Adresse">
    <vt:lpwstr/>
  </property>
  <property fmtid="{D5CDD505-2E9C-101B-9397-08002B2CF9AE}" pid="165" name="FSC#BAFUBDO@15.1700:PS_10_Verpflichter_Name_Adresse">
    <vt:lpwstr/>
  </property>
  <property fmtid="{D5CDD505-2E9C-101B-9397-08002B2CF9AE}" pid="166" name="FSC#BAFUBDO@15.1700:PS_11_Verpflichter_Name_Adresse">
    <vt:lpwstr/>
  </property>
  <property fmtid="{D5CDD505-2E9C-101B-9397-08002B2CF9AE}" pid="167" name="FSC#BAFUBDO@15.1700:PS_12_Verpflichter_Name_Adresse">
    <vt:lpwstr/>
  </property>
  <property fmtid="{D5CDD505-2E9C-101B-9397-08002B2CF9AE}" pid="168" name="FSC#BAFUBDO@15.1700:PS_13_Verpflichter_Name_Adresse">
    <vt:lpwstr/>
  </property>
  <property fmtid="{D5CDD505-2E9C-101B-9397-08002B2CF9AE}" pid="169" name="FSC#BAFUBDO@15.1700:PS_14_Verpflichter_Name_Adresse">
    <vt:lpwstr/>
  </property>
  <property fmtid="{D5CDD505-2E9C-101B-9397-08002B2CF9AE}" pid="170" name="FSC#BAFUBDO@15.1700:Ressort">
    <vt:lpwstr/>
  </property>
  <property fmtid="{D5CDD505-2E9C-101B-9397-08002B2CF9AE}" pid="171" name="FSC#BAFUBDO@15.1700:Richttermin">
    <vt:lpwstr/>
  </property>
  <property fmtid="{D5CDD505-2E9C-101B-9397-08002B2CF9AE}" pid="172" name="FSC#BAFUBDO@15.1700:SB_Kurzzeichen">
    <vt:lpwstr>FES</vt:lpwstr>
  </property>
  <property fmtid="{D5CDD505-2E9C-101B-9397-08002B2CF9AE}" pid="173" name="FSC#BAFUBDO@15.1700:SubAbs_Zeichen">
    <vt:lpwstr>FES</vt:lpwstr>
  </property>
  <property fmtid="{D5CDD505-2E9C-101B-9397-08002B2CF9AE}" pid="174" name="FSC#BAFUBDO@15.1700:SubGegenstand">
    <vt:lpwstr>2019.01.09_FES_ZCMA Digesting COP24 Art 6</vt:lpwstr>
  </property>
  <property fmtid="{D5CDD505-2E9C-101B-9397-08002B2CF9AE}" pid="175" name="FSC#BAFUBDO@15.1700:SubGegenstand1">
    <vt:lpwstr/>
  </property>
  <property fmtid="{D5CDD505-2E9C-101B-9397-08002B2CF9AE}" pid="176" name="FSC#BAFUBDO@15.1700:SubGegenstand2">
    <vt:lpwstr/>
  </property>
  <property fmtid="{D5CDD505-2E9C-101B-9397-08002B2CF9AE}" pid="177" name="FSC#BAFUBDO@15.1700:SubGegenstand3">
    <vt:lpwstr/>
  </property>
  <property fmtid="{D5CDD505-2E9C-101B-9397-08002B2CF9AE}" pid="178" name="FSC#BAFUBDO@15.1700:SubGegenstand4">
    <vt:lpwstr/>
  </property>
  <property fmtid="{D5CDD505-2E9C-101B-9397-08002B2CF9AE}" pid="179" name="FSC#BAFUBDO@15.1700:SubGemeinden">
    <vt:lpwstr/>
  </property>
  <property fmtid="{D5CDD505-2E9C-101B-9397-08002B2CF9AE}" pid="180" name="FSC#BAFUBDO@15.1700:SubKantone">
    <vt:lpwstr/>
  </property>
  <property fmtid="{D5CDD505-2E9C-101B-9397-08002B2CF9AE}" pid="181" name="FSC#BAFUBDO@15.1700:SubProjektName">
    <vt:lpwstr/>
  </property>
  <property fmtid="{D5CDD505-2E9C-101B-9397-08002B2CF9AE}" pid="182" name="FSC#BAFUBDO@15.1700:TarifinfoStd2">
    <vt:lpwstr/>
  </property>
  <property fmtid="{D5CDD505-2E9C-101B-9397-08002B2CF9AE}" pid="183" name="FSC#BAFUBDO@15.1700:TarifinfoVol2">
    <vt:lpwstr/>
  </property>
  <property fmtid="{D5CDD505-2E9C-101B-9397-08002B2CF9AE}" pid="184" name="FSC#BAFUBDO@15.1700:Termin">
    <vt:lpwstr/>
  </property>
  <property fmtid="{D5CDD505-2E9C-101B-9397-08002B2CF9AE}" pid="185" name="FSC#BAFUBDO@15.1700:Termin_Abt">
    <vt:lpwstr/>
  </property>
  <property fmtid="{D5CDD505-2E9C-101B-9397-08002B2CF9AE}" pid="186" name="FSC#BAFUBDO@15.1700:Termin_Uebersetzung">
    <vt:lpwstr/>
  </property>
  <property fmtid="{D5CDD505-2E9C-101B-9397-08002B2CF9AE}" pid="187" name="FSC#BAFUBDO@15.1700:Thema">
    <vt:lpwstr/>
  </property>
  <property fmtid="{D5CDD505-2E9C-101B-9397-08002B2CF9AE}" pid="188" name="FSC#BAFUBDO@15.1700:Validierungdatum">
    <vt:lpwstr/>
  </property>
  <property fmtid="{D5CDD505-2E9C-101B-9397-08002B2CF9AE}" pid="189" name="FSC#BAFUBDO@15.1700:Validierungfirma">
    <vt:lpwstr/>
  </property>
  <property fmtid="{D5CDD505-2E9C-101B-9397-08002B2CF9AE}" pid="190" name="FSC#BAFUBDO@15.1700:Validierungname">
    <vt:lpwstr/>
  </property>
  <property fmtid="{D5CDD505-2E9C-101B-9397-08002B2CF9AE}" pid="191" name="FSC#BAFUBDO@15.1700:Validierungresp">
    <vt:lpwstr/>
  </property>
  <property fmtid="{D5CDD505-2E9C-101B-9397-08002B2CF9AE}" pid="192" name="FSC#BAFUBDO@15.1700:Verfahren">
    <vt:lpwstr/>
  </property>
  <property fmtid="{D5CDD505-2E9C-101B-9397-08002B2CF9AE}" pid="193" name="FSC#BAFUBDO@15.1700:VerfuegDatum">
    <vt:lpwstr/>
  </property>
  <property fmtid="{D5CDD505-2E9C-101B-9397-08002B2CF9AE}" pid="194" name="FSC#BAFUBDO@15.1700:Verfuegungsnummer">
    <vt:lpwstr/>
  </property>
  <property fmtid="{D5CDD505-2E9C-101B-9397-08002B2CF9AE}" pid="195" name="FSC#BAFUBDO@15.1700:Verpflichter_HausNr">
    <vt:lpwstr/>
  </property>
  <property fmtid="{D5CDD505-2E9C-101B-9397-08002B2CF9AE}" pid="196" name="FSC#BAFUBDO@15.1700:Verpflichter_Kurzname">
    <vt:lpwstr/>
  </property>
  <property fmtid="{D5CDD505-2E9C-101B-9397-08002B2CF9AE}" pid="197" name="FSC#BAFUBDO@15.1700:Verpflichter_MailAdresse">
    <vt:lpwstr/>
  </property>
  <property fmtid="{D5CDD505-2E9C-101B-9397-08002B2CF9AE}" pid="198" name="FSC#BAFUBDO@15.1700:Verpflichter_Name">
    <vt:lpwstr/>
  </property>
  <property fmtid="{D5CDD505-2E9C-101B-9397-08002B2CF9AE}" pid="199" name="FSC#BAFUBDO@15.1700:Verpflichter_Ort">
    <vt:lpwstr/>
  </property>
  <property fmtid="{D5CDD505-2E9C-101B-9397-08002B2CF9AE}" pid="200" name="FSC#BAFUBDO@15.1700:Verpflichter_PLZ">
    <vt:lpwstr/>
  </property>
  <property fmtid="{D5CDD505-2E9C-101B-9397-08002B2CF9AE}" pid="201" name="FSC#BAFUBDO@15.1700:Verpflichter_Strasse">
    <vt:lpwstr/>
  </property>
  <property fmtid="{D5CDD505-2E9C-101B-9397-08002B2CF9AE}" pid="202" name="FSC#BAFUBDO@15.1700:Versandart">
    <vt:lpwstr/>
  </property>
  <property fmtid="{D5CDD505-2E9C-101B-9397-08002B2CF9AE}" pid="203" name="FSC#BAFUBDO@15.1700:VertragAbteilung">
    <vt:lpwstr/>
  </property>
  <property fmtid="{D5CDD505-2E9C-101B-9397-08002B2CF9AE}" pid="204" name="FSC#BAFUBDO@15.1700:VertragsdauerBis">
    <vt:lpwstr/>
  </property>
  <property fmtid="{D5CDD505-2E9C-101B-9397-08002B2CF9AE}" pid="205" name="FSC#BAFUBDO@15.1700:VertragsdauerVon">
    <vt:lpwstr/>
  </property>
  <property fmtid="{D5CDD505-2E9C-101B-9397-08002B2CF9AE}" pid="206" name="FSC#BAFUBDO@15.1700:VertragTitel">
    <vt:lpwstr/>
  </property>
  <property fmtid="{D5CDD505-2E9C-101B-9397-08002B2CF9AE}" pid="207" name="FSC#BAFUBDO@15.1700:vertreten">
    <vt:lpwstr/>
  </property>
  <property fmtid="{D5CDD505-2E9C-101B-9397-08002B2CF9AE}" pid="208" name="FSC#BAFUBDO@15.1700:Volumen_Ausgangstext">
    <vt:lpwstr/>
  </property>
  <property fmtid="{D5CDD505-2E9C-101B-9397-08002B2CF9AE}" pid="209" name="FSC#BAFUBDO@15.1700:Zeit">
    <vt:lpwstr/>
  </property>
  <property fmtid="{D5CDD505-2E9C-101B-9397-08002B2CF9AE}" pid="210" name="FSC#BAFUBDO@15.1700:Zielsprache">
    <vt:lpwstr/>
  </property>
  <property fmtid="{D5CDD505-2E9C-101B-9397-08002B2CF9AE}" pid="211" name="FSC#BAFUBDO@15.1700:Zirkulation">
    <vt:lpwstr/>
  </property>
  <property fmtid="{D5CDD505-2E9C-101B-9397-08002B2CF9AE}" pid="212" name="FSC#BAFUBDO@15.1700:Zirkulation_Dat">
    <vt:lpwstr/>
  </property>
  <property fmtid="{D5CDD505-2E9C-101B-9397-08002B2CF9AE}" pid="213" name="FSC#BAFUBDO@15.1700:Zust_Behoerde">
    <vt:lpwstr/>
  </property>
  <property fmtid="{D5CDD505-2E9C-101B-9397-08002B2CF9AE}" pid="214" name="FSC#UVEKCFG@15.1700:Function">
    <vt:lpwstr/>
  </property>
  <property fmtid="{D5CDD505-2E9C-101B-9397-08002B2CF9AE}" pid="215" name="FSC#UVEKCFG@15.1700:FileRespOrg">
    <vt:lpwstr>Klima (K)</vt:lpwstr>
  </property>
  <property fmtid="{D5CDD505-2E9C-101B-9397-08002B2CF9AE}" pid="216" name="FSC#UVEKCFG@15.1700:DefaultGroupFileResponsible">
    <vt:lpwstr>Klima (K)</vt:lpwstr>
  </property>
  <property fmtid="{D5CDD505-2E9C-101B-9397-08002B2CF9AE}" pid="217" name="FSC#UVEKCFG@15.1700:FileRespFunction">
    <vt:lpwstr/>
  </property>
  <property fmtid="{D5CDD505-2E9C-101B-9397-08002B2CF9AE}" pid="218" name="FSC#UVEKCFG@15.1700:AssignedClassification">
    <vt:lpwstr/>
  </property>
  <property fmtid="{D5CDD505-2E9C-101B-9397-08002B2CF9AE}" pid="219" name="FSC#UVEKCFG@15.1700:AssignedClassificationCode">
    <vt:lpwstr>COO.1.1001.1.137854</vt:lpwstr>
  </property>
  <property fmtid="{D5CDD505-2E9C-101B-9397-08002B2CF9AE}" pid="220" name="FSC#UVEKCFG@15.1700:FileResponsible">
    <vt:lpwstr>Simon Fellermeyer</vt:lpwstr>
  </property>
  <property fmtid="{D5CDD505-2E9C-101B-9397-08002B2CF9AE}" pid="221" name="FSC#UVEKCFG@15.1700:FileResponsibleTel">
    <vt:lpwstr>+41 58 483 91 84</vt:lpwstr>
  </property>
  <property fmtid="{D5CDD505-2E9C-101B-9397-08002B2CF9AE}" pid="222" name="FSC#UVEKCFG@15.1700:FileResponsibleEmail">
    <vt:lpwstr>simon.fellermeyer@bafu.admin.ch</vt:lpwstr>
  </property>
  <property fmtid="{D5CDD505-2E9C-101B-9397-08002B2CF9AE}" pid="223" name="FSC#UVEKCFG@15.1700:FileResponsibleFax">
    <vt:lpwstr/>
  </property>
  <property fmtid="{D5CDD505-2E9C-101B-9397-08002B2CF9AE}" pid="224" name="FSC#UVEKCFG@15.1700:FileResponsibleAddress">
    <vt:lpwstr>Worblentalstrasse 68, 3003 Bern</vt:lpwstr>
  </property>
  <property fmtid="{D5CDD505-2E9C-101B-9397-08002B2CF9AE}" pid="225" name="FSC#UVEKCFG@15.1700:FileResponsibleStreet">
    <vt:lpwstr>Worblentalstrasse 68</vt:lpwstr>
  </property>
  <property fmtid="{D5CDD505-2E9C-101B-9397-08002B2CF9AE}" pid="226" name="FSC#UVEKCFG@15.1700:FileResponsiblezipcode">
    <vt:lpwstr>3003</vt:lpwstr>
  </property>
  <property fmtid="{D5CDD505-2E9C-101B-9397-08002B2CF9AE}" pid="227" name="FSC#UVEKCFG@15.1700:FileResponsiblecity">
    <vt:lpwstr>Bern</vt:lpwstr>
  </property>
  <property fmtid="{D5CDD505-2E9C-101B-9397-08002B2CF9AE}" pid="228" name="FSC#UVEKCFG@15.1700:FileResponsibleAbbreviation">
    <vt:lpwstr/>
  </property>
  <property fmtid="{D5CDD505-2E9C-101B-9397-08002B2CF9AE}" pid="229" name="FSC#UVEKCFG@15.1700:FileRespOrgHome">
    <vt:lpwstr/>
  </property>
  <property fmtid="{D5CDD505-2E9C-101B-9397-08002B2CF9AE}" pid="230" name="FSC#UVEKCFG@15.1700:CurrUserAbbreviation">
    <vt:lpwstr/>
  </property>
  <property fmtid="{D5CDD505-2E9C-101B-9397-08002B2CF9AE}" pid="231" name="FSC#UVEKCFG@15.1700:CategoryReference">
    <vt:lpwstr>231.6</vt:lpwstr>
  </property>
  <property fmtid="{D5CDD505-2E9C-101B-9397-08002B2CF9AE}" pid="232" name="FSC#UVEKCFG@15.1700:cooAddress">
    <vt:lpwstr>COO.2002.100.2.10005081</vt:lpwstr>
  </property>
  <property fmtid="{D5CDD505-2E9C-101B-9397-08002B2CF9AE}" pid="233" name="FSC#UVEKCFG@15.1700:sleeveFileReference">
    <vt:lpwstr/>
  </property>
  <property fmtid="{D5CDD505-2E9C-101B-9397-08002B2CF9AE}" pid="234" name="FSC#UVEKCFG@15.1700:BureauName">
    <vt:lpwstr>Bundesamt für Umwelt</vt:lpwstr>
  </property>
  <property fmtid="{D5CDD505-2E9C-101B-9397-08002B2CF9AE}" pid="235" name="FSC#UVEKCFG@15.1700:BureauShortName">
    <vt:lpwstr>BAFU</vt:lpwstr>
  </property>
  <property fmtid="{D5CDD505-2E9C-101B-9397-08002B2CF9AE}" pid="236" name="FSC#UVEKCFG@15.1700:BureauWebsite">
    <vt:lpwstr>www.bafu.admin.ch</vt:lpwstr>
  </property>
  <property fmtid="{D5CDD505-2E9C-101B-9397-08002B2CF9AE}" pid="237" name="FSC#UVEKCFG@15.1700:SubFileTitle">
    <vt:lpwstr>Presentation COP24 Art 6 and Swiss piloting</vt:lpwstr>
  </property>
  <property fmtid="{D5CDD505-2E9C-101B-9397-08002B2CF9AE}" pid="238" name="FSC#UVEKCFG@15.1700:ForeignNumber">
    <vt:lpwstr/>
  </property>
  <property fmtid="{D5CDD505-2E9C-101B-9397-08002B2CF9AE}" pid="239" name="FSC#UVEKCFG@15.1700:Amtstitel">
    <vt:lpwstr/>
  </property>
  <property fmtid="{D5CDD505-2E9C-101B-9397-08002B2CF9AE}" pid="240" name="FSC#UVEKCFG@15.1700:ZusendungAm">
    <vt:lpwstr/>
  </property>
  <property fmtid="{D5CDD505-2E9C-101B-9397-08002B2CF9AE}" pid="241" name="FSC#UVEKCFG@15.1700:SignerLeft">
    <vt:lpwstr/>
  </property>
  <property fmtid="{D5CDD505-2E9C-101B-9397-08002B2CF9AE}" pid="242" name="FSC#UVEKCFG@15.1700:SignerRight">
    <vt:lpwstr/>
  </property>
  <property fmtid="{D5CDD505-2E9C-101B-9397-08002B2CF9AE}" pid="243" name="FSC#UVEKCFG@15.1700:SignerLeftJobTitle">
    <vt:lpwstr/>
  </property>
  <property fmtid="{D5CDD505-2E9C-101B-9397-08002B2CF9AE}" pid="244" name="FSC#UVEKCFG@15.1700:SignerRightJobTitle">
    <vt:lpwstr/>
  </property>
  <property fmtid="{D5CDD505-2E9C-101B-9397-08002B2CF9AE}" pid="245" name="FSC#UVEKCFG@15.1700:SignerLeftFunction">
    <vt:lpwstr/>
  </property>
  <property fmtid="{D5CDD505-2E9C-101B-9397-08002B2CF9AE}" pid="246" name="FSC#UVEKCFG@15.1700:SignerRightFunction">
    <vt:lpwstr/>
  </property>
  <property fmtid="{D5CDD505-2E9C-101B-9397-08002B2CF9AE}" pid="247" name="FSC#UVEKCFG@15.1700:SignerLeftUserRoleGroup">
    <vt:lpwstr/>
  </property>
  <property fmtid="{D5CDD505-2E9C-101B-9397-08002B2CF9AE}" pid="248" name="FSC#UVEKCFG@15.1700:SignerRightUserRoleGroup">
    <vt:lpwstr/>
  </property>
  <property fmtid="{D5CDD505-2E9C-101B-9397-08002B2CF9AE}" pid="249" name="FSC#UVEKCFG@15.1700:DocumentNumber">
    <vt:lpwstr>S022-1355</vt:lpwstr>
  </property>
  <property fmtid="{D5CDD505-2E9C-101B-9397-08002B2CF9AE}" pid="250" name="FSC#UVEKCFG@15.1700:AssignmentNumber">
    <vt:lpwstr/>
  </property>
  <property fmtid="{D5CDD505-2E9C-101B-9397-08002B2CF9AE}" pid="251" name="FSC#UVEKCFG@15.1700:EM_Personal">
    <vt:lpwstr/>
  </property>
  <property fmtid="{D5CDD505-2E9C-101B-9397-08002B2CF9AE}" pid="252" name="FSC#UVEKCFG@15.1700:EM_Geschlecht">
    <vt:lpwstr/>
  </property>
  <property fmtid="{D5CDD505-2E9C-101B-9397-08002B2CF9AE}" pid="253" name="FSC#UVEKCFG@15.1700:EM_GebDatum">
    <vt:lpwstr/>
  </property>
  <property fmtid="{D5CDD505-2E9C-101B-9397-08002B2CF9AE}" pid="254" name="FSC#UVEKCFG@15.1700:EM_Funktion">
    <vt:lpwstr/>
  </property>
  <property fmtid="{D5CDD505-2E9C-101B-9397-08002B2CF9AE}" pid="255" name="FSC#UVEKCFG@15.1700:EM_Beruf">
    <vt:lpwstr/>
  </property>
  <property fmtid="{D5CDD505-2E9C-101B-9397-08002B2CF9AE}" pid="256" name="FSC#UVEKCFG@15.1700:EM_SVNR">
    <vt:lpwstr/>
  </property>
  <property fmtid="{D5CDD505-2E9C-101B-9397-08002B2CF9AE}" pid="257" name="FSC#UVEKCFG@15.1700:EM_Familienstand">
    <vt:lpwstr/>
  </property>
  <property fmtid="{D5CDD505-2E9C-101B-9397-08002B2CF9AE}" pid="258" name="FSC#UVEKCFG@15.1700:EM_Muttersprache">
    <vt:lpwstr/>
  </property>
  <property fmtid="{D5CDD505-2E9C-101B-9397-08002B2CF9AE}" pid="259" name="FSC#UVEKCFG@15.1700:EM_Geboren_in">
    <vt:lpwstr/>
  </property>
  <property fmtid="{D5CDD505-2E9C-101B-9397-08002B2CF9AE}" pid="260" name="FSC#UVEKCFG@15.1700:EM_Briefanrede">
    <vt:lpwstr/>
  </property>
  <property fmtid="{D5CDD505-2E9C-101B-9397-08002B2CF9AE}" pid="261" name="FSC#UVEKCFG@15.1700:EM_Kommunikationssprache">
    <vt:lpwstr/>
  </property>
  <property fmtid="{D5CDD505-2E9C-101B-9397-08002B2CF9AE}" pid="262" name="FSC#UVEKCFG@15.1700:EM_Webseite">
    <vt:lpwstr/>
  </property>
  <property fmtid="{D5CDD505-2E9C-101B-9397-08002B2CF9AE}" pid="263" name="FSC#UVEKCFG@15.1700:EM_TelNr_Business">
    <vt:lpwstr/>
  </property>
  <property fmtid="{D5CDD505-2E9C-101B-9397-08002B2CF9AE}" pid="264" name="FSC#UVEKCFG@15.1700:EM_TelNr_Private">
    <vt:lpwstr/>
  </property>
  <property fmtid="{D5CDD505-2E9C-101B-9397-08002B2CF9AE}" pid="265" name="FSC#UVEKCFG@15.1700:EM_TelNr_Mobile">
    <vt:lpwstr/>
  </property>
  <property fmtid="{D5CDD505-2E9C-101B-9397-08002B2CF9AE}" pid="266" name="FSC#UVEKCFG@15.1700:EM_TelNr_Other">
    <vt:lpwstr/>
  </property>
  <property fmtid="{D5CDD505-2E9C-101B-9397-08002B2CF9AE}" pid="267" name="FSC#UVEKCFG@15.1700:EM_TelNr_Fax">
    <vt:lpwstr/>
  </property>
  <property fmtid="{D5CDD505-2E9C-101B-9397-08002B2CF9AE}" pid="268" name="FSC#UVEKCFG@15.1700:EM_EMail1">
    <vt:lpwstr/>
  </property>
  <property fmtid="{D5CDD505-2E9C-101B-9397-08002B2CF9AE}" pid="269" name="FSC#UVEKCFG@15.1700:EM_EMail2">
    <vt:lpwstr/>
  </property>
  <property fmtid="{D5CDD505-2E9C-101B-9397-08002B2CF9AE}" pid="270" name="FSC#UVEKCFG@15.1700:EM_EMail3">
    <vt:lpwstr/>
  </property>
  <property fmtid="{D5CDD505-2E9C-101B-9397-08002B2CF9AE}" pid="271" name="FSC#UVEKCFG@15.1700:EM_Name">
    <vt:lpwstr/>
  </property>
  <property fmtid="{D5CDD505-2E9C-101B-9397-08002B2CF9AE}" pid="272" name="FSC#UVEKCFG@15.1700:EM_UID">
    <vt:lpwstr/>
  </property>
  <property fmtid="{D5CDD505-2E9C-101B-9397-08002B2CF9AE}" pid="273" name="FSC#UVEKCFG@15.1700:EM_Rechtsform">
    <vt:lpwstr/>
  </property>
  <property fmtid="{D5CDD505-2E9C-101B-9397-08002B2CF9AE}" pid="274" name="FSC#UVEKCFG@15.1700:EM_Klassifizierung">
    <vt:lpwstr/>
  </property>
  <property fmtid="{D5CDD505-2E9C-101B-9397-08002B2CF9AE}" pid="275" name="FSC#UVEKCFG@15.1700:EM_Gruendungsjahr">
    <vt:lpwstr/>
  </property>
  <property fmtid="{D5CDD505-2E9C-101B-9397-08002B2CF9AE}" pid="276" name="FSC#UVEKCFG@15.1700:EM_Versandart">
    <vt:lpwstr>B-Postal</vt:lpwstr>
  </property>
  <property fmtid="{D5CDD505-2E9C-101B-9397-08002B2CF9AE}" pid="277" name="FSC#UVEKCFG@15.1700:EM_Versandvermek">
    <vt:lpwstr/>
  </property>
  <property fmtid="{D5CDD505-2E9C-101B-9397-08002B2CF9AE}" pid="278" name="FSC#UVEKCFG@15.1700:EM_Anrede">
    <vt:lpwstr/>
  </property>
  <property fmtid="{D5CDD505-2E9C-101B-9397-08002B2CF9AE}" pid="279" name="FSC#UVEKCFG@15.1700:EM_Titel">
    <vt:lpwstr/>
  </property>
  <property fmtid="{D5CDD505-2E9C-101B-9397-08002B2CF9AE}" pid="280" name="FSC#UVEKCFG@15.1700:EM_Nachgestellter_Titel">
    <vt:lpwstr/>
  </property>
  <property fmtid="{D5CDD505-2E9C-101B-9397-08002B2CF9AE}" pid="281" name="FSC#UVEKCFG@15.1700:EM_Vorname">
    <vt:lpwstr/>
  </property>
  <property fmtid="{D5CDD505-2E9C-101B-9397-08002B2CF9AE}" pid="282" name="FSC#UVEKCFG@15.1700:EM_Nachname">
    <vt:lpwstr/>
  </property>
  <property fmtid="{D5CDD505-2E9C-101B-9397-08002B2CF9AE}" pid="283" name="FSC#UVEKCFG@15.1700:EM_Kurzbezeichnung">
    <vt:lpwstr/>
  </property>
  <property fmtid="{D5CDD505-2E9C-101B-9397-08002B2CF9AE}" pid="284" name="FSC#UVEKCFG@15.1700:EM_Organisations_Zeile_1">
    <vt:lpwstr/>
  </property>
  <property fmtid="{D5CDD505-2E9C-101B-9397-08002B2CF9AE}" pid="285" name="FSC#UVEKCFG@15.1700:EM_Organisations_Zeile_2">
    <vt:lpwstr/>
  </property>
  <property fmtid="{D5CDD505-2E9C-101B-9397-08002B2CF9AE}" pid="286" name="FSC#UVEKCFG@15.1700:EM_Organisations_Zeile_3">
    <vt:lpwstr/>
  </property>
  <property fmtid="{D5CDD505-2E9C-101B-9397-08002B2CF9AE}" pid="287" name="FSC#UVEKCFG@15.1700:EM_Strasse">
    <vt:lpwstr/>
  </property>
  <property fmtid="{D5CDD505-2E9C-101B-9397-08002B2CF9AE}" pid="288" name="FSC#UVEKCFG@15.1700:EM_Hausnummer">
    <vt:lpwstr/>
  </property>
  <property fmtid="{D5CDD505-2E9C-101B-9397-08002B2CF9AE}" pid="289" name="FSC#UVEKCFG@15.1700:EM_Strasse2">
    <vt:lpwstr/>
  </property>
  <property fmtid="{D5CDD505-2E9C-101B-9397-08002B2CF9AE}" pid="290" name="FSC#UVEKCFG@15.1700:EM_Hausnummer_Zusatz">
    <vt:lpwstr/>
  </property>
  <property fmtid="{D5CDD505-2E9C-101B-9397-08002B2CF9AE}" pid="291" name="FSC#UVEKCFG@15.1700:EM_Postfach">
    <vt:lpwstr/>
  </property>
  <property fmtid="{D5CDD505-2E9C-101B-9397-08002B2CF9AE}" pid="292" name="FSC#UVEKCFG@15.1700:EM_PLZ">
    <vt:lpwstr/>
  </property>
  <property fmtid="{D5CDD505-2E9C-101B-9397-08002B2CF9AE}" pid="293" name="FSC#UVEKCFG@15.1700:EM_Ort">
    <vt:lpwstr/>
  </property>
  <property fmtid="{D5CDD505-2E9C-101B-9397-08002B2CF9AE}" pid="294" name="FSC#UVEKCFG@15.1700:EM_Land">
    <vt:lpwstr/>
  </property>
  <property fmtid="{D5CDD505-2E9C-101B-9397-08002B2CF9AE}" pid="295" name="FSC#UVEKCFG@15.1700:EM_E_Mail_Adresse">
    <vt:lpwstr/>
  </property>
  <property fmtid="{D5CDD505-2E9C-101B-9397-08002B2CF9AE}" pid="296" name="FSC#UVEKCFG@15.1700:EM_Funktionsbezeichnung">
    <vt:lpwstr/>
  </property>
  <property fmtid="{D5CDD505-2E9C-101B-9397-08002B2CF9AE}" pid="297" name="FSC#UVEKCFG@15.1700:EM_Serienbrieffeld_1">
    <vt:lpwstr/>
  </property>
  <property fmtid="{D5CDD505-2E9C-101B-9397-08002B2CF9AE}" pid="298" name="FSC#UVEKCFG@15.1700:EM_Serienbrieffeld_2">
    <vt:lpwstr/>
  </property>
  <property fmtid="{D5CDD505-2E9C-101B-9397-08002B2CF9AE}" pid="299" name="FSC#UVEKCFG@15.1700:EM_Serienbrieffeld_3">
    <vt:lpwstr/>
  </property>
  <property fmtid="{D5CDD505-2E9C-101B-9397-08002B2CF9AE}" pid="300" name="FSC#UVEKCFG@15.1700:EM_Serienbrieffeld_4">
    <vt:lpwstr/>
  </property>
  <property fmtid="{D5CDD505-2E9C-101B-9397-08002B2CF9AE}" pid="301" name="FSC#UVEKCFG@15.1700:EM_Serienbrieffeld_5">
    <vt:lpwstr/>
  </property>
  <property fmtid="{D5CDD505-2E9C-101B-9397-08002B2CF9AE}" pid="302" name="FSC#UVEKCFG@15.1700:EM_Address">
    <vt:lpwstr/>
  </property>
  <property fmtid="{D5CDD505-2E9C-101B-9397-08002B2CF9AE}" pid="303" name="FSC#UVEKCFG@15.1700:Abs_Nachname">
    <vt:lpwstr>Fellermeyer</vt:lpwstr>
  </property>
  <property fmtid="{D5CDD505-2E9C-101B-9397-08002B2CF9AE}" pid="304" name="FSC#UVEKCFG@15.1700:Abs_Vorname">
    <vt:lpwstr>Simon</vt:lpwstr>
  </property>
  <property fmtid="{D5CDD505-2E9C-101B-9397-08002B2CF9AE}" pid="305" name="FSC#UVEKCFG@15.1700:Abs_Zeichen">
    <vt:lpwstr>FES</vt:lpwstr>
  </property>
  <property fmtid="{D5CDD505-2E9C-101B-9397-08002B2CF9AE}" pid="306" name="FSC#UVEKCFG@15.1700:Anrede">
    <vt:lpwstr/>
  </property>
  <property fmtid="{D5CDD505-2E9C-101B-9397-08002B2CF9AE}" pid="307" name="FSC#UVEKCFG@15.1700:EM_Versandartspez">
    <vt:lpwstr/>
  </property>
  <property fmtid="{D5CDD505-2E9C-101B-9397-08002B2CF9AE}" pid="308" name="FSC#UVEKCFG@15.1700:Briefdatum">
    <vt:lpwstr>09.01.2019</vt:lpwstr>
  </property>
  <property fmtid="{D5CDD505-2E9C-101B-9397-08002B2CF9AE}" pid="309" name="FSC#UVEKCFG@15.1700:Empf_Zeichen">
    <vt:lpwstr/>
  </property>
  <property fmtid="{D5CDD505-2E9C-101B-9397-08002B2CF9AE}" pid="310" name="FSC#UVEKCFG@15.1700:FilialePLZ">
    <vt:lpwstr/>
  </property>
  <property fmtid="{D5CDD505-2E9C-101B-9397-08002B2CF9AE}" pid="311" name="FSC#UVEKCFG@15.1700:Gegenstand">
    <vt:lpwstr>Presentation COP24 Art 6 and Swiss piloting</vt:lpwstr>
  </property>
  <property fmtid="{D5CDD505-2E9C-101B-9397-08002B2CF9AE}" pid="312" name="FSC#UVEKCFG@15.1700:Nummer">
    <vt:lpwstr>S022-1355</vt:lpwstr>
  </property>
  <property fmtid="{D5CDD505-2E9C-101B-9397-08002B2CF9AE}" pid="313" name="FSC#UVEKCFG@15.1700:Unterschrift_Nachname">
    <vt:lpwstr/>
  </property>
  <property fmtid="{D5CDD505-2E9C-101B-9397-08002B2CF9AE}" pid="314" name="FSC#UVEKCFG@15.1700:Unterschrift_Vorname">
    <vt:lpwstr/>
  </property>
  <property fmtid="{D5CDD505-2E9C-101B-9397-08002B2CF9AE}" pid="315" name="FSC#UVEKCFG@15.1700:FileResponsibleStreetPostal">
    <vt:lpwstr>Worblentalstrasse 68</vt:lpwstr>
  </property>
  <property fmtid="{D5CDD505-2E9C-101B-9397-08002B2CF9AE}" pid="316" name="FSC#UVEKCFG@15.1700:FileResponsiblezipcodePostal">
    <vt:lpwstr>3003</vt:lpwstr>
  </property>
  <property fmtid="{D5CDD505-2E9C-101B-9397-08002B2CF9AE}" pid="317" name="FSC#UVEKCFG@15.1700:FileResponsiblecityPostal">
    <vt:lpwstr>Bern</vt:lpwstr>
  </property>
  <property fmtid="{D5CDD505-2E9C-101B-9397-08002B2CF9AE}" pid="318" name="FSC#UVEKCFG@15.1700:FileResponsibleStreetInvoice">
    <vt:lpwstr>Worblentalstrasse 68</vt:lpwstr>
  </property>
  <property fmtid="{D5CDD505-2E9C-101B-9397-08002B2CF9AE}" pid="319" name="FSC#UVEKCFG@15.1700:FileResponsiblezipcodeInvoice">
    <vt:lpwstr>3003</vt:lpwstr>
  </property>
  <property fmtid="{D5CDD505-2E9C-101B-9397-08002B2CF9AE}" pid="320" name="FSC#UVEKCFG@15.1700:FileResponsiblecityInvoice">
    <vt:lpwstr>Bern</vt:lpwstr>
  </property>
  <property fmtid="{D5CDD505-2E9C-101B-9397-08002B2CF9AE}" pid="321" name="FSC#UVEKCFG@15.1700:ResponsibleDefaultRoleOrg">
    <vt:lpwstr>Klima (K)</vt:lpwstr>
  </property>
  <property fmtid="{D5CDD505-2E9C-101B-9397-08002B2CF9AE}" pid="322" name="FSC#COOELAK@1.1001:IncomingNumber">
    <vt:lpwstr/>
  </property>
  <property fmtid="{D5CDD505-2E9C-101B-9397-08002B2CF9AE}" pid="323" name="FSC#COOELAK@1.1001:IncomingSubject">
    <vt:lpwstr/>
  </property>
  <property fmtid="{D5CDD505-2E9C-101B-9397-08002B2CF9AE}" pid="324" name="FSC#COOELAK@1.1001:ProcessResponsible">
    <vt:lpwstr/>
  </property>
  <property fmtid="{D5CDD505-2E9C-101B-9397-08002B2CF9AE}" pid="325" name="FSC#COOELAK@1.1001:ProcessResponsiblePhone">
    <vt:lpwstr/>
  </property>
  <property fmtid="{D5CDD505-2E9C-101B-9397-08002B2CF9AE}" pid="326" name="FSC#COOELAK@1.1001:ProcessResponsibleMail">
    <vt:lpwstr/>
  </property>
  <property fmtid="{D5CDD505-2E9C-101B-9397-08002B2CF9AE}" pid="327" name="FSC#COOELAK@1.1001:ProcessResponsibleFax">
    <vt:lpwstr/>
  </property>
  <property fmtid="{D5CDD505-2E9C-101B-9397-08002B2CF9AE}" pid="328" name="FSC#COOELAK@1.1001:ApproverFirstName">
    <vt:lpwstr/>
  </property>
  <property fmtid="{D5CDD505-2E9C-101B-9397-08002B2CF9AE}" pid="329" name="FSC#COOELAK@1.1001:ApproverSurName">
    <vt:lpwstr/>
  </property>
  <property fmtid="{D5CDD505-2E9C-101B-9397-08002B2CF9AE}" pid="330" name="FSC#COOELAK@1.1001:ApproverTitle">
    <vt:lpwstr/>
  </property>
  <property fmtid="{D5CDD505-2E9C-101B-9397-08002B2CF9AE}" pid="331" name="FSC#COOELAK@1.1001:ExternalDate">
    <vt:lpwstr/>
  </property>
  <property fmtid="{D5CDD505-2E9C-101B-9397-08002B2CF9AE}" pid="332" name="FSC#COOELAK@1.1001:SettlementApprovedAt">
    <vt:lpwstr/>
  </property>
  <property fmtid="{D5CDD505-2E9C-101B-9397-08002B2CF9AE}" pid="333" name="FSC#COOELAK@1.1001:BaseNumber">
    <vt:lpwstr>231.6</vt:lpwstr>
  </property>
  <property fmtid="{D5CDD505-2E9C-101B-9397-08002B2CF9AE}" pid="334" name="FSC#COOELAK@1.1001:CurrentUserRolePos">
    <vt:lpwstr>Sachbearbeiter/in</vt:lpwstr>
  </property>
  <property fmtid="{D5CDD505-2E9C-101B-9397-08002B2CF9AE}" pid="335" name="FSC#COOELAK@1.1001:CurrentUserEmail">
    <vt:lpwstr>simon.fellermeyer@bafu.admin.ch</vt:lpwstr>
  </property>
  <property fmtid="{D5CDD505-2E9C-101B-9397-08002B2CF9AE}" pid="336" name="FSC#ATSTATECFG@1.1001:Office">
    <vt:lpwstr/>
  </property>
  <property fmtid="{D5CDD505-2E9C-101B-9397-08002B2CF9AE}" pid="337" name="FSC#ATSTATECFG@1.1001:Agent">
    <vt:lpwstr>Simon Fellermeyer</vt:lpwstr>
  </property>
  <property fmtid="{D5CDD505-2E9C-101B-9397-08002B2CF9AE}" pid="338" name="FSC#ATSTATECFG@1.1001:AgentPhone">
    <vt:lpwstr>+41 58 483 91 84</vt:lpwstr>
  </property>
  <property fmtid="{D5CDD505-2E9C-101B-9397-08002B2CF9AE}" pid="339" name="FSC#ATSTATECFG@1.1001:DepartmentFax">
    <vt:lpwstr/>
  </property>
  <property fmtid="{D5CDD505-2E9C-101B-9397-08002B2CF9AE}" pid="340" name="FSC#ATSTATECFG@1.1001:DepartmentEmail">
    <vt:lpwstr/>
  </property>
  <property fmtid="{D5CDD505-2E9C-101B-9397-08002B2CF9AE}" pid="341" name="FSC#ATSTATECFG@1.1001:SubfileDate">
    <vt:lpwstr/>
  </property>
  <property fmtid="{D5CDD505-2E9C-101B-9397-08002B2CF9AE}" pid="342" name="FSC#ATSTATECFG@1.1001:SubfileSubject">
    <vt:lpwstr/>
  </property>
  <property fmtid="{D5CDD505-2E9C-101B-9397-08002B2CF9AE}" pid="343" name="FSC#ATSTATECFG@1.1001:DepartmentZipCode">
    <vt:lpwstr/>
  </property>
  <property fmtid="{D5CDD505-2E9C-101B-9397-08002B2CF9AE}" pid="344" name="FSC#ATSTATECFG@1.1001:DepartmentCountry">
    <vt:lpwstr/>
  </property>
  <property fmtid="{D5CDD505-2E9C-101B-9397-08002B2CF9AE}" pid="345" name="FSC#ATSTATECFG@1.1001:DepartmentCity">
    <vt:lpwstr/>
  </property>
  <property fmtid="{D5CDD505-2E9C-101B-9397-08002B2CF9AE}" pid="346" name="FSC#ATSTATECFG@1.1001:DepartmentStreet">
    <vt:lpwstr/>
  </property>
  <property fmtid="{D5CDD505-2E9C-101B-9397-08002B2CF9AE}" pid="347" name="FSC#ATSTATECFG@1.1001:DepartmentDVR">
    <vt:lpwstr/>
  </property>
  <property fmtid="{D5CDD505-2E9C-101B-9397-08002B2CF9AE}" pid="348" name="FSC#ATSTATECFG@1.1001:DepartmentUID">
    <vt:lpwstr/>
  </property>
  <property fmtid="{D5CDD505-2E9C-101B-9397-08002B2CF9AE}" pid="349" name="FSC#ATSTATECFG@1.1001:SubfileReference">
    <vt:lpwstr>231.6-00003/00009</vt:lpwstr>
  </property>
  <property fmtid="{D5CDD505-2E9C-101B-9397-08002B2CF9AE}" pid="350" name="FSC#ATSTATECFG@1.1001:Clause">
    <vt:lpwstr/>
  </property>
  <property fmtid="{D5CDD505-2E9C-101B-9397-08002B2CF9AE}" pid="351" name="FSC#ATSTATECFG@1.1001:ApprovedSignature">
    <vt:lpwstr/>
  </property>
  <property fmtid="{D5CDD505-2E9C-101B-9397-08002B2CF9AE}" pid="352" name="FSC#ATSTATECFG@1.1001:BankAccount">
    <vt:lpwstr/>
  </property>
  <property fmtid="{D5CDD505-2E9C-101B-9397-08002B2CF9AE}" pid="353" name="FSC#ATSTATECFG@1.1001:BankAccountOwner">
    <vt:lpwstr/>
  </property>
  <property fmtid="{D5CDD505-2E9C-101B-9397-08002B2CF9AE}" pid="354" name="FSC#ATSTATECFG@1.1001:BankInstitute">
    <vt:lpwstr/>
  </property>
  <property fmtid="{D5CDD505-2E9C-101B-9397-08002B2CF9AE}" pid="355" name="FSC#ATSTATECFG@1.1001:BankAccountID">
    <vt:lpwstr/>
  </property>
  <property fmtid="{D5CDD505-2E9C-101B-9397-08002B2CF9AE}" pid="356" name="FSC#ATSTATECFG@1.1001:BankAccountIBAN">
    <vt:lpwstr/>
  </property>
  <property fmtid="{D5CDD505-2E9C-101B-9397-08002B2CF9AE}" pid="357" name="FSC#ATSTATECFG@1.1001:BankAccountBIC">
    <vt:lpwstr/>
  </property>
  <property fmtid="{D5CDD505-2E9C-101B-9397-08002B2CF9AE}" pid="358" name="FSC#ATSTATECFG@1.1001:BankName">
    <vt:lpwstr/>
  </property>
  <property fmtid="{D5CDD505-2E9C-101B-9397-08002B2CF9AE}" pid="359" name="FSC#COOSYSTEM@1.1:Container">
    <vt:lpwstr>COO.2002.100.2.10005081</vt:lpwstr>
  </property>
  <property fmtid="{D5CDD505-2E9C-101B-9397-08002B2CF9AE}" pid="360" name="FSC#FSCFOLIO@1.1001:docpropproject">
    <vt:lpwstr/>
  </property>
</Properties>
</file>