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side HVIT 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accent4">
              <a:lumMod val="75000"/>
            </a:schemeClr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85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343549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ltittel med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60000" y="6282000"/>
            <a:ext cx="1630800" cy="4320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5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Tom 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BE02187-CEFE-4571-ADC1-9CB5A875D88E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0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HVIT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280" y="3011400"/>
            <a:ext cx="3152054" cy="8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13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 SORT 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2911999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uiExpand="1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25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innhold SORT 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12C346-D760-4A1E-BFB7-50337A7E5069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55235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22513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To innholdsdeler SOR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9C77A49-4FDB-445C-A486-8C42D3425919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458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e innholdsdeler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C5A3578-A871-45D4-84C2-77F3986D93D6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396861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798525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831796" y="5790135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235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60000" y="6282000"/>
            <a:ext cx="16308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9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nhold og bil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BACE82-3779-463C-9DCE-31D03973EE79}" type="datetime1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03.09.2020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E3B291-050D-4A82-B0A1-DB349FC61753}" type="slidenum">
              <a:rPr kumimoji="0" lang="nb-NO" sz="800" b="0" i="0" u="none" strike="noStrike" kern="1200" cap="none" spc="0" normalizeH="0" baseline="0" noProof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b-NO" sz="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0"/>
            <a:ext cx="5140800" cy="6858000"/>
          </a:xfrm>
          <a:prstGeom prst="rect">
            <a:avLst/>
          </a:prstGeom>
          <a:solidFill>
            <a:schemeClr val="tx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676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25713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197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8"/>
          </p:nvPr>
        </p:nvSpPr>
        <p:spPr>
          <a:xfrm>
            <a:off x="2808000" y="6318000"/>
            <a:ext cx="702000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28" name="Plassholder for dato 1"/>
          <p:cNvSpPr>
            <a:spLocks noGrp="1"/>
          </p:cNvSpPr>
          <p:nvPr>
            <p:ph type="dt" sz="half" idx="17"/>
          </p:nvPr>
        </p:nvSpPr>
        <p:spPr>
          <a:xfrm>
            <a:off x="9846342" y="6318000"/>
            <a:ext cx="162000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B405D79-A447-4BB8-B7D6-02C84C337CBC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29" name="Plassholder for lysbildenummer 3"/>
          <p:cNvSpPr>
            <a:spLocks noGrp="1"/>
          </p:cNvSpPr>
          <p:nvPr>
            <p:ph type="sldNum" sz="quarter" idx="19"/>
          </p:nvPr>
        </p:nvSpPr>
        <p:spPr>
          <a:xfrm>
            <a:off x="11555518" y="6318000"/>
            <a:ext cx="450010" cy="360000"/>
          </a:xfr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E3B291-050D-4A82-B0A1-DB349FC61753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7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1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2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noFill/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23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4497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30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81483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647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5F4B5E-A59C-42C8-851D-E3432A594A14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5999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46000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13734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er med teks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99E486D-B14C-4A98-BA54-B6FF5027589E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25587"/>
            <a:ext cx="2304000" cy="2304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pic>
        <p:nvPicPr>
          <p:cNvPr id="20" name="Bild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211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30AEDEE-7282-4400-A87F-30F1810FBFCC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87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fade/>
      </p:transition>
    </mc:Choice>
    <mc:Fallback xmlns="">
      <p:transition spd="slow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ltittel med bilde SO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lIns="1836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6120000" cy="1732839"/>
          </a:xfrm>
          <a:solidFill>
            <a:schemeClr val="tx1">
              <a:alpha val="80000"/>
            </a:schemeClr>
          </a:solidFill>
        </p:spPr>
        <p:txBody>
          <a:bodyPr lIns="792000" anchor="ctr">
            <a:norm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Skriv inn deltittel her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60000" y="6282000"/>
            <a:ext cx="16308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7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side SORT 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4ECFE1A-4426-4AE8-A04B-DE25CA130F41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1999"/>
            <a:ext cx="1630800" cy="4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807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 SORT ">
    <p:bg>
      <p:bgPr>
        <a:solidFill>
          <a:srgbClr val="3E3E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247" y="3055722"/>
            <a:ext cx="3152057" cy="83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0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  <a:noFill/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8186DB40-94F0-4619-B660-B709719E8142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555999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436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holdsdeler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E803274E-BAE2-4F96-96AF-8CFFCA5919DD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555999" y="6317999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799092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21669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 HVI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131359" y="6407992"/>
            <a:ext cx="4060641" cy="450008"/>
          </a:xfrm>
        </p:spPr>
        <p:txBody>
          <a:bodyPr rIns="180000"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5" name="Plassholder for tekst 2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60000" y="6282000"/>
            <a:ext cx="1630800" cy="4320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74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8F0E035-28AC-4B7B-8A3C-33031B1D159B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1200" y="1"/>
            <a:ext cx="5140800" cy="68580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36000" y="4140000"/>
            <a:ext cx="4060641" cy="450008"/>
          </a:xfrm>
        </p:spPr>
        <p:txBody>
          <a:bodyPr rIns="180000" anchor="ctr" anchorCtr="0">
            <a:normAutofit/>
          </a:bodyPr>
          <a:lstStyle>
            <a:lvl1pPr marL="0" indent="0" algn="l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1111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</p:spTree>
    <p:extLst>
      <p:ext uri="{BB962C8B-B14F-4D97-AF65-F5344CB8AC3E}">
        <p14:creationId xmlns:p14="http://schemas.microsoft.com/office/powerpoint/2010/main" val="3831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2 bilder med teks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4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6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7" name="Plassholder for bunntekst 2"/>
          <p:cNvSpPr>
            <a:spLocks noGrp="1"/>
          </p:cNvSpPr>
          <p:nvPr>
            <p:ph type="ftr" sz="quarter" idx="18"/>
          </p:nvPr>
        </p:nvSpPr>
        <p:spPr>
          <a:xfrm>
            <a:off x="2808000" y="6318000"/>
            <a:ext cx="7020000" cy="3600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8" name="Plassholder for dato 1"/>
          <p:cNvSpPr>
            <a:spLocks noGrp="1"/>
          </p:cNvSpPr>
          <p:nvPr>
            <p:ph type="dt" sz="half" idx="17"/>
          </p:nvPr>
        </p:nvSpPr>
        <p:spPr>
          <a:xfrm>
            <a:off x="9846000" y="6318000"/>
            <a:ext cx="1620000" cy="360000"/>
          </a:xfrm>
        </p:spPr>
        <p:txBody>
          <a:bodyPr/>
          <a:lstStyle/>
          <a:p>
            <a:fld id="{90718BFE-70AF-4080-9817-C8041739D6E9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29" name="Plassholder for lysbildenummer 3"/>
          <p:cNvSpPr>
            <a:spLocks noGrp="1"/>
          </p:cNvSpPr>
          <p:nvPr>
            <p:ph type="sldNum" sz="quarter" idx="19"/>
          </p:nvPr>
        </p:nvSpPr>
        <p:spPr>
          <a:xfrm>
            <a:off x="11555518" y="6318000"/>
            <a:ext cx="450010" cy="360000"/>
          </a:xfrm>
        </p:spPr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2973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79197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1522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tekst HV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9846000" y="6318000"/>
            <a:ext cx="1620000" cy="360000"/>
          </a:xfrm>
          <a:prstGeom prst="rect">
            <a:avLst/>
          </a:prstGeom>
        </p:spPr>
        <p:txBody>
          <a:bodyPr/>
          <a:lstStyle/>
          <a:p>
            <a:fld id="{9381C6E4-5E4F-4A01-954E-E8173791BD2A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2808000" y="6318000"/>
            <a:ext cx="7020000" cy="360000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556000" y="6318000"/>
            <a:ext cx="450000" cy="360000"/>
          </a:xfrm>
          <a:prstGeom prst="rect">
            <a:avLst/>
          </a:prstGeom>
        </p:spPr>
        <p:txBody>
          <a:bodyPr/>
          <a:lstStyle/>
          <a:p>
            <a:fld id="{CBF60C1B-21D4-425B-89C8-B0A7AB09A1E4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2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Sitat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2808000" y="6317146"/>
            <a:ext cx="7020000" cy="36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F221BF-18A7-4639-8D20-64A2C3CB393D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0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08000" y="6317146"/>
            <a:ext cx="698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846342" y="6317146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53CFB94-836B-4823-BE92-6F72C1180587}" type="datetime1">
              <a:rPr lang="nb-NO" smtClean="0"/>
              <a:t>03.09.2020</a:t>
            </a:fld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555518" y="631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2000"/>
            <a:ext cx="163037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7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  <p:sldLayoutId id="2147483652" r:id="rId3"/>
    <p:sldLayoutId id="2147483662" r:id="rId4"/>
    <p:sldLayoutId id="2147483673" r:id="rId5"/>
    <p:sldLayoutId id="2147483671" r:id="rId6"/>
    <p:sldLayoutId id="2147483669" r:id="rId7"/>
    <p:sldLayoutId id="2147483666" r:id="rId8"/>
    <p:sldLayoutId id="2147483693" r:id="rId9"/>
    <p:sldLayoutId id="2147483659" r:id="rId10"/>
    <p:sldLayoutId id="2147483691" r:id="rId11"/>
    <p:sldLayoutId id="2147483688" r:id="rId12"/>
    <p:sldLayoutId id="2147483689" r:id="rId13"/>
    <p:sldLayoutId id="2147483677" r:id="rId14"/>
    <p:sldLayoutId id="2147483678" r:id="rId15"/>
    <p:sldLayoutId id="2147483679" r:id="rId16"/>
    <p:sldLayoutId id="2147483690" r:id="rId17"/>
    <p:sldLayoutId id="2147483683" r:id="rId18"/>
    <p:sldLayoutId id="2147483684" r:id="rId19"/>
    <p:sldLayoutId id="2147483685" r:id="rId20"/>
    <p:sldLayoutId id="2147483687" r:id="rId21"/>
    <p:sldLayoutId id="2147483694" r:id="rId22"/>
    <p:sldLayoutId id="2147483692" r:id="rId23"/>
    <p:sldLayoutId id="2147483657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Arial" panose="020B0604020202020204" pitchFamily="34" charset="0"/>
          <a:ea typeface="Open Sans Semibold" panose="020B0706030804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ED5FCFB-3AC2-455F-AB06-1FDF774A2A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Concerns</a:t>
            </a:r>
            <a:r>
              <a:rPr lang="nb-NO" dirty="0"/>
              <a:t>:</a:t>
            </a:r>
          </a:p>
          <a:p>
            <a:r>
              <a:rPr lang="nb-NO" dirty="0" err="1"/>
              <a:t>Parties</a:t>
            </a:r>
            <a:r>
              <a:rPr lang="nb-NO" dirty="0"/>
              <a:t> </a:t>
            </a:r>
            <a:r>
              <a:rPr lang="nb-NO" dirty="0" err="1"/>
              <a:t>would</a:t>
            </a:r>
            <a:r>
              <a:rPr lang="nb-NO" dirty="0"/>
              <a:t> not </a:t>
            </a:r>
            <a:r>
              <a:rPr lang="nb-NO" dirty="0" err="1"/>
              <a:t>take</a:t>
            </a:r>
            <a:r>
              <a:rPr lang="nb-NO" dirty="0"/>
              <a:t> action and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rely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units from </a:t>
            </a:r>
            <a:r>
              <a:rPr lang="nb-NO" dirty="0" err="1"/>
              <a:t>mechanisms</a:t>
            </a:r>
            <a:r>
              <a:rPr lang="nb-NO" dirty="0"/>
              <a:t>.</a:t>
            </a:r>
          </a:p>
          <a:p>
            <a:r>
              <a:rPr lang="nb-NO" dirty="0"/>
              <a:t>Units </a:t>
            </a:r>
            <a:r>
              <a:rPr lang="nb-NO" dirty="0" err="1"/>
              <a:t>would</a:t>
            </a:r>
            <a:r>
              <a:rPr lang="nb-NO" dirty="0"/>
              <a:t> </a:t>
            </a:r>
            <a:r>
              <a:rPr lang="nb-NO" dirty="0" err="1"/>
              <a:t>represent</a:t>
            </a:r>
            <a:r>
              <a:rPr lang="nb-NO" dirty="0"/>
              <a:t> "hot air" and/or "</a:t>
            </a:r>
            <a:r>
              <a:rPr lang="nb-NO" dirty="0" err="1"/>
              <a:t>tropical</a:t>
            </a:r>
            <a:r>
              <a:rPr lang="nb-NO" dirty="0"/>
              <a:t> hot air"</a:t>
            </a: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9DC0C32-A6AA-4AF3-9C35-FF67123BA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/>
              <a:t>Supplementarity</a:t>
            </a:r>
            <a:r>
              <a:rPr lang="nb-NO" dirty="0"/>
              <a:t> in KP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8DA0FA2-287B-4733-A587-7367C510DB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Art. 6: "…the </a:t>
            </a:r>
            <a:r>
              <a:rPr lang="nb-NO" dirty="0" err="1"/>
              <a:t>aquisition</a:t>
            </a:r>
            <a:r>
              <a:rPr lang="nb-NO" dirty="0"/>
              <a:t> of ERU </a:t>
            </a:r>
            <a:r>
              <a:rPr lang="nb-NO" dirty="0" err="1"/>
              <a:t>shall</a:t>
            </a:r>
            <a:r>
              <a:rPr lang="nb-NO" dirty="0"/>
              <a:t> be </a:t>
            </a:r>
            <a:r>
              <a:rPr lang="nb-NO" dirty="0" err="1"/>
              <a:t>supplemental</a:t>
            </a:r>
            <a:r>
              <a:rPr lang="nb-NO" dirty="0"/>
              <a:t> to </a:t>
            </a:r>
            <a:r>
              <a:rPr lang="nb-NO" dirty="0" err="1"/>
              <a:t>domestic</a:t>
            </a:r>
            <a:r>
              <a:rPr lang="nb-NO" dirty="0"/>
              <a:t> action…"</a:t>
            </a:r>
          </a:p>
          <a:p>
            <a:r>
              <a:rPr lang="nb-NO" dirty="0"/>
              <a:t>Art. 12: "…to </a:t>
            </a:r>
            <a:r>
              <a:rPr lang="nb-NO" dirty="0" err="1"/>
              <a:t>contribute</a:t>
            </a:r>
            <a:r>
              <a:rPr lang="nb-NO" dirty="0"/>
              <a:t> to </a:t>
            </a:r>
            <a:r>
              <a:rPr lang="nb-NO" dirty="0" err="1"/>
              <a:t>compliance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part of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QELRCs</a:t>
            </a:r>
            <a:endParaRPr lang="nb-NO" dirty="0"/>
          </a:p>
          <a:p>
            <a:r>
              <a:rPr lang="nb-NO" dirty="0"/>
              <a:t>Art. 17: "… </a:t>
            </a:r>
            <a:r>
              <a:rPr lang="nb-NO" dirty="0" err="1"/>
              <a:t>Any</a:t>
            </a:r>
            <a:r>
              <a:rPr lang="nb-NO" dirty="0"/>
              <a:t> </a:t>
            </a:r>
            <a:r>
              <a:rPr lang="nb-NO" dirty="0" err="1"/>
              <a:t>such</a:t>
            </a:r>
            <a:r>
              <a:rPr lang="nb-NO" dirty="0"/>
              <a:t> trading </a:t>
            </a:r>
            <a:r>
              <a:rPr lang="nb-NO" dirty="0" err="1"/>
              <a:t>shall</a:t>
            </a:r>
            <a:r>
              <a:rPr lang="nb-NO" dirty="0"/>
              <a:t> be </a:t>
            </a:r>
            <a:r>
              <a:rPr lang="nb-NO" dirty="0" err="1"/>
              <a:t>supplemental</a:t>
            </a:r>
            <a:r>
              <a:rPr lang="nb-NO" dirty="0"/>
              <a:t> to </a:t>
            </a:r>
            <a:r>
              <a:rPr lang="nb-NO" dirty="0" err="1"/>
              <a:t>domestic</a:t>
            </a:r>
            <a:r>
              <a:rPr lang="nb-NO" dirty="0"/>
              <a:t> </a:t>
            </a:r>
            <a:r>
              <a:rPr lang="nb-NO" dirty="0" err="1"/>
              <a:t>actions</a:t>
            </a:r>
            <a:endParaRPr lang="nb-NO" dirty="0"/>
          </a:p>
          <a:p>
            <a:endParaRPr lang="nb-NO" dirty="0"/>
          </a:p>
          <a:p>
            <a:r>
              <a:rPr lang="nb-NO" dirty="0" err="1"/>
              <a:t>Marrakesh</a:t>
            </a:r>
            <a:r>
              <a:rPr lang="nb-NO" dirty="0"/>
              <a:t>: "…</a:t>
            </a:r>
            <a:r>
              <a:rPr lang="nb-NO" dirty="0" err="1"/>
              <a:t>domestic</a:t>
            </a:r>
            <a:r>
              <a:rPr lang="nb-NO" dirty="0"/>
              <a:t> action </a:t>
            </a:r>
            <a:r>
              <a:rPr lang="nb-NO" dirty="0" err="1"/>
              <a:t>shall</a:t>
            </a:r>
            <a:r>
              <a:rPr lang="nb-NO" dirty="0"/>
              <a:t> </a:t>
            </a:r>
            <a:r>
              <a:rPr lang="nb-NO" dirty="0" err="1"/>
              <a:t>thus</a:t>
            </a:r>
            <a:r>
              <a:rPr lang="nb-NO" dirty="0"/>
              <a:t> </a:t>
            </a:r>
            <a:r>
              <a:rPr lang="nb-NO" dirty="0" err="1"/>
              <a:t>constitute</a:t>
            </a:r>
            <a:r>
              <a:rPr lang="nb-NO" dirty="0"/>
              <a:t> a </a:t>
            </a:r>
            <a:r>
              <a:rPr lang="nb-NO" dirty="0" err="1"/>
              <a:t>significant</a:t>
            </a:r>
            <a:r>
              <a:rPr lang="nb-NO" dirty="0"/>
              <a:t> element in the </a:t>
            </a:r>
            <a:r>
              <a:rPr lang="nb-NO" dirty="0" err="1"/>
              <a:t>effort</a:t>
            </a:r>
            <a:r>
              <a:rPr lang="nb-NO" dirty="0"/>
              <a:t> </a:t>
            </a:r>
            <a:r>
              <a:rPr lang="nb-NO" dirty="0" err="1"/>
              <a:t>made</a:t>
            </a:r>
            <a:r>
              <a:rPr lang="nb-NO" dirty="0"/>
              <a:t> by </a:t>
            </a:r>
            <a:r>
              <a:rPr lang="nb-NO" dirty="0" err="1"/>
              <a:t>each</a:t>
            </a:r>
            <a:r>
              <a:rPr lang="nb-NO" dirty="0"/>
              <a:t> Party… 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E4DA005-D5A1-42D0-B4FF-9210C067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0C1B-21D4-425B-89C8-B0A7AB09A1E4}" type="slidenum">
              <a:rPr lang="nb-NO" smtClean="0"/>
              <a:t>1</a:t>
            </a:fld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D761850-C1A8-4566-960E-7FAAF16124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A599EEFF-A74D-49DE-AFE9-3DF5504157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0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310987-443B-465B-8024-05166301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/>
              <a:t>Safeguards</a:t>
            </a:r>
            <a:r>
              <a:rPr lang="nb-NO" dirty="0"/>
              <a:t> and limits; KP </a:t>
            </a:r>
            <a:r>
              <a:rPr lang="nb-NO" dirty="0" err="1"/>
              <a:t>cont'd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BBE675-931F-4C8F-A306-B5E62106F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 err="1"/>
              <a:t>Commitment</a:t>
            </a:r>
            <a:r>
              <a:rPr lang="nb-NO" u="sng" dirty="0"/>
              <a:t> </a:t>
            </a:r>
            <a:r>
              <a:rPr lang="nb-NO" u="sng" dirty="0" err="1"/>
              <a:t>period</a:t>
            </a:r>
            <a:r>
              <a:rPr lang="nb-NO" u="sng" dirty="0"/>
              <a:t> reserve</a:t>
            </a:r>
            <a:r>
              <a:rPr lang="nb-NO" dirty="0"/>
              <a:t>: 90 per cent of QELRC (target) or of 5 times most </a:t>
            </a:r>
            <a:r>
              <a:rPr lang="nb-NO" dirty="0" err="1"/>
              <a:t>recent</a:t>
            </a:r>
            <a:r>
              <a:rPr lang="nb-NO" dirty="0"/>
              <a:t> </a:t>
            </a:r>
            <a:r>
              <a:rPr lang="nb-NO" dirty="0" err="1"/>
              <a:t>inventory</a:t>
            </a:r>
            <a:endParaRPr lang="nb-NO" dirty="0"/>
          </a:p>
          <a:p>
            <a:r>
              <a:rPr lang="nb-NO" dirty="0"/>
              <a:t>Limits to </a:t>
            </a:r>
            <a:r>
              <a:rPr lang="nb-NO" dirty="0" err="1"/>
              <a:t>RMUs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3.3: Limited to </a:t>
            </a:r>
            <a:r>
              <a:rPr lang="nb-NO" dirty="0" err="1"/>
              <a:t>afforestation</a:t>
            </a:r>
            <a:r>
              <a:rPr lang="nb-NO" dirty="0"/>
              <a:t>, </a:t>
            </a:r>
            <a:r>
              <a:rPr lang="nb-NO" dirty="0" err="1"/>
              <a:t>reforestation</a:t>
            </a:r>
            <a:r>
              <a:rPr lang="nb-NO" dirty="0"/>
              <a:t> and </a:t>
            </a:r>
            <a:r>
              <a:rPr lang="nb-NO" dirty="0" err="1"/>
              <a:t>deforestation</a:t>
            </a:r>
            <a:endParaRPr lang="nb-NO" dirty="0"/>
          </a:p>
          <a:p>
            <a:pPr lvl="1"/>
            <a:r>
              <a:rPr lang="nb-NO" dirty="0"/>
              <a:t>3.4 </a:t>
            </a:r>
            <a:r>
              <a:rPr lang="nb-NO" dirty="0" err="1"/>
              <a:t>forest</a:t>
            </a:r>
            <a:r>
              <a:rPr lang="nb-NO" dirty="0"/>
              <a:t> management (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Marrakesh</a:t>
            </a:r>
            <a:r>
              <a:rPr lang="nb-NO" dirty="0"/>
              <a:t>): </a:t>
            </a:r>
            <a:r>
              <a:rPr lang="nb-NO" dirty="0" err="1"/>
              <a:t>max</a:t>
            </a:r>
            <a:r>
              <a:rPr lang="nb-NO" dirty="0"/>
              <a:t> 3% and 3.5% of QELRC in KP1 and KP2 </a:t>
            </a:r>
            <a:r>
              <a:rPr lang="nb-NO" dirty="0" err="1"/>
              <a:t>respectively</a:t>
            </a:r>
            <a:r>
              <a:rPr lang="nb-NO" dirty="0"/>
              <a:t> </a:t>
            </a:r>
          </a:p>
          <a:p>
            <a:r>
              <a:rPr lang="nb-NO" dirty="0"/>
              <a:t>Limits to </a:t>
            </a:r>
            <a:r>
              <a:rPr lang="nb-NO" dirty="0" err="1"/>
              <a:t>carry</a:t>
            </a:r>
            <a:r>
              <a:rPr lang="nb-NO" dirty="0"/>
              <a:t> over:</a:t>
            </a:r>
          </a:p>
          <a:p>
            <a:pPr lvl="1"/>
            <a:r>
              <a:rPr lang="nb-NO" dirty="0"/>
              <a:t>2.5% of QELRC for </a:t>
            </a:r>
            <a:r>
              <a:rPr lang="nb-NO" dirty="0" err="1"/>
              <a:t>ERUs</a:t>
            </a:r>
            <a:endParaRPr lang="nb-NO" dirty="0"/>
          </a:p>
          <a:p>
            <a:pPr lvl="1"/>
            <a:r>
              <a:rPr lang="nb-NO" dirty="0"/>
              <a:t>2.5% of QELRC for </a:t>
            </a:r>
            <a:r>
              <a:rPr lang="nb-NO" dirty="0" err="1"/>
              <a:t>CERs</a:t>
            </a:r>
            <a:endParaRPr lang="nb-NO" dirty="0"/>
          </a:p>
          <a:p>
            <a:pPr lvl="1"/>
            <a:r>
              <a:rPr lang="nb-NO" dirty="0"/>
              <a:t>(No limit for </a:t>
            </a:r>
            <a:r>
              <a:rPr lang="nb-NO" dirty="0" err="1"/>
              <a:t>AAUs</a:t>
            </a:r>
            <a:r>
              <a:rPr lang="nb-NO" dirty="0"/>
              <a:t>) </a:t>
            </a:r>
          </a:p>
          <a:p>
            <a:pPr lvl="1"/>
            <a:r>
              <a:rPr lang="nb-NO" dirty="0" err="1"/>
              <a:t>RMUs</a:t>
            </a:r>
            <a:r>
              <a:rPr lang="nb-NO" dirty="0"/>
              <a:t> </a:t>
            </a:r>
            <a:r>
              <a:rPr lang="nb-NO" dirty="0" err="1"/>
              <a:t>could</a:t>
            </a:r>
            <a:r>
              <a:rPr lang="nb-NO" dirty="0"/>
              <a:t> not be </a:t>
            </a:r>
            <a:r>
              <a:rPr lang="nb-NO" dirty="0" err="1"/>
              <a:t>carried</a:t>
            </a:r>
            <a:r>
              <a:rPr lang="nb-NO" dirty="0"/>
              <a:t> over</a:t>
            </a:r>
          </a:p>
          <a:p>
            <a:r>
              <a:rPr lang="nb-NO" dirty="0" err="1"/>
              <a:t>Parties</a:t>
            </a:r>
            <a:r>
              <a:rPr lang="nb-NO" dirty="0"/>
              <a:t> </a:t>
            </a:r>
            <a:r>
              <a:rPr lang="nb-NO" dirty="0" err="1"/>
              <a:t>would</a:t>
            </a:r>
            <a:r>
              <a:rPr lang="nb-NO" dirty="0"/>
              <a:t> </a:t>
            </a:r>
            <a:r>
              <a:rPr lang="nb-NO" dirty="0" err="1"/>
              <a:t>refrain</a:t>
            </a:r>
            <a:r>
              <a:rPr lang="nb-NO" dirty="0"/>
              <a:t> from </a:t>
            </a:r>
            <a:r>
              <a:rPr lang="nb-NO" dirty="0" err="1"/>
              <a:t>using</a:t>
            </a:r>
            <a:r>
              <a:rPr lang="nb-NO" dirty="0"/>
              <a:t> units from </a:t>
            </a:r>
            <a:r>
              <a:rPr lang="nb-NO" dirty="0" err="1"/>
              <a:t>nuclear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249F923-E6E6-453D-9102-A10F30F7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60C1B-21D4-425B-89C8-B0A7AB09A1E4}" type="slidenum">
              <a:rPr lang="nb-NO" smtClean="0"/>
              <a:t>2</a:t>
            </a:fld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A07FB18-658E-4FD9-ACB2-0EEEE7C447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81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LD">
  <a:themeElements>
    <a:clrScheme name="KLD">
      <a:dk1>
        <a:srgbClr val="000000"/>
      </a:dk1>
      <a:lt1>
        <a:srgbClr val="FFFFFF"/>
      </a:lt1>
      <a:dk2>
        <a:srgbClr val="003761"/>
      </a:dk2>
      <a:lt2>
        <a:srgbClr val="FFFFFF"/>
      </a:lt2>
      <a:accent1>
        <a:srgbClr val="009AAD"/>
      </a:accent1>
      <a:accent2>
        <a:srgbClr val="CE626F"/>
      </a:accent2>
      <a:accent3>
        <a:srgbClr val="C9C2BF"/>
      </a:accent3>
      <a:accent4>
        <a:srgbClr val="6EA541"/>
      </a:accent4>
      <a:accent5>
        <a:srgbClr val="695387"/>
      </a:accent5>
      <a:accent6>
        <a:srgbClr val="EC7838"/>
      </a:accent6>
      <a:hlink>
        <a:srgbClr val="30A5FF"/>
      </a:hlink>
      <a:folHlink>
        <a:srgbClr val="FF6875"/>
      </a:folHlink>
    </a:clrScheme>
    <a:fontScheme name="TESTFON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LD" id="{A3D3B631-F42C-4009-9679-58CFB0D3EC96}" vid="{C1E10731-94B8-43CC-9A48-57A10E307F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</TotalTime>
  <Words>193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KLD</vt:lpstr>
      <vt:lpstr>Supplementarity in KP</vt:lpstr>
      <vt:lpstr>Safeguards and limits; KP cont'd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Stiansen Peer</dc:creator>
  <cp:lastModifiedBy>Dana Agrotti</cp:lastModifiedBy>
  <cp:revision>6</cp:revision>
  <dcterms:created xsi:type="dcterms:W3CDTF">2020-09-03T08:29:54Z</dcterms:created>
  <dcterms:modified xsi:type="dcterms:W3CDTF">2020-09-03T09:57:37Z</dcterms:modified>
</cp:coreProperties>
</file>