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1"/>
  </p:notesMasterIdLst>
  <p:sldIdLst>
    <p:sldId id="309" r:id="rId2"/>
    <p:sldId id="310" r:id="rId3"/>
    <p:sldId id="316" r:id="rId4"/>
    <p:sldId id="318" r:id="rId5"/>
    <p:sldId id="321" r:id="rId6"/>
    <p:sldId id="315" r:id="rId7"/>
    <p:sldId id="324" r:id="rId8"/>
    <p:sldId id="323" r:id="rId9"/>
    <p:sldId id="325" r:id="rId10"/>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22" autoAdjust="0"/>
    <p:restoredTop sz="88299" autoAdjust="0"/>
  </p:normalViewPr>
  <p:slideViewPr>
    <p:cSldViewPr snapToGrid="0">
      <p:cViewPr varScale="1">
        <p:scale>
          <a:sx n="112" d="100"/>
          <a:sy n="112" d="100"/>
        </p:scale>
        <p:origin x="2224" y="19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F775590-8CB0-4287-8528-01C00443A0BB}" type="datetimeFigureOut">
              <a:rPr kumimoji="1" lang="ja-JP" altLang="en-US" smtClean="0"/>
              <a:t>2020/5/26</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1227DF9F-C701-41A2-A0EB-0025C86330F5}" type="slidenum">
              <a:rPr kumimoji="1" lang="ja-JP" altLang="en-US" smtClean="0"/>
              <a:t>‹#›</a:t>
            </a:fld>
            <a:endParaRPr kumimoji="1" lang="ja-JP" altLang="en-US"/>
          </a:p>
        </p:txBody>
      </p:sp>
    </p:spTree>
    <p:extLst>
      <p:ext uri="{BB962C8B-B14F-4D97-AF65-F5344CB8AC3E}">
        <p14:creationId xmlns:p14="http://schemas.microsoft.com/office/powerpoint/2010/main" val="36978483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D1E87C5-51E4-4C15-A053-216A23D52A84}"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1221870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703CA2-E93D-4B43-BEC5-8E31A929DF59}"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4017729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BA745A5-0ACA-4640-B725-856B4DAA3DC8}"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258098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E37536-6B85-41C4-973C-41A29AE54E31}"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249623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C0868CE-0A1C-48D8-9CE8-49ED4CB09DFA}" type="datetime1">
              <a:rPr kumimoji="1" lang="ja-JP" altLang="en-US" smtClean="0"/>
              <a:t>2020/5/26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4065883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89B17DF-EC5E-4233-B4D5-014A870525D6}" type="datetime1">
              <a:rPr kumimoji="1" lang="ja-JP" altLang="en-US" smtClean="0"/>
              <a:t>2020/5/26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2263321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23CECCF-1810-4779-99DF-51EFC9EB68DD}" type="datetime1">
              <a:rPr kumimoji="1" lang="ja-JP" altLang="en-US" smtClean="0"/>
              <a:t>2020/5/26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20478265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40BF3A-C75E-4CCF-AF74-A9563D22F768}" type="datetime1">
              <a:rPr kumimoji="1" lang="ja-JP" altLang="en-US" smtClean="0"/>
              <a:t>2020/5/26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446873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EA5CF-5F6A-42DB-A39A-3D82F58F957C}" type="datetime1">
              <a:rPr kumimoji="1" lang="ja-JP" altLang="en-US" smtClean="0"/>
              <a:t>2020/5/26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a:xfrm>
            <a:off x="7086600" y="6492875"/>
            <a:ext cx="2057400" cy="365125"/>
          </a:xfrm>
        </p:spPr>
        <p:txBody>
          <a:bodyPr/>
          <a:lstStyle>
            <a:lvl1pPr>
              <a:defRPr sz="2400">
                <a:solidFill>
                  <a:schemeClr val="tx1"/>
                </a:solidFill>
              </a:defRPr>
            </a:lvl1pPr>
          </a:lstStyle>
          <a:p>
            <a:fld id="{FE7D3D61-BB8F-4B91-AA91-836FAC4FE371}" type="slidenum">
              <a:rPr kumimoji="1" lang="ja-JP" altLang="en-US" smtClean="0"/>
              <a:pPr/>
              <a:t>‹#›</a:t>
            </a:fld>
            <a:endParaRPr kumimoji="1" lang="ja-JP" altLang="en-US"/>
          </a:p>
        </p:txBody>
      </p:sp>
    </p:spTree>
    <p:extLst>
      <p:ext uri="{BB962C8B-B14F-4D97-AF65-F5344CB8AC3E}">
        <p14:creationId xmlns:p14="http://schemas.microsoft.com/office/powerpoint/2010/main" val="1434259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EF31C7-A0D8-4E70-BB6D-A6017D9E0A6F}" type="datetime1">
              <a:rPr kumimoji="1" lang="ja-JP" altLang="en-US" smtClean="0"/>
              <a:t>2020/5/26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3494096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DAAAC3-759F-43A1-933A-4FBA1E878BDD}" type="datetime1">
              <a:rPr kumimoji="1" lang="ja-JP" altLang="en-US" smtClean="0"/>
              <a:t>2020/5/26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3306421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F4E1BC-1E96-4B98-A26A-C62C372ACE95}" type="datetime1">
              <a:rPr kumimoji="1" lang="ja-JP" altLang="en-US" smtClean="0"/>
              <a:t>2020/5/26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D3D61-BB8F-4B91-AA91-836FAC4FE371}" type="slidenum">
              <a:rPr kumimoji="1" lang="ja-JP" altLang="en-US" smtClean="0"/>
              <a:t>‹#›</a:t>
            </a:fld>
            <a:endParaRPr kumimoji="1" lang="ja-JP" altLang="en-US"/>
          </a:p>
        </p:txBody>
      </p:sp>
    </p:spTree>
    <p:extLst>
      <p:ext uri="{BB962C8B-B14F-4D97-AF65-F5344CB8AC3E}">
        <p14:creationId xmlns:p14="http://schemas.microsoft.com/office/powerpoint/2010/main" val="30445544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www.iges.or.jp/en/pub/cdm-potential-supply-pre2020cers/en"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E7D3D61-BB8F-4B91-AA91-836FAC4FE371}" type="slidenum">
              <a:rPr kumimoji="1" lang="ja-JP" altLang="en-US" smtClean="0"/>
              <a:pPr/>
              <a:t>1</a:t>
            </a:fld>
            <a:endParaRPr kumimoji="1" lang="ja-JP" altLang="en-US"/>
          </a:p>
        </p:txBody>
      </p:sp>
      <p:sp>
        <p:nvSpPr>
          <p:cNvPr id="4" name="正方形/長方形 3"/>
          <p:cNvSpPr/>
          <p:nvPr/>
        </p:nvSpPr>
        <p:spPr>
          <a:xfrm>
            <a:off x="0" y="1763486"/>
            <a:ext cx="9144000" cy="1910637"/>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4800" b="1" dirty="0"/>
              <a:t>Preliminary Results of </a:t>
            </a:r>
          </a:p>
          <a:p>
            <a:pPr algn="ctr"/>
            <a:r>
              <a:rPr kumimoji="1" lang="en-US" altLang="ja-JP" sz="4800" b="1" dirty="0"/>
              <a:t>Pre2020</a:t>
            </a:r>
            <a:r>
              <a:rPr kumimoji="1" lang="ja-JP" altLang="en-US" sz="4800" b="1" dirty="0"/>
              <a:t> </a:t>
            </a:r>
            <a:r>
              <a:rPr kumimoji="1" lang="en-US" altLang="ja-JP" sz="4800" b="1" dirty="0"/>
              <a:t>CER Analysis</a:t>
            </a:r>
          </a:p>
        </p:txBody>
      </p:sp>
      <p:sp>
        <p:nvSpPr>
          <p:cNvPr id="5" name="正方形/長方形 4"/>
          <p:cNvSpPr/>
          <p:nvPr/>
        </p:nvSpPr>
        <p:spPr>
          <a:xfrm>
            <a:off x="3845497" y="4379762"/>
            <a:ext cx="5298503" cy="954107"/>
          </a:xfrm>
          <a:prstGeom prst="rect">
            <a:avLst/>
          </a:prstGeom>
        </p:spPr>
        <p:txBody>
          <a:bodyPr wrap="none">
            <a:spAutoFit/>
          </a:bodyPr>
          <a:lstStyle/>
          <a:p>
            <a:pPr algn="r"/>
            <a:r>
              <a:rPr lang="en-US" altLang="ja-JP" sz="2800" dirty="0"/>
              <a:t>Kazuhisa KOAKUTSU</a:t>
            </a:r>
          </a:p>
          <a:p>
            <a:pPr algn="r"/>
            <a:r>
              <a:rPr lang="en-US" altLang="ja-JP" sz="2800" dirty="0"/>
              <a:t>Ministry of the Environment, Japan</a:t>
            </a:r>
            <a:endParaRPr lang="ja-JP" altLang="en-US" sz="2800" dirty="0"/>
          </a:p>
        </p:txBody>
      </p:sp>
    </p:spTree>
    <p:extLst>
      <p:ext uri="{BB962C8B-B14F-4D97-AF65-F5344CB8AC3E}">
        <p14:creationId xmlns:p14="http://schemas.microsoft.com/office/powerpoint/2010/main" val="271411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E7D3D61-BB8F-4B91-AA91-836FAC4FE371}" type="slidenum">
              <a:rPr kumimoji="1" lang="ja-JP" altLang="en-US" smtClean="0"/>
              <a:pPr/>
              <a:t>2</a:t>
            </a:fld>
            <a:endParaRPr kumimoji="1" lang="ja-JP" altLang="en-US"/>
          </a:p>
        </p:txBody>
      </p:sp>
      <p:sp>
        <p:nvSpPr>
          <p:cNvPr id="3" name="正方形/長方形 2"/>
          <p:cNvSpPr/>
          <p:nvPr/>
        </p:nvSpPr>
        <p:spPr>
          <a:xfrm>
            <a:off x="291943" y="1017488"/>
            <a:ext cx="8884363" cy="1015663"/>
          </a:xfrm>
          <a:prstGeom prst="rect">
            <a:avLst/>
          </a:prstGeom>
        </p:spPr>
        <p:txBody>
          <a:bodyPr wrap="square">
            <a:spAutoFit/>
          </a:bodyPr>
          <a:lstStyle/>
          <a:p>
            <a:pPr marL="342900" indent="-342900">
              <a:buFont typeface="Wingdings" panose="05000000000000000000" pitchFamily="2" charset="2"/>
              <a:buChar char="Ø"/>
            </a:pPr>
            <a:r>
              <a:rPr lang="en-US" altLang="ja-JP" sz="2000" dirty="0"/>
              <a:t>Towards the agreement on Article 6 at COP26, it is crucial to have a  common understandings among parties regarding the possible amount of</a:t>
            </a:r>
            <a:r>
              <a:rPr lang="ja-JP" altLang="en-US" sz="2000" dirty="0"/>
              <a:t> </a:t>
            </a:r>
            <a:r>
              <a:rPr lang="en-US" altLang="ja-JP" sz="2000" dirty="0"/>
              <a:t>pre2020 CERs </a:t>
            </a:r>
            <a:r>
              <a:rPr lang="ja-JP" altLang="en-US" sz="2000" dirty="0"/>
              <a:t>　</a:t>
            </a:r>
            <a:r>
              <a:rPr lang="en-US" altLang="ja-JP" sz="2000" dirty="0"/>
              <a:t>according to the different scenario.</a:t>
            </a:r>
            <a:endParaRPr lang="ja-JP" altLang="en-US" sz="2000" dirty="0"/>
          </a:p>
        </p:txBody>
      </p:sp>
      <p:graphicFrame>
        <p:nvGraphicFramePr>
          <p:cNvPr id="6" name="表 5"/>
          <p:cNvGraphicFramePr>
            <a:graphicFrameLocks noGrp="1"/>
          </p:cNvGraphicFramePr>
          <p:nvPr>
            <p:extLst>
              <p:ext uri="{D42A27DB-BD31-4B8C-83A1-F6EECF244321}">
                <p14:modId xmlns:p14="http://schemas.microsoft.com/office/powerpoint/2010/main" val="2583881954"/>
              </p:ext>
            </p:extLst>
          </p:nvPr>
        </p:nvGraphicFramePr>
        <p:xfrm>
          <a:off x="247389" y="2315313"/>
          <a:ext cx="8649221" cy="1213362"/>
        </p:xfrm>
        <a:graphic>
          <a:graphicData uri="http://schemas.openxmlformats.org/drawingml/2006/table">
            <a:tbl>
              <a:tblPr firstRow="1" firstCol="1" bandRow="1">
                <a:tableStyleId>{5C22544A-7EE6-4342-B048-85BDC9FD1C3A}</a:tableStyleId>
              </a:tblPr>
              <a:tblGrid>
                <a:gridCol w="2080306">
                  <a:extLst>
                    <a:ext uri="{9D8B030D-6E8A-4147-A177-3AD203B41FA5}">
                      <a16:colId xmlns:a16="http://schemas.microsoft.com/office/drawing/2014/main" val="19121619"/>
                    </a:ext>
                  </a:extLst>
                </a:gridCol>
                <a:gridCol w="4627382">
                  <a:extLst>
                    <a:ext uri="{9D8B030D-6E8A-4147-A177-3AD203B41FA5}">
                      <a16:colId xmlns:a16="http://schemas.microsoft.com/office/drawing/2014/main" val="2520884563"/>
                    </a:ext>
                  </a:extLst>
                </a:gridCol>
                <a:gridCol w="1941533">
                  <a:extLst>
                    <a:ext uri="{9D8B030D-6E8A-4147-A177-3AD203B41FA5}">
                      <a16:colId xmlns:a16="http://schemas.microsoft.com/office/drawing/2014/main" val="543385653"/>
                    </a:ext>
                  </a:extLst>
                </a:gridCol>
              </a:tblGrid>
              <a:tr h="259959">
                <a:tc>
                  <a:txBody>
                    <a:bodyPr/>
                    <a:lstStyle/>
                    <a:p>
                      <a:pPr algn="just">
                        <a:spcAft>
                          <a:spcPts val="0"/>
                        </a:spcAft>
                      </a:pPr>
                      <a:r>
                        <a:rPr lang="en-US" sz="1600" kern="100" dirty="0">
                          <a:effectLst/>
                          <a:latin typeface="+mn-lt"/>
                        </a:rPr>
                        <a:t> </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kern="100" dirty="0">
                          <a:effectLst/>
                          <a:latin typeface="+mn-lt"/>
                        </a:rPr>
                        <a:t>Starting year</a:t>
                      </a:r>
                      <a:r>
                        <a:rPr lang="ja-JP" sz="1600" kern="100" dirty="0">
                          <a:effectLst/>
                          <a:latin typeface="+mn-lt"/>
                        </a:rPr>
                        <a:t>／</a:t>
                      </a:r>
                      <a:r>
                        <a:rPr lang="en-US" sz="1600" kern="100" dirty="0">
                          <a:effectLst/>
                          <a:latin typeface="+mn-lt"/>
                        </a:rPr>
                        <a:t>Registration year</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kern="100" dirty="0">
                          <a:effectLst/>
                          <a:latin typeface="+mn-lt"/>
                        </a:rPr>
                        <a:t>Year</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153608972"/>
                  </a:ext>
                </a:extLst>
              </a:tr>
              <a:tr h="317801">
                <a:tc>
                  <a:txBody>
                    <a:bodyPr/>
                    <a:lstStyle/>
                    <a:p>
                      <a:pPr algn="ctr">
                        <a:spcAft>
                          <a:spcPts val="0"/>
                        </a:spcAft>
                      </a:pPr>
                      <a:r>
                        <a:rPr lang="en-US" sz="1600" kern="100" dirty="0">
                          <a:effectLst/>
                          <a:latin typeface="+mn-lt"/>
                        </a:rPr>
                        <a:t>Draft text ver.2</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kern="100" dirty="0">
                          <a:effectLst/>
                          <a:latin typeface="+mn-lt"/>
                        </a:rPr>
                        <a:t>Project registration year</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kern="100" dirty="0">
                          <a:effectLst/>
                          <a:latin typeface="+mn-lt"/>
                        </a:rPr>
                        <a:t>[2016] or [X]</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32158250"/>
                  </a:ext>
                </a:extLst>
              </a:tr>
              <a:tr h="3178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ja-JP" sz="1600" kern="100" dirty="0">
                          <a:effectLst/>
                          <a:latin typeface="+mn-lt"/>
                        </a:rPr>
                        <a:t>Draft text ver.3</a:t>
                      </a:r>
                      <a:endParaRPr lang="ja-JP" alt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gridSpan="2">
                  <a:txBody>
                    <a:bodyPr/>
                    <a:lstStyle/>
                    <a:p>
                      <a:pPr algn="ctr">
                        <a:spcAft>
                          <a:spcPts val="0"/>
                        </a:spcAft>
                      </a:pPr>
                      <a:r>
                        <a:rPr lang="en-US" altLang="ja-JP" sz="1600" kern="100" dirty="0">
                          <a:effectLst/>
                          <a:latin typeface="+mn-lt"/>
                          <a:ea typeface="ＭＳ 明朝" panose="02020609040205080304" pitchFamily="17" charset="-128"/>
                          <a:cs typeface="Times New Roman" panose="02020603050405020304" pitchFamily="18" charset="0"/>
                        </a:rPr>
                        <a:t>Condition of registration date will be determined by the CMA</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extLst>
                  <a:ext uri="{0D108BD9-81ED-4DB2-BD59-A6C34878D82A}">
                    <a16:rowId xmlns:a16="http://schemas.microsoft.com/office/drawing/2014/main" val="1531687609"/>
                  </a:ext>
                </a:extLst>
              </a:tr>
              <a:tr h="317801">
                <a:tc>
                  <a:txBody>
                    <a:bodyPr/>
                    <a:lstStyle/>
                    <a:p>
                      <a:pPr algn="ctr">
                        <a:spcAft>
                          <a:spcPts val="0"/>
                        </a:spcAft>
                      </a:pPr>
                      <a:r>
                        <a:rPr lang="en-US" sz="1600" kern="100" dirty="0">
                          <a:effectLst/>
                          <a:latin typeface="+mn-lt"/>
                        </a:rPr>
                        <a:t>CORSIA</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kern="100" dirty="0">
                          <a:effectLst/>
                          <a:latin typeface="+mn-lt"/>
                        </a:rPr>
                        <a:t>Starting year of the crediting period</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kern="100" dirty="0">
                          <a:effectLst/>
                          <a:latin typeface="+mn-lt"/>
                        </a:rPr>
                        <a:t>2016</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962311411"/>
                  </a:ext>
                </a:extLst>
              </a:tr>
            </a:tbl>
          </a:graphicData>
        </a:graphic>
      </p:graphicFrame>
      <p:sp>
        <p:nvSpPr>
          <p:cNvPr id="7" name="正方形/長方形 6"/>
          <p:cNvSpPr/>
          <p:nvPr/>
        </p:nvSpPr>
        <p:spPr>
          <a:xfrm>
            <a:off x="19456" y="3625708"/>
            <a:ext cx="3068878" cy="461665"/>
          </a:xfrm>
          <a:prstGeom prst="rect">
            <a:avLst/>
          </a:prstGeom>
        </p:spPr>
        <p:txBody>
          <a:bodyPr wrap="square">
            <a:spAutoFit/>
          </a:bodyPr>
          <a:lstStyle/>
          <a:p>
            <a:r>
              <a:rPr lang="en-US" altLang="ja-JP" sz="2400" b="1" u="sng" dirty="0"/>
              <a:t>Our Work</a:t>
            </a:r>
            <a:endParaRPr lang="ja-JP" altLang="en-US" sz="2400" b="1" u="sng" dirty="0"/>
          </a:p>
        </p:txBody>
      </p:sp>
      <p:sp>
        <p:nvSpPr>
          <p:cNvPr id="8" name="正方形/長方形 7"/>
          <p:cNvSpPr/>
          <p:nvPr/>
        </p:nvSpPr>
        <p:spPr>
          <a:xfrm>
            <a:off x="321127" y="4135436"/>
            <a:ext cx="8585023" cy="1015663"/>
          </a:xfrm>
          <a:prstGeom prst="rect">
            <a:avLst/>
          </a:prstGeom>
        </p:spPr>
        <p:txBody>
          <a:bodyPr wrap="square">
            <a:spAutoFit/>
          </a:bodyPr>
          <a:lstStyle/>
          <a:p>
            <a:pPr marL="342900" indent="-342900">
              <a:buFont typeface="Wingdings" panose="05000000000000000000" pitchFamily="2" charset="2"/>
              <a:buChar char="Ø"/>
            </a:pPr>
            <a:r>
              <a:rPr lang="en-US" altLang="ja-JP" sz="2000" dirty="0"/>
              <a:t>Analyzing the actual supply potential of pre2020 CERs from CDM Project Activities (PAs) and </a:t>
            </a:r>
            <a:r>
              <a:rPr lang="en-US" altLang="ja-JP" sz="2000" dirty="0" err="1"/>
              <a:t>Programme</a:t>
            </a:r>
            <a:r>
              <a:rPr lang="en-US" altLang="ja-JP" sz="2000" dirty="0"/>
              <a:t> of Activities (</a:t>
            </a:r>
            <a:r>
              <a:rPr lang="en-US" altLang="ja-JP" sz="2000" dirty="0" err="1"/>
              <a:t>PoAs</a:t>
            </a:r>
            <a:r>
              <a:rPr lang="en-US" altLang="ja-JP" sz="2000" dirty="0"/>
              <a:t>), considering factors affecting the issuance.</a:t>
            </a:r>
            <a:endParaRPr lang="ja-JP" altLang="en-US" sz="2000" dirty="0"/>
          </a:p>
        </p:txBody>
      </p:sp>
      <p:sp>
        <p:nvSpPr>
          <p:cNvPr id="9" name="正方形/長方形 8"/>
          <p:cNvSpPr/>
          <p:nvPr/>
        </p:nvSpPr>
        <p:spPr>
          <a:xfrm>
            <a:off x="321127" y="5916376"/>
            <a:ext cx="8520827" cy="400110"/>
          </a:xfrm>
          <a:prstGeom prst="rect">
            <a:avLst/>
          </a:prstGeom>
        </p:spPr>
        <p:txBody>
          <a:bodyPr wrap="square">
            <a:spAutoFit/>
          </a:bodyPr>
          <a:lstStyle/>
          <a:p>
            <a:pPr marL="342900" indent="-342900">
              <a:buFont typeface="Wingdings" panose="05000000000000000000" pitchFamily="2" charset="2"/>
              <a:buChar char="Ø"/>
            </a:pPr>
            <a:r>
              <a:rPr lang="en-US" altLang="ja-JP" sz="2000" dirty="0"/>
              <a:t>Sharing and comparing the analysis with parties and incorporating feedbacks.</a:t>
            </a:r>
            <a:endParaRPr lang="ja-JP" altLang="en-US" sz="2000" dirty="0"/>
          </a:p>
        </p:txBody>
      </p:sp>
      <p:sp>
        <p:nvSpPr>
          <p:cNvPr id="10" name="正方形/長方形 9"/>
          <p:cNvSpPr/>
          <p:nvPr/>
        </p:nvSpPr>
        <p:spPr>
          <a:xfrm>
            <a:off x="0" y="0"/>
            <a:ext cx="9144000" cy="461821"/>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800" b="1" dirty="0"/>
              <a:t>Estimation of supply potential of pre2020 CERs</a:t>
            </a:r>
          </a:p>
        </p:txBody>
      </p:sp>
      <p:sp>
        <p:nvSpPr>
          <p:cNvPr id="11" name="正方形/長方形 10"/>
          <p:cNvSpPr/>
          <p:nvPr/>
        </p:nvSpPr>
        <p:spPr>
          <a:xfrm>
            <a:off x="19456" y="527647"/>
            <a:ext cx="3068878" cy="461665"/>
          </a:xfrm>
          <a:prstGeom prst="rect">
            <a:avLst/>
          </a:prstGeom>
        </p:spPr>
        <p:txBody>
          <a:bodyPr wrap="square">
            <a:spAutoFit/>
          </a:bodyPr>
          <a:lstStyle/>
          <a:p>
            <a:r>
              <a:rPr lang="en-US" altLang="ja-JP" sz="2400" b="1" u="sng" dirty="0"/>
              <a:t>Background</a:t>
            </a:r>
            <a:endParaRPr lang="ja-JP" altLang="en-US" sz="2400" b="1" u="sng" dirty="0"/>
          </a:p>
        </p:txBody>
      </p:sp>
      <p:sp>
        <p:nvSpPr>
          <p:cNvPr id="16" name="正方形/長方形 15"/>
          <p:cNvSpPr/>
          <p:nvPr/>
        </p:nvSpPr>
        <p:spPr>
          <a:xfrm>
            <a:off x="321127" y="5151099"/>
            <a:ext cx="8520827" cy="707886"/>
          </a:xfrm>
          <a:prstGeom prst="rect">
            <a:avLst/>
          </a:prstGeom>
        </p:spPr>
        <p:txBody>
          <a:bodyPr wrap="square">
            <a:spAutoFit/>
          </a:bodyPr>
          <a:lstStyle/>
          <a:p>
            <a:pPr marL="342900" indent="-342900">
              <a:buFont typeface="Wingdings" panose="05000000000000000000" pitchFamily="2" charset="2"/>
              <a:buChar char="Ø"/>
            </a:pPr>
            <a:r>
              <a:rPr lang="en-US" altLang="ja-JP" sz="2000" dirty="0"/>
              <a:t>Facilitating common understandings on the calculation methodology and assumption for the next step in the negotiation process.   </a:t>
            </a:r>
            <a:endParaRPr lang="ja-JP" altLang="en-US" sz="2000" dirty="0"/>
          </a:p>
        </p:txBody>
      </p:sp>
    </p:spTree>
    <p:extLst>
      <p:ext uri="{BB962C8B-B14F-4D97-AF65-F5344CB8AC3E}">
        <p14:creationId xmlns:p14="http://schemas.microsoft.com/office/powerpoint/2010/main" val="2151426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E7D3D61-BB8F-4B91-AA91-836FAC4FE371}" type="slidenum">
              <a:rPr kumimoji="1" lang="ja-JP" altLang="en-US" smtClean="0"/>
              <a:pPr/>
              <a:t>3</a:t>
            </a:fld>
            <a:endParaRPr kumimoji="1" lang="ja-JP" altLang="en-US"/>
          </a:p>
        </p:txBody>
      </p:sp>
      <p:sp>
        <p:nvSpPr>
          <p:cNvPr id="3" name="正方形/長方形 2"/>
          <p:cNvSpPr/>
          <p:nvPr/>
        </p:nvSpPr>
        <p:spPr>
          <a:xfrm>
            <a:off x="0" y="0"/>
            <a:ext cx="9144000" cy="3839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100" b="1" dirty="0"/>
              <a:t>Methodology (database)</a:t>
            </a:r>
          </a:p>
        </p:txBody>
      </p:sp>
      <p:graphicFrame>
        <p:nvGraphicFramePr>
          <p:cNvPr id="5" name="表 4"/>
          <p:cNvGraphicFramePr>
            <a:graphicFrameLocks noGrp="1"/>
          </p:cNvGraphicFramePr>
          <p:nvPr>
            <p:extLst>
              <p:ext uri="{D42A27DB-BD31-4B8C-83A1-F6EECF244321}">
                <p14:modId xmlns:p14="http://schemas.microsoft.com/office/powerpoint/2010/main" val="3862858333"/>
              </p:ext>
            </p:extLst>
          </p:nvPr>
        </p:nvGraphicFramePr>
        <p:xfrm>
          <a:off x="309715" y="1911981"/>
          <a:ext cx="8524570" cy="4829001"/>
        </p:xfrm>
        <a:graphic>
          <a:graphicData uri="http://schemas.openxmlformats.org/drawingml/2006/table">
            <a:tbl>
              <a:tblPr firstRow="1" firstCol="1" bandRow="1"/>
              <a:tblGrid>
                <a:gridCol w="2708788">
                  <a:extLst>
                    <a:ext uri="{9D8B030D-6E8A-4147-A177-3AD203B41FA5}">
                      <a16:colId xmlns:a16="http://schemas.microsoft.com/office/drawing/2014/main" val="3143500504"/>
                    </a:ext>
                  </a:extLst>
                </a:gridCol>
                <a:gridCol w="1133810">
                  <a:extLst>
                    <a:ext uri="{9D8B030D-6E8A-4147-A177-3AD203B41FA5}">
                      <a16:colId xmlns:a16="http://schemas.microsoft.com/office/drawing/2014/main" val="3799272811"/>
                    </a:ext>
                  </a:extLst>
                </a:gridCol>
                <a:gridCol w="1048952">
                  <a:extLst>
                    <a:ext uri="{9D8B030D-6E8A-4147-A177-3AD203B41FA5}">
                      <a16:colId xmlns:a16="http://schemas.microsoft.com/office/drawing/2014/main" val="796954039"/>
                    </a:ext>
                  </a:extLst>
                </a:gridCol>
                <a:gridCol w="3633020">
                  <a:extLst>
                    <a:ext uri="{9D8B030D-6E8A-4147-A177-3AD203B41FA5}">
                      <a16:colId xmlns:a16="http://schemas.microsoft.com/office/drawing/2014/main" val="1990296870"/>
                    </a:ext>
                  </a:extLst>
                </a:gridCol>
              </a:tblGrid>
              <a:tr h="235180">
                <a:tc gridSpan="4">
                  <a:txBody>
                    <a:bodyPr/>
                    <a:lstStyle/>
                    <a:p>
                      <a:pPr algn="just">
                        <a:spcAft>
                          <a:spcPts val="0"/>
                        </a:spcAft>
                      </a:pPr>
                      <a:r>
                        <a:rPr lang="en-US" sz="1800" b="1" kern="100" dirty="0">
                          <a:solidFill>
                            <a:schemeClr val="bg1"/>
                          </a:solidFill>
                          <a:effectLst/>
                          <a:latin typeface="+mn-lt"/>
                          <a:ea typeface="ＭＳ 明朝" panose="02020609040205080304" pitchFamily="17" charset="-128"/>
                          <a:cs typeface="Times New Roman" panose="02020603050405020304" pitchFamily="18" charset="0"/>
                        </a:rPr>
                        <a:t>Types of information captured in IGES CDM project database</a:t>
                      </a:r>
                      <a:endParaRPr lang="ja-JP" sz="18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45014" marR="4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57997649"/>
                  </a:ext>
                </a:extLst>
              </a:tr>
              <a:tr h="1141522">
                <a:tc gridSpan="2">
                  <a:txBody>
                    <a:bodyPr/>
                    <a:lstStyle/>
                    <a:p>
                      <a:pPr algn="just">
                        <a:spcAft>
                          <a:spcPts val="0"/>
                        </a:spcAft>
                      </a:pPr>
                      <a:r>
                        <a:rPr lang="ja-JP" sz="1600" b="0" kern="100" dirty="0">
                          <a:effectLst/>
                          <a:latin typeface="+mn-lt"/>
                          <a:ea typeface="ＭＳ 明朝" panose="02020609040205080304" pitchFamily="17" charset="-128"/>
                          <a:cs typeface="Times New Roman" panose="02020603050405020304" pitchFamily="18" charset="0"/>
                        </a:rPr>
                        <a:t>・</a:t>
                      </a:r>
                      <a:r>
                        <a:rPr lang="en-US" sz="1600" b="0" kern="100" dirty="0">
                          <a:effectLst/>
                          <a:latin typeface="+mn-lt"/>
                          <a:ea typeface="ＭＳ 明朝" panose="02020609040205080304" pitchFamily="17" charset="-128"/>
                          <a:cs typeface="Times New Roman" panose="02020603050405020304" pitchFamily="18" charset="0"/>
                        </a:rPr>
                        <a:t>CDM-EB Ref</a:t>
                      </a:r>
                      <a:endParaRPr lang="ja-JP" sz="1600" b="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ja-JP" sz="1600" b="0" kern="100" dirty="0">
                          <a:effectLst/>
                          <a:latin typeface="+mn-lt"/>
                          <a:ea typeface="ＭＳ 明朝" panose="02020609040205080304" pitchFamily="17" charset="-128"/>
                          <a:cs typeface="Times New Roman" panose="02020603050405020304" pitchFamily="18" charset="0"/>
                        </a:rPr>
                        <a:t>・</a:t>
                      </a:r>
                      <a:r>
                        <a:rPr lang="en-US" sz="1600" b="0" kern="100" dirty="0">
                          <a:effectLst/>
                          <a:latin typeface="+mn-lt"/>
                          <a:ea typeface="ＭＳ 明朝" panose="02020609040205080304" pitchFamily="17" charset="-128"/>
                          <a:cs typeface="Times New Roman" panose="02020603050405020304" pitchFamily="18" charset="0"/>
                        </a:rPr>
                        <a:t>Host Party</a:t>
                      </a:r>
                      <a:endParaRPr lang="ja-JP" sz="1600" b="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ja-JP" sz="1600" b="0" kern="100" dirty="0">
                          <a:effectLst/>
                          <a:latin typeface="+mn-lt"/>
                          <a:ea typeface="ＭＳ 明朝" panose="02020609040205080304" pitchFamily="17" charset="-128"/>
                          <a:cs typeface="Times New Roman" panose="02020603050405020304" pitchFamily="18" charset="0"/>
                        </a:rPr>
                        <a:t>・</a:t>
                      </a:r>
                      <a:r>
                        <a:rPr lang="en-US" sz="1600" b="0" kern="100" dirty="0">
                          <a:effectLst/>
                          <a:latin typeface="+mn-lt"/>
                          <a:ea typeface="ＭＳ 明朝" panose="02020609040205080304" pitchFamily="17" charset="-128"/>
                          <a:cs typeface="Times New Roman" panose="02020603050405020304" pitchFamily="18" charset="0"/>
                        </a:rPr>
                        <a:t>Name of CDM Project</a:t>
                      </a:r>
                      <a:endParaRPr lang="ja-JP" sz="1600" b="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ja-JP" sz="1600" b="0" kern="100" dirty="0">
                          <a:effectLst/>
                          <a:latin typeface="+mn-lt"/>
                          <a:ea typeface="ＭＳ 明朝" panose="02020609040205080304" pitchFamily="17" charset="-128"/>
                          <a:cs typeface="Times New Roman" panose="02020603050405020304" pitchFamily="18" charset="0"/>
                        </a:rPr>
                        <a:t>・</a:t>
                      </a:r>
                      <a:r>
                        <a:rPr lang="en-US" sz="1600" b="0" kern="100" dirty="0">
                          <a:effectLst/>
                          <a:latin typeface="+mn-lt"/>
                          <a:ea typeface="ＭＳ 明朝" panose="02020609040205080304" pitchFamily="17" charset="-128"/>
                          <a:cs typeface="Times New Roman" panose="02020603050405020304" pitchFamily="18" charset="0"/>
                        </a:rPr>
                        <a:t>Registration Date</a:t>
                      </a:r>
                      <a:endParaRPr lang="ja-JP" sz="1600" b="0" kern="100" dirty="0">
                        <a:effectLst/>
                        <a:latin typeface="+mn-lt"/>
                        <a:ea typeface="ＭＳ 明朝" panose="02020609040205080304" pitchFamily="17" charset="-128"/>
                        <a:cs typeface="Times New Roman" panose="02020603050405020304" pitchFamily="18" charset="0"/>
                      </a:endParaRPr>
                    </a:p>
                  </a:txBody>
                  <a:tcPr marL="45014" marR="4501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gridSpan="2">
                  <a:txBody>
                    <a:bodyPr/>
                    <a:lstStyle/>
                    <a:p>
                      <a:pPr algn="just">
                        <a:spcAft>
                          <a:spcPts val="0"/>
                        </a:spcAft>
                      </a:pPr>
                      <a:r>
                        <a:rPr lang="ja-JP" sz="1600" b="0" kern="100" dirty="0">
                          <a:effectLst/>
                          <a:latin typeface="+mn-lt"/>
                          <a:ea typeface="ＭＳ 明朝" panose="02020609040205080304" pitchFamily="17" charset="-128"/>
                          <a:cs typeface="Times New Roman" panose="02020603050405020304" pitchFamily="18" charset="0"/>
                        </a:rPr>
                        <a:t>・</a:t>
                      </a:r>
                      <a:r>
                        <a:rPr lang="en-US" sz="1600" b="0" kern="100" dirty="0">
                          <a:effectLst/>
                          <a:latin typeface="+mn-lt"/>
                          <a:ea typeface="ＭＳ 明朝" panose="02020609040205080304" pitchFamily="17" charset="-128"/>
                          <a:cs typeface="Times New Roman" panose="02020603050405020304" pitchFamily="18" charset="0"/>
                        </a:rPr>
                        <a:t>Type of Project</a:t>
                      </a:r>
                      <a:endParaRPr lang="ja-JP" sz="1600" b="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ja-JP" sz="1600" b="0" kern="100" dirty="0">
                          <a:effectLst/>
                          <a:latin typeface="+mn-lt"/>
                          <a:ea typeface="ＭＳ 明朝" panose="02020609040205080304" pitchFamily="17" charset="-128"/>
                          <a:cs typeface="Times New Roman" panose="02020603050405020304" pitchFamily="18" charset="0"/>
                        </a:rPr>
                        <a:t>・</a:t>
                      </a:r>
                      <a:r>
                        <a:rPr lang="en-US" sz="1600" b="0" kern="100" dirty="0">
                          <a:effectLst/>
                          <a:latin typeface="+mn-lt"/>
                          <a:ea typeface="ＭＳ 明朝" panose="02020609040205080304" pitchFamily="17" charset="-128"/>
                          <a:cs typeface="Times New Roman" panose="02020603050405020304" pitchFamily="18" charset="0"/>
                        </a:rPr>
                        <a:t>Scale</a:t>
                      </a:r>
                      <a:endParaRPr lang="ja-JP" sz="1600" b="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ja-JP" sz="1600" b="0" kern="100" dirty="0">
                          <a:effectLst/>
                          <a:latin typeface="+mn-lt"/>
                          <a:ea typeface="ＭＳ 明朝" panose="02020609040205080304" pitchFamily="17" charset="-128"/>
                          <a:cs typeface="Times New Roman" panose="02020603050405020304" pitchFamily="18" charset="0"/>
                        </a:rPr>
                        <a:t>・</a:t>
                      </a:r>
                      <a:r>
                        <a:rPr lang="en-US" sz="1600" b="0" kern="100" dirty="0">
                          <a:effectLst/>
                          <a:latin typeface="+mn-lt"/>
                          <a:ea typeface="ＭＳ 明朝" panose="02020609040205080304" pitchFamily="17" charset="-128"/>
                          <a:cs typeface="Times New Roman" panose="02020603050405020304" pitchFamily="18" charset="0"/>
                        </a:rPr>
                        <a:t>Starting Date of Public Comments</a:t>
                      </a:r>
                      <a:endParaRPr lang="ja-JP" sz="1600" b="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ja-JP" sz="1600" b="0" kern="100" dirty="0">
                          <a:effectLst/>
                          <a:latin typeface="+mn-lt"/>
                          <a:ea typeface="ＭＳ 明朝" panose="02020609040205080304" pitchFamily="17" charset="-128"/>
                          <a:cs typeface="Times New Roman" panose="02020603050405020304" pitchFamily="18" charset="0"/>
                        </a:rPr>
                        <a:t>・</a:t>
                      </a:r>
                      <a:r>
                        <a:rPr lang="en-US" sz="1600" b="0" kern="100" dirty="0">
                          <a:effectLst/>
                          <a:latin typeface="+mn-lt"/>
                          <a:ea typeface="ＭＳ 明朝" panose="02020609040205080304" pitchFamily="17" charset="-128"/>
                          <a:cs typeface="Times New Roman" panose="02020603050405020304" pitchFamily="18" charset="0"/>
                        </a:rPr>
                        <a:t>Starting Date of the Crediting Period</a:t>
                      </a:r>
                      <a:endParaRPr lang="ja-JP" sz="1600" b="0" kern="100" dirty="0">
                        <a:effectLst/>
                        <a:latin typeface="+mn-lt"/>
                        <a:ea typeface="ＭＳ 明朝" panose="02020609040205080304" pitchFamily="17" charset="-128"/>
                        <a:cs typeface="Times New Roman" panose="02020603050405020304" pitchFamily="18" charset="0"/>
                      </a:endParaRPr>
                    </a:p>
                    <a:p>
                      <a:pPr indent="133350" algn="just">
                        <a:spcAft>
                          <a:spcPts val="0"/>
                        </a:spcAft>
                      </a:pPr>
                      <a:r>
                        <a:rPr lang="en-US" sz="1600" b="0" kern="100" dirty="0">
                          <a:effectLst/>
                          <a:latin typeface="+mn-lt"/>
                          <a:ea typeface="ＭＳ 明朝" panose="02020609040205080304" pitchFamily="17" charset="-128"/>
                          <a:cs typeface="Times New Roman" panose="02020603050405020304" pitchFamily="18" charset="0"/>
                        </a:rPr>
                        <a:t>  Etc.</a:t>
                      </a:r>
                      <a:endParaRPr lang="ja-JP" sz="1600" b="0" kern="100" dirty="0">
                        <a:effectLst/>
                        <a:latin typeface="+mn-lt"/>
                        <a:ea typeface="ＭＳ 明朝" panose="02020609040205080304" pitchFamily="17" charset="-128"/>
                        <a:cs typeface="Times New Roman" panose="02020603050405020304" pitchFamily="18" charset="0"/>
                      </a:endParaRPr>
                    </a:p>
                  </a:txBody>
                  <a:tcPr marL="45014" marR="4501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283884289"/>
                  </a:ext>
                </a:extLst>
              </a:tr>
              <a:tr h="314632">
                <a:tc>
                  <a:txBody>
                    <a:bodyPr/>
                    <a:lstStyle/>
                    <a:p>
                      <a:pPr algn="ctr">
                        <a:spcAft>
                          <a:spcPts val="0"/>
                        </a:spcAft>
                      </a:pPr>
                      <a:r>
                        <a:rPr lang="en-US" sz="1800" b="1" kern="100" dirty="0">
                          <a:solidFill>
                            <a:schemeClr val="bg1"/>
                          </a:solidFill>
                          <a:effectLst/>
                          <a:latin typeface="+mn-lt"/>
                          <a:ea typeface="ＭＳ 明朝" panose="02020609040205080304" pitchFamily="17" charset="-128"/>
                          <a:cs typeface="Times New Roman" panose="02020603050405020304" pitchFamily="18" charset="0"/>
                        </a:rPr>
                        <a:t>Data source</a:t>
                      </a:r>
                      <a:endParaRPr lang="ja-JP" sz="18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45014" marR="4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gridSpan="2">
                  <a:txBody>
                    <a:bodyPr/>
                    <a:lstStyle/>
                    <a:p>
                      <a:pPr algn="ctr">
                        <a:spcAft>
                          <a:spcPts val="0"/>
                        </a:spcAft>
                      </a:pPr>
                      <a:r>
                        <a:rPr lang="en-US" sz="1800" b="1" kern="100" dirty="0">
                          <a:solidFill>
                            <a:schemeClr val="bg1"/>
                          </a:solidFill>
                          <a:effectLst/>
                          <a:latin typeface="+mn-lt"/>
                          <a:ea typeface="ＭＳ 明朝" panose="02020609040205080304" pitchFamily="17" charset="-128"/>
                          <a:cs typeface="Times New Roman" panose="02020603050405020304" pitchFamily="18" charset="0"/>
                        </a:rPr>
                        <a:t>Issued date</a:t>
                      </a:r>
                      <a:endParaRPr lang="ja-JP" sz="1800" b="1" kern="100" dirty="0">
                        <a:solidFill>
                          <a:schemeClr val="bg1"/>
                        </a:solidFill>
                        <a:effectLst/>
                        <a:latin typeface="+mn-lt"/>
                        <a:ea typeface="ＭＳ 明朝" panose="02020609040205080304" pitchFamily="17" charset="-128"/>
                        <a:cs typeface="Times New Roman" panose="02020603050405020304" pitchFamily="18" charset="0"/>
                      </a:endParaRPr>
                    </a:p>
                    <a:p>
                      <a:pPr algn="ctr">
                        <a:spcAft>
                          <a:spcPts val="0"/>
                        </a:spcAft>
                      </a:pPr>
                      <a:r>
                        <a:rPr lang="en-US" sz="1800" b="1" kern="100" dirty="0">
                          <a:solidFill>
                            <a:schemeClr val="bg1"/>
                          </a:solidFill>
                          <a:effectLst/>
                          <a:latin typeface="+mn-lt"/>
                          <a:ea typeface="ＭＳ 明朝" panose="02020609040205080304" pitchFamily="17" charset="-128"/>
                          <a:cs typeface="Times New Roman" panose="02020603050405020304" pitchFamily="18" charset="0"/>
                        </a:rPr>
                        <a:t>(Latest edition)</a:t>
                      </a:r>
                      <a:endParaRPr lang="ja-JP" sz="18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45014" marR="4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hMerge="1">
                  <a:txBody>
                    <a:bodyPr/>
                    <a:lstStyle/>
                    <a:p>
                      <a:endParaRPr kumimoji="1" lang="ja-JP" altLang="en-US"/>
                    </a:p>
                  </a:txBody>
                  <a:tcPr/>
                </a:tc>
                <a:tc>
                  <a:txBody>
                    <a:bodyPr/>
                    <a:lstStyle/>
                    <a:p>
                      <a:pPr algn="ctr">
                        <a:spcAft>
                          <a:spcPts val="0"/>
                        </a:spcAft>
                      </a:pPr>
                      <a:r>
                        <a:rPr lang="en-US" sz="1800" b="1" kern="100" dirty="0">
                          <a:solidFill>
                            <a:schemeClr val="bg1"/>
                          </a:solidFill>
                          <a:effectLst/>
                          <a:latin typeface="+mn-lt"/>
                          <a:ea typeface="ＭＳ 明朝" panose="02020609040205080304" pitchFamily="17" charset="-128"/>
                          <a:cs typeface="Times New Roman" panose="02020603050405020304" pitchFamily="18" charset="0"/>
                        </a:rPr>
                        <a:t>Reference data</a:t>
                      </a:r>
                      <a:endParaRPr lang="ja-JP" sz="18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45014" marR="4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742810524"/>
                  </a:ext>
                </a:extLst>
              </a:tr>
              <a:tr h="1635097">
                <a:tc>
                  <a:txBody>
                    <a:bodyPr/>
                    <a:lstStyle/>
                    <a:p>
                      <a:pPr algn="ctr">
                        <a:spcAft>
                          <a:spcPts val="0"/>
                        </a:spcAft>
                      </a:pPr>
                      <a:r>
                        <a:rPr lang="en-US" sz="1800" b="1" kern="100" dirty="0">
                          <a:effectLst/>
                          <a:latin typeface="+mn-lt"/>
                          <a:ea typeface="ＭＳ 明朝" panose="02020609040205080304" pitchFamily="17" charset="-128"/>
                          <a:cs typeface="Times New Roman" panose="02020603050405020304" pitchFamily="18" charset="0"/>
                        </a:rPr>
                        <a:t>UNFCCC</a:t>
                      </a:r>
                      <a:r>
                        <a:rPr lang="ja-JP" sz="1800" b="1" kern="100" baseline="30000" dirty="0">
                          <a:effectLst/>
                          <a:latin typeface="+mn-lt"/>
                          <a:ea typeface="ＭＳ 明朝" panose="02020609040205080304" pitchFamily="17" charset="-128"/>
                          <a:cs typeface="Times New Roman" panose="02020603050405020304" pitchFamily="18" charset="0"/>
                        </a:rPr>
                        <a:t>※</a:t>
                      </a:r>
                      <a:r>
                        <a:rPr lang="en-US" sz="1800" b="1" kern="100" dirty="0">
                          <a:effectLst/>
                          <a:latin typeface="+mn-lt"/>
                          <a:ea typeface="ＭＳ 明朝" panose="02020609040205080304" pitchFamily="17" charset="-128"/>
                          <a:cs typeface="Times New Roman" panose="02020603050405020304" pitchFamily="18" charset="0"/>
                        </a:rPr>
                        <a:t>(website)</a:t>
                      </a:r>
                    </a:p>
                    <a:p>
                      <a:pPr algn="ctr">
                        <a:spcAft>
                          <a:spcPts val="0"/>
                        </a:spcAft>
                      </a:pPr>
                      <a:endParaRPr lang="en-US" sz="1800" kern="100" dirty="0">
                        <a:effectLst/>
                        <a:latin typeface="+mn-lt"/>
                        <a:ea typeface="ＭＳ 明朝" panose="02020609040205080304" pitchFamily="17" charset="-128"/>
                        <a:cs typeface="Times New Roman" panose="02020603050405020304" pitchFamily="18" charset="0"/>
                      </a:endParaRPr>
                    </a:p>
                    <a:p>
                      <a:pPr algn="l">
                        <a:spcAft>
                          <a:spcPts val="0"/>
                        </a:spcAft>
                      </a:pP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IGES has signed a MOU with the UNFCCC Secretariat to exchange latest CDM project data on a regular basis.</a:t>
                      </a:r>
                      <a:endParaRPr lang="ja-JP" sz="1600" kern="100" dirty="0">
                        <a:effectLst/>
                        <a:latin typeface="+mn-lt"/>
                        <a:ea typeface="ＭＳ 明朝" panose="02020609040205080304" pitchFamily="17" charset="-128"/>
                        <a:cs typeface="Times New Roman" panose="02020603050405020304" pitchFamily="18" charset="0"/>
                      </a:endParaRPr>
                    </a:p>
                  </a:txBody>
                  <a:tcPr marL="45014" marR="45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US" sz="1800" b="1" kern="100" dirty="0">
                          <a:effectLst/>
                          <a:latin typeface="+mn-lt"/>
                          <a:ea typeface="ＭＳ 明朝" panose="02020609040205080304" pitchFamily="17" charset="-128"/>
                          <a:cs typeface="Times New Roman" panose="02020603050405020304" pitchFamily="18" charset="0"/>
                        </a:rPr>
                        <a:t>March, 2020</a:t>
                      </a:r>
                    </a:p>
                    <a:p>
                      <a:pPr algn="l">
                        <a:spcAft>
                          <a:spcPts val="0"/>
                        </a:spcAft>
                      </a:pPr>
                      <a:endParaRPr lang="en-US" sz="1600" kern="100" dirty="0">
                        <a:effectLst/>
                        <a:latin typeface="+mn-lt"/>
                        <a:ea typeface="ＭＳ 明朝" panose="02020609040205080304" pitchFamily="17" charset="-128"/>
                        <a:cs typeface="Times New Roman" panose="02020603050405020304" pitchFamily="18" charset="0"/>
                      </a:endParaRPr>
                    </a:p>
                    <a:p>
                      <a:pPr algn="l">
                        <a:spcAft>
                          <a:spcPts val="0"/>
                        </a:spcAft>
                      </a:pPr>
                      <a:r>
                        <a:rPr lang="en-US" sz="1600" kern="100" dirty="0">
                          <a:effectLst/>
                          <a:latin typeface="+mn-lt"/>
                          <a:ea typeface="ＭＳ 明朝" panose="02020609040205080304" pitchFamily="17" charset="-128"/>
                          <a:cs typeface="Times New Roman" panose="02020603050405020304" pitchFamily="18" charset="0"/>
                        </a:rPr>
                        <a:t>(available data up to January 2020)</a:t>
                      </a:r>
                      <a:endParaRPr lang="ja-JP" sz="1600" kern="100" dirty="0">
                        <a:effectLst/>
                        <a:latin typeface="+mn-lt"/>
                        <a:ea typeface="ＭＳ 明朝" panose="02020609040205080304" pitchFamily="17" charset="-128"/>
                        <a:cs typeface="Times New Roman" panose="02020603050405020304" pitchFamily="18" charset="0"/>
                      </a:endParaRPr>
                    </a:p>
                  </a:txBody>
                  <a:tcPr marL="45014" marR="45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ja-JP" sz="1800" b="1" kern="100" baseline="0" dirty="0">
                          <a:effectLst/>
                          <a:latin typeface="+mn-lt"/>
                          <a:ea typeface="ＭＳ 明朝" panose="02020609040205080304" pitchFamily="17" charset="-128"/>
                          <a:cs typeface="Times New Roman" panose="02020603050405020304" pitchFamily="18" charset="0"/>
                        </a:rPr>
                        <a:t>Validation report, </a:t>
                      </a:r>
                      <a:r>
                        <a:rPr lang="en-US" sz="1800" b="1" kern="100" dirty="0">
                          <a:effectLst/>
                          <a:latin typeface="+mn-lt"/>
                          <a:ea typeface="ＭＳ 明朝" panose="02020609040205080304" pitchFamily="17" charset="-128"/>
                          <a:cs typeface="Times New Roman" panose="02020603050405020304" pitchFamily="18" charset="0"/>
                        </a:rPr>
                        <a:t>PDD, </a:t>
                      </a:r>
                      <a:r>
                        <a:rPr lang="en-US" altLang="ja-JP" sz="1800" b="1" kern="100" dirty="0">
                          <a:effectLst/>
                          <a:latin typeface="+mn-lt"/>
                          <a:ea typeface="ＭＳ 明朝" panose="02020609040205080304" pitchFamily="17" charset="-128"/>
                          <a:cs typeface="Times New Roman" panose="02020603050405020304" pitchFamily="18" charset="0"/>
                        </a:rPr>
                        <a:t>Registration</a:t>
                      </a:r>
                      <a:r>
                        <a:rPr lang="en-US" altLang="ja-JP" sz="1800" b="1" kern="100" baseline="0" dirty="0">
                          <a:effectLst/>
                          <a:latin typeface="+mn-lt"/>
                          <a:ea typeface="ＭＳ 明朝" panose="02020609040205080304" pitchFamily="17" charset="-128"/>
                          <a:cs typeface="Times New Roman" panose="02020603050405020304" pitchFamily="18" charset="0"/>
                        </a:rPr>
                        <a:t> request form, </a:t>
                      </a:r>
                      <a:r>
                        <a:rPr lang="en-US" sz="1800" b="1" kern="100" dirty="0">
                          <a:effectLst/>
                          <a:latin typeface="+mn-lt"/>
                          <a:ea typeface="ＭＳ 明朝" panose="02020609040205080304" pitchFamily="17" charset="-128"/>
                          <a:cs typeface="Times New Roman" panose="02020603050405020304" pitchFamily="18" charset="0"/>
                        </a:rPr>
                        <a:t>Monitoring report, Issuance request form</a:t>
                      </a:r>
                      <a:r>
                        <a:rPr lang="en-US" sz="1800" b="1" kern="100" baseline="0" dirty="0">
                          <a:effectLst/>
                          <a:latin typeface="+mn-lt"/>
                          <a:ea typeface="ＭＳ 明朝" panose="02020609040205080304" pitchFamily="17" charset="-128"/>
                          <a:cs typeface="Times New Roman" panose="02020603050405020304" pitchFamily="18" charset="0"/>
                        </a:rPr>
                        <a:t>, </a:t>
                      </a:r>
                      <a:r>
                        <a:rPr lang="en-US" sz="1800" b="1" kern="100" baseline="0" dirty="0" err="1">
                          <a:effectLst/>
                          <a:latin typeface="+mn-lt"/>
                          <a:ea typeface="ＭＳ 明朝" panose="02020609040205080304" pitchFamily="17" charset="-128"/>
                          <a:cs typeface="Times New Roman" panose="02020603050405020304" pitchFamily="18" charset="0"/>
                        </a:rPr>
                        <a:t>etc</a:t>
                      </a:r>
                      <a:r>
                        <a:rPr lang="en-US" sz="1800" b="1" kern="100" baseline="0" dirty="0">
                          <a:effectLst/>
                          <a:latin typeface="+mn-lt"/>
                          <a:ea typeface="ＭＳ 明朝" panose="02020609040205080304" pitchFamily="17" charset="-128"/>
                          <a:cs typeface="Times New Roman" panose="02020603050405020304" pitchFamily="18" charset="0"/>
                        </a:rPr>
                        <a:t> </a:t>
                      </a:r>
                      <a:endParaRPr lang="en-US" sz="1600" kern="100" dirty="0">
                        <a:effectLst/>
                        <a:latin typeface="+mn-lt"/>
                        <a:ea typeface="ＭＳ 明朝" panose="02020609040205080304" pitchFamily="17" charset="-128"/>
                        <a:cs typeface="Times New Roman" panose="02020603050405020304" pitchFamily="18" charset="0"/>
                      </a:endParaRPr>
                    </a:p>
                    <a:p>
                      <a:pPr algn="l">
                        <a:spcAft>
                          <a:spcPts val="0"/>
                        </a:spcAft>
                      </a:pPr>
                      <a:endParaRPr lang="en-US" sz="1600" kern="100" dirty="0">
                        <a:effectLst/>
                        <a:latin typeface="+mn-lt"/>
                        <a:ea typeface="ＭＳ 明朝" panose="02020609040205080304" pitchFamily="17" charset="-128"/>
                        <a:cs typeface="Times New Roman" panose="02020603050405020304" pitchFamily="18" charset="0"/>
                      </a:endParaRPr>
                    </a:p>
                    <a:p>
                      <a:pPr algn="l">
                        <a:spcAft>
                          <a:spcPts val="0"/>
                        </a:spcAft>
                      </a:pPr>
                      <a:r>
                        <a:rPr lang="en-US" sz="1600" kern="100" dirty="0">
                          <a:effectLst/>
                          <a:latin typeface="+mn-lt"/>
                          <a:ea typeface="ＭＳ 明朝" panose="02020609040205080304" pitchFamily="17" charset="-128"/>
                          <a:cs typeface="Times New Roman" panose="02020603050405020304" pitchFamily="18" charset="0"/>
                        </a:rPr>
                        <a:t>(In the Emission Reductions table by reduction year, the amount of emission reduction is consistent over the credit period.</a:t>
                      </a:r>
                      <a:r>
                        <a:rPr lang="ja-JP" sz="1600" kern="100" dirty="0">
                          <a:effectLst/>
                          <a:latin typeface="+mn-lt"/>
                          <a:ea typeface="ＭＳ 明朝" panose="02020609040205080304" pitchFamily="17" charset="-128"/>
                          <a:cs typeface="Times New Roman" panose="02020603050405020304" pitchFamily="18" charset="0"/>
                        </a:rPr>
                        <a:t>）</a:t>
                      </a:r>
                    </a:p>
                  </a:txBody>
                  <a:tcPr marL="45014" marR="45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6845207"/>
                  </a:ext>
                </a:extLst>
              </a:tr>
              <a:tr h="235180">
                <a:tc gridSpan="4">
                  <a:txBody>
                    <a:bodyPr/>
                    <a:lstStyle/>
                    <a:p>
                      <a:pPr algn="just">
                        <a:spcAft>
                          <a:spcPts val="0"/>
                        </a:spcAft>
                      </a:pPr>
                      <a:r>
                        <a:rPr lang="en-US" sz="1800" b="1" kern="100" dirty="0">
                          <a:solidFill>
                            <a:schemeClr val="bg1"/>
                          </a:solidFill>
                          <a:effectLst/>
                          <a:latin typeface="+mn-lt"/>
                          <a:ea typeface="ＭＳ 明朝" panose="02020609040205080304" pitchFamily="17" charset="-128"/>
                          <a:cs typeface="Times New Roman" panose="02020603050405020304" pitchFamily="18" charset="0"/>
                        </a:rPr>
                        <a:t>Data and calculation spread sheet</a:t>
                      </a:r>
                      <a:endParaRPr lang="ja-JP" sz="18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45014" marR="4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42369385"/>
                  </a:ext>
                </a:extLst>
              </a:tr>
              <a:tr h="470361">
                <a:tc gridSpan="4">
                  <a:txBody>
                    <a:bodyPr/>
                    <a:lstStyle/>
                    <a:p>
                      <a:pPr algn="just">
                        <a:spcAft>
                          <a:spcPts val="0"/>
                        </a:spcAft>
                      </a:pPr>
                      <a:r>
                        <a:rPr lang="en-US" sz="1800" u="sng" kern="0" dirty="0">
                          <a:solidFill>
                            <a:srgbClr val="0000FF"/>
                          </a:solidFill>
                          <a:effectLst/>
                          <a:latin typeface="+mn-lt"/>
                          <a:ea typeface="ＭＳ 明朝" panose="02020609040205080304" pitchFamily="17" charset="-128"/>
                          <a:cs typeface="Times New Roman" panose="02020603050405020304" pitchFamily="18" charset="0"/>
                          <a:hlinkClick r:id="rId2"/>
                        </a:rPr>
                        <a:t>https://www.iges.or.jp/en/pub/cdm-potential-supply-pre2020cers/en</a:t>
                      </a:r>
                      <a:endParaRPr lang="ja-JP" sz="1800" kern="100" dirty="0">
                        <a:effectLst/>
                        <a:latin typeface="+mn-lt"/>
                        <a:ea typeface="ＭＳ 明朝" panose="02020609040205080304" pitchFamily="17" charset="-128"/>
                        <a:cs typeface="Times New Roman" panose="02020603050405020304" pitchFamily="18" charset="0"/>
                      </a:endParaRPr>
                    </a:p>
                  </a:txBody>
                  <a:tcPr marL="45014" marR="4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27562157"/>
                  </a:ext>
                </a:extLst>
              </a:tr>
            </a:tbl>
          </a:graphicData>
        </a:graphic>
      </p:graphicFrame>
      <p:sp>
        <p:nvSpPr>
          <p:cNvPr id="7" name="正方形/長方形 6"/>
          <p:cNvSpPr/>
          <p:nvPr/>
        </p:nvSpPr>
        <p:spPr>
          <a:xfrm>
            <a:off x="199103" y="572127"/>
            <a:ext cx="8745794" cy="1200329"/>
          </a:xfrm>
          <a:prstGeom prst="rect">
            <a:avLst/>
          </a:prstGeom>
        </p:spPr>
        <p:txBody>
          <a:bodyPr wrap="square">
            <a:spAutoFit/>
          </a:bodyPr>
          <a:lstStyle/>
          <a:p>
            <a:pPr marL="285750" indent="-285750">
              <a:buFont typeface="Wingdings" panose="05000000000000000000" pitchFamily="2" charset="2"/>
              <a:buChar char="Ø"/>
            </a:pPr>
            <a:r>
              <a:rPr lang="en-US" altLang="ja-JP" b="1" dirty="0"/>
              <a:t>The supply potential from PAs and </a:t>
            </a:r>
            <a:r>
              <a:rPr lang="en-US" altLang="ja-JP" b="1" dirty="0" err="1"/>
              <a:t>PoAs</a:t>
            </a:r>
            <a:r>
              <a:rPr lang="en-US" altLang="ja-JP" b="1" dirty="0"/>
              <a:t> was estimated based on emission reductions (ERs) data in PDDs.</a:t>
            </a:r>
          </a:p>
          <a:p>
            <a:pPr marL="285750" indent="-285750">
              <a:buFont typeface="Wingdings" panose="05000000000000000000" pitchFamily="2" charset="2"/>
              <a:buChar char="Ø"/>
            </a:pPr>
            <a:r>
              <a:rPr lang="en-US" altLang="ja-JP" b="1" dirty="0"/>
              <a:t>For </a:t>
            </a:r>
            <a:r>
              <a:rPr lang="en-US" altLang="ja-JP" b="1" dirty="0" err="1"/>
              <a:t>PoAs</a:t>
            </a:r>
            <a:r>
              <a:rPr lang="en-US" altLang="ja-JP" b="1" dirty="0"/>
              <a:t>, we determine CER supply potential of </a:t>
            </a:r>
            <a:r>
              <a:rPr lang="en-US" altLang="ja-JP" b="1" dirty="0" err="1"/>
              <a:t>PoAs</a:t>
            </a:r>
            <a:r>
              <a:rPr lang="en-US" altLang="ja-JP" b="1" dirty="0"/>
              <a:t> by considering the information from all individual component project activities (CPAs). </a:t>
            </a:r>
            <a:endParaRPr lang="ja-JP" altLang="en-US" b="1" dirty="0"/>
          </a:p>
        </p:txBody>
      </p:sp>
    </p:spTree>
    <p:extLst>
      <p:ext uri="{BB962C8B-B14F-4D97-AF65-F5344CB8AC3E}">
        <p14:creationId xmlns:p14="http://schemas.microsoft.com/office/powerpoint/2010/main" val="2392724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E7D3D61-BB8F-4B91-AA91-836FAC4FE371}" type="slidenum">
              <a:rPr kumimoji="1" lang="ja-JP" altLang="en-US" smtClean="0"/>
              <a:pPr/>
              <a:t>4</a:t>
            </a:fld>
            <a:endParaRPr kumimoji="1" lang="ja-JP" altLang="en-US"/>
          </a:p>
        </p:txBody>
      </p:sp>
      <p:sp>
        <p:nvSpPr>
          <p:cNvPr id="3" name="正方形/長方形 2"/>
          <p:cNvSpPr/>
          <p:nvPr/>
        </p:nvSpPr>
        <p:spPr>
          <a:xfrm>
            <a:off x="0" y="0"/>
            <a:ext cx="9144000" cy="3839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100" b="1" dirty="0"/>
              <a:t>Methodology (Factors affecting the estimation)</a:t>
            </a:r>
          </a:p>
        </p:txBody>
      </p:sp>
      <p:sp>
        <p:nvSpPr>
          <p:cNvPr id="4" name="正方形/長方形 3"/>
          <p:cNvSpPr/>
          <p:nvPr/>
        </p:nvSpPr>
        <p:spPr>
          <a:xfrm>
            <a:off x="1653698" y="2119684"/>
            <a:ext cx="7548663" cy="4647426"/>
          </a:xfrm>
          <a:prstGeom prst="rect">
            <a:avLst/>
          </a:prstGeom>
        </p:spPr>
        <p:txBody>
          <a:bodyPr wrap="square">
            <a:spAutoFit/>
          </a:bodyPr>
          <a:lstStyle/>
          <a:p>
            <a:pPr marL="342900" indent="-342900">
              <a:buFont typeface="+mj-lt"/>
              <a:buAutoNum type="arabicPeriod"/>
            </a:pPr>
            <a:r>
              <a:rPr lang="en-US" altLang="ja-JP" sz="1600" b="1" dirty="0"/>
              <a:t>Project implementation status and operation status</a:t>
            </a:r>
          </a:p>
          <a:p>
            <a:pPr lvl="1"/>
            <a:r>
              <a:rPr lang="en-US" altLang="ja-JP" sz="1400" dirty="0"/>
              <a:t>Some CDM projects are registered, but not all the registered CDM projects have been actually implemented.</a:t>
            </a:r>
          </a:p>
          <a:p>
            <a:pPr lvl="1"/>
            <a:endParaRPr lang="en-US" altLang="ja-JP" sz="1600" dirty="0"/>
          </a:p>
          <a:p>
            <a:pPr marL="342900" indent="-342900">
              <a:buFont typeface="+mj-lt"/>
              <a:buAutoNum type="arabicPeriod"/>
            </a:pPr>
            <a:r>
              <a:rPr lang="en-US" altLang="ja-JP" sz="1600" b="1" dirty="0"/>
              <a:t>Impact of Credit Period Renewal Procedure</a:t>
            </a:r>
          </a:p>
          <a:p>
            <a:pPr lvl="1"/>
            <a:r>
              <a:rPr lang="en-US" altLang="ja-JP" sz="1400" dirty="0"/>
              <a:t>The delay of crediting period renewal process causes a period during which CERs cannot be issued. In addition, when renewing the crediting period, the emission reduction formula, baseline, and monitoring method for the calculation of emission reduction amount will be changed.</a:t>
            </a:r>
          </a:p>
          <a:p>
            <a:pPr lvl="1"/>
            <a:endParaRPr lang="en-US" altLang="ja-JP" sz="1400" dirty="0"/>
          </a:p>
          <a:p>
            <a:pPr marL="342900" indent="-342900">
              <a:buFont typeface="+mj-lt"/>
              <a:buAutoNum type="arabicPeriod"/>
            </a:pPr>
            <a:r>
              <a:rPr lang="en-US" altLang="ja-JP" sz="1600" b="1" dirty="0"/>
              <a:t>Impact of missing data on monitoring</a:t>
            </a:r>
          </a:p>
          <a:p>
            <a:pPr lvl="1"/>
            <a:r>
              <a:rPr lang="en-US" altLang="ja-JP" sz="1400" dirty="0"/>
              <a:t>Most CDM projects continue monitoring, but some have stopped data collection, so they are unable to proceed with requests for issuance.</a:t>
            </a:r>
          </a:p>
          <a:p>
            <a:pPr lvl="1"/>
            <a:endParaRPr lang="en-US" altLang="ja-JP" sz="1600" dirty="0"/>
          </a:p>
          <a:p>
            <a:pPr marL="342900" indent="-342900">
              <a:buFont typeface="+mj-lt"/>
              <a:buAutoNum type="arabicPeriod"/>
            </a:pPr>
            <a:r>
              <a:rPr lang="en-US" altLang="ja-JP" sz="1600" b="1" dirty="0"/>
              <a:t>Factors affecting credit issuance of registered projects</a:t>
            </a:r>
          </a:p>
          <a:p>
            <a:pPr lvl="1"/>
            <a:r>
              <a:rPr lang="en-US" altLang="ja-JP" sz="1400" dirty="0"/>
              <a:t>The actual amount of credits issued tends to be smaller than the amount of emission reductions stated in the PDDs.</a:t>
            </a:r>
          </a:p>
          <a:p>
            <a:pPr lvl="1"/>
            <a:endParaRPr lang="en-US" altLang="ja-JP" sz="1600" dirty="0"/>
          </a:p>
          <a:p>
            <a:pPr marL="342900" indent="-342900">
              <a:buFont typeface="+mj-lt"/>
              <a:buAutoNum type="arabicPeriod"/>
            </a:pPr>
            <a:r>
              <a:rPr lang="en-US" altLang="ja-JP" sz="1600" b="1" dirty="0"/>
              <a:t>Estimation of additional supply potential from project pipeline</a:t>
            </a:r>
          </a:p>
          <a:p>
            <a:pPr lvl="1"/>
            <a:r>
              <a:rPr lang="en-US" altLang="ja-JP" sz="1400" dirty="0"/>
              <a:t>The supply potential form project pipelines also should be taken into account.  </a:t>
            </a:r>
          </a:p>
        </p:txBody>
      </p:sp>
      <p:sp>
        <p:nvSpPr>
          <p:cNvPr id="6" name="正方形/長方形 5"/>
          <p:cNvSpPr/>
          <p:nvPr/>
        </p:nvSpPr>
        <p:spPr>
          <a:xfrm>
            <a:off x="240616" y="548955"/>
            <a:ext cx="8662768" cy="1477328"/>
          </a:xfrm>
          <a:prstGeom prst="rect">
            <a:avLst/>
          </a:prstGeom>
        </p:spPr>
        <p:txBody>
          <a:bodyPr wrap="square">
            <a:spAutoFit/>
          </a:bodyPr>
          <a:lstStyle/>
          <a:p>
            <a:pPr marL="285750" indent="-285750">
              <a:buFont typeface="Wingdings" panose="05000000000000000000" pitchFamily="2" charset="2"/>
              <a:buChar char="Ø"/>
            </a:pPr>
            <a:r>
              <a:rPr lang="en-US" altLang="ja-JP" b="1" dirty="0"/>
              <a:t>In a report published by SEI (2017) and NEW CLIMATE INSTITUTE (2017), estimations were made for the CER supply potential for the period from 2013 to 2020 and the reduction rate for factors 1. to 3. as shown below were taken into account. </a:t>
            </a:r>
          </a:p>
          <a:p>
            <a:pPr marL="285750" indent="-285750">
              <a:buFont typeface="Wingdings" panose="05000000000000000000" pitchFamily="2" charset="2"/>
              <a:buChar char="Ø"/>
            </a:pPr>
            <a:r>
              <a:rPr lang="en-US" altLang="ja-JP" b="1" dirty="0"/>
              <a:t>In this analysis, factors 1. to 3.</a:t>
            </a:r>
            <a:r>
              <a:rPr lang="ja-JP" altLang="en-US" b="1" dirty="0"/>
              <a:t> </a:t>
            </a:r>
            <a:r>
              <a:rPr lang="en-US" altLang="ja-JP" b="1" dirty="0"/>
              <a:t>were cited from the report, and factors 4. to 5. were calculated from empirical data.</a:t>
            </a:r>
            <a:endParaRPr lang="ja-JP" altLang="en-US" b="1" dirty="0"/>
          </a:p>
        </p:txBody>
      </p:sp>
      <p:sp>
        <p:nvSpPr>
          <p:cNvPr id="7" name="左中かっこ 6"/>
          <p:cNvSpPr/>
          <p:nvPr/>
        </p:nvSpPr>
        <p:spPr>
          <a:xfrm>
            <a:off x="1459147" y="5145930"/>
            <a:ext cx="129036" cy="1275828"/>
          </a:xfrm>
          <a:prstGeom prst="leftBrace">
            <a:avLst>
              <a:gd name="adj1" fmla="val 172849"/>
              <a:gd name="adj2" fmla="val 50000"/>
            </a:avLst>
          </a:prstGeom>
          <a:ln w="254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193728" y="2935652"/>
            <a:ext cx="1084605" cy="923330"/>
          </a:xfrm>
          <a:prstGeom prst="rect">
            <a:avLst/>
          </a:prstGeom>
          <a:noFill/>
        </p:spPr>
        <p:txBody>
          <a:bodyPr wrap="square" rtlCol="0">
            <a:spAutoFit/>
          </a:bodyPr>
          <a:lstStyle/>
          <a:p>
            <a:r>
              <a:rPr kumimoji="1" lang="en-US" altLang="ja-JP" dirty="0">
                <a:solidFill>
                  <a:srgbClr val="0070C0"/>
                </a:solidFill>
              </a:rPr>
              <a:t>From  previous reports</a:t>
            </a:r>
            <a:endParaRPr kumimoji="1" lang="ja-JP" altLang="en-US" dirty="0">
              <a:solidFill>
                <a:srgbClr val="0070C0"/>
              </a:solidFill>
            </a:endParaRPr>
          </a:p>
        </p:txBody>
      </p:sp>
      <p:sp>
        <p:nvSpPr>
          <p:cNvPr id="9" name="テキスト ボックス 8"/>
          <p:cNvSpPr txBox="1"/>
          <p:nvPr/>
        </p:nvSpPr>
        <p:spPr>
          <a:xfrm>
            <a:off x="153883" y="5183679"/>
            <a:ext cx="1164293" cy="1200329"/>
          </a:xfrm>
          <a:prstGeom prst="rect">
            <a:avLst/>
          </a:prstGeom>
          <a:noFill/>
        </p:spPr>
        <p:txBody>
          <a:bodyPr wrap="square" rtlCol="0">
            <a:spAutoFit/>
          </a:bodyPr>
          <a:lstStyle/>
          <a:p>
            <a:r>
              <a:rPr kumimoji="1" lang="en-US" altLang="ja-JP" dirty="0">
                <a:solidFill>
                  <a:srgbClr val="0070C0"/>
                </a:solidFill>
              </a:rPr>
              <a:t>Calculated based on the latest data</a:t>
            </a:r>
          </a:p>
        </p:txBody>
      </p:sp>
      <p:sp>
        <p:nvSpPr>
          <p:cNvPr id="10" name="左中かっこ 9"/>
          <p:cNvSpPr/>
          <p:nvPr/>
        </p:nvSpPr>
        <p:spPr>
          <a:xfrm>
            <a:off x="1426721" y="2154203"/>
            <a:ext cx="129036" cy="2486228"/>
          </a:xfrm>
          <a:prstGeom prst="leftBrace">
            <a:avLst>
              <a:gd name="adj1" fmla="val 172849"/>
              <a:gd name="adj2" fmla="val 50000"/>
            </a:avLst>
          </a:prstGeom>
          <a:ln w="254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259842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E7D3D61-BB8F-4B91-AA91-836FAC4FE371}" type="slidenum">
              <a:rPr kumimoji="1" lang="ja-JP" altLang="en-US" smtClean="0"/>
              <a:pPr/>
              <a:t>5</a:t>
            </a:fld>
            <a:endParaRPr kumimoji="1" lang="ja-JP" altLang="en-US"/>
          </a:p>
        </p:txBody>
      </p:sp>
      <p:sp>
        <p:nvSpPr>
          <p:cNvPr id="4" name="正方形/長方形 3"/>
          <p:cNvSpPr/>
          <p:nvPr/>
        </p:nvSpPr>
        <p:spPr>
          <a:xfrm>
            <a:off x="345329" y="490989"/>
            <a:ext cx="8477655" cy="6278642"/>
          </a:xfrm>
          <a:prstGeom prst="rect">
            <a:avLst/>
          </a:prstGeom>
          <a:ln>
            <a:solidFill>
              <a:schemeClr val="tx1"/>
            </a:solidFill>
          </a:ln>
        </p:spPr>
        <p:txBody>
          <a:bodyPr wrap="square">
            <a:spAutoFit/>
          </a:bodyPr>
          <a:lstStyle/>
          <a:p>
            <a:pPr marL="342900" indent="-342900">
              <a:buFont typeface="+mj-lt"/>
              <a:buAutoNum type="arabicPeriod"/>
            </a:pPr>
            <a:r>
              <a:rPr lang="en-US" altLang="ja-JP" b="1" dirty="0"/>
              <a:t>Project implementation status and operation status :</a:t>
            </a:r>
            <a:r>
              <a:rPr lang="en-US" altLang="ja-JP" b="1" dirty="0">
                <a:solidFill>
                  <a:schemeClr val="accent5"/>
                </a:solidFill>
              </a:rPr>
              <a:t> Reduction rate : 6.8% </a:t>
            </a:r>
            <a:r>
              <a:rPr lang="en-US" altLang="ja-JP" b="1" dirty="0"/>
              <a:t> </a:t>
            </a:r>
          </a:p>
          <a:p>
            <a:pPr lvl="1"/>
            <a:r>
              <a:rPr lang="en-US" altLang="ja-JP" sz="1600" dirty="0"/>
              <a:t>= (Reduction of supply potential of CERs due to “Non-implementation of projects” + Reduction of supply potential of CERs due to “Non-continuation of GHG abatement”) / Ex-ante estimates of emission reductions in PDD</a:t>
            </a:r>
          </a:p>
          <a:p>
            <a:pPr lvl="1"/>
            <a:endParaRPr lang="en-US" altLang="ja-JP" b="1" dirty="0">
              <a:solidFill>
                <a:schemeClr val="accent5"/>
              </a:solidFill>
            </a:endParaRPr>
          </a:p>
          <a:p>
            <a:pPr marL="342900" indent="-342900">
              <a:buFont typeface="+mj-lt"/>
              <a:buAutoNum type="arabicPeriod"/>
            </a:pPr>
            <a:r>
              <a:rPr lang="en-US" altLang="ja-JP" b="1" dirty="0"/>
              <a:t>Impact of Credit Period Renewal Procedure :</a:t>
            </a:r>
            <a:r>
              <a:rPr lang="en-US" altLang="ja-JP" b="1" dirty="0">
                <a:solidFill>
                  <a:schemeClr val="accent5"/>
                </a:solidFill>
              </a:rPr>
              <a:t> Reduction rate : 3.5%</a:t>
            </a:r>
            <a:endParaRPr lang="en-US" altLang="ja-JP" b="1" dirty="0"/>
          </a:p>
          <a:p>
            <a:pPr lvl="1"/>
            <a:r>
              <a:rPr lang="en-US" altLang="ja-JP" sz="1600" dirty="0"/>
              <a:t>= Reduction of supply potential of CERs due to “no administrative steps taken in time to renew the crediting “/ Ex-ante estimates of emission reductions in PDD</a:t>
            </a:r>
          </a:p>
          <a:p>
            <a:pPr lvl="1"/>
            <a:endParaRPr lang="en-US" altLang="ja-JP" sz="1600" dirty="0">
              <a:solidFill>
                <a:schemeClr val="accent5"/>
              </a:solidFill>
            </a:endParaRPr>
          </a:p>
          <a:p>
            <a:pPr marL="342900" indent="-342900">
              <a:buFont typeface="+mj-lt"/>
              <a:buAutoNum type="arabicPeriod"/>
            </a:pPr>
            <a:r>
              <a:rPr lang="en-US" altLang="ja-JP" b="1" dirty="0"/>
              <a:t>Impact of missing data on monitoring </a:t>
            </a:r>
            <a:r>
              <a:rPr lang="en-US" altLang="ja-JP" b="1" dirty="0">
                <a:solidFill>
                  <a:schemeClr val="accent5"/>
                </a:solidFill>
              </a:rPr>
              <a:t> : Reduction rate : 4.3%</a:t>
            </a:r>
            <a:endParaRPr lang="en-US" altLang="ja-JP" b="1" dirty="0"/>
          </a:p>
          <a:p>
            <a:pPr lvl="1"/>
            <a:r>
              <a:rPr lang="en-US" altLang="ja-JP" sz="1600" dirty="0"/>
              <a:t>= Reduction of supply potential of CERs due to lack of “availability of data to monitor emission reductions” / Ex-ante estimates of emission reductions in PDD</a:t>
            </a:r>
          </a:p>
          <a:p>
            <a:pPr lvl="1"/>
            <a:endParaRPr lang="en-US" altLang="ja-JP" sz="1600" dirty="0">
              <a:solidFill>
                <a:schemeClr val="accent5"/>
              </a:solidFill>
            </a:endParaRPr>
          </a:p>
          <a:p>
            <a:pPr marL="342900" indent="-342900">
              <a:buFont typeface="+mj-lt"/>
              <a:buAutoNum type="arabicPeriod"/>
            </a:pPr>
            <a:r>
              <a:rPr lang="en-US" altLang="ja-JP" b="1" dirty="0"/>
              <a:t>Factors affecting credit issuance of registered projects</a:t>
            </a:r>
            <a:endParaRPr lang="en-US" altLang="ja-JP" b="1" dirty="0">
              <a:solidFill>
                <a:srgbClr val="0070C0"/>
              </a:solidFill>
            </a:endParaRPr>
          </a:p>
          <a:p>
            <a:pPr lvl="1"/>
            <a:r>
              <a:rPr lang="en-US" altLang="ja-JP" b="1" dirty="0">
                <a:solidFill>
                  <a:schemeClr val="accent5"/>
                </a:solidFill>
              </a:rPr>
              <a:t>: Reduction rate : </a:t>
            </a:r>
            <a:r>
              <a:rPr lang="en-US" altLang="ja-JP" b="1" dirty="0">
                <a:solidFill>
                  <a:srgbClr val="0070C0"/>
                </a:solidFill>
              </a:rPr>
              <a:t>11.6% (PAs)</a:t>
            </a:r>
            <a:r>
              <a:rPr lang="en-US" altLang="ja-JP" b="1" dirty="0"/>
              <a:t>,  </a:t>
            </a:r>
            <a:r>
              <a:rPr lang="en-US" altLang="ja-JP" b="1" dirty="0">
                <a:solidFill>
                  <a:srgbClr val="0070C0"/>
                </a:solidFill>
              </a:rPr>
              <a:t>67.2(</a:t>
            </a:r>
            <a:r>
              <a:rPr lang="en-US" altLang="ja-JP" b="1" dirty="0" err="1">
                <a:solidFill>
                  <a:srgbClr val="0070C0"/>
                </a:solidFill>
              </a:rPr>
              <a:t>PoAs</a:t>
            </a:r>
            <a:r>
              <a:rPr lang="en-US" altLang="ja-JP" b="1" dirty="0">
                <a:solidFill>
                  <a:srgbClr val="0070C0"/>
                </a:solidFill>
              </a:rPr>
              <a:t>)  </a:t>
            </a:r>
            <a:r>
              <a:rPr lang="en-US" altLang="ja-JP" sz="1600" dirty="0"/>
              <a:t>(※Issuance rate : 88.4%(PAs), 32.8% )(</a:t>
            </a:r>
            <a:r>
              <a:rPr lang="en-US" altLang="ja-JP" sz="1600" dirty="0" err="1"/>
              <a:t>PoA</a:t>
            </a:r>
            <a:r>
              <a:rPr lang="en-US" altLang="ja-JP" sz="1600" dirty="0"/>
              <a:t>))</a:t>
            </a:r>
          </a:p>
          <a:p>
            <a:pPr lvl="1"/>
            <a:r>
              <a:rPr lang="en-US" altLang="ja-JP" sz="1600" dirty="0"/>
              <a:t>= The amount of credits issued / Total estimated emission reductions (PDD value) in the monitoring period</a:t>
            </a:r>
          </a:p>
          <a:p>
            <a:pPr lvl="1"/>
            <a:endParaRPr lang="en-US" altLang="ja-JP" sz="1600" dirty="0"/>
          </a:p>
          <a:p>
            <a:pPr marL="342900" indent="-342900">
              <a:buFont typeface="+mj-lt"/>
              <a:buAutoNum type="arabicPeriod"/>
            </a:pPr>
            <a:r>
              <a:rPr lang="en-US" altLang="ja-JP" b="1" dirty="0"/>
              <a:t>Estimation of additional supply potential from project pipeline : </a:t>
            </a:r>
          </a:p>
          <a:p>
            <a:pPr lvl="1"/>
            <a:r>
              <a:rPr lang="en-US" altLang="ja-JP" b="1" dirty="0">
                <a:solidFill>
                  <a:srgbClr val="FF0000"/>
                </a:solidFill>
              </a:rPr>
              <a:t>under CC : 144,760 (t-CO2)  </a:t>
            </a:r>
            <a:r>
              <a:rPr lang="en-US" altLang="ja-JP" sz="1600" b="1" dirty="0">
                <a:solidFill>
                  <a:srgbClr val="FF0000"/>
                </a:solidFill>
              </a:rPr>
              <a:t>(10 projects)   </a:t>
            </a:r>
            <a:endParaRPr lang="en-US" altLang="ja-JP" b="1" dirty="0">
              <a:solidFill>
                <a:srgbClr val="FF0000"/>
              </a:solidFill>
            </a:endParaRPr>
          </a:p>
          <a:p>
            <a:pPr lvl="1"/>
            <a:r>
              <a:rPr lang="en-US" altLang="ja-JP" b="1" dirty="0">
                <a:solidFill>
                  <a:srgbClr val="FF0000"/>
                </a:solidFill>
              </a:rPr>
              <a:t>under VA : 5,560,508 (t-CO2) </a:t>
            </a:r>
            <a:r>
              <a:rPr lang="en-US" altLang="ja-JP" sz="1600" b="1" dirty="0">
                <a:solidFill>
                  <a:srgbClr val="FF0000"/>
                </a:solidFill>
              </a:rPr>
              <a:t>(61 projects)</a:t>
            </a:r>
            <a:endParaRPr lang="en-US" altLang="ja-JP" b="1" dirty="0">
              <a:solidFill>
                <a:srgbClr val="FF0000"/>
              </a:solidFill>
            </a:endParaRPr>
          </a:p>
          <a:p>
            <a:pPr lvl="1"/>
            <a:r>
              <a:rPr lang="en-US" altLang="ja-JP" sz="1600" dirty="0"/>
              <a:t>10 projects during CC and 61 projects during VA will be included in the analysis, because less than 1% of the CDM projects have been registered more than 4 years after the start of VA.</a:t>
            </a:r>
          </a:p>
          <a:p>
            <a:pPr lvl="1" algn="r"/>
            <a:r>
              <a:rPr lang="en-US" altLang="ja-JP" sz="1600" dirty="0"/>
              <a:t>(※Number of projects registered (in 2018 : 7 PAs / 9PoAs , in 2019 : 18 PAs / 10PoAs))</a:t>
            </a:r>
          </a:p>
        </p:txBody>
      </p:sp>
      <p:sp>
        <p:nvSpPr>
          <p:cNvPr id="5" name="正方形/長方形 4"/>
          <p:cNvSpPr/>
          <p:nvPr/>
        </p:nvSpPr>
        <p:spPr>
          <a:xfrm>
            <a:off x="0" y="0"/>
            <a:ext cx="9144000" cy="3839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100" b="1" dirty="0"/>
              <a:t>Calculation of the adjusted supply potential</a:t>
            </a:r>
          </a:p>
        </p:txBody>
      </p:sp>
    </p:spTree>
    <p:extLst>
      <p:ext uri="{BB962C8B-B14F-4D97-AF65-F5344CB8AC3E}">
        <p14:creationId xmlns:p14="http://schemas.microsoft.com/office/powerpoint/2010/main" val="3708326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E7D3D61-BB8F-4B91-AA91-836FAC4FE371}" type="slidenum">
              <a:rPr kumimoji="1" lang="ja-JP" altLang="en-US" smtClean="0"/>
              <a:pPr/>
              <a:t>6</a:t>
            </a:fld>
            <a:endParaRPr kumimoji="1" lang="ja-JP" altLang="en-US"/>
          </a:p>
        </p:txBody>
      </p:sp>
      <p:sp>
        <p:nvSpPr>
          <p:cNvPr id="4" name="正方形/長方形 3"/>
          <p:cNvSpPr/>
          <p:nvPr/>
        </p:nvSpPr>
        <p:spPr>
          <a:xfrm>
            <a:off x="0" y="0"/>
            <a:ext cx="9144000" cy="3839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100" b="1" dirty="0"/>
              <a:t>Result of analysis</a:t>
            </a:r>
          </a:p>
        </p:txBody>
      </p:sp>
      <p:graphicFrame>
        <p:nvGraphicFramePr>
          <p:cNvPr id="6" name="表 5"/>
          <p:cNvGraphicFramePr>
            <a:graphicFrameLocks noGrp="1"/>
          </p:cNvGraphicFramePr>
          <p:nvPr>
            <p:extLst>
              <p:ext uri="{D42A27DB-BD31-4B8C-83A1-F6EECF244321}">
                <p14:modId xmlns:p14="http://schemas.microsoft.com/office/powerpoint/2010/main" val="1309602196"/>
              </p:ext>
            </p:extLst>
          </p:nvPr>
        </p:nvGraphicFramePr>
        <p:xfrm>
          <a:off x="150312" y="4055577"/>
          <a:ext cx="8843376" cy="2438400"/>
        </p:xfrm>
        <a:graphic>
          <a:graphicData uri="http://schemas.openxmlformats.org/drawingml/2006/table">
            <a:tbl>
              <a:tblPr firstRow="1" firstCol="1" bandRow="1">
                <a:tableStyleId>{5C22544A-7EE6-4342-B048-85BDC9FD1C3A}</a:tableStyleId>
              </a:tblPr>
              <a:tblGrid>
                <a:gridCol w="1934127">
                  <a:extLst>
                    <a:ext uri="{9D8B030D-6E8A-4147-A177-3AD203B41FA5}">
                      <a16:colId xmlns:a16="http://schemas.microsoft.com/office/drawing/2014/main" val="3869163544"/>
                    </a:ext>
                  </a:extLst>
                </a:gridCol>
                <a:gridCol w="2478192">
                  <a:extLst>
                    <a:ext uri="{9D8B030D-6E8A-4147-A177-3AD203B41FA5}">
                      <a16:colId xmlns:a16="http://schemas.microsoft.com/office/drawing/2014/main" val="735274083"/>
                    </a:ext>
                  </a:extLst>
                </a:gridCol>
                <a:gridCol w="1485695">
                  <a:extLst>
                    <a:ext uri="{9D8B030D-6E8A-4147-A177-3AD203B41FA5}">
                      <a16:colId xmlns:a16="http://schemas.microsoft.com/office/drawing/2014/main" val="646434134"/>
                    </a:ext>
                  </a:extLst>
                </a:gridCol>
                <a:gridCol w="2945362">
                  <a:extLst>
                    <a:ext uri="{9D8B030D-6E8A-4147-A177-3AD203B41FA5}">
                      <a16:colId xmlns:a16="http://schemas.microsoft.com/office/drawing/2014/main" val="735234157"/>
                    </a:ext>
                  </a:extLst>
                </a:gridCol>
              </a:tblGrid>
              <a:tr h="108553">
                <a:tc gridSpan="2">
                  <a:txBody>
                    <a:bodyPr/>
                    <a:lstStyle/>
                    <a:p>
                      <a:pPr algn="ctr">
                        <a:spcAft>
                          <a:spcPts val="0"/>
                        </a:spcAft>
                      </a:pPr>
                      <a:r>
                        <a:rPr lang="en-US" sz="1600" b="1" kern="100" dirty="0">
                          <a:effectLst/>
                          <a:latin typeface="+mn-lt"/>
                        </a:rPr>
                        <a:t>Project registration year</a:t>
                      </a:r>
                      <a:endParaRPr lang="ja-JP" sz="1600" b="1"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gridSpan="2">
                  <a:txBody>
                    <a:bodyPr/>
                    <a:lstStyle/>
                    <a:p>
                      <a:pPr algn="ctr">
                        <a:spcAft>
                          <a:spcPts val="0"/>
                        </a:spcAft>
                      </a:pPr>
                      <a:r>
                        <a:rPr lang="en-US" sz="1600" b="1" kern="100" dirty="0">
                          <a:effectLst/>
                          <a:latin typeface="+mn-lt"/>
                        </a:rPr>
                        <a:t>Starting year of first crediting period</a:t>
                      </a:r>
                      <a:endParaRPr lang="ja-JP" sz="1600" b="1"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extLst>
                  <a:ext uri="{0D108BD9-81ED-4DB2-BD59-A6C34878D82A}">
                    <a16:rowId xmlns:a16="http://schemas.microsoft.com/office/drawing/2014/main" val="4031012411"/>
                  </a:ext>
                </a:extLst>
              </a:tr>
              <a:tr h="108553">
                <a:tc>
                  <a:txBody>
                    <a:bodyPr/>
                    <a:lstStyle/>
                    <a:p>
                      <a:pPr algn="ctr">
                        <a:spcAft>
                          <a:spcPts val="0"/>
                        </a:spcAft>
                      </a:pPr>
                      <a:r>
                        <a:rPr lang="en-US" sz="1600" b="0" kern="100" dirty="0">
                          <a:effectLst/>
                          <a:latin typeface="+mn-lt"/>
                        </a:rPr>
                        <a:t>Registration Year</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effectLst/>
                          <a:latin typeface="+mn-lt"/>
                        </a:rPr>
                        <a:t> (Mt-CO</a:t>
                      </a:r>
                      <a:r>
                        <a:rPr lang="en-US" sz="1600" b="0" kern="100" baseline="-25000" dirty="0">
                          <a:effectLst/>
                          <a:latin typeface="+mn-lt"/>
                        </a:rPr>
                        <a:t>2</a:t>
                      </a:r>
                      <a:r>
                        <a:rPr lang="en-US" sz="1600" b="0" kern="100" dirty="0">
                          <a:effectLst/>
                          <a:latin typeface="+mn-lt"/>
                        </a:rPr>
                        <a:t>)</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solidFill>
                            <a:schemeClr val="bg1"/>
                          </a:solidFill>
                          <a:effectLst/>
                          <a:latin typeface="+mn-lt"/>
                        </a:rPr>
                        <a:t>Starting Year</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ctr">
                        <a:spcAft>
                          <a:spcPts val="0"/>
                        </a:spcAft>
                      </a:pPr>
                      <a:r>
                        <a:rPr lang="en-US" sz="1600" b="0" kern="100">
                          <a:effectLst/>
                          <a:latin typeface="+mn-lt"/>
                        </a:rPr>
                        <a:t> (Mt-CO</a:t>
                      </a:r>
                      <a:r>
                        <a:rPr lang="en-US" sz="1600" b="0" kern="100" baseline="-25000">
                          <a:effectLst/>
                          <a:latin typeface="+mn-lt"/>
                        </a:rPr>
                        <a:t>2</a:t>
                      </a:r>
                      <a:r>
                        <a:rPr lang="en-US" sz="1600" b="0" kern="100">
                          <a:effectLst/>
                          <a:latin typeface="+mn-lt"/>
                        </a:rPr>
                        <a:t>)</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36958005"/>
                  </a:ext>
                </a:extLst>
              </a:tr>
              <a:tr h="108553">
                <a:tc>
                  <a:txBody>
                    <a:bodyPr/>
                    <a:lstStyle/>
                    <a:p>
                      <a:pPr algn="ctr">
                        <a:spcAft>
                          <a:spcPts val="0"/>
                        </a:spcAft>
                      </a:pPr>
                      <a:r>
                        <a:rPr lang="en-US" sz="1600" b="0" kern="100">
                          <a:effectLst/>
                          <a:latin typeface="+mn-lt"/>
                        </a:rPr>
                        <a:t>2013 </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375</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600" b="0" kern="100" dirty="0">
                          <a:solidFill>
                            <a:schemeClr val="bg1"/>
                          </a:solidFill>
                          <a:effectLst/>
                          <a:latin typeface="+mn-lt"/>
                        </a:rPr>
                        <a:t>2013 </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1,577</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997541920"/>
                  </a:ext>
                </a:extLst>
              </a:tr>
              <a:tr h="108553">
                <a:tc>
                  <a:txBody>
                    <a:bodyPr/>
                    <a:lstStyle/>
                    <a:p>
                      <a:pPr algn="ctr">
                        <a:spcAft>
                          <a:spcPts val="0"/>
                        </a:spcAft>
                      </a:pPr>
                      <a:r>
                        <a:rPr lang="en-US" sz="1600" b="0" kern="100">
                          <a:effectLst/>
                          <a:latin typeface="+mn-lt"/>
                        </a:rPr>
                        <a:t>2014</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156</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600" b="0" kern="100" dirty="0">
                          <a:solidFill>
                            <a:schemeClr val="bg1"/>
                          </a:solidFill>
                          <a:effectLst/>
                          <a:latin typeface="+mn-lt"/>
                        </a:rPr>
                        <a:t>2014</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kern="100">
                          <a:effectLst/>
                          <a:latin typeface="+mn-lt"/>
                          <a:ea typeface="ＭＳ 明朝" panose="02020609040205080304" pitchFamily="17" charset="-128"/>
                          <a:cs typeface="Times New Roman" panose="02020603050405020304" pitchFamily="18" charset="0"/>
                        </a:rPr>
                        <a:t>661</a:t>
                      </a:r>
                      <a:endParaRPr lang="ja-JP" sz="1600" kern="100">
                        <a:effectLst/>
                        <a:latin typeface="+mn-lt"/>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2242423484"/>
                  </a:ext>
                </a:extLst>
              </a:tr>
              <a:tr h="108553">
                <a:tc>
                  <a:txBody>
                    <a:bodyPr/>
                    <a:lstStyle/>
                    <a:p>
                      <a:pPr algn="ctr">
                        <a:spcAft>
                          <a:spcPts val="0"/>
                        </a:spcAft>
                      </a:pPr>
                      <a:r>
                        <a:rPr lang="en-US" sz="1600" b="0" kern="100">
                          <a:effectLst/>
                          <a:latin typeface="+mn-lt"/>
                        </a:rPr>
                        <a:t>2015</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95</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600" b="0" kern="100" dirty="0">
                          <a:solidFill>
                            <a:schemeClr val="bg1"/>
                          </a:solidFill>
                          <a:effectLst/>
                          <a:latin typeface="+mn-lt"/>
                        </a:rPr>
                        <a:t>2015</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kern="100">
                          <a:effectLst/>
                          <a:latin typeface="+mn-lt"/>
                          <a:ea typeface="ＭＳ 明朝" panose="02020609040205080304" pitchFamily="17" charset="-128"/>
                          <a:cs typeface="Times New Roman" panose="02020603050405020304" pitchFamily="18" charset="0"/>
                        </a:rPr>
                        <a:t>300</a:t>
                      </a:r>
                      <a:endParaRPr lang="ja-JP" sz="1600" kern="100">
                        <a:effectLst/>
                        <a:latin typeface="+mn-lt"/>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2025015"/>
                  </a:ext>
                </a:extLst>
              </a:tr>
              <a:tr h="108553">
                <a:tc>
                  <a:txBody>
                    <a:bodyPr/>
                    <a:lstStyle/>
                    <a:p>
                      <a:pPr algn="ctr">
                        <a:spcAft>
                          <a:spcPts val="0"/>
                        </a:spcAft>
                      </a:pPr>
                      <a:r>
                        <a:rPr lang="en-US" sz="1600" b="0" kern="100">
                          <a:effectLst/>
                          <a:latin typeface="+mn-lt"/>
                        </a:rPr>
                        <a:t>2016</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46</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600" b="0" kern="100" dirty="0">
                          <a:solidFill>
                            <a:schemeClr val="bg1"/>
                          </a:solidFill>
                          <a:effectLst/>
                          <a:latin typeface="+mn-lt"/>
                        </a:rPr>
                        <a:t>2016</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kern="100">
                          <a:effectLst/>
                          <a:latin typeface="+mn-lt"/>
                          <a:ea typeface="ＭＳ 明朝" panose="02020609040205080304" pitchFamily="17" charset="-128"/>
                          <a:cs typeface="Times New Roman" panose="02020603050405020304" pitchFamily="18" charset="0"/>
                        </a:rPr>
                        <a:t>134</a:t>
                      </a:r>
                      <a:endParaRPr lang="ja-JP" sz="1600" kern="100">
                        <a:effectLst/>
                        <a:latin typeface="+mn-lt"/>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232039459"/>
                  </a:ext>
                </a:extLst>
              </a:tr>
              <a:tr h="108553">
                <a:tc>
                  <a:txBody>
                    <a:bodyPr/>
                    <a:lstStyle/>
                    <a:p>
                      <a:pPr algn="ctr">
                        <a:spcAft>
                          <a:spcPts val="0"/>
                        </a:spcAft>
                      </a:pPr>
                      <a:r>
                        <a:rPr lang="en-US" sz="1600" b="0" kern="100">
                          <a:effectLst/>
                          <a:latin typeface="+mn-lt"/>
                        </a:rPr>
                        <a:t>2017</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24</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600" b="0" kern="100" dirty="0">
                          <a:solidFill>
                            <a:schemeClr val="bg1"/>
                          </a:solidFill>
                          <a:effectLst/>
                          <a:latin typeface="+mn-lt"/>
                        </a:rPr>
                        <a:t>2017</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kern="100">
                          <a:effectLst/>
                          <a:latin typeface="+mn-lt"/>
                          <a:ea typeface="ＭＳ 明朝" panose="02020609040205080304" pitchFamily="17" charset="-128"/>
                          <a:cs typeface="Times New Roman" panose="02020603050405020304" pitchFamily="18" charset="0"/>
                        </a:rPr>
                        <a:t>57</a:t>
                      </a:r>
                      <a:endParaRPr lang="ja-JP" sz="1600" kern="100">
                        <a:effectLst/>
                        <a:latin typeface="+mn-lt"/>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543383146"/>
                  </a:ext>
                </a:extLst>
              </a:tr>
              <a:tr h="108553">
                <a:tc>
                  <a:txBody>
                    <a:bodyPr/>
                    <a:lstStyle/>
                    <a:p>
                      <a:pPr algn="ctr">
                        <a:spcAft>
                          <a:spcPts val="0"/>
                        </a:spcAft>
                      </a:pPr>
                      <a:r>
                        <a:rPr lang="en-US" sz="1600" b="0" kern="100">
                          <a:effectLst/>
                          <a:latin typeface="+mn-lt"/>
                        </a:rPr>
                        <a:t>2018</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17</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600" b="0" kern="100" dirty="0">
                          <a:solidFill>
                            <a:schemeClr val="bg1"/>
                          </a:solidFill>
                          <a:effectLst/>
                          <a:latin typeface="+mn-lt"/>
                        </a:rPr>
                        <a:t>2018</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kern="100">
                          <a:effectLst/>
                          <a:latin typeface="+mn-lt"/>
                          <a:ea typeface="ＭＳ 明朝" panose="02020609040205080304" pitchFamily="17" charset="-128"/>
                          <a:cs typeface="Times New Roman" panose="02020603050405020304" pitchFamily="18" charset="0"/>
                        </a:rPr>
                        <a:t>36</a:t>
                      </a:r>
                      <a:endParaRPr lang="ja-JP" sz="1600" kern="100">
                        <a:effectLst/>
                        <a:latin typeface="+mn-lt"/>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200149975"/>
                  </a:ext>
                </a:extLst>
              </a:tr>
              <a:tr h="108553">
                <a:tc>
                  <a:txBody>
                    <a:bodyPr/>
                    <a:lstStyle/>
                    <a:p>
                      <a:pPr algn="ctr">
                        <a:spcAft>
                          <a:spcPts val="0"/>
                        </a:spcAft>
                      </a:pPr>
                      <a:r>
                        <a:rPr lang="en-US" sz="1600" b="0" kern="100">
                          <a:effectLst/>
                          <a:latin typeface="+mn-lt"/>
                        </a:rPr>
                        <a:t>2019</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10</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600" b="0" kern="100" dirty="0">
                          <a:solidFill>
                            <a:schemeClr val="bg1"/>
                          </a:solidFill>
                          <a:effectLst/>
                          <a:latin typeface="+mn-lt"/>
                        </a:rPr>
                        <a:t>2019</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23</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4220380332"/>
                  </a:ext>
                </a:extLst>
              </a:tr>
              <a:tr h="108553">
                <a:tc>
                  <a:txBody>
                    <a:bodyPr/>
                    <a:lstStyle/>
                    <a:p>
                      <a:pPr algn="ctr">
                        <a:spcAft>
                          <a:spcPts val="0"/>
                        </a:spcAft>
                      </a:pPr>
                      <a:r>
                        <a:rPr lang="en-US" sz="1600" b="0" kern="100" dirty="0">
                          <a:effectLst/>
                          <a:latin typeface="+mn-lt"/>
                        </a:rPr>
                        <a:t>2020</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6</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en-US" sz="1600" b="0" kern="100" dirty="0">
                          <a:solidFill>
                            <a:schemeClr val="bg1"/>
                          </a:solidFill>
                          <a:effectLst/>
                          <a:latin typeface="+mn-lt"/>
                        </a:rPr>
                        <a:t>2020</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kern="100" dirty="0">
                          <a:effectLst/>
                          <a:latin typeface="+mn-lt"/>
                          <a:ea typeface="ＭＳ 明朝" panose="02020609040205080304" pitchFamily="17" charset="-128"/>
                          <a:cs typeface="Times New Roman" panose="02020603050405020304" pitchFamily="18" charset="0"/>
                        </a:rPr>
                        <a:t>7</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6804918"/>
                  </a:ext>
                </a:extLst>
              </a:tr>
            </a:tbl>
          </a:graphicData>
        </a:graphic>
      </p:graphicFrame>
      <p:sp>
        <p:nvSpPr>
          <p:cNvPr id="8" name="正方形/長方形 7"/>
          <p:cNvSpPr/>
          <p:nvPr/>
        </p:nvSpPr>
        <p:spPr>
          <a:xfrm>
            <a:off x="243458" y="6442685"/>
            <a:ext cx="3180549" cy="369332"/>
          </a:xfrm>
          <a:prstGeom prst="rect">
            <a:avLst/>
          </a:prstGeom>
        </p:spPr>
        <p:txBody>
          <a:bodyPr wrap="square">
            <a:spAutoFit/>
          </a:bodyPr>
          <a:lstStyle/>
          <a:p>
            <a:r>
              <a:rPr lang="en-US" altLang="ja-JP" dirty="0"/>
              <a:t>※ cumulative numbers</a:t>
            </a:r>
            <a:endParaRPr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2555072042"/>
              </p:ext>
            </p:extLst>
          </p:nvPr>
        </p:nvGraphicFramePr>
        <p:xfrm>
          <a:off x="150312" y="838101"/>
          <a:ext cx="8843376" cy="2438400"/>
        </p:xfrm>
        <a:graphic>
          <a:graphicData uri="http://schemas.openxmlformats.org/drawingml/2006/table">
            <a:tbl>
              <a:tblPr firstRow="1" firstCol="1" bandRow="1">
                <a:tableStyleId>{5C22544A-7EE6-4342-B048-85BDC9FD1C3A}</a:tableStyleId>
              </a:tblPr>
              <a:tblGrid>
                <a:gridCol w="1904630">
                  <a:extLst>
                    <a:ext uri="{9D8B030D-6E8A-4147-A177-3AD203B41FA5}">
                      <a16:colId xmlns:a16="http://schemas.microsoft.com/office/drawing/2014/main" val="3869163544"/>
                    </a:ext>
                  </a:extLst>
                </a:gridCol>
                <a:gridCol w="2507689">
                  <a:extLst>
                    <a:ext uri="{9D8B030D-6E8A-4147-A177-3AD203B41FA5}">
                      <a16:colId xmlns:a16="http://schemas.microsoft.com/office/drawing/2014/main" val="735274083"/>
                    </a:ext>
                  </a:extLst>
                </a:gridCol>
                <a:gridCol w="1485695">
                  <a:extLst>
                    <a:ext uri="{9D8B030D-6E8A-4147-A177-3AD203B41FA5}">
                      <a16:colId xmlns:a16="http://schemas.microsoft.com/office/drawing/2014/main" val="646434134"/>
                    </a:ext>
                  </a:extLst>
                </a:gridCol>
                <a:gridCol w="2945362">
                  <a:extLst>
                    <a:ext uri="{9D8B030D-6E8A-4147-A177-3AD203B41FA5}">
                      <a16:colId xmlns:a16="http://schemas.microsoft.com/office/drawing/2014/main" val="735234157"/>
                    </a:ext>
                  </a:extLst>
                </a:gridCol>
              </a:tblGrid>
              <a:tr h="134871">
                <a:tc gridSpan="2">
                  <a:txBody>
                    <a:bodyPr/>
                    <a:lstStyle/>
                    <a:p>
                      <a:pPr algn="ctr">
                        <a:spcAft>
                          <a:spcPts val="0"/>
                        </a:spcAft>
                      </a:pPr>
                      <a:r>
                        <a:rPr lang="en-US" sz="1600" b="1" kern="100" dirty="0">
                          <a:effectLst/>
                          <a:latin typeface="+mn-lt"/>
                        </a:rPr>
                        <a:t>Project registration year</a:t>
                      </a:r>
                      <a:endParaRPr lang="ja-JP" sz="1600" b="1"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tc gridSpan="2">
                  <a:txBody>
                    <a:bodyPr/>
                    <a:lstStyle/>
                    <a:p>
                      <a:pPr algn="ctr">
                        <a:spcAft>
                          <a:spcPts val="0"/>
                        </a:spcAft>
                      </a:pPr>
                      <a:r>
                        <a:rPr lang="en-US" sz="1600" b="1" kern="100" dirty="0">
                          <a:effectLst/>
                          <a:latin typeface="+mn-lt"/>
                        </a:rPr>
                        <a:t>Starting year of first crediting period</a:t>
                      </a:r>
                      <a:endParaRPr lang="ja-JP" sz="1600" b="1"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hMerge="1">
                  <a:txBody>
                    <a:bodyPr/>
                    <a:lstStyle/>
                    <a:p>
                      <a:endParaRPr kumimoji="1" lang="ja-JP" altLang="en-US"/>
                    </a:p>
                  </a:txBody>
                  <a:tcPr/>
                </a:tc>
                <a:extLst>
                  <a:ext uri="{0D108BD9-81ED-4DB2-BD59-A6C34878D82A}">
                    <a16:rowId xmlns:a16="http://schemas.microsoft.com/office/drawing/2014/main" val="4031012411"/>
                  </a:ext>
                </a:extLst>
              </a:tr>
              <a:tr h="214411">
                <a:tc>
                  <a:txBody>
                    <a:bodyPr/>
                    <a:lstStyle/>
                    <a:p>
                      <a:pPr algn="ctr">
                        <a:spcAft>
                          <a:spcPts val="0"/>
                        </a:spcAft>
                      </a:pPr>
                      <a:r>
                        <a:rPr lang="en-US" sz="1600" b="0" kern="100" dirty="0">
                          <a:effectLst/>
                          <a:latin typeface="+mn-lt"/>
                        </a:rPr>
                        <a:t>Registration Year</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effectLst/>
                          <a:latin typeface="+mn-lt"/>
                        </a:rPr>
                        <a:t> (Mt-CO</a:t>
                      </a:r>
                      <a:r>
                        <a:rPr lang="en-US" sz="1600" b="0" kern="100" baseline="-25000" dirty="0">
                          <a:effectLst/>
                          <a:latin typeface="+mn-lt"/>
                        </a:rPr>
                        <a:t>2</a:t>
                      </a:r>
                      <a:r>
                        <a:rPr lang="en-US" sz="1600" b="0" kern="100" dirty="0">
                          <a:effectLst/>
                          <a:latin typeface="+mn-lt"/>
                        </a:rPr>
                        <a:t>)</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solidFill>
                            <a:schemeClr val="bg1"/>
                          </a:solidFill>
                          <a:effectLst/>
                          <a:latin typeface="+mn-lt"/>
                        </a:rPr>
                        <a:t>Starting Year</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ctr">
                        <a:spcAft>
                          <a:spcPts val="0"/>
                        </a:spcAft>
                      </a:pPr>
                      <a:r>
                        <a:rPr lang="en-US" sz="1600" b="0" kern="100">
                          <a:effectLst/>
                          <a:latin typeface="+mn-lt"/>
                        </a:rPr>
                        <a:t> (Mt-CO</a:t>
                      </a:r>
                      <a:r>
                        <a:rPr lang="en-US" sz="1600" b="0" kern="100" baseline="-25000">
                          <a:effectLst/>
                          <a:latin typeface="+mn-lt"/>
                        </a:rPr>
                        <a:t>2</a:t>
                      </a:r>
                      <a:r>
                        <a:rPr lang="en-US" sz="1600" b="0" kern="100">
                          <a:effectLst/>
                          <a:latin typeface="+mn-lt"/>
                        </a:rPr>
                        <a:t>)</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636958005"/>
                  </a:ext>
                </a:extLst>
              </a:tr>
              <a:tr h="134871">
                <a:tc>
                  <a:txBody>
                    <a:bodyPr/>
                    <a:lstStyle/>
                    <a:p>
                      <a:pPr algn="ctr">
                        <a:spcAft>
                          <a:spcPts val="0"/>
                        </a:spcAft>
                      </a:pPr>
                      <a:r>
                        <a:rPr lang="en-US" sz="1600" b="0" kern="100">
                          <a:effectLst/>
                          <a:latin typeface="+mn-lt"/>
                        </a:rPr>
                        <a:t>2013 </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b="0" kern="100" dirty="0">
                          <a:effectLst/>
                          <a:latin typeface="+mn-lt"/>
                        </a:rPr>
                        <a:t>549</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solidFill>
                            <a:schemeClr val="bg1"/>
                          </a:solidFill>
                          <a:effectLst/>
                          <a:latin typeface="+mn-lt"/>
                        </a:rPr>
                        <a:t>2013 </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b="0" kern="100">
                          <a:effectLst/>
                          <a:latin typeface="+mn-lt"/>
                        </a:rPr>
                        <a:t>2,265</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997541920"/>
                  </a:ext>
                </a:extLst>
              </a:tr>
              <a:tr h="134871">
                <a:tc>
                  <a:txBody>
                    <a:bodyPr/>
                    <a:lstStyle/>
                    <a:p>
                      <a:pPr algn="ctr">
                        <a:spcAft>
                          <a:spcPts val="0"/>
                        </a:spcAft>
                      </a:pPr>
                      <a:r>
                        <a:rPr lang="en-US" sz="1600" b="0" kern="100">
                          <a:effectLst/>
                          <a:latin typeface="+mn-lt"/>
                        </a:rPr>
                        <a:t>2014</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b="0" kern="100" dirty="0">
                          <a:effectLst/>
                          <a:latin typeface="+mn-lt"/>
                        </a:rPr>
                        <a:t>245</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solidFill>
                            <a:schemeClr val="bg1"/>
                          </a:solidFill>
                          <a:effectLst/>
                          <a:latin typeface="+mn-lt"/>
                        </a:rPr>
                        <a:t>2014</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b="0" kern="100">
                          <a:effectLst/>
                          <a:latin typeface="+mn-lt"/>
                        </a:rPr>
                        <a:t>1,002</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2242423484"/>
                  </a:ext>
                </a:extLst>
              </a:tr>
              <a:tr h="134871">
                <a:tc>
                  <a:txBody>
                    <a:bodyPr/>
                    <a:lstStyle/>
                    <a:p>
                      <a:pPr algn="ctr">
                        <a:spcAft>
                          <a:spcPts val="0"/>
                        </a:spcAft>
                      </a:pPr>
                      <a:r>
                        <a:rPr lang="en-US" sz="1600" b="0" kern="100">
                          <a:effectLst/>
                          <a:latin typeface="+mn-lt"/>
                        </a:rPr>
                        <a:t>2015</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b="0" kern="100" dirty="0">
                          <a:effectLst/>
                          <a:latin typeface="+mn-lt"/>
                        </a:rPr>
                        <a:t>146</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solidFill>
                            <a:schemeClr val="bg1"/>
                          </a:solidFill>
                          <a:effectLst/>
                          <a:latin typeface="+mn-lt"/>
                        </a:rPr>
                        <a:t>2015</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b="0" kern="100" dirty="0">
                          <a:effectLst/>
                          <a:latin typeface="+mn-lt"/>
                        </a:rPr>
                        <a:t>483</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025015"/>
                  </a:ext>
                </a:extLst>
              </a:tr>
              <a:tr h="134871">
                <a:tc>
                  <a:txBody>
                    <a:bodyPr/>
                    <a:lstStyle/>
                    <a:p>
                      <a:pPr algn="ctr">
                        <a:spcAft>
                          <a:spcPts val="0"/>
                        </a:spcAft>
                      </a:pPr>
                      <a:r>
                        <a:rPr lang="en-US" sz="1600" b="0" kern="100">
                          <a:effectLst/>
                          <a:latin typeface="+mn-lt"/>
                        </a:rPr>
                        <a:t>2016</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b="0" kern="100">
                          <a:effectLst/>
                          <a:latin typeface="+mn-lt"/>
                        </a:rPr>
                        <a:t>75</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solidFill>
                            <a:schemeClr val="bg1"/>
                          </a:solidFill>
                          <a:effectLst/>
                          <a:latin typeface="+mn-lt"/>
                        </a:rPr>
                        <a:t>2016</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b="0" kern="100">
                          <a:effectLst/>
                          <a:latin typeface="+mn-lt"/>
                        </a:rPr>
                        <a:t>249</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32039459"/>
                  </a:ext>
                </a:extLst>
              </a:tr>
              <a:tr h="134871">
                <a:tc>
                  <a:txBody>
                    <a:bodyPr/>
                    <a:lstStyle/>
                    <a:p>
                      <a:pPr algn="ctr">
                        <a:spcAft>
                          <a:spcPts val="0"/>
                        </a:spcAft>
                      </a:pPr>
                      <a:r>
                        <a:rPr lang="en-US" sz="1600" b="0" kern="100">
                          <a:effectLst/>
                          <a:latin typeface="+mn-lt"/>
                        </a:rPr>
                        <a:t>2017</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b="0" kern="100" dirty="0">
                          <a:effectLst/>
                          <a:latin typeface="+mn-lt"/>
                        </a:rPr>
                        <a:t>40</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solidFill>
                            <a:schemeClr val="bg1"/>
                          </a:solidFill>
                          <a:effectLst/>
                          <a:latin typeface="+mn-lt"/>
                        </a:rPr>
                        <a:t>2017</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b="0" kern="100" dirty="0">
                          <a:effectLst/>
                          <a:latin typeface="+mn-lt"/>
                        </a:rPr>
                        <a:t>127</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543383146"/>
                  </a:ext>
                </a:extLst>
              </a:tr>
              <a:tr h="134871">
                <a:tc>
                  <a:txBody>
                    <a:bodyPr/>
                    <a:lstStyle/>
                    <a:p>
                      <a:pPr algn="ctr">
                        <a:spcAft>
                          <a:spcPts val="0"/>
                        </a:spcAft>
                      </a:pPr>
                      <a:r>
                        <a:rPr lang="en-US" sz="1600" b="0" kern="100">
                          <a:effectLst/>
                          <a:latin typeface="+mn-lt"/>
                        </a:rPr>
                        <a:t>2018</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b="0" kern="100">
                          <a:effectLst/>
                          <a:latin typeface="+mn-lt"/>
                        </a:rPr>
                        <a:t>29</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solidFill>
                            <a:schemeClr val="bg1"/>
                          </a:solidFill>
                          <a:effectLst/>
                          <a:latin typeface="+mn-lt"/>
                        </a:rPr>
                        <a:t>2018</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b="0" kern="100" dirty="0">
                          <a:effectLst/>
                          <a:latin typeface="+mn-lt"/>
                        </a:rPr>
                        <a:t>87</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00149975"/>
                  </a:ext>
                </a:extLst>
              </a:tr>
              <a:tr h="134871">
                <a:tc>
                  <a:txBody>
                    <a:bodyPr/>
                    <a:lstStyle/>
                    <a:p>
                      <a:pPr algn="ctr">
                        <a:spcAft>
                          <a:spcPts val="0"/>
                        </a:spcAft>
                      </a:pPr>
                      <a:r>
                        <a:rPr lang="en-US" sz="1600" b="0" kern="100">
                          <a:effectLst/>
                          <a:latin typeface="+mn-lt"/>
                        </a:rPr>
                        <a:t>2019</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b="0" kern="100">
                          <a:effectLst/>
                          <a:latin typeface="+mn-lt"/>
                        </a:rPr>
                        <a:t>6</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solidFill>
                            <a:schemeClr val="bg1"/>
                          </a:solidFill>
                          <a:effectLst/>
                          <a:latin typeface="+mn-lt"/>
                        </a:rPr>
                        <a:t>2019</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b="0" kern="100" dirty="0">
                          <a:effectLst/>
                          <a:latin typeface="+mn-lt"/>
                        </a:rPr>
                        <a:t>47</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4220380332"/>
                  </a:ext>
                </a:extLst>
              </a:tr>
              <a:tr h="134871">
                <a:tc>
                  <a:txBody>
                    <a:bodyPr/>
                    <a:lstStyle/>
                    <a:p>
                      <a:pPr algn="ctr">
                        <a:spcAft>
                          <a:spcPts val="0"/>
                        </a:spcAft>
                      </a:pPr>
                      <a:r>
                        <a:rPr lang="en-US" sz="1600" b="0" kern="100">
                          <a:effectLst/>
                          <a:latin typeface="+mn-lt"/>
                        </a:rPr>
                        <a:t>2020</a:t>
                      </a:r>
                      <a:endParaRPr lang="ja-JP" sz="1600" b="0" kern="10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r">
                        <a:spcAft>
                          <a:spcPts val="0"/>
                        </a:spcAft>
                      </a:pPr>
                      <a:r>
                        <a:rPr lang="en-US" sz="1600" b="0" kern="100" dirty="0">
                          <a:effectLst/>
                          <a:latin typeface="+mn-lt"/>
                        </a:rPr>
                        <a:t>0</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tc>
                  <a:txBody>
                    <a:bodyPr/>
                    <a:lstStyle/>
                    <a:p>
                      <a:pPr algn="ctr">
                        <a:spcAft>
                          <a:spcPts val="0"/>
                        </a:spcAft>
                      </a:pPr>
                      <a:r>
                        <a:rPr lang="en-US" sz="1600" b="0" kern="100" dirty="0">
                          <a:solidFill>
                            <a:schemeClr val="bg1"/>
                          </a:solidFill>
                          <a:effectLst/>
                          <a:latin typeface="+mn-lt"/>
                        </a:rPr>
                        <a:t>2020</a:t>
                      </a:r>
                      <a:endParaRPr lang="ja-JP" sz="1600" b="0"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nchor="ctr">
                    <a:solidFill>
                      <a:srgbClr val="5B9BD5"/>
                    </a:solidFill>
                  </a:tcPr>
                </a:tc>
                <a:tc>
                  <a:txBody>
                    <a:bodyPr/>
                    <a:lstStyle/>
                    <a:p>
                      <a:pPr algn="r">
                        <a:spcAft>
                          <a:spcPts val="0"/>
                        </a:spcAft>
                      </a:pPr>
                      <a:r>
                        <a:rPr lang="en-US" sz="1600" b="0" kern="100" dirty="0">
                          <a:effectLst/>
                          <a:latin typeface="+mn-lt"/>
                        </a:rPr>
                        <a:t>4</a:t>
                      </a:r>
                      <a:endParaRPr lang="ja-JP" sz="1600" b="0" kern="100" dirty="0">
                        <a:effectLst/>
                        <a:latin typeface="+mn-lt"/>
                        <a:ea typeface="ＭＳ 明朝" panose="02020609040205080304" pitchFamily="17" charset="-128"/>
                        <a:cs typeface="Times New Roman" panose="02020603050405020304" pitchFamily="18" charset="0"/>
                      </a:endParaRPr>
                    </a:p>
                  </a:txBody>
                  <a:tcPr marL="68580" marR="68580" marT="0" marB="0" anchor="ctr"/>
                </a:tc>
                <a:extLst>
                  <a:ext uri="{0D108BD9-81ED-4DB2-BD59-A6C34878D82A}">
                    <a16:rowId xmlns:a16="http://schemas.microsoft.com/office/drawing/2014/main" val="186804918"/>
                  </a:ext>
                </a:extLst>
              </a:tr>
            </a:tbl>
          </a:graphicData>
        </a:graphic>
      </p:graphicFrame>
      <p:sp>
        <p:nvSpPr>
          <p:cNvPr id="11" name="正方形/長方形 10"/>
          <p:cNvSpPr/>
          <p:nvPr/>
        </p:nvSpPr>
        <p:spPr>
          <a:xfrm>
            <a:off x="121128" y="511597"/>
            <a:ext cx="8818323" cy="369332"/>
          </a:xfrm>
          <a:prstGeom prst="rect">
            <a:avLst/>
          </a:prstGeom>
        </p:spPr>
        <p:txBody>
          <a:bodyPr wrap="square">
            <a:spAutoFit/>
          </a:bodyPr>
          <a:lstStyle/>
          <a:p>
            <a:r>
              <a:rPr lang="en-US" altLang="ja-JP" b="1" dirty="0"/>
              <a:t>Maximum supply potential of pre-2020 CERs (from registered PAs and </a:t>
            </a:r>
            <a:r>
              <a:rPr lang="en-US" altLang="ja-JP" b="1" dirty="0" err="1"/>
              <a:t>PoAs</a:t>
            </a:r>
            <a:r>
              <a:rPr lang="en-US" altLang="ja-JP" b="1" dirty="0"/>
              <a:t>)</a:t>
            </a:r>
            <a:endParaRPr lang="ja-JP" altLang="en-US" b="1" dirty="0"/>
          </a:p>
        </p:txBody>
      </p:sp>
      <p:sp>
        <p:nvSpPr>
          <p:cNvPr id="12" name="正方形/長方形 11"/>
          <p:cNvSpPr/>
          <p:nvPr/>
        </p:nvSpPr>
        <p:spPr>
          <a:xfrm>
            <a:off x="136453" y="3697193"/>
            <a:ext cx="8818323" cy="369332"/>
          </a:xfrm>
          <a:prstGeom prst="rect">
            <a:avLst/>
          </a:prstGeom>
        </p:spPr>
        <p:txBody>
          <a:bodyPr wrap="square">
            <a:spAutoFit/>
          </a:bodyPr>
          <a:lstStyle/>
          <a:p>
            <a:r>
              <a:rPr lang="en-US" altLang="ja-JP" b="1" dirty="0"/>
              <a:t>Adjusted supply potential of pre-2020 CERs (from registered PAs and </a:t>
            </a:r>
            <a:r>
              <a:rPr lang="en-US" altLang="ja-JP" b="1" dirty="0" err="1"/>
              <a:t>PoAs</a:t>
            </a:r>
            <a:r>
              <a:rPr lang="en-US" altLang="ja-JP" b="1" dirty="0"/>
              <a:t>)</a:t>
            </a:r>
            <a:endParaRPr lang="ja-JP" altLang="en-US" b="1" dirty="0"/>
          </a:p>
        </p:txBody>
      </p:sp>
      <p:sp>
        <p:nvSpPr>
          <p:cNvPr id="9" name="正方形/長方形 8"/>
          <p:cNvSpPr/>
          <p:nvPr/>
        </p:nvSpPr>
        <p:spPr>
          <a:xfrm>
            <a:off x="243458" y="3233673"/>
            <a:ext cx="3180549" cy="369332"/>
          </a:xfrm>
          <a:prstGeom prst="rect">
            <a:avLst/>
          </a:prstGeom>
        </p:spPr>
        <p:txBody>
          <a:bodyPr wrap="square">
            <a:spAutoFit/>
          </a:bodyPr>
          <a:lstStyle/>
          <a:p>
            <a:r>
              <a:rPr lang="en-US" altLang="ja-JP" dirty="0"/>
              <a:t>※ cumulative numbers</a:t>
            </a:r>
            <a:endParaRPr lang="ja-JP" altLang="en-US" dirty="0"/>
          </a:p>
        </p:txBody>
      </p:sp>
    </p:spTree>
    <p:extLst>
      <p:ext uri="{BB962C8B-B14F-4D97-AF65-F5344CB8AC3E}">
        <p14:creationId xmlns:p14="http://schemas.microsoft.com/office/powerpoint/2010/main" val="2490685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E7D3D61-BB8F-4B91-AA91-836FAC4FE371}" type="slidenum">
              <a:rPr kumimoji="1" lang="ja-JP" altLang="en-US" smtClean="0"/>
              <a:pPr/>
              <a:t>7</a:t>
            </a:fld>
            <a:endParaRPr kumimoji="1" lang="ja-JP" altLang="en-US"/>
          </a:p>
        </p:txBody>
      </p:sp>
      <p:sp>
        <p:nvSpPr>
          <p:cNvPr id="3" name="正方形/長方形 2"/>
          <p:cNvSpPr/>
          <p:nvPr/>
        </p:nvSpPr>
        <p:spPr>
          <a:xfrm>
            <a:off x="0" y="0"/>
            <a:ext cx="9144000" cy="3839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100" b="1" dirty="0"/>
              <a:t>Feedbacks</a:t>
            </a:r>
          </a:p>
        </p:txBody>
      </p:sp>
      <p:graphicFrame>
        <p:nvGraphicFramePr>
          <p:cNvPr id="13" name="表 12"/>
          <p:cNvGraphicFramePr>
            <a:graphicFrameLocks noGrp="1"/>
          </p:cNvGraphicFramePr>
          <p:nvPr>
            <p:extLst>
              <p:ext uri="{D42A27DB-BD31-4B8C-83A1-F6EECF244321}">
                <p14:modId xmlns:p14="http://schemas.microsoft.com/office/powerpoint/2010/main" val="1249344385"/>
              </p:ext>
            </p:extLst>
          </p:nvPr>
        </p:nvGraphicFramePr>
        <p:xfrm>
          <a:off x="200417" y="701357"/>
          <a:ext cx="8743166" cy="5882640"/>
        </p:xfrm>
        <a:graphic>
          <a:graphicData uri="http://schemas.openxmlformats.org/drawingml/2006/table">
            <a:tbl>
              <a:tblPr firstRow="1" bandRow="1">
                <a:tableStyleId>{5C22544A-7EE6-4342-B048-85BDC9FD1C3A}</a:tableStyleId>
              </a:tblPr>
              <a:tblGrid>
                <a:gridCol w="419358">
                  <a:extLst>
                    <a:ext uri="{9D8B030D-6E8A-4147-A177-3AD203B41FA5}">
                      <a16:colId xmlns:a16="http://schemas.microsoft.com/office/drawing/2014/main" val="3968901355"/>
                    </a:ext>
                  </a:extLst>
                </a:gridCol>
                <a:gridCol w="8323808">
                  <a:extLst>
                    <a:ext uri="{9D8B030D-6E8A-4147-A177-3AD203B41FA5}">
                      <a16:colId xmlns:a16="http://schemas.microsoft.com/office/drawing/2014/main" val="3868601045"/>
                    </a:ext>
                  </a:extLst>
                </a:gridCol>
              </a:tblGrid>
              <a:tr h="238032">
                <a:tc gridSpan="2">
                  <a:txBody>
                    <a:bodyPr/>
                    <a:lstStyle/>
                    <a:p>
                      <a:r>
                        <a:rPr kumimoji="1" lang="en-US" altLang="ja-JP" sz="1600" b="1" baseline="0" dirty="0">
                          <a:solidFill>
                            <a:schemeClr val="bg1"/>
                          </a:solidFill>
                        </a:rPr>
                        <a:t> Factor 1. : </a:t>
                      </a:r>
                      <a:r>
                        <a:rPr kumimoji="1" lang="en-US" altLang="ja-JP" sz="1600" b="1" dirty="0">
                          <a:solidFill>
                            <a:schemeClr val="bg1"/>
                          </a:solidFill>
                        </a:rPr>
                        <a:t>Project implementation status and operation status</a:t>
                      </a:r>
                      <a:endParaRPr kumimoji="1" lang="ja-JP" alt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extLst>
                  <a:ext uri="{0D108BD9-81ED-4DB2-BD59-A6C34878D82A}">
                    <a16:rowId xmlns:a16="http://schemas.microsoft.com/office/drawing/2014/main" val="393959852"/>
                  </a:ext>
                </a:extLst>
              </a:tr>
              <a:tr h="238032">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kumimoji="1" lang="en-US" altLang="ja-JP" sz="1600" dirty="0"/>
                        <a:t>This</a:t>
                      </a:r>
                      <a:r>
                        <a:rPr kumimoji="1" lang="en-US" altLang="ja-JP" sz="1600" baseline="0" dirty="0"/>
                        <a:t> can be updated, considering the current situation and future demand.</a:t>
                      </a:r>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4595407"/>
                  </a:ext>
                </a:extLst>
              </a:tr>
              <a:tr h="238032">
                <a:tc gridSpan="2">
                  <a:txBody>
                    <a:bodyPr/>
                    <a:lstStyle/>
                    <a:p>
                      <a:r>
                        <a:rPr kumimoji="1" lang="en-US" altLang="ja-JP" sz="1600" b="1" baseline="0" dirty="0">
                          <a:solidFill>
                            <a:schemeClr val="bg1"/>
                          </a:solidFill>
                        </a:rPr>
                        <a:t> Factor 2. : </a:t>
                      </a:r>
                      <a:r>
                        <a:rPr kumimoji="1" lang="en-US" altLang="ja-JP" sz="1600" b="1" dirty="0">
                          <a:solidFill>
                            <a:schemeClr val="bg1"/>
                          </a:solidFill>
                        </a:rPr>
                        <a:t>Impact of Credit Period Renewal Procedure </a:t>
                      </a:r>
                      <a:endParaRPr kumimoji="1" lang="ja-JP" alt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extLst>
                  <a:ext uri="{0D108BD9-81ED-4DB2-BD59-A6C34878D82A}">
                    <a16:rowId xmlns:a16="http://schemas.microsoft.com/office/drawing/2014/main" val="1151413965"/>
                  </a:ext>
                </a:extLst>
              </a:tr>
              <a:tr h="835139">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kumimoji="1" lang="en-US" altLang="ja-JP" sz="1600" dirty="0"/>
                        <a:t>This</a:t>
                      </a:r>
                      <a:r>
                        <a:rPr kumimoji="1" lang="en-US" altLang="ja-JP" sz="1600" baseline="0" dirty="0"/>
                        <a:t> factor can</a:t>
                      </a:r>
                      <a:r>
                        <a:rPr kumimoji="1" lang="en-US" altLang="ja-JP" sz="1600" dirty="0"/>
                        <a:t> be excluded because CDM EB now decided that credits can be issued during the credit</a:t>
                      </a:r>
                      <a:r>
                        <a:rPr kumimoji="1" lang="en-US" altLang="ja-JP" sz="1600" baseline="0" dirty="0"/>
                        <a:t> renewal</a:t>
                      </a:r>
                      <a:r>
                        <a:rPr kumimoji="1" lang="en-US" altLang="ja-JP" sz="1600" dirty="0"/>
                        <a:t> process. </a:t>
                      </a:r>
                    </a:p>
                    <a:p>
                      <a:pPr marL="285750" indent="-285750">
                        <a:buFont typeface="Arial" panose="020B0604020202020204" pitchFamily="34" charset="0"/>
                        <a:buChar char="•"/>
                      </a:pPr>
                      <a:r>
                        <a:rPr kumimoji="1" lang="en-US" altLang="ja-JP" sz="1600" dirty="0"/>
                        <a:t>Also, considering the fact that first crediting period is 7 years, relatively</a:t>
                      </a:r>
                      <a:r>
                        <a:rPr kumimoji="1" lang="en-US" altLang="ja-JP" sz="1600" baseline="0" dirty="0"/>
                        <a:t> small number of </a:t>
                      </a:r>
                      <a:r>
                        <a:rPr kumimoji="1" lang="en-US" altLang="ja-JP" sz="1600" dirty="0"/>
                        <a:t>projects that were registered before 2013 will renew the crediting period before the end of 2020.</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2671841"/>
                  </a:ext>
                </a:extLst>
              </a:tr>
              <a:tr h="238032">
                <a:tc gridSpan="2">
                  <a:txBody>
                    <a:bodyPr/>
                    <a:lstStyle/>
                    <a:p>
                      <a:r>
                        <a:rPr kumimoji="1" lang="en-US" altLang="ja-JP" sz="1600" b="1" baseline="0" dirty="0">
                          <a:solidFill>
                            <a:schemeClr val="bg1"/>
                          </a:solidFill>
                        </a:rPr>
                        <a:t> Factor 3. : </a:t>
                      </a:r>
                      <a:r>
                        <a:rPr kumimoji="1" lang="en-US" altLang="ja-JP" sz="1600" b="1" dirty="0">
                          <a:solidFill>
                            <a:schemeClr val="bg1"/>
                          </a:solidFill>
                        </a:rPr>
                        <a:t>Impact of missing data on monitoring </a:t>
                      </a:r>
                      <a:endParaRPr kumimoji="1" lang="ja-JP" alt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extLst>
                  <a:ext uri="{0D108BD9-81ED-4DB2-BD59-A6C34878D82A}">
                    <a16:rowId xmlns:a16="http://schemas.microsoft.com/office/drawing/2014/main" val="2417579916"/>
                  </a:ext>
                </a:extLst>
              </a:tr>
              <a:tr h="238032">
                <a:tc gridSpan="2">
                  <a:txBody>
                    <a:bodyPr/>
                    <a:lstStyle/>
                    <a:p>
                      <a:r>
                        <a:rPr kumimoji="1" lang="en-US" altLang="ja-JP" sz="1600" b="1" baseline="0" dirty="0">
                          <a:solidFill>
                            <a:schemeClr val="bg1"/>
                          </a:solidFill>
                        </a:rPr>
                        <a:t> Factor 4. : </a:t>
                      </a:r>
                      <a:r>
                        <a:rPr kumimoji="1" lang="en-US" altLang="ja-JP" sz="1600" b="1" dirty="0">
                          <a:solidFill>
                            <a:schemeClr val="bg1"/>
                          </a:solidFill>
                        </a:rPr>
                        <a:t>Factors affecting credit issuance of registered projects</a:t>
                      </a:r>
                      <a:endParaRPr kumimoji="1" lang="ja-JP" alt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extLst>
                  <a:ext uri="{0D108BD9-81ED-4DB2-BD59-A6C34878D82A}">
                    <a16:rowId xmlns:a16="http://schemas.microsoft.com/office/drawing/2014/main" val="2317903904"/>
                  </a:ext>
                </a:extLst>
              </a:tr>
              <a:tr h="238032">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kumimoji="1" lang="en-US" altLang="ja-JP" sz="1600" dirty="0"/>
                        <a:t>Different credit issuance rates can</a:t>
                      </a:r>
                      <a:r>
                        <a:rPr kumimoji="1" lang="en-US" altLang="ja-JP" sz="1600" baseline="0" dirty="0"/>
                        <a:t> be applied</a:t>
                      </a:r>
                      <a:r>
                        <a:rPr kumimoji="1" lang="en-US" altLang="ja-JP" sz="1600" dirty="0"/>
                        <a:t> to each project types, areas, and period.</a:t>
                      </a:r>
                      <a:endParaRPr kumimoji="1" lang="ja-JP" alt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66991343"/>
                  </a:ext>
                </a:extLst>
              </a:tr>
              <a:tr h="238032">
                <a:tc gridSpan="2">
                  <a:txBody>
                    <a:bodyPr/>
                    <a:lstStyle/>
                    <a:p>
                      <a:r>
                        <a:rPr kumimoji="1" lang="en-US" altLang="ja-JP" sz="1600" b="1" baseline="0" dirty="0">
                          <a:solidFill>
                            <a:schemeClr val="bg1"/>
                          </a:solidFill>
                        </a:rPr>
                        <a:t> Factor 5. : </a:t>
                      </a:r>
                      <a:r>
                        <a:rPr kumimoji="1" lang="en-US" altLang="ja-JP" sz="1600" b="1" dirty="0">
                          <a:solidFill>
                            <a:schemeClr val="bg1"/>
                          </a:solidFill>
                        </a:rPr>
                        <a:t>Estimation of additional supply potential from project pipeline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extLst>
                  <a:ext uri="{0D108BD9-81ED-4DB2-BD59-A6C34878D82A}">
                    <a16:rowId xmlns:a16="http://schemas.microsoft.com/office/drawing/2014/main" val="139122623"/>
                  </a:ext>
                </a:extLst>
              </a:tr>
              <a:tr h="245175">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indent="-285750">
                        <a:buFont typeface="Arial" panose="020B0604020202020204" pitchFamily="34" charset="0"/>
                        <a:buChar char="•"/>
                      </a:pPr>
                      <a:r>
                        <a:rPr kumimoji="1" lang="en-US" altLang="ja-JP" sz="1600" dirty="0"/>
                        <a:t>This</a:t>
                      </a:r>
                      <a:r>
                        <a:rPr kumimoji="1" lang="en-US" altLang="ja-JP" sz="1600" baseline="0" dirty="0"/>
                        <a:t> amount highly depends on estimation scenarios and will become clear at the end of 2020.</a:t>
                      </a:r>
                    </a:p>
                    <a:p>
                      <a:pPr marL="285750" indent="-285750">
                        <a:buFont typeface="Arial" panose="020B0604020202020204" pitchFamily="34" charset="0"/>
                        <a:buChar char="•"/>
                      </a:pPr>
                      <a:r>
                        <a:rPr kumimoji="1" lang="en-US" altLang="ja-JP" sz="1600" baseline="0" dirty="0"/>
                        <a:t>So, this should be updated toward the end of 2020.</a:t>
                      </a:r>
                      <a:endParaRPr kumimoji="1" lang="en-US" altLang="ja-JP"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1460327"/>
                  </a:ext>
                </a:extLst>
              </a:tr>
              <a:tr h="238032">
                <a:tc gridSpan="2">
                  <a:txBody>
                    <a:bodyPr/>
                    <a:lstStyle/>
                    <a:p>
                      <a:r>
                        <a:rPr kumimoji="1" lang="en-US" altLang="ja-JP" sz="1600" b="1" dirty="0">
                          <a:solidFill>
                            <a:schemeClr val="bg1"/>
                          </a:solidFill>
                        </a:rPr>
                        <a:t>Others</a:t>
                      </a:r>
                      <a:endParaRPr kumimoji="1" lang="ja-JP" alt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pPr marL="285750" indent="-285750">
                        <a:buFont typeface="Arial" panose="020B0604020202020204" pitchFamily="34" charset="0"/>
                        <a:buChar char="•"/>
                      </a:pPr>
                      <a:endParaRPr kumimoji="1" lang="en-US" altLang="ja-JP"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621620428"/>
                  </a:ext>
                </a:extLst>
              </a:tr>
              <a:tr h="835139">
                <a:tc>
                  <a:txBody>
                    <a:bodyPr/>
                    <a:lstStyle/>
                    <a:p>
                      <a:endParaRPr kumimoji="1" lang="ja-JP" altLang="en-US" sz="1600" dirty="0"/>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b="0" dirty="0"/>
                        <a:t>Factors 1.- 3. cited from the report by NEW CLIMATE INSTITUTE  can be updated because those factors were calculated based on the survey of registered CDM projects conducted in 2014-15.</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b="0" dirty="0"/>
                        <a:t>The</a:t>
                      </a:r>
                      <a:r>
                        <a:rPr lang="ja-JP" altLang="en-US" sz="1600" b="0" dirty="0"/>
                        <a:t> </a:t>
                      </a:r>
                      <a:r>
                        <a:rPr lang="en-US" altLang="ja-JP" sz="1600" b="0" dirty="0"/>
                        <a:t>Demand</a:t>
                      </a:r>
                      <a:r>
                        <a:rPr lang="ja-JP" altLang="en-US" sz="1600" b="0" baseline="0" dirty="0"/>
                        <a:t> </a:t>
                      </a:r>
                      <a:r>
                        <a:rPr lang="en-US" altLang="ja-JP" sz="1600" b="0" baseline="0" dirty="0"/>
                        <a:t>such as CORSIA</a:t>
                      </a:r>
                      <a:r>
                        <a:rPr lang="en-US" altLang="ja-JP" sz="1600" b="0" dirty="0"/>
                        <a:t> could also affect factors</a:t>
                      </a:r>
                      <a:r>
                        <a:rPr lang="ja-JP" altLang="en-US" sz="1600" b="0" baseline="0" dirty="0"/>
                        <a:t> </a:t>
                      </a:r>
                      <a:r>
                        <a:rPr lang="en-US" altLang="ja-JP" sz="1600" b="0" baseline="0" dirty="0"/>
                        <a:t>above</a:t>
                      </a:r>
                      <a:r>
                        <a:rPr lang="en-US" altLang="ja-JP" sz="1600" b="0" dirty="0"/>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ja-JP" sz="1600" b="0" dirty="0"/>
                        <a:t> Those projects who have been and are issuing may have sold units to users that will use them before 2021, and thus those units may not be carried over.</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88969867"/>
                  </a:ext>
                </a:extLst>
              </a:tr>
            </a:tbl>
          </a:graphicData>
        </a:graphic>
      </p:graphicFrame>
    </p:spTree>
    <p:extLst>
      <p:ext uri="{BB962C8B-B14F-4D97-AF65-F5344CB8AC3E}">
        <p14:creationId xmlns:p14="http://schemas.microsoft.com/office/powerpoint/2010/main" val="3598536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E7D3D61-BB8F-4B91-AA91-836FAC4FE371}" type="slidenum">
              <a:rPr kumimoji="1" lang="ja-JP" altLang="en-US" smtClean="0"/>
              <a:pPr/>
              <a:t>8</a:t>
            </a:fld>
            <a:endParaRPr kumimoji="1" lang="ja-JP" altLang="en-US"/>
          </a:p>
        </p:txBody>
      </p:sp>
      <p:sp>
        <p:nvSpPr>
          <p:cNvPr id="3" name="正方形/長方形 2"/>
          <p:cNvSpPr/>
          <p:nvPr/>
        </p:nvSpPr>
        <p:spPr>
          <a:xfrm>
            <a:off x="0" y="0"/>
            <a:ext cx="9144000" cy="3839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100" b="1" dirty="0"/>
              <a:t>Way forward for CER transition discussion </a:t>
            </a:r>
          </a:p>
        </p:txBody>
      </p:sp>
      <p:sp>
        <p:nvSpPr>
          <p:cNvPr id="4" name="テキスト ボックス 3"/>
          <p:cNvSpPr txBox="1"/>
          <p:nvPr/>
        </p:nvSpPr>
        <p:spPr>
          <a:xfrm>
            <a:off x="132685" y="731581"/>
            <a:ext cx="8878630" cy="5078313"/>
          </a:xfrm>
          <a:prstGeom prst="rect">
            <a:avLst/>
          </a:prstGeom>
          <a:noFill/>
        </p:spPr>
        <p:txBody>
          <a:bodyPr wrap="square" rtlCol="0">
            <a:spAutoFit/>
          </a:bodyPr>
          <a:lstStyle/>
          <a:p>
            <a:pPr marL="285750" indent="-285750">
              <a:lnSpc>
                <a:spcPct val="150000"/>
              </a:lnSpc>
              <a:buFont typeface="Wingdings" panose="05000000000000000000" pitchFamily="2" charset="2"/>
              <a:buChar char="u"/>
            </a:pPr>
            <a:r>
              <a:rPr kumimoji="1" lang="en-US" altLang="ja-JP" sz="2400" dirty="0"/>
              <a:t>Revise the analysis in June based on inputs and suggestions.</a:t>
            </a:r>
          </a:p>
          <a:p>
            <a:pPr marL="285750" indent="-285750">
              <a:lnSpc>
                <a:spcPct val="150000"/>
              </a:lnSpc>
              <a:buFont typeface="Wingdings" panose="05000000000000000000" pitchFamily="2" charset="2"/>
              <a:buChar char="u"/>
            </a:pPr>
            <a:endParaRPr kumimoji="1" lang="en-US" altLang="ja-JP" sz="2400" dirty="0"/>
          </a:p>
          <a:p>
            <a:pPr marL="285750" indent="-285750">
              <a:lnSpc>
                <a:spcPct val="150000"/>
              </a:lnSpc>
              <a:buFont typeface="Wingdings" panose="05000000000000000000" pitchFamily="2" charset="2"/>
              <a:buChar char="u"/>
            </a:pPr>
            <a:r>
              <a:rPr kumimoji="1" lang="en-US" altLang="ja-JP" sz="2400" dirty="0"/>
              <a:t>Continue to update the analysis, especially in the estimation for the supply potential from non registered projects, toward the end of 2020.</a:t>
            </a:r>
          </a:p>
          <a:p>
            <a:pPr marL="285750" indent="-285750">
              <a:lnSpc>
                <a:spcPct val="150000"/>
              </a:lnSpc>
              <a:buFont typeface="Wingdings" panose="05000000000000000000" pitchFamily="2" charset="2"/>
              <a:buChar char="u"/>
            </a:pPr>
            <a:endParaRPr kumimoji="1" lang="en-US" altLang="ja-JP" sz="2400" dirty="0"/>
          </a:p>
          <a:p>
            <a:pPr marL="285750" indent="-285750">
              <a:lnSpc>
                <a:spcPct val="150000"/>
              </a:lnSpc>
              <a:buFont typeface="Wingdings" panose="05000000000000000000" pitchFamily="2" charset="2"/>
              <a:buChar char="u"/>
            </a:pPr>
            <a:r>
              <a:rPr kumimoji="1" lang="en-US" altLang="ja-JP" sz="2400" dirty="0"/>
              <a:t>Support parties to provide more specific details (i.e. country, project types, etc…) for further understanding on the possible implications.</a:t>
            </a:r>
          </a:p>
        </p:txBody>
      </p:sp>
    </p:spTree>
    <p:extLst>
      <p:ext uri="{BB962C8B-B14F-4D97-AF65-F5344CB8AC3E}">
        <p14:creationId xmlns:p14="http://schemas.microsoft.com/office/powerpoint/2010/main" val="4152475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E7D3D61-BB8F-4B91-AA91-836FAC4FE371}" type="slidenum">
              <a:rPr kumimoji="1" lang="ja-JP" altLang="en-US" smtClean="0"/>
              <a:pPr/>
              <a:t>9</a:t>
            </a:fld>
            <a:endParaRPr kumimoji="1" lang="ja-JP" altLang="en-US"/>
          </a:p>
        </p:txBody>
      </p:sp>
      <p:sp>
        <p:nvSpPr>
          <p:cNvPr id="3" name="正方形/長方形 2"/>
          <p:cNvSpPr/>
          <p:nvPr/>
        </p:nvSpPr>
        <p:spPr>
          <a:xfrm>
            <a:off x="0" y="0"/>
            <a:ext cx="9144000" cy="383965"/>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kumimoji="1" lang="en-US" altLang="ja-JP" sz="2100" b="1"/>
              <a:t>Appendix</a:t>
            </a:r>
            <a:endParaRPr kumimoji="1" lang="en-US" altLang="ja-JP" sz="2100" b="1" dirty="0"/>
          </a:p>
        </p:txBody>
      </p:sp>
      <p:graphicFrame>
        <p:nvGraphicFramePr>
          <p:cNvPr id="4" name="表 3"/>
          <p:cNvGraphicFramePr>
            <a:graphicFrameLocks noGrp="1"/>
          </p:cNvGraphicFramePr>
          <p:nvPr>
            <p:extLst>
              <p:ext uri="{D42A27DB-BD31-4B8C-83A1-F6EECF244321}">
                <p14:modId xmlns:p14="http://schemas.microsoft.com/office/powerpoint/2010/main" val="153682305"/>
              </p:ext>
            </p:extLst>
          </p:nvPr>
        </p:nvGraphicFramePr>
        <p:xfrm>
          <a:off x="243192" y="640715"/>
          <a:ext cx="8657616" cy="5852160"/>
        </p:xfrm>
        <a:graphic>
          <a:graphicData uri="http://schemas.openxmlformats.org/drawingml/2006/table">
            <a:tbl>
              <a:tblPr firstRow="1" firstCol="1" bandRow="1"/>
              <a:tblGrid>
                <a:gridCol w="8657616">
                  <a:extLst>
                    <a:ext uri="{9D8B030D-6E8A-4147-A177-3AD203B41FA5}">
                      <a16:colId xmlns:a16="http://schemas.microsoft.com/office/drawing/2014/main" val="1609587468"/>
                    </a:ext>
                  </a:extLst>
                </a:gridCol>
              </a:tblGrid>
              <a:tr h="197582">
                <a:tc>
                  <a:txBody>
                    <a:bodyPr/>
                    <a:lstStyle/>
                    <a:p>
                      <a:pPr algn="just">
                        <a:spcAft>
                          <a:spcPts val="0"/>
                        </a:spcAft>
                      </a:pPr>
                      <a:r>
                        <a:rPr lang="en-US" sz="1600" b="1" kern="100" dirty="0">
                          <a:solidFill>
                            <a:schemeClr val="bg1"/>
                          </a:solidFill>
                          <a:effectLst/>
                          <a:latin typeface="+mn-lt"/>
                          <a:ea typeface="ＭＳ 明朝" panose="02020609040205080304" pitchFamily="17" charset="-128"/>
                          <a:cs typeface="Times New Roman" panose="02020603050405020304" pitchFamily="18" charset="0"/>
                        </a:rPr>
                        <a:t>Estimation of additional supply potential from project pipeline</a:t>
                      </a:r>
                      <a:endParaRPr lang="ja-JP" sz="1600" b="1" kern="100" dirty="0">
                        <a:solidFill>
                          <a:schemeClr val="bg1"/>
                        </a:solidFill>
                        <a:effectLst/>
                        <a:latin typeface="+mn-lt"/>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673719697"/>
                  </a:ext>
                </a:extLst>
              </a:tr>
              <a:tr h="5137131">
                <a:tc>
                  <a:txBody>
                    <a:bodyPr/>
                    <a:lstStyle/>
                    <a:p>
                      <a:pPr algn="just">
                        <a:spcAft>
                          <a:spcPts val="0"/>
                        </a:spcAft>
                      </a:pPr>
                      <a:r>
                        <a:rPr lang="en-US" sz="1600" u="sng" kern="100" dirty="0">
                          <a:effectLst/>
                          <a:latin typeface="+mn-lt"/>
                          <a:ea typeface="ＭＳ 明朝" panose="02020609040205080304" pitchFamily="17" charset="-128"/>
                          <a:cs typeface="Times New Roman" panose="02020603050405020304" pitchFamily="18" charset="0"/>
                        </a:rPr>
                        <a:t>Methodology</a:t>
                      </a:r>
                      <a:endParaRPr lang="ja-JP" sz="160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en-US" sz="1600" kern="100" dirty="0">
                          <a:effectLst/>
                          <a:latin typeface="+mn-lt"/>
                          <a:ea typeface="ＭＳ 明朝" panose="02020609040205080304" pitchFamily="17" charset="-128"/>
                          <a:cs typeface="Times New Roman" panose="02020603050405020304" pitchFamily="18" charset="0"/>
                        </a:rPr>
                        <a:t>Supply potential of CERs from the project pipeline in the below are taken into account.</a:t>
                      </a:r>
                      <a:endParaRPr lang="ja-JP" sz="160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The number of projects during the Completeness Check</a:t>
                      </a: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CC</a:t>
                      </a: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182 projects</a:t>
                      </a:r>
                      <a:endParaRPr lang="ja-JP" sz="160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The number of projects during the Validation</a:t>
                      </a: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VA</a:t>
                      </a: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363 projects</a:t>
                      </a:r>
                      <a:endParaRPr lang="ja-JP" sz="1600" kern="100" dirty="0">
                        <a:effectLst/>
                        <a:latin typeface="+mn-lt"/>
                        <a:ea typeface="ＭＳ 明朝" panose="02020609040205080304" pitchFamily="17" charset="-128"/>
                        <a:cs typeface="Times New Roman" panose="02020603050405020304" pitchFamily="18" charset="0"/>
                      </a:endParaRPr>
                    </a:p>
                    <a:p>
                      <a:pPr indent="66675" algn="just">
                        <a:spcAft>
                          <a:spcPts val="0"/>
                        </a:spcAft>
                      </a:pPr>
                      <a:r>
                        <a:rPr lang="en-US" sz="1600" kern="100" dirty="0">
                          <a:effectLst/>
                          <a:latin typeface="+mn-lt"/>
                          <a:ea typeface="ＭＳ 明朝" panose="02020609040205080304" pitchFamily="17" charset="-128"/>
                          <a:cs typeface="Times New Roman" panose="02020603050405020304" pitchFamily="18" charset="0"/>
                        </a:rPr>
                        <a:t>Projects that started VA before 2015 were excluded from the estimation because less than 1% of the CDM projects have been registered more than 4 years after the start of VA. </a:t>
                      </a:r>
                      <a:endParaRPr lang="ja-JP" sz="1600" kern="100" dirty="0">
                        <a:effectLst/>
                        <a:latin typeface="+mn-lt"/>
                        <a:ea typeface="ＭＳ 明朝" panose="02020609040205080304" pitchFamily="17" charset="-128"/>
                        <a:cs typeface="Times New Roman" panose="02020603050405020304" pitchFamily="18" charset="0"/>
                      </a:endParaRPr>
                    </a:p>
                    <a:p>
                      <a:pPr indent="66675" algn="just">
                        <a:spcAft>
                          <a:spcPts val="0"/>
                        </a:spcAft>
                      </a:pPr>
                      <a:r>
                        <a:rPr lang="en-US" sz="1600" kern="100" dirty="0">
                          <a:effectLst/>
                          <a:latin typeface="+mn-lt"/>
                          <a:ea typeface="ＭＳ 明朝" panose="02020609040205080304" pitchFamily="17" charset="-128"/>
                          <a:cs typeface="Times New Roman" panose="02020603050405020304" pitchFamily="18" charset="0"/>
                        </a:rPr>
                        <a:t>As a result, there are 10 projects from those during CC and 61 projects from those during VA will be included in the analysis.</a:t>
                      </a:r>
                      <a:endParaRPr lang="ja-JP" sz="1600" kern="100" dirty="0">
                        <a:effectLst/>
                        <a:latin typeface="+mn-lt"/>
                        <a:ea typeface="ＭＳ 明朝" panose="02020609040205080304" pitchFamily="17" charset="-128"/>
                        <a:cs typeface="Times New Roman" panose="02020603050405020304" pitchFamily="18" charset="0"/>
                      </a:endParaRPr>
                    </a:p>
                    <a:p>
                      <a:pPr indent="66675" algn="just">
                        <a:spcAft>
                          <a:spcPts val="0"/>
                        </a:spcAft>
                      </a:pPr>
                      <a:r>
                        <a:rPr lang="en-US" sz="1600" kern="100" dirty="0">
                          <a:effectLst/>
                          <a:latin typeface="+mn-lt"/>
                          <a:ea typeface="ＭＳ 明朝" panose="02020609040205080304" pitchFamily="17" charset="-128"/>
                          <a:cs typeface="Times New Roman" panose="02020603050405020304" pitchFamily="18" charset="0"/>
                        </a:rPr>
                        <a:t>Estimated emission reductions (PDD) in 2020 for these can be compiled. Here, it is assumed that “projects will be registered and one year of CER will be issued on 1 January, 2020”.</a:t>
                      </a:r>
                      <a:endParaRPr lang="ja-JP" sz="1600" kern="100" dirty="0">
                        <a:effectLst/>
                        <a:latin typeface="+mn-lt"/>
                        <a:ea typeface="ＭＳ 明朝" panose="02020609040205080304" pitchFamily="17" charset="-128"/>
                        <a:cs typeface="Times New Roman" panose="02020603050405020304" pitchFamily="18" charset="0"/>
                      </a:endParaRPr>
                    </a:p>
                    <a:p>
                      <a:pPr indent="66675" algn="just">
                        <a:spcAft>
                          <a:spcPts val="0"/>
                        </a:spcAft>
                      </a:pPr>
                      <a:r>
                        <a:rPr lang="en-US" sz="1600" kern="100" dirty="0">
                          <a:effectLst/>
                          <a:latin typeface="+mn-lt"/>
                          <a:ea typeface="ＭＳ 明朝" panose="02020609040205080304" pitchFamily="17" charset="-128"/>
                          <a:cs typeface="Times New Roman" panose="02020603050405020304" pitchFamily="18" charset="0"/>
                        </a:rPr>
                        <a:t> </a:t>
                      </a:r>
                      <a:endParaRPr lang="ja-JP" sz="160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en-US" sz="1600" u="sng" kern="100" dirty="0">
                          <a:effectLst/>
                          <a:latin typeface="+mn-lt"/>
                          <a:ea typeface="ＭＳ 明朝" panose="02020609040205080304" pitchFamily="17" charset="-128"/>
                          <a:cs typeface="Times New Roman" panose="02020603050405020304" pitchFamily="18" charset="0"/>
                        </a:rPr>
                        <a:t>Supply potential (PDD)</a:t>
                      </a:r>
                      <a:endParaRPr lang="ja-JP" sz="160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Estimated Emission Reductions from projects during CC : 303,763 (t-CO</a:t>
                      </a:r>
                      <a:r>
                        <a:rPr lang="en-US" sz="1600" kern="100" baseline="-25000" dirty="0">
                          <a:effectLst/>
                          <a:latin typeface="+mn-lt"/>
                          <a:ea typeface="ＭＳ 明朝" panose="02020609040205080304" pitchFamily="17" charset="-128"/>
                          <a:cs typeface="Times New Roman" panose="02020603050405020304" pitchFamily="18" charset="0"/>
                        </a:rPr>
                        <a:t>2</a:t>
                      </a:r>
                      <a:r>
                        <a:rPr lang="en-US" sz="1600" kern="100" dirty="0">
                          <a:effectLst/>
                          <a:latin typeface="+mn-lt"/>
                          <a:ea typeface="ＭＳ 明朝" panose="02020609040205080304" pitchFamily="17" charset="-128"/>
                          <a:cs typeface="Times New Roman" panose="02020603050405020304" pitchFamily="18" charset="0"/>
                        </a:rPr>
                        <a:t>)</a:t>
                      </a:r>
                      <a:endParaRPr lang="ja-JP" sz="160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Estimated Emission Reductions from projects during VA : 11,668,161 (t-CO</a:t>
                      </a:r>
                      <a:r>
                        <a:rPr lang="en-US" sz="1600" kern="100" baseline="-25000" dirty="0">
                          <a:effectLst/>
                          <a:latin typeface="+mn-lt"/>
                          <a:ea typeface="ＭＳ 明朝" panose="02020609040205080304" pitchFamily="17" charset="-128"/>
                          <a:cs typeface="Times New Roman" panose="02020603050405020304" pitchFamily="18" charset="0"/>
                        </a:rPr>
                        <a:t>2</a:t>
                      </a:r>
                      <a:r>
                        <a:rPr lang="en-US" sz="1600" kern="100" dirty="0">
                          <a:effectLst/>
                          <a:latin typeface="+mn-lt"/>
                          <a:ea typeface="ＭＳ 明朝" panose="02020609040205080304" pitchFamily="17" charset="-128"/>
                          <a:cs typeface="Times New Roman" panose="02020603050405020304" pitchFamily="18" charset="0"/>
                        </a:rPr>
                        <a:t>)</a:t>
                      </a:r>
                      <a:endParaRPr lang="ja-JP" sz="1600" kern="100" dirty="0">
                        <a:effectLst/>
                        <a:latin typeface="+mn-lt"/>
                        <a:ea typeface="ＭＳ 明朝" panose="02020609040205080304" pitchFamily="17" charset="-128"/>
                        <a:cs typeface="Times New Roman" panose="02020603050405020304" pitchFamily="18" charset="0"/>
                      </a:endParaRPr>
                    </a:p>
                    <a:p>
                      <a:pPr marL="66675" indent="66675" algn="just">
                        <a:spcAft>
                          <a:spcPts val="0"/>
                        </a:spcAft>
                      </a:pPr>
                      <a:r>
                        <a:rPr lang="en-US" sz="1600" kern="100" dirty="0">
                          <a:effectLst/>
                          <a:latin typeface="+mn-lt"/>
                          <a:ea typeface="ＭＳ 明朝" panose="02020609040205080304" pitchFamily="17" charset="-128"/>
                          <a:cs typeface="Times New Roman" panose="02020603050405020304" pitchFamily="18" charset="0"/>
                        </a:rPr>
                        <a:t>The adjusted supply potential of CERs is estimated by multiplying the project registration probability, (1) operation rate, and (2) credit issuance rate.</a:t>
                      </a:r>
                      <a:endParaRPr lang="ja-JP" sz="1600" kern="100" dirty="0">
                        <a:effectLst/>
                        <a:latin typeface="+mn-lt"/>
                        <a:ea typeface="ＭＳ 明朝" panose="02020609040205080304" pitchFamily="17" charset="-128"/>
                        <a:cs typeface="Times New Roman" panose="02020603050405020304" pitchFamily="18" charset="0"/>
                      </a:endParaRPr>
                    </a:p>
                    <a:p>
                      <a:pPr indent="133350" algn="just">
                        <a:spcAft>
                          <a:spcPts val="0"/>
                        </a:spcAft>
                      </a:pPr>
                      <a:r>
                        <a:rPr lang="en-US" sz="1600" kern="100" dirty="0">
                          <a:effectLst/>
                          <a:latin typeface="+mn-lt"/>
                          <a:ea typeface="ＭＳ 明朝" panose="02020609040205080304" pitchFamily="17" charset="-128"/>
                          <a:cs typeface="Times New Roman" panose="02020603050405020304" pitchFamily="18" charset="0"/>
                        </a:rPr>
                        <a:t>For projects that started VA before 2015, the probability of registration was 63.1%.</a:t>
                      </a:r>
                      <a:endParaRPr lang="ja-JP" sz="1600" kern="100" dirty="0">
                        <a:effectLst/>
                        <a:latin typeface="+mn-lt"/>
                        <a:ea typeface="ＭＳ 明朝" panose="02020609040205080304" pitchFamily="17" charset="-128"/>
                        <a:cs typeface="Times New Roman" panose="02020603050405020304" pitchFamily="18" charset="0"/>
                      </a:endParaRPr>
                    </a:p>
                    <a:p>
                      <a:pPr indent="133350" algn="just">
                        <a:spcAft>
                          <a:spcPts val="0"/>
                        </a:spcAft>
                      </a:pPr>
                      <a:r>
                        <a:rPr lang="en-US" sz="1600" kern="100" dirty="0">
                          <a:effectLst/>
                          <a:latin typeface="+mn-lt"/>
                          <a:ea typeface="ＭＳ 明朝" panose="02020609040205080304" pitchFamily="17" charset="-128"/>
                          <a:cs typeface="Times New Roman" panose="02020603050405020304" pitchFamily="18" charset="0"/>
                        </a:rPr>
                        <a:t> </a:t>
                      </a:r>
                      <a:endParaRPr lang="ja-JP" sz="160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en-US" sz="1600" u="sng" kern="100" dirty="0">
                          <a:effectLst/>
                          <a:latin typeface="+mn-lt"/>
                          <a:ea typeface="ＭＳ 明朝" panose="02020609040205080304" pitchFamily="17" charset="-128"/>
                          <a:cs typeface="Times New Roman" panose="02020603050405020304" pitchFamily="18" charset="0"/>
                        </a:rPr>
                        <a:t>Adjusted supply potential</a:t>
                      </a:r>
                      <a:endParaRPr lang="ja-JP" sz="160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en-US" sz="1600" kern="100" dirty="0">
                          <a:effectLst/>
                          <a:latin typeface="+mn-lt"/>
                          <a:ea typeface="ＭＳ 明朝" panose="02020609040205080304" pitchFamily="17" charset="-128"/>
                          <a:cs typeface="Times New Roman" panose="02020603050405020304" pitchFamily="18" charset="0"/>
                        </a:rPr>
                        <a:t>= Emission Reductions (PDD) </a:t>
                      </a: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 probability of project registration </a:t>
                      </a: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 (1) Project operation rate (85.4%) </a:t>
                      </a:r>
                      <a:r>
                        <a:rPr lang="ja-JP" sz="1600" kern="100" dirty="0">
                          <a:effectLst/>
                          <a:latin typeface="+mn-lt"/>
                          <a:ea typeface="ＭＳ 明朝" panose="02020609040205080304" pitchFamily="17" charset="-128"/>
                          <a:cs typeface="Times New Roman" panose="02020603050405020304" pitchFamily="18" charset="0"/>
                        </a:rPr>
                        <a:t>×</a:t>
                      </a:r>
                      <a:r>
                        <a:rPr lang="en-US" sz="1600" kern="100" dirty="0">
                          <a:effectLst/>
                          <a:latin typeface="+mn-lt"/>
                          <a:ea typeface="ＭＳ 明朝" panose="02020609040205080304" pitchFamily="17" charset="-128"/>
                          <a:cs typeface="Times New Roman" panose="02020603050405020304" pitchFamily="18" charset="0"/>
                        </a:rPr>
                        <a:t> (2) Credit issuance rate of PAs (88.4%)</a:t>
                      </a:r>
                      <a:endParaRPr lang="ja-JP" sz="160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en-US" sz="1600" kern="100" dirty="0">
                          <a:effectLst/>
                          <a:latin typeface="+mn-lt"/>
                          <a:ea typeface="ＭＳ 明朝" panose="02020609040205080304" pitchFamily="17" charset="-128"/>
                          <a:cs typeface="Times New Roman" panose="02020603050405020304" pitchFamily="18" charset="0"/>
                        </a:rPr>
                        <a:t>Estimated CER supply potential from projects under CC : 144,760 (t-CO</a:t>
                      </a:r>
                      <a:r>
                        <a:rPr lang="en-US" sz="1600" kern="100" baseline="-25000" dirty="0">
                          <a:effectLst/>
                          <a:latin typeface="+mn-lt"/>
                          <a:ea typeface="ＭＳ 明朝" panose="02020609040205080304" pitchFamily="17" charset="-128"/>
                          <a:cs typeface="Times New Roman" panose="02020603050405020304" pitchFamily="18" charset="0"/>
                        </a:rPr>
                        <a:t>2</a:t>
                      </a:r>
                      <a:r>
                        <a:rPr lang="en-US" sz="1600" kern="100" dirty="0">
                          <a:effectLst/>
                          <a:latin typeface="+mn-lt"/>
                          <a:ea typeface="ＭＳ 明朝" panose="02020609040205080304" pitchFamily="17" charset="-128"/>
                          <a:cs typeface="Times New Roman" panose="02020603050405020304" pitchFamily="18" charset="0"/>
                        </a:rPr>
                        <a:t>) </a:t>
                      </a:r>
                      <a:endParaRPr lang="ja-JP" sz="1600" kern="100" dirty="0">
                        <a:effectLst/>
                        <a:latin typeface="+mn-lt"/>
                        <a:ea typeface="ＭＳ 明朝" panose="02020609040205080304" pitchFamily="17" charset="-128"/>
                        <a:cs typeface="Times New Roman" panose="02020603050405020304" pitchFamily="18" charset="0"/>
                      </a:endParaRPr>
                    </a:p>
                    <a:p>
                      <a:pPr algn="just">
                        <a:spcAft>
                          <a:spcPts val="0"/>
                        </a:spcAft>
                      </a:pPr>
                      <a:r>
                        <a:rPr lang="en-US" sz="1600" kern="100" dirty="0">
                          <a:effectLst/>
                          <a:latin typeface="+mn-lt"/>
                          <a:ea typeface="ＭＳ 明朝" panose="02020609040205080304" pitchFamily="17" charset="-128"/>
                          <a:cs typeface="Times New Roman" panose="02020603050405020304" pitchFamily="18" charset="0"/>
                        </a:rPr>
                        <a:t>Estimated CER supply potential from projects under VA : 5,560,508 (t-CO</a:t>
                      </a:r>
                      <a:r>
                        <a:rPr lang="en-US" sz="1600" kern="100" baseline="-25000" dirty="0">
                          <a:effectLst/>
                          <a:latin typeface="+mn-lt"/>
                          <a:ea typeface="ＭＳ 明朝" panose="02020609040205080304" pitchFamily="17" charset="-128"/>
                          <a:cs typeface="Times New Roman" panose="02020603050405020304" pitchFamily="18" charset="0"/>
                        </a:rPr>
                        <a:t>2</a:t>
                      </a:r>
                      <a:r>
                        <a:rPr lang="en-US" sz="1600" kern="100" dirty="0">
                          <a:effectLst/>
                          <a:latin typeface="+mn-lt"/>
                          <a:ea typeface="ＭＳ 明朝" panose="02020609040205080304" pitchFamily="17" charset="-128"/>
                          <a:cs typeface="Times New Roman" panose="02020603050405020304" pitchFamily="18" charset="0"/>
                        </a:rPr>
                        <a:t>)</a:t>
                      </a:r>
                      <a:endParaRPr lang="ja-JP" sz="1600" kern="100" dirty="0">
                        <a:effectLst/>
                        <a:latin typeface="+mn-lt"/>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8482895"/>
                  </a:ext>
                </a:extLst>
              </a:tr>
            </a:tbl>
          </a:graphicData>
        </a:graphic>
      </p:graphicFrame>
    </p:spTree>
    <p:extLst>
      <p:ext uri="{BB962C8B-B14F-4D97-AF65-F5344CB8AC3E}">
        <p14:creationId xmlns:p14="http://schemas.microsoft.com/office/powerpoint/2010/main" val="251033093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3283</TotalTime>
  <Words>1650</Words>
  <Application>Microsoft Macintosh PowerPoint</Application>
  <PresentationFormat>On-screen Show (4:3)</PresentationFormat>
  <Paragraphs>220</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游ゴシック</vt:lpstr>
      <vt:lpstr>Arial</vt:lpstr>
      <vt:lpstr>Calibri</vt:lpstr>
      <vt:lpstr>Calibri Light</vt:lpstr>
      <vt:lpstr>Wingdings</vt:lpstr>
      <vt:lpstr>Office テーマ</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6条2項における今後の議論について</dc:title>
  <dc:creator>環境省（市メカ室）</dc:creator>
  <cp:lastModifiedBy>Dana Agrotti</cp:lastModifiedBy>
  <cp:revision>297</cp:revision>
  <cp:lastPrinted>2020-05-25T11:19:40Z</cp:lastPrinted>
  <dcterms:created xsi:type="dcterms:W3CDTF">2020-02-07T04:56:40Z</dcterms:created>
  <dcterms:modified xsi:type="dcterms:W3CDTF">2020-05-26T08:56:50Z</dcterms:modified>
</cp:coreProperties>
</file>