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9" r:id="rId2"/>
    <p:sldId id="327" r:id="rId3"/>
    <p:sldId id="328" r:id="rId4"/>
    <p:sldId id="329" r:id="rId5"/>
    <p:sldId id="331" r:id="rId6"/>
    <p:sldId id="330" r:id="rId7"/>
    <p:sldId id="332" r:id="rId8"/>
    <p:sldId id="333" r:id="rId9"/>
    <p:sldId id="320" r:id="rId10"/>
    <p:sldId id="321" r:id="rId11"/>
    <p:sldId id="334" r:id="rId12"/>
    <p:sldId id="335" r:id="rId13"/>
    <p:sldId id="336" r:id="rId14"/>
    <p:sldId id="322" r:id="rId15"/>
    <p:sldId id="326" r:id="rId16"/>
    <p:sldId id="3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p:restoredTop sz="78776" autoAdjust="0"/>
  </p:normalViewPr>
  <p:slideViewPr>
    <p:cSldViewPr snapToGrid="0" snapToObjects="1">
      <p:cViewPr varScale="1">
        <p:scale>
          <a:sx n="99" d="100"/>
          <a:sy n="99" d="100"/>
        </p:scale>
        <p:origin x="1376"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18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F1769-D75F-4149-81E2-C493FF57F39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IN"/>
        </a:p>
      </dgm:t>
    </dgm:pt>
    <dgm:pt modelId="{A5501855-490D-4B3D-BB21-C40A9CF11EA8}">
      <dgm:prSet phldrT="[Text]"/>
      <dgm:spPr/>
      <dgm:t>
        <a:bodyPr/>
        <a:lstStyle/>
        <a:p>
          <a:r>
            <a:rPr lang="en-IN" dirty="0"/>
            <a:t>Certainty</a:t>
          </a:r>
        </a:p>
      </dgm:t>
    </dgm:pt>
    <dgm:pt modelId="{4626069E-E93A-41D6-96BB-B6E5ED20FFDF}" type="parTrans" cxnId="{6BFB8F4D-C003-404F-9457-A959B6F75893}">
      <dgm:prSet/>
      <dgm:spPr/>
      <dgm:t>
        <a:bodyPr/>
        <a:lstStyle/>
        <a:p>
          <a:endParaRPr lang="en-IN"/>
        </a:p>
      </dgm:t>
    </dgm:pt>
    <dgm:pt modelId="{A19CCCE9-9022-4943-8409-D1517F2EAE16}" type="sibTrans" cxnId="{6BFB8F4D-C003-404F-9457-A959B6F75893}">
      <dgm:prSet/>
      <dgm:spPr/>
      <dgm:t>
        <a:bodyPr/>
        <a:lstStyle/>
        <a:p>
          <a:endParaRPr lang="en-IN"/>
        </a:p>
      </dgm:t>
    </dgm:pt>
    <dgm:pt modelId="{A0A7FE80-EAC2-4094-A74D-447BF54A4BB3}">
      <dgm:prSet phldrT="[Text]"/>
      <dgm:spPr/>
      <dgm:t>
        <a:bodyPr/>
        <a:lstStyle/>
        <a:p>
          <a:r>
            <a:rPr lang="en-IN" dirty="0"/>
            <a:t>Ex-ante projection (CP1)</a:t>
          </a:r>
        </a:p>
      </dgm:t>
    </dgm:pt>
    <dgm:pt modelId="{985A12CD-05A7-462E-BEBA-0C7A4865A0D5}" type="parTrans" cxnId="{12B04D99-A3FD-4188-8010-C62B2CEB6F6D}">
      <dgm:prSet/>
      <dgm:spPr/>
      <dgm:t>
        <a:bodyPr/>
        <a:lstStyle/>
        <a:p>
          <a:endParaRPr lang="en-IN"/>
        </a:p>
      </dgm:t>
    </dgm:pt>
    <dgm:pt modelId="{68C6D96D-CF64-4BD8-B6F6-9D76093009C5}" type="sibTrans" cxnId="{12B04D99-A3FD-4188-8010-C62B2CEB6F6D}">
      <dgm:prSet/>
      <dgm:spPr/>
      <dgm:t>
        <a:bodyPr/>
        <a:lstStyle/>
        <a:p>
          <a:endParaRPr lang="en-IN"/>
        </a:p>
      </dgm:t>
    </dgm:pt>
    <dgm:pt modelId="{B2A876A8-BCA2-4882-9DA3-3C00FC75C88F}">
      <dgm:prSet phldrT="[Text]"/>
      <dgm:spPr/>
      <dgm:t>
        <a:bodyPr/>
        <a:lstStyle/>
        <a:p>
          <a:r>
            <a:rPr lang="en-IN" dirty="0"/>
            <a:t>Uncertainty </a:t>
          </a:r>
        </a:p>
      </dgm:t>
    </dgm:pt>
    <dgm:pt modelId="{850F3294-E368-47D2-AA45-9232138655BA}" type="parTrans" cxnId="{439D9126-C1D2-471D-B8E3-5E2634512693}">
      <dgm:prSet/>
      <dgm:spPr/>
      <dgm:t>
        <a:bodyPr/>
        <a:lstStyle/>
        <a:p>
          <a:endParaRPr lang="en-IN"/>
        </a:p>
      </dgm:t>
    </dgm:pt>
    <dgm:pt modelId="{4376D420-5328-4019-9EAD-996A5E155AF2}" type="sibTrans" cxnId="{439D9126-C1D2-471D-B8E3-5E2634512693}">
      <dgm:prSet/>
      <dgm:spPr/>
      <dgm:t>
        <a:bodyPr/>
        <a:lstStyle/>
        <a:p>
          <a:endParaRPr lang="en-IN"/>
        </a:p>
      </dgm:t>
    </dgm:pt>
    <dgm:pt modelId="{1AC154D1-62ED-41E8-93B9-D8113CE5ADAE}">
      <dgm:prSet phldrT="[Text]"/>
      <dgm:spPr/>
      <dgm:t>
        <a:bodyPr/>
        <a:lstStyle/>
        <a:p>
          <a:r>
            <a:rPr lang="en-IN" dirty="0"/>
            <a:t>Issuance rate</a:t>
          </a:r>
        </a:p>
      </dgm:t>
    </dgm:pt>
    <dgm:pt modelId="{E98E72A9-4235-4F92-8D9A-CE5A475C2E26}" type="parTrans" cxnId="{D3DF88DF-23B5-4DD6-AB87-4F3A1FA57FE2}">
      <dgm:prSet/>
      <dgm:spPr/>
      <dgm:t>
        <a:bodyPr/>
        <a:lstStyle/>
        <a:p>
          <a:endParaRPr lang="en-IN"/>
        </a:p>
      </dgm:t>
    </dgm:pt>
    <dgm:pt modelId="{C22B20AB-2C49-4C43-999B-45211B17AC0D}" type="sibTrans" cxnId="{D3DF88DF-23B5-4DD6-AB87-4F3A1FA57FE2}">
      <dgm:prSet/>
      <dgm:spPr/>
      <dgm:t>
        <a:bodyPr/>
        <a:lstStyle/>
        <a:p>
          <a:endParaRPr lang="en-IN"/>
        </a:p>
      </dgm:t>
    </dgm:pt>
    <dgm:pt modelId="{918F86BA-81F2-40F2-8488-3CBF00E4768D}">
      <dgm:prSet phldrT="[Text]"/>
      <dgm:spPr/>
      <dgm:t>
        <a:bodyPr/>
        <a:lstStyle/>
        <a:p>
          <a:r>
            <a:rPr lang="en-IN" dirty="0"/>
            <a:t>Renewal of CP</a:t>
          </a:r>
        </a:p>
      </dgm:t>
    </dgm:pt>
    <dgm:pt modelId="{5D5B277B-6533-4F4C-BA98-BD8710B2237C}" type="parTrans" cxnId="{06D92F69-7C73-4450-A28D-3D3A1A47250E}">
      <dgm:prSet/>
      <dgm:spPr/>
      <dgm:t>
        <a:bodyPr/>
        <a:lstStyle/>
        <a:p>
          <a:endParaRPr lang="en-IN"/>
        </a:p>
      </dgm:t>
    </dgm:pt>
    <dgm:pt modelId="{51122500-ACA8-49DF-97D5-51160F9F28F8}" type="sibTrans" cxnId="{06D92F69-7C73-4450-A28D-3D3A1A47250E}">
      <dgm:prSet/>
      <dgm:spPr/>
      <dgm:t>
        <a:bodyPr/>
        <a:lstStyle/>
        <a:p>
          <a:endParaRPr lang="en-IN"/>
        </a:p>
      </dgm:t>
    </dgm:pt>
    <dgm:pt modelId="{8EB227DD-4A78-4B91-8EFA-99F078BD0821}">
      <dgm:prSet phldrT="[Text]"/>
      <dgm:spPr/>
      <dgm:t>
        <a:bodyPr/>
        <a:lstStyle/>
        <a:p>
          <a:r>
            <a:rPr lang="en-IN" dirty="0"/>
            <a:t>Exclusion</a:t>
          </a:r>
        </a:p>
      </dgm:t>
    </dgm:pt>
    <dgm:pt modelId="{459A24AC-CFC3-4350-BA9B-F28049D93098}" type="parTrans" cxnId="{D6552816-51B8-4489-B6F9-4FB8D18B9949}">
      <dgm:prSet/>
      <dgm:spPr/>
      <dgm:t>
        <a:bodyPr/>
        <a:lstStyle/>
        <a:p>
          <a:endParaRPr lang="en-IN"/>
        </a:p>
      </dgm:t>
    </dgm:pt>
    <dgm:pt modelId="{CFB2EE17-E12D-4D28-98F2-35585872CBC3}" type="sibTrans" cxnId="{D6552816-51B8-4489-B6F9-4FB8D18B9949}">
      <dgm:prSet/>
      <dgm:spPr/>
      <dgm:t>
        <a:bodyPr/>
        <a:lstStyle/>
        <a:p>
          <a:endParaRPr lang="en-IN"/>
        </a:p>
      </dgm:t>
    </dgm:pt>
    <dgm:pt modelId="{93C1AD69-556F-4046-AF77-12DC3158BC99}">
      <dgm:prSet phldrT="[Text]"/>
      <dgm:spPr/>
      <dgm:t>
        <a:bodyPr/>
        <a:lstStyle/>
        <a:p>
          <a:r>
            <a:rPr lang="en-IN" dirty="0"/>
            <a:t>HFC23</a:t>
          </a:r>
        </a:p>
      </dgm:t>
    </dgm:pt>
    <dgm:pt modelId="{3215EA9A-C26D-484B-8F6F-76372D257171}" type="parTrans" cxnId="{1B837933-F52F-473D-AEEA-94470E6225E3}">
      <dgm:prSet/>
      <dgm:spPr/>
      <dgm:t>
        <a:bodyPr/>
        <a:lstStyle/>
        <a:p>
          <a:endParaRPr lang="en-IN"/>
        </a:p>
      </dgm:t>
    </dgm:pt>
    <dgm:pt modelId="{5277731E-3215-4C17-BA66-913B8E2DCF65}" type="sibTrans" cxnId="{1B837933-F52F-473D-AEEA-94470E6225E3}">
      <dgm:prSet/>
      <dgm:spPr/>
      <dgm:t>
        <a:bodyPr/>
        <a:lstStyle/>
        <a:p>
          <a:endParaRPr lang="en-IN"/>
        </a:p>
      </dgm:t>
    </dgm:pt>
    <dgm:pt modelId="{0939A736-508E-4D75-8401-FD2A02079484}">
      <dgm:prSet phldrT="[Text]"/>
      <dgm:spPr/>
      <dgm:t>
        <a:bodyPr/>
        <a:lstStyle/>
        <a:p>
          <a:r>
            <a:rPr lang="en-IN" dirty="0"/>
            <a:t>N2O</a:t>
          </a:r>
        </a:p>
      </dgm:t>
    </dgm:pt>
    <dgm:pt modelId="{68C50755-6F1F-4259-9FA5-BC8CBE5C23B9}" type="parTrans" cxnId="{C9D0C06B-C4CE-4A8E-BF1C-38995EECFDD5}">
      <dgm:prSet/>
      <dgm:spPr/>
      <dgm:t>
        <a:bodyPr/>
        <a:lstStyle/>
        <a:p>
          <a:endParaRPr lang="en-IN"/>
        </a:p>
      </dgm:t>
    </dgm:pt>
    <dgm:pt modelId="{605EE7D2-2456-430C-9915-DAADAB54DAF9}" type="sibTrans" cxnId="{C9D0C06B-C4CE-4A8E-BF1C-38995EECFDD5}">
      <dgm:prSet/>
      <dgm:spPr/>
      <dgm:t>
        <a:bodyPr/>
        <a:lstStyle/>
        <a:p>
          <a:endParaRPr lang="en-IN"/>
        </a:p>
      </dgm:t>
    </dgm:pt>
    <dgm:pt modelId="{FB26DB93-AA11-461B-9BA8-ADE9721D27A9}">
      <dgm:prSet phldrT="[Text]"/>
      <dgm:spPr/>
      <dgm:t>
        <a:bodyPr/>
        <a:lstStyle/>
        <a:p>
          <a:r>
            <a:rPr lang="en-IN" dirty="0"/>
            <a:t>Cut-off date for renewal</a:t>
          </a:r>
        </a:p>
      </dgm:t>
    </dgm:pt>
    <dgm:pt modelId="{35C5CBC5-375F-481D-820A-36647C839A10}" type="parTrans" cxnId="{94DEC33F-47E3-4A1F-B77A-3F9784F886B4}">
      <dgm:prSet/>
      <dgm:spPr/>
      <dgm:t>
        <a:bodyPr/>
        <a:lstStyle/>
        <a:p>
          <a:endParaRPr lang="en-IN"/>
        </a:p>
      </dgm:t>
    </dgm:pt>
    <dgm:pt modelId="{7F2860BD-4CB7-40A6-9BE7-47B3786C51A8}" type="sibTrans" cxnId="{94DEC33F-47E3-4A1F-B77A-3F9784F886B4}">
      <dgm:prSet/>
      <dgm:spPr/>
      <dgm:t>
        <a:bodyPr/>
        <a:lstStyle/>
        <a:p>
          <a:endParaRPr lang="en-IN"/>
        </a:p>
      </dgm:t>
    </dgm:pt>
    <dgm:pt modelId="{519A58C7-3D81-48EA-9E44-BB4FD20D8F47}">
      <dgm:prSet phldrT="[Text]"/>
      <dgm:spPr/>
      <dgm:t>
        <a:bodyPr/>
        <a:lstStyle/>
        <a:p>
          <a:r>
            <a:rPr lang="en-IN" dirty="0"/>
            <a:t>Large hydro</a:t>
          </a:r>
        </a:p>
      </dgm:t>
    </dgm:pt>
    <dgm:pt modelId="{8F79E826-07B8-447E-9738-73BABA9E291F}" type="parTrans" cxnId="{1BD53123-7B48-4072-9E6E-A2C348613556}">
      <dgm:prSet/>
      <dgm:spPr/>
      <dgm:t>
        <a:bodyPr/>
        <a:lstStyle/>
        <a:p>
          <a:endParaRPr lang="en-IN"/>
        </a:p>
      </dgm:t>
    </dgm:pt>
    <dgm:pt modelId="{4FF0DFB5-4F3D-40D0-8FDD-A96A4803EAF8}" type="sibTrans" cxnId="{1BD53123-7B48-4072-9E6E-A2C348613556}">
      <dgm:prSet/>
      <dgm:spPr/>
      <dgm:t>
        <a:bodyPr/>
        <a:lstStyle/>
        <a:p>
          <a:endParaRPr lang="en-IN"/>
        </a:p>
      </dgm:t>
    </dgm:pt>
    <dgm:pt modelId="{86EEBA58-6D27-4A22-B4DB-C14F1B42F43D}">
      <dgm:prSet phldrT="[Text]"/>
      <dgm:spPr/>
      <dgm:t>
        <a:bodyPr/>
        <a:lstStyle/>
        <a:p>
          <a:r>
            <a:rPr lang="en-IN" dirty="0"/>
            <a:t>Forestry</a:t>
          </a:r>
        </a:p>
      </dgm:t>
    </dgm:pt>
    <dgm:pt modelId="{EEAB241D-B60C-41EC-A347-28DC4DFD3B2E}" type="parTrans" cxnId="{7351A417-E8E0-4360-BACF-109B18D9E16F}">
      <dgm:prSet/>
      <dgm:spPr/>
      <dgm:t>
        <a:bodyPr/>
        <a:lstStyle/>
        <a:p>
          <a:endParaRPr lang="en-IN"/>
        </a:p>
      </dgm:t>
    </dgm:pt>
    <dgm:pt modelId="{3985DF7D-3844-4448-81AB-C37333728C00}" type="sibTrans" cxnId="{7351A417-E8E0-4360-BACF-109B18D9E16F}">
      <dgm:prSet/>
      <dgm:spPr/>
      <dgm:t>
        <a:bodyPr/>
        <a:lstStyle/>
        <a:p>
          <a:endParaRPr lang="en-IN"/>
        </a:p>
      </dgm:t>
    </dgm:pt>
    <dgm:pt modelId="{B0ED5F71-0F44-49B3-9350-C04648F05F6E}" type="pres">
      <dgm:prSet presAssocID="{8E8F1769-D75F-4149-81E2-C493FF57F392}" presName="Name0" presStyleCnt="0">
        <dgm:presLayoutVars>
          <dgm:dir/>
          <dgm:animLvl val="lvl"/>
          <dgm:resizeHandles val="exact"/>
        </dgm:presLayoutVars>
      </dgm:prSet>
      <dgm:spPr/>
    </dgm:pt>
    <dgm:pt modelId="{92145F07-3A3A-472C-AE82-18D8BF949BC2}" type="pres">
      <dgm:prSet presAssocID="{A5501855-490D-4B3D-BB21-C40A9CF11EA8}" presName="composite" presStyleCnt="0"/>
      <dgm:spPr/>
    </dgm:pt>
    <dgm:pt modelId="{5FCAE77A-3983-4B1A-84B6-2DB7E461D7A7}" type="pres">
      <dgm:prSet presAssocID="{A5501855-490D-4B3D-BB21-C40A9CF11EA8}" presName="parTx" presStyleLbl="alignNode1" presStyleIdx="0" presStyleCnt="3">
        <dgm:presLayoutVars>
          <dgm:chMax val="0"/>
          <dgm:chPref val="0"/>
          <dgm:bulletEnabled val="1"/>
        </dgm:presLayoutVars>
      </dgm:prSet>
      <dgm:spPr/>
    </dgm:pt>
    <dgm:pt modelId="{5727A488-0825-481A-8F1B-18857B1C1508}" type="pres">
      <dgm:prSet presAssocID="{A5501855-490D-4B3D-BB21-C40A9CF11EA8}" presName="desTx" presStyleLbl="alignAccFollowNode1" presStyleIdx="0" presStyleCnt="3">
        <dgm:presLayoutVars>
          <dgm:bulletEnabled val="1"/>
        </dgm:presLayoutVars>
      </dgm:prSet>
      <dgm:spPr/>
    </dgm:pt>
    <dgm:pt modelId="{E91FE9D3-0C3C-4466-8865-1802AAB6E107}" type="pres">
      <dgm:prSet presAssocID="{A19CCCE9-9022-4943-8409-D1517F2EAE16}" presName="space" presStyleCnt="0"/>
      <dgm:spPr/>
    </dgm:pt>
    <dgm:pt modelId="{3528D276-8A4E-4CC5-8EA5-B083FD363B25}" type="pres">
      <dgm:prSet presAssocID="{B2A876A8-BCA2-4882-9DA3-3C00FC75C88F}" presName="composite" presStyleCnt="0"/>
      <dgm:spPr/>
    </dgm:pt>
    <dgm:pt modelId="{4FD157D4-61AA-4DF9-BEED-5912CAF4C44D}" type="pres">
      <dgm:prSet presAssocID="{B2A876A8-BCA2-4882-9DA3-3C00FC75C88F}" presName="parTx" presStyleLbl="alignNode1" presStyleIdx="1" presStyleCnt="3">
        <dgm:presLayoutVars>
          <dgm:chMax val="0"/>
          <dgm:chPref val="0"/>
          <dgm:bulletEnabled val="1"/>
        </dgm:presLayoutVars>
      </dgm:prSet>
      <dgm:spPr/>
    </dgm:pt>
    <dgm:pt modelId="{04109DF4-B1A8-46CA-8940-4C07145C8F9A}" type="pres">
      <dgm:prSet presAssocID="{B2A876A8-BCA2-4882-9DA3-3C00FC75C88F}" presName="desTx" presStyleLbl="alignAccFollowNode1" presStyleIdx="1" presStyleCnt="3">
        <dgm:presLayoutVars>
          <dgm:bulletEnabled val="1"/>
        </dgm:presLayoutVars>
      </dgm:prSet>
      <dgm:spPr/>
    </dgm:pt>
    <dgm:pt modelId="{08F38111-7FAA-4872-AA3C-1DD473BA422A}" type="pres">
      <dgm:prSet presAssocID="{4376D420-5328-4019-9EAD-996A5E155AF2}" presName="space" presStyleCnt="0"/>
      <dgm:spPr/>
    </dgm:pt>
    <dgm:pt modelId="{C29D5528-BE5B-4B0B-8C69-F5A3C7C121A4}" type="pres">
      <dgm:prSet presAssocID="{8EB227DD-4A78-4B91-8EFA-99F078BD0821}" presName="composite" presStyleCnt="0"/>
      <dgm:spPr/>
    </dgm:pt>
    <dgm:pt modelId="{95D0C923-4FFF-4800-8AF0-BEBF9B876DEF}" type="pres">
      <dgm:prSet presAssocID="{8EB227DD-4A78-4B91-8EFA-99F078BD0821}" presName="parTx" presStyleLbl="alignNode1" presStyleIdx="2" presStyleCnt="3">
        <dgm:presLayoutVars>
          <dgm:chMax val="0"/>
          <dgm:chPref val="0"/>
          <dgm:bulletEnabled val="1"/>
        </dgm:presLayoutVars>
      </dgm:prSet>
      <dgm:spPr/>
    </dgm:pt>
    <dgm:pt modelId="{021C5325-F6A1-4BBC-81E7-5A4DB7326BFD}" type="pres">
      <dgm:prSet presAssocID="{8EB227DD-4A78-4B91-8EFA-99F078BD0821}" presName="desTx" presStyleLbl="alignAccFollowNode1" presStyleIdx="2" presStyleCnt="3">
        <dgm:presLayoutVars>
          <dgm:bulletEnabled val="1"/>
        </dgm:presLayoutVars>
      </dgm:prSet>
      <dgm:spPr/>
    </dgm:pt>
  </dgm:ptLst>
  <dgm:cxnLst>
    <dgm:cxn modelId="{D6552816-51B8-4489-B6F9-4FB8D18B9949}" srcId="{8E8F1769-D75F-4149-81E2-C493FF57F392}" destId="{8EB227DD-4A78-4B91-8EFA-99F078BD0821}" srcOrd="2" destOrd="0" parTransId="{459A24AC-CFC3-4350-BA9B-F28049D93098}" sibTransId="{CFB2EE17-E12D-4D28-98F2-35585872CBC3}"/>
    <dgm:cxn modelId="{7351A417-E8E0-4360-BACF-109B18D9E16F}" srcId="{8EB227DD-4A78-4B91-8EFA-99F078BD0821}" destId="{86EEBA58-6D27-4A22-B4DB-C14F1B42F43D}" srcOrd="3" destOrd="0" parTransId="{EEAB241D-B60C-41EC-A347-28DC4DFD3B2E}" sibTransId="{3985DF7D-3844-4448-81AB-C37333728C00}"/>
    <dgm:cxn modelId="{E4460C1E-0586-4D71-BF38-A6A03A73E120}" type="presOf" srcId="{8E8F1769-D75F-4149-81E2-C493FF57F392}" destId="{B0ED5F71-0F44-49B3-9350-C04648F05F6E}" srcOrd="0" destOrd="0" presId="urn:microsoft.com/office/officeart/2005/8/layout/hList1"/>
    <dgm:cxn modelId="{1BD53123-7B48-4072-9E6E-A2C348613556}" srcId="{8EB227DD-4A78-4B91-8EFA-99F078BD0821}" destId="{519A58C7-3D81-48EA-9E44-BB4FD20D8F47}" srcOrd="2" destOrd="0" parTransId="{8F79E826-07B8-447E-9738-73BABA9E291F}" sibTransId="{4FF0DFB5-4F3D-40D0-8FDD-A96A4803EAF8}"/>
    <dgm:cxn modelId="{439D9126-C1D2-471D-B8E3-5E2634512693}" srcId="{8E8F1769-D75F-4149-81E2-C493FF57F392}" destId="{B2A876A8-BCA2-4882-9DA3-3C00FC75C88F}" srcOrd="1" destOrd="0" parTransId="{850F3294-E368-47D2-AA45-9232138655BA}" sibTransId="{4376D420-5328-4019-9EAD-996A5E155AF2}"/>
    <dgm:cxn modelId="{1B837933-F52F-473D-AEEA-94470E6225E3}" srcId="{8EB227DD-4A78-4B91-8EFA-99F078BD0821}" destId="{93C1AD69-556F-4046-AF77-12DC3158BC99}" srcOrd="0" destOrd="0" parTransId="{3215EA9A-C26D-484B-8F6F-76372D257171}" sibTransId="{5277731E-3215-4C17-BA66-913B8E2DCF65}"/>
    <dgm:cxn modelId="{94DEC33F-47E3-4A1F-B77A-3F9784F886B4}" srcId="{B2A876A8-BCA2-4882-9DA3-3C00FC75C88F}" destId="{FB26DB93-AA11-461B-9BA8-ADE9721D27A9}" srcOrd="2" destOrd="0" parTransId="{35C5CBC5-375F-481D-820A-36647C839A10}" sibTransId="{7F2860BD-4CB7-40A6-9BE7-47B3786C51A8}"/>
    <dgm:cxn modelId="{6BFB8F4D-C003-404F-9457-A959B6F75893}" srcId="{8E8F1769-D75F-4149-81E2-C493FF57F392}" destId="{A5501855-490D-4B3D-BB21-C40A9CF11EA8}" srcOrd="0" destOrd="0" parTransId="{4626069E-E93A-41D6-96BB-B6E5ED20FFDF}" sibTransId="{A19CCCE9-9022-4943-8409-D1517F2EAE16}"/>
    <dgm:cxn modelId="{365A9D52-E3CA-4A20-8BD3-08575A0152BD}" type="presOf" srcId="{93C1AD69-556F-4046-AF77-12DC3158BC99}" destId="{021C5325-F6A1-4BBC-81E7-5A4DB7326BFD}" srcOrd="0" destOrd="0" presId="urn:microsoft.com/office/officeart/2005/8/layout/hList1"/>
    <dgm:cxn modelId="{73A48B54-90DA-4F59-8F01-1AB8D97D8B1E}" type="presOf" srcId="{0939A736-508E-4D75-8401-FD2A02079484}" destId="{021C5325-F6A1-4BBC-81E7-5A4DB7326BFD}" srcOrd="0" destOrd="1" presId="urn:microsoft.com/office/officeart/2005/8/layout/hList1"/>
    <dgm:cxn modelId="{06D92F69-7C73-4450-A28D-3D3A1A47250E}" srcId="{B2A876A8-BCA2-4882-9DA3-3C00FC75C88F}" destId="{918F86BA-81F2-40F2-8488-3CBF00E4768D}" srcOrd="1" destOrd="0" parTransId="{5D5B277B-6533-4F4C-BA98-BD8710B2237C}" sibTransId="{51122500-ACA8-49DF-97D5-51160F9F28F8}"/>
    <dgm:cxn modelId="{C9D0C06B-C4CE-4A8E-BF1C-38995EECFDD5}" srcId="{8EB227DD-4A78-4B91-8EFA-99F078BD0821}" destId="{0939A736-508E-4D75-8401-FD2A02079484}" srcOrd="1" destOrd="0" parTransId="{68C50755-6F1F-4259-9FA5-BC8CBE5C23B9}" sibTransId="{605EE7D2-2456-430C-9915-DAADAB54DAF9}"/>
    <dgm:cxn modelId="{A476FE82-65F2-43D5-8BBC-6927F37163C7}" type="presOf" srcId="{86EEBA58-6D27-4A22-B4DB-C14F1B42F43D}" destId="{021C5325-F6A1-4BBC-81E7-5A4DB7326BFD}" srcOrd="0" destOrd="3" presId="urn:microsoft.com/office/officeart/2005/8/layout/hList1"/>
    <dgm:cxn modelId="{12B04D99-A3FD-4188-8010-C62B2CEB6F6D}" srcId="{A5501855-490D-4B3D-BB21-C40A9CF11EA8}" destId="{A0A7FE80-EAC2-4094-A74D-447BF54A4BB3}" srcOrd="0" destOrd="0" parTransId="{985A12CD-05A7-462E-BEBA-0C7A4865A0D5}" sibTransId="{68C6D96D-CF64-4BD8-B6F6-9D76093009C5}"/>
    <dgm:cxn modelId="{9009F29B-50DB-4D6F-B14C-3CECE49AFE18}" type="presOf" srcId="{A5501855-490D-4B3D-BB21-C40A9CF11EA8}" destId="{5FCAE77A-3983-4B1A-84B6-2DB7E461D7A7}" srcOrd="0" destOrd="0" presId="urn:microsoft.com/office/officeart/2005/8/layout/hList1"/>
    <dgm:cxn modelId="{8D6DA0A2-E613-4166-ACBF-B9DE46402B8F}" type="presOf" srcId="{519A58C7-3D81-48EA-9E44-BB4FD20D8F47}" destId="{021C5325-F6A1-4BBC-81E7-5A4DB7326BFD}" srcOrd="0" destOrd="2" presId="urn:microsoft.com/office/officeart/2005/8/layout/hList1"/>
    <dgm:cxn modelId="{8C5B29A5-7C1E-4334-88E0-5537758EFC12}" type="presOf" srcId="{8EB227DD-4A78-4B91-8EFA-99F078BD0821}" destId="{95D0C923-4FFF-4800-8AF0-BEBF9B876DEF}" srcOrd="0" destOrd="0" presId="urn:microsoft.com/office/officeart/2005/8/layout/hList1"/>
    <dgm:cxn modelId="{80C1ADB1-9A1F-4EBD-BC94-4B11BFD14251}" type="presOf" srcId="{918F86BA-81F2-40F2-8488-3CBF00E4768D}" destId="{04109DF4-B1A8-46CA-8940-4C07145C8F9A}" srcOrd="0" destOrd="1" presId="urn:microsoft.com/office/officeart/2005/8/layout/hList1"/>
    <dgm:cxn modelId="{37FDDBB7-E33F-4796-9700-0FC7F99A208A}" type="presOf" srcId="{B2A876A8-BCA2-4882-9DA3-3C00FC75C88F}" destId="{4FD157D4-61AA-4DF9-BEED-5912CAF4C44D}" srcOrd="0" destOrd="0" presId="urn:microsoft.com/office/officeart/2005/8/layout/hList1"/>
    <dgm:cxn modelId="{2A0D60BB-F1CA-4466-BA01-686E6965087E}" type="presOf" srcId="{FB26DB93-AA11-461B-9BA8-ADE9721D27A9}" destId="{04109DF4-B1A8-46CA-8940-4C07145C8F9A}" srcOrd="0" destOrd="2" presId="urn:microsoft.com/office/officeart/2005/8/layout/hList1"/>
    <dgm:cxn modelId="{626F3FC7-A16F-4420-9B4F-49E78E31CEB1}" type="presOf" srcId="{A0A7FE80-EAC2-4094-A74D-447BF54A4BB3}" destId="{5727A488-0825-481A-8F1B-18857B1C1508}" srcOrd="0" destOrd="0" presId="urn:microsoft.com/office/officeart/2005/8/layout/hList1"/>
    <dgm:cxn modelId="{D3DF88DF-23B5-4DD6-AB87-4F3A1FA57FE2}" srcId="{B2A876A8-BCA2-4882-9DA3-3C00FC75C88F}" destId="{1AC154D1-62ED-41E8-93B9-D8113CE5ADAE}" srcOrd="0" destOrd="0" parTransId="{E98E72A9-4235-4F92-8D9A-CE5A475C2E26}" sibTransId="{C22B20AB-2C49-4C43-999B-45211B17AC0D}"/>
    <dgm:cxn modelId="{DBFEA1E1-FF85-4410-A26F-5149A6893055}" type="presOf" srcId="{1AC154D1-62ED-41E8-93B9-D8113CE5ADAE}" destId="{04109DF4-B1A8-46CA-8940-4C07145C8F9A}" srcOrd="0" destOrd="0" presId="urn:microsoft.com/office/officeart/2005/8/layout/hList1"/>
    <dgm:cxn modelId="{CF04962D-A7D5-473C-BCB5-46DD0188EF29}" type="presParOf" srcId="{B0ED5F71-0F44-49B3-9350-C04648F05F6E}" destId="{92145F07-3A3A-472C-AE82-18D8BF949BC2}" srcOrd="0" destOrd="0" presId="urn:microsoft.com/office/officeart/2005/8/layout/hList1"/>
    <dgm:cxn modelId="{4834C468-E3D1-40DF-966B-38EAD7D0118F}" type="presParOf" srcId="{92145F07-3A3A-472C-AE82-18D8BF949BC2}" destId="{5FCAE77A-3983-4B1A-84B6-2DB7E461D7A7}" srcOrd="0" destOrd="0" presId="urn:microsoft.com/office/officeart/2005/8/layout/hList1"/>
    <dgm:cxn modelId="{D70864C5-287B-44EB-901F-FB26E163C938}" type="presParOf" srcId="{92145F07-3A3A-472C-AE82-18D8BF949BC2}" destId="{5727A488-0825-481A-8F1B-18857B1C1508}" srcOrd="1" destOrd="0" presId="urn:microsoft.com/office/officeart/2005/8/layout/hList1"/>
    <dgm:cxn modelId="{176D584F-F778-4FC8-BC4F-43FB0836FECE}" type="presParOf" srcId="{B0ED5F71-0F44-49B3-9350-C04648F05F6E}" destId="{E91FE9D3-0C3C-4466-8865-1802AAB6E107}" srcOrd="1" destOrd="0" presId="urn:microsoft.com/office/officeart/2005/8/layout/hList1"/>
    <dgm:cxn modelId="{0E0D3523-89E8-44E8-80FD-2941760369DB}" type="presParOf" srcId="{B0ED5F71-0F44-49B3-9350-C04648F05F6E}" destId="{3528D276-8A4E-4CC5-8EA5-B083FD363B25}" srcOrd="2" destOrd="0" presId="urn:microsoft.com/office/officeart/2005/8/layout/hList1"/>
    <dgm:cxn modelId="{B6945E2B-AA3D-4C2D-AF51-BFF43E102959}" type="presParOf" srcId="{3528D276-8A4E-4CC5-8EA5-B083FD363B25}" destId="{4FD157D4-61AA-4DF9-BEED-5912CAF4C44D}" srcOrd="0" destOrd="0" presId="urn:microsoft.com/office/officeart/2005/8/layout/hList1"/>
    <dgm:cxn modelId="{76DD5919-3AD4-4D67-8FB0-9750D92EABC8}" type="presParOf" srcId="{3528D276-8A4E-4CC5-8EA5-B083FD363B25}" destId="{04109DF4-B1A8-46CA-8940-4C07145C8F9A}" srcOrd="1" destOrd="0" presId="urn:microsoft.com/office/officeart/2005/8/layout/hList1"/>
    <dgm:cxn modelId="{6B259E32-0B70-474C-A9CC-5ADB177D0197}" type="presParOf" srcId="{B0ED5F71-0F44-49B3-9350-C04648F05F6E}" destId="{08F38111-7FAA-4872-AA3C-1DD473BA422A}" srcOrd="3" destOrd="0" presId="urn:microsoft.com/office/officeart/2005/8/layout/hList1"/>
    <dgm:cxn modelId="{F32DC99F-AFFF-44A2-B5E5-8D92FA13813F}" type="presParOf" srcId="{B0ED5F71-0F44-49B3-9350-C04648F05F6E}" destId="{C29D5528-BE5B-4B0B-8C69-F5A3C7C121A4}" srcOrd="4" destOrd="0" presId="urn:microsoft.com/office/officeart/2005/8/layout/hList1"/>
    <dgm:cxn modelId="{C46A7E53-184B-46A3-993A-3F3CE33F89F4}" type="presParOf" srcId="{C29D5528-BE5B-4B0B-8C69-F5A3C7C121A4}" destId="{95D0C923-4FFF-4800-8AF0-BEBF9B876DEF}" srcOrd="0" destOrd="0" presId="urn:microsoft.com/office/officeart/2005/8/layout/hList1"/>
    <dgm:cxn modelId="{FFB8A608-1BBC-44B4-A175-52B3C29B56BB}" type="presParOf" srcId="{C29D5528-BE5B-4B0B-8C69-F5A3C7C121A4}" destId="{021C5325-F6A1-4BBC-81E7-5A4DB7326B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AE77A-3983-4B1A-84B6-2DB7E461D7A7}">
      <dsp:nvSpPr>
        <dsp:cNvPr id="0" name=""/>
        <dsp:cNvSpPr/>
      </dsp:nvSpPr>
      <dsp:spPr>
        <a:xfrm>
          <a:off x="3550" y="35964"/>
          <a:ext cx="346161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IN" sz="2700" kern="1200" dirty="0"/>
            <a:t>Certainty</a:t>
          </a:r>
        </a:p>
      </dsp:txBody>
      <dsp:txXfrm>
        <a:off x="3550" y="35964"/>
        <a:ext cx="3461618" cy="777600"/>
      </dsp:txXfrm>
    </dsp:sp>
    <dsp:sp modelId="{5727A488-0825-481A-8F1B-18857B1C1508}">
      <dsp:nvSpPr>
        <dsp:cNvPr id="0" name=""/>
        <dsp:cNvSpPr/>
      </dsp:nvSpPr>
      <dsp:spPr>
        <a:xfrm>
          <a:off x="3550" y="813564"/>
          <a:ext cx="3461618" cy="20636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IN" sz="2700" kern="1200" dirty="0"/>
            <a:t>Ex-ante projection (CP1)</a:t>
          </a:r>
        </a:p>
      </dsp:txBody>
      <dsp:txXfrm>
        <a:off x="3550" y="813564"/>
        <a:ext cx="3461618" cy="2063639"/>
      </dsp:txXfrm>
    </dsp:sp>
    <dsp:sp modelId="{4FD157D4-61AA-4DF9-BEED-5912CAF4C44D}">
      <dsp:nvSpPr>
        <dsp:cNvPr id="0" name=""/>
        <dsp:cNvSpPr/>
      </dsp:nvSpPr>
      <dsp:spPr>
        <a:xfrm>
          <a:off x="3949795" y="35964"/>
          <a:ext cx="3461618" cy="777600"/>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IN" sz="2700" kern="1200" dirty="0"/>
            <a:t>Uncertainty </a:t>
          </a:r>
        </a:p>
      </dsp:txBody>
      <dsp:txXfrm>
        <a:off x="3949795" y="35964"/>
        <a:ext cx="3461618" cy="777600"/>
      </dsp:txXfrm>
    </dsp:sp>
    <dsp:sp modelId="{04109DF4-B1A8-46CA-8940-4C07145C8F9A}">
      <dsp:nvSpPr>
        <dsp:cNvPr id="0" name=""/>
        <dsp:cNvSpPr/>
      </dsp:nvSpPr>
      <dsp:spPr>
        <a:xfrm>
          <a:off x="3949795" y="813564"/>
          <a:ext cx="3461618" cy="2063639"/>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IN" sz="2700" kern="1200" dirty="0"/>
            <a:t>Issuance rate</a:t>
          </a:r>
        </a:p>
        <a:p>
          <a:pPr marL="228600" lvl="1" indent="-228600" algn="l" defTabSz="1200150">
            <a:lnSpc>
              <a:spcPct val="90000"/>
            </a:lnSpc>
            <a:spcBef>
              <a:spcPct val="0"/>
            </a:spcBef>
            <a:spcAft>
              <a:spcPct val="15000"/>
            </a:spcAft>
            <a:buChar char="•"/>
          </a:pPr>
          <a:r>
            <a:rPr lang="en-IN" sz="2700" kern="1200" dirty="0"/>
            <a:t>Renewal of CP</a:t>
          </a:r>
        </a:p>
        <a:p>
          <a:pPr marL="228600" lvl="1" indent="-228600" algn="l" defTabSz="1200150">
            <a:lnSpc>
              <a:spcPct val="90000"/>
            </a:lnSpc>
            <a:spcBef>
              <a:spcPct val="0"/>
            </a:spcBef>
            <a:spcAft>
              <a:spcPct val="15000"/>
            </a:spcAft>
            <a:buChar char="•"/>
          </a:pPr>
          <a:r>
            <a:rPr lang="en-IN" sz="2700" kern="1200" dirty="0"/>
            <a:t>Cut-off date for renewal</a:t>
          </a:r>
        </a:p>
      </dsp:txBody>
      <dsp:txXfrm>
        <a:off x="3949795" y="813564"/>
        <a:ext cx="3461618" cy="2063639"/>
      </dsp:txXfrm>
    </dsp:sp>
    <dsp:sp modelId="{95D0C923-4FFF-4800-8AF0-BEBF9B876DEF}">
      <dsp:nvSpPr>
        <dsp:cNvPr id="0" name=""/>
        <dsp:cNvSpPr/>
      </dsp:nvSpPr>
      <dsp:spPr>
        <a:xfrm>
          <a:off x="7896040" y="35964"/>
          <a:ext cx="3461618" cy="7776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IN" sz="2700" kern="1200" dirty="0"/>
            <a:t>Exclusion</a:t>
          </a:r>
        </a:p>
      </dsp:txBody>
      <dsp:txXfrm>
        <a:off x="7896040" y="35964"/>
        <a:ext cx="3461618" cy="777600"/>
      </dsp:txXfrm>
    </dsp:sp>
    <dsp:sp modelId="{021C5325-F6A1-4BBC-81E7-5A4DB7326BFD}">
      <dsp:nvSpPr>
        <dsp:cNvPr id="0" name=""/>
        <dsp:cNvSpPr/>
      </dsp:nvSpPr>
      <dsp:spPr>
        <a:xfrm>
          <a:off x="7896040" y="813564"/>
          <a:ext cx="3461618" cy="2063639"/>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IN" sz="2700" kern="1200" dirty="0"/>
            <a:t>HFC23</a:t>
          </a:r>
        </a:p>
        <a:p>
          <a:pPr marL="228600" lvl="1" indent="-228600" algn="l" defTabSz="1200150">
            <a:lnSpc>
              <a:spcPct val="90000"/>
            </a:lnSpc>
            <a:spcBef>
              <a:spcPct val="0"/>
            </a:spcBef>
            <a:spcAft>
              <a:spcPct val="15000"/>
            </a:spcAft>
            <a:buChar char="•"/>
          </a:pPr>
          <a:r>
            <a:rPr lang="en-IN" sz="2700" kern="1200" dirty="0"/>
            <a:t>N2O</a:t>
          </a:r>
        </a:p>
        <a:p>
          <a:pPr marL="228600" lvl="1" indent="-228600" algn="l" defTabSz="1200150">
            <a:lnSpc>
              <a:spcPct val="90000"/>
            </a:lnSpc>
            <a:spcBef>
              <a:spcPct val="0"/>
            </a:spcBef>
            <a:spcAft>
              <a:spcPct val="15000"/>
            </a:spcAft>
            <a:buChar char="•"/>
          </a:pPr>
          <a:r>
            <a:rPr lang="en-IN" sz="2700" kern="1200" dirty="0"/>
            <a:t>Large hydro</a:t>
          </a:r>
        </a:p>
        <a:p>
          <a:pPr marL="228600" lvl="1" indent="-228600" algn="l" defTabSz="1200150">
            <a:lnSpc>
              <a:spcPct val="90000"/>
            </a:lnSpc>
            <a:spcBef>
              <a:spcPct val="0"/>
            </a:spcBef>
            <a:spcAft>
              <a:spcPct val="15000"/>
            </a:spcAft>
            <a:buChar char="•"/>
          </a:pPr>
          <a:r>
            <a:rPr lang="en-IN" sz="2700" kern="1200" dirty="0"/>
            <a:t>Forestry</a:t>
          </a:r>
        </a:p>
      </dsp:txBody>
      <dsp:txXfrm>
        <a:off x="7896040" y="813564"/>
        <a:ext cx="3461618" cy="20636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D1CA6B-F26F-1B43-AF77-C4F0A3ED7A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6F68A1-C323-B647-940D-18B257F37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28EA5-3B57-EB45-AB9E-A048054F959C}" type="datetimeFigureOut">
              <a:rPr lang="en-GB" smtClean="0"/>
              <a:t>26/05/2020</a:t>
            </a:fld>
            <a:endParaRPr lang="en-GB"/>
          </a:p>
        </p:txBody>
      </p:sp>
      <p:sp>
        <p:nvSpPr>
          <p:cNvPr id="4" name="Footer Placeholder 3">
            <a:extLst>
              <a:ext uri="{FF2B5EF4-FFF2-40B4-BE49-F238E27FC236}">
                <a16:creationId xmlns:a16="http://schemas.microsoft.com/office/drawing/2014/main" id="{01D1A8AC-4164-0C43-926E-505BC0BDC3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1FF39F-F0D0-014E-AAE5-B4774C48F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F93CC9-238D-3A4D-96C0-6A460E557E64}" type="slidenum">
              <a:rPr lang="en-GB" smtClean="0"/>
              <a:t>‹#›</a:t>
            </a:fld>
            <a:endParaRPr lang="en-GB"/>
          </a:p>
        </p:txBody>
      </p:sp>
    </p:spTree>
    <p:extLst>
      <p:ext uri="{BB962C8B-B14F-4D97-AF65-F5344CB8AC3E}">
        <p14:creationId xmlns:p14="http://schemas.microsoft.com/office/powerpoint/2010/main"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DA37D-2FDE-F047-A814-B89AF3CAA999}" type="datetimeFigureOut">
              <a:rPr lang="en-GB" smtClean="0"/>
              <a:t>26/05/2020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819B1-5A62-8942-A1A9-7C81B8FCFFD7}" type="slidenum">
              <a:rPr lang="en-GB" smtClean="0"/>
              <a:t>‹#›</a:t>
            </a:fld>
            <a:endParaRPr lang="en-GB"/>
          </a:p>
        </p:txBody>
      </p:sp>
    </p:spTree>
    <p:extLst>
      <p:ext uri="{BB962C8B-B14F-4D97-AF65-F5344CB8AC3E}">
        <p14:creationId xmlns:p14="http://schemas.microsoft.com/office/powerpoint/2010/main"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dirty="0"/>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There are about 4601 projects that have not had any issuances so far.</a:t>
            </a:r>
          </a:p>
          <a:p>
            <a:endParaRPr lang="en-GB" dirty="0"/>
          </a:p>
          <a:p>
            <a:r>
              <a:rPr lang="en-GB" dirty="0"/>
              <a:t>Large hydro &lt;15MW requirement in CDM, &lt;25MW in the EU.</a:t>
            </a:r>
          </a:p>
        </p:txBody>
      </p:sp>
      <p:sp>
        <p:nvSpPr>
          <p:cNvPr id="4" name="Slide Number Placeholder 3"/>
          <p:cNvSpPr>
            <a:spLocks noGrp="1"/>
          </p:cNvSpPr>
          <p:nvPr>
            <p:ph type="sldNum" sz="quarter" idx="10"/>
          </p:nvPr>
        </p:nvSpPr>
        <p:spPr/>
        <p:txBody>
          <a:bodyPr/>
          <a:lstStyle/>
          <a:p>
            <a:fld id="{2BE37EAD-B669-450B-8488-2784A37454DD}" type="slidenum">
              <a:rPr lang="en-GB" smtClean="0"/>
              <a:t>10</a:t>
            </a:fld>
            <a:endParaRPr lang="en-GB"/>
          </a:p>
        </p:txBody>
      </p:sp>
    </p:spTree>
    <p:extLst>
      <p:ext uri="{BB962C8B-B14F-4D97-AF65-F5344CB8AC3E}">
        <p14:creationId xmlns:p14="http://schemas.microsoft.com/office/powerpoint/2010/main" val="257842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11</a:t>
            </a:fld>
            <a:endParaRPr lang="en-GB"/>
          </a:p>
        </p:txBody>
      </p:sp>
    </p:spTree>
    <p:extLst>
      <p:ext uri="{BB962C8B-B14F-4D97-AF65-F5344CB8AC3E}">
        <p14:creationId xmlns:p14="http://schemas.microsoft.com/office/powerpoint/2010/main" val="340950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12</a:t>
            </a:fld>
            <a:endParaRPr lang="en-GB"/>
          </a:p>
        </p:txBody>
      </p:sp>
    </p:spTree>
    <p:extLst>
      <p:ext uri="{BB962C8B-B14F-4D97-AF65-F5344CB8AC3E}">
        <p14:creationId xmlns:p14="http://schemas.microsoft.com/office/powerpoint/2010/main" val="43337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13</a:t>
            </a:fld>
            <a:endParaRPr lang="en-GB"/>
          </a:p>
        </p:txBody>
      </p:sp>
    </p:spTree>
    <p:extLst>
      <p:ext uri="{BB962C8B-B14F-4D97-AF65-F5344CB8AC3E}">
        <p14:creationId xmlns:p14="http://schemas.microsoft.com/office/powerpoint/2010/main" val="175250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14</a:t>
            </a:fld>
            <a:endParaRPr lang="en-GB"/>
          </a:p>
        </p:txBody>
      </p:sp>
    </p:spTree>
    <p:extLst>
      <p:ext uri="{BB962C8B-B14F-4D97-AF65-F5344CB8AC3E}">
        <p14:creationId xmlns:p14="http://schemas.microsoft.com/office/powerpoint/2010/main" val="134573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projects include PAs, </a:t>
            </a:r>
            <a:r>
              <a:rPr lang="en-GB" dirty="0" err="1"/>
              <a:t>PoAs</a:t>
            </a:r>
            <a:r>
              <a:rPr lang="en-GB" dirty="0"/>
              <a:t>, dormant projects</a:t>
            </a:r>
          </a:p>
        </p:txBody>
      </p:sp>
      <p:sp>
        <p:nvSpPr>
          <p:cNvPr id="4" name="Slide Number Placeholder 3"/>
          <p:cNvSpPr>
            <a:spLocks noGrp="1"/>
          </p:cNvSpPr>
          <p:nvPr>
            <p:ph type="sldNum" sz="quarter" idx="10"/>
          </p:nvPr>
        </p:nvSpPr>
        <p:spPr/>
        <p:txBody>
          <a:bodyPr/>
          <a:lstStyle/>
          <a:p>
            <a:fld id="{2BE37EAD-B669-450B-8488-2784A37454DD}" type="slidenum">
              <a:rPr lang="en-GB" smtClean="0"/>
              <a:t>15</a:t>
            </a:fld>
            <a:endParaRPr lang="en-GB"/>
          </a:p>
        </p:txBody>
      </p:sp>
    </p:spTree>
    <p:extLst>
      <p:ext uri="{BB962C8B-B14F-4D97-AF65-F5344CB8AC3E}">
        <p14:creationId xmlns:p14="http://schemas.microsoft.com/office/powerpoint/2010/main" val="467154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16</a:t>
            </a:fld>
            <a:endParaRPr lang="en-GB"/>
          </a:p>
        </p:txBody>
      </p:sp>
    </p:spTree>
    <p:extLst>
      <p:ext uri="{BB962C8B-B14F-4D97-AF65-F5344CB8AC3E}">
        <p14:creationId xmlns:p14="http://schemas.microsoft.com/office/powerpoint/2010/main" val="229028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There are more than 8000 projects registered under the CDM and more in the pipeline. Owing to such large number of projects, instead of delving into the primary numbers provided in the respective project design documents, the stated data bases were used. </a:t>
            </a:r>
          </a:p>
          <a:p>
            <a:r>
              <a:rPr lang="en-IN" sz="1200" kern="1200" dirty="0">
                <a:solidFill>
                  <a:schemeClr val="tx1"/>
                </a:solidFill>
                <a:effectLst/>
                <a:latin typeface="+mn-lt"/>
                <a:ea typeface="+mn-ea"/>
                <a:cs typeface="+mn-cs"/>
              </a:rPr>
              <a:t>These databases vary with slightly different ways of representation and bit of lag with regards to the status of the projects, however, the list of projects is the same.</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E37EAD-B669-450B-8488-2784A37454DD}" type="slidenum">
              <a:rPr lang="en-GB" smtClean="0"/>
              <a:t>2</a:t>
            </a:fld>
            <a:endParaRPr lang="en-GB"/>
          </a:p>
        </p:txBody>
      </p:sp>
    </p:spTree>
    <p:extLst>
      <p:ext uri="{BB962C8B-B14F-4D97-AF65-F5344CB8AC3E}">
        <p14:creationId xmlns:p14="http://schemas.microsoft.com/office/powerpoint/2010/main" val="401507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Projects with CDM prior consideration – These projects have not been included as there are no ex-ante estimates available for such projects. </a:t>
            </a:r>
          </a:p>
          <a:p>
            <a:pPr lvl="0"/>
            <a:endParaRPr lang="en-IN"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Projects under validation – There are two sets of such projects: Projects  that have been in the validation process for long (several years) without a positive validation opinion and Relatively new projects currently under validation. </a:t>
            </a:r>
          </a:p>
          <a:p>
            <a:pPr lvl="0"/>
            <a:endParaRPr lang="en-IN"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Registered projects – The information for these projects is provided by  the ex-ante estimates of emission reductions</a:t>
            </a:r>
            <a:r>
              <a:rPr lang="en-IN" sz="1200" b="0" i="0" u="none" strike="noStrike" kern="1200" baseline="0" dirty="0">
                <a:solidFill>
                  <a:schemeClr val="tx1"/>
                </a:solidFill>
                <a:effectLst/>
                <a:latin typeface="+mn-lt"/>
                <a:ea typeface="+mn-ea"/>
                <a:cs typeface="+mn-cs"/>
              </a:rPr>
              <a:t>.</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E37EAD-B669-450B-8488-2784A37454DD}" type="slidenum">
              <a:rPr lang="en-GB" smtClean="0"/>
              <a:t>3</a:t>
            </a:fld>
            <a:endParaRPr lang="en-GB"/>
          </a:p>
        </p:txBody>
      </p:sp>
    </p:spTree>
    <p:extLst>
      <p:ext uri="{BB962C8B-B14F-4D97-AF65-F5344CB8AC3E}">
        <p14:creationId xmlns:p14="http://schemas.microsoft.com/office/powerpoint/2010/main" val="122826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The possibility of issuance of CERs from the dormant registered projects is reduced due to a number of factors, including:</a:t>
            </a:r>
          </a:p>
          <a:p>
            <a:pPr marL="228600" indent="-228600">
              <a:buAutoNum type="arabicPeriod"/>
            </a:pPr>
            <a:r>
              <a:rPr lang="en-IN" sz="1200" kern="1200" dirty="0">
                <a:solidFill>
                  <a:schemeClr val="tx1"/>
                </a:solidFill>
                <a:effectLst/>
                <a:latin typeface="+mn-lt"/>
                <a:ea typeface="+mn-ea"/>
                <a:cs typeface="+mn-cs"/>
              </a:rPr>
              <a:t>The project is not being implemented – No CERs would originate from such projects till they are commissioned and operational.</a:t>
            </a:r>
          </a:p>
          <a:p>
            <a:pPr marL="228600" indent="-228600">
              <a:buAutoNum type="arabicPeriod"/>
            </a:pPr>
            <a:r>
              <a:rPr lang="en-IN" sz="1200" kern="1200" dirty="0">
                <a:solidFill>
                  <a:schemeClr val="tx1"/>
                </a:solidFill>
                <a:effectLst/>
                <a:latin typeface="+mn-lt"/>
                <a:ea typeface="+mn-ea"/>
                <a:cs typeface="+mn-cs"/>
              </a:rPr>
              <a:t>Delay in commissioning – With the crediting period start date getting fixed at registration with little change possible post registration, the delay in project being operational would effectively reduce the crediting period.</a:t>
            </a:r>
          </a:p>
          <a:p>
            <a:pPr marL="228600" indent="-228600">
              <a:buAutoNum type="arabicPeriod"/>
            </a:pPr>
            <a:r>
              <a:rPr lang="en-IN" sz="1200" kern="1200" dirty="0">
                <a:solidFill>
                  <a:schemeClr val="tx1"/>
                </a:solidFill>
                <a:effectLst/>
                <a:latin typeface="+mn-lt"/>
                <a:ea typeface="+mn-ea"/>
                <a:cs typeface="+mn-cs"/>
              </a:rPr>
              <a:t>Change of design – The change of design may render the methodology applied for monitoring and quantification of ERs being not relevant/not-applicable.</a:t>
            </a:r>
          </a:p>
          <a:p>
            <a:pPr marL="228600" indent="-228600">
              <a:buAutoNum type="arabicPeriod"/>
            </a:pPr>
            <a:r>
              <a:rPr lang="en-IN" sz="1200" kern="1200" dirty="0">
                <a:solidFill>
                  <a:schemeClr val="tx1"/>
                </a:solidFill>
                <a:effectLst/>
                <a:latin typeface="+mn-lt"/>
                <a:ea typeface="+mn-ea"/>
                <a:cs typeface="+mn-cs"/>
              </a:rPr>
              <a:t>Lack of monitoring – Without monitoring the requisite parameters for quantification the ERs cannot be claimed. In absence of the monitored data despite the project being operational</a:t>
            </a:r>
            <a:endParaRPr lang="en-IN" sz="14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E37EAD-B669-450B-8488-2784A37454DD}" type="slidenum">
              <a:rPr lang="en-GB" smtClean="0"/>
              <a:t>4</a:t>
            </a:fld>
            <a:endParaRPr lang="en-GB"/>
          </a:p>
        </p:txBody>
      </p:sp>
    </p:spTree>
    <p:extLst>
      <p:ext uri="{BB962C8B-B14F-4D97-AF65-F5344CB8AC3E}">
        <p14:creationId xmlns:p14="http://schemas.microsoft.com/office/powerpoint/2010/main" val="76244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The total ERs for the crediting period was calculated based on the type of crediting period, and estimated annual average of ER . The split of the total ER estimate across the three  periods (KP1, KP2 and post 2020) was done by an allocating methodology which uses the crediting period type, the start date of the project and the respective end and start dates of  KP1, KP2 and post-2020. The allocation of ERs was  done based on the number of  overlapping days, straddling the crediting period across KP1, KP2 and post-2020.</a:t>
            </a:r>
          </a:p>
        </p:txBody>
      </p:sp>
      <p:sp>
        <p:nvSpPr>
          <p:cNvPr id="4" name="Slide Number Placeholder 3"/>
          <p:cNvSpPr>
            <a:spLocks noGrp="1"/>
          </p:cNvSpPr>
          <p:nvPr>
            <p:ph type="sldNum" sz="quarter" idx="10"/>
          </p:nvPr>
        </p:nvSpPr>
        <p:spPr/>
        <p:txBody>
          <a:bodyPr/>
          <a:lstStyle/>
          <a:p>
            <a:fld id="{2BE37EAD-B669-450B-8488-2784A37454DD}" type="slidenum">
              <a:rPr lang="en-GB" smtClean="0"/>
              <a:t>5</a:t>
            </a:fld>
            <a:endParaRPr lang="en-GB"/>
          </a:p>
        </p:txBody>
      </p:sp>
    </p:spTree>
    <p:extLst>
      <p:ext uri="{BB962C8B-B14F-4D97-AF65-F5344CB8AC3E}">
        <p14:creationId xmlns:p14="http://schemas.microsoft.com/office/powerpoint/2010/main" val="309861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The possibility of issuance of CERs from the dormant registered projects is reduced due to a number of factors, including:</a:t>
            </a:r>
          </a:p>
          <a:p>
            <a:pPr marL="228600" indent="-228600">
              <a:buAutoNum type="arabicPeriod"/>
            </a:pPr>
            <a:r>
              <a:rPr lang="en-IN" sz="1200" kern="1200" dirty="0">
                <a:solidFill>
                  <a:schemeClr val="tx1"/>
                </a:solidFill>
                <a:effectLst/>
                <a:latin typeface="+mn-lt"/>
                <a:ea typeface="+mn-ea"/>
                <a:cs typeface="+mn-cs"/>
              </a:rPr>
              <a:t>The project is not being implemented – No CERs would originate from such projects till they are commissioned and operational.</a:t>
            </a:r>
          </a:p>
          <a:p>
            <a:pPr marL="228600" indent="-228600">
              <a:buAutoNum type="arabicPeriod"/>
            </a:pPr>
            <a:r>
              <a:rPr lang="en-IN" sz="1200" kern="1200" dirty="0">
                <a:solidFill>
                  <a:schemeClr val="tx1"/>
                </a:solidFill>
                <a:effectLst/>
                <a:latin typeface="+mn-lt"/>
                <a:ea typeface="+mn-ea"/>
                <a:cs typeface="+mn-cs"/>
              </a:rPr>
              <a:t>Delay in commissioning – With the crediting period start date getting fixed at registration with little change possible post registration, the delay in project being operational would effectively reduce the crediting period.</a:t>
            </a:r>
          </a:p>
          <a:p>
            <a:pPr marL="228600" indent="-228600">
              <a:buAutoNum type="arabicPeriod"/>
            </a:pPr>
            <a:r>
              <a:rPr lang="en-IN" sz="1200" kern="1200" dirty="0">
                <a:solidFill>
                  <a:schemeClr val="tx1"/>
                </a:solidFill>
                <a:effectLst/>
                <a:latin typeface="+mn-lt"/>
                <a:ea typeface="+mn-ea"/>
                <a:cs typeface="+mn-cs"/>
              </a:rPr>
              <a:t>Change of design – The change of design may render the methodology applied for monitoring and quantification of ERs being not relevant/not-applicable.</a:t>
            </a:r>
          </a:p>
          <a:p>
            <a:pPr marL="228600" indent="-228600">
              <a:buAutoNum type="arabicPeriod"/>
            </a:pPr>
            <a:r>
              <a:rPr lang="en-IN" sz="1200" kern="1200" dirty="0">
                <a:solidFill>
                  <a:schemeClr val="tx1"/>
                </a:solidFill>
                <a:effectLst/>
                <a:latin typeface="+mn-lt"/>
                <a:ea typeface="+mn-ea"/>
                <a:cs typeface="+mn-cs"/>
              </a:rPr>
              <a:t>Renewal - of the 5137 projects that have opted for renewable crediting period (CP) only 559 have renewed the 2nd CP and only 24 have had a 3rd CP renewal</a:t>
            </a:r>
          </a:p>
          <a:p>
            <a:pPr marL="228600" indent="-228600">
              <a:buAutoNum type="arabicPeriod"/>
            </a:pPr>
            <a:r>
              <a:rPr lang="en-IN" sz="1200" kern="1200" dirty="0">
                <a:solidFill>
                  <a:schemeClr val="tx1"/>
                </a:solidFill>
                <a:effectLst/>
                <a:latin typeface="+mn-lt"/>
                <a:ea typeface="+mn-ea"/>
                <a:cs typeface="+mn-cs"/>
              </a:rPr>
              <a:t>Lack of monitoring – Without monitoring the requisite parameters for quantification the ERs cannot be claimed. In absence of the monitored data despite the project being operational</a:t>
            </a:r>
            <a:endParaRPr lang="en-IN" sz="14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E37EAD-B669-450B-8488-2784A37454DD}" type="slidenum">
              <a:rPr lang="en-GB" smtClean="0"/>
              <a:t>6</a:t>
            </a:fld>
            <a:endParaRPr lang="en-GB"/>
          </a:p>
        </p:txBody>
      </p:sp>
    </p:spTree>
    <p:extLst>
      <p:ext uri="{BB962C8B-B14F-4D97-AF65-F5344CB8AC3E}">
        <p14:creationId xmlns:p14="http://schemas.microsoft.com/office/powerpoint/2010/main" val="124349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N" sz="1200" kern="1200" dirty="0">
                <a:solidFill>
                  <a:schemeClr val="tx1"/>
                </a:solidFill>
                <a:effectLst/>
                <a:latin typeface="+mn-lt"/>
                <a:ea typeface="+mn-ea"/>
                <a:cs typeface="+mn-cs"/>
              </a:rPr>
              <a:t>Industrial gases: The European Union (EU) banned HFC-23 and N2O credits from use in the EU-ETS from 1 January 2013. Also, HFC is covered under the Kigali Agreement to the Montreal Protocol. Further, for N2O destruction the emission reductions will not happen in absence of catalyst replenishment, and the others are being facilitated through Nitric Acid facility and hence their CERs are already committed. </a:t>
            </a:r>
          </a:p>
          <a:p>
            <a:pPr lvl="0"/>
            <a:r>
              <a:rPr lang="en-IN" sz="1200" kern="1200" dirty="0">
                <a:solidFill>
                  <a:schemeClr val="tx1"/>
                </a:solidFill>
                <a:effectLst/>
                <a:latin typeface="+mn-lt"/>
                <a:ea typeface="+mn-ea"/>
                <a:cs typeface="+mn-cs"/>
              </a:rPr>
              <a:t>Large hydro: Although the definition of large hydro varies, with hydro projects above 20 MW being restricted under EU-ETS, in this study a threshold of 15 MW was used to classify small and large hydro.</a:t>
            </a:r>
          </a:p>
          <a:p>
            <a:r>
              <a:rPr lang="en-IN" sz="1200" kern="1200" dirty="0">
                <a:solidFill>
                  <a:schemeClr val="tx1"/>
                </a:solidFill>
                <a:effectLst/>
                <a:latin typeface="+mn-lt"/>
                <a:ea typeface="+mn-ea"/>
                <a:cs typeface="+mn-cs"/>
              </a:rPr>
              <a:t>Forestry: The A/R projects have been excluded as the ERs are not permanent. </a:t>
            </a:r>
          </a:p>
        </p:txBody>
      </p:sp>
      <p:sp>
        <p:nvSpPr>
          <p:cNvPr id="4" name="Slide Number Placeholder 3"/>
          <p:cNvSpPr>
            <a:spLocks noGrp="1"/>
          </p:cNvSpPr>
          <p:nvPr>
            <p:ph type="sldNum" sz="quarter" idx="10"/>
          </p:nvPr>
        </p:nvSpPr>
        <p:spPr/>
        <p:txBody>
          <a:bodyPr/>
          <a:lstStyle/>
          <a:p>
            <a:fld id="{2BE37EAD-B669-450B-8488-2784A37454DD}" type="slidenum">
              <a:rPr lang="en-GB" smtClean="0"/>
              <a:t>7</a:t>
            </a:fld>
            <a:endParaRPr lang="en-GB"/>
          </a:p>
        </p:txBody>
      </p:sp>
    </p:spTree>
    <p:extLst>
      <p:ext uri="{BB962C8B-B14F-4D97-AF65-F5344CB8AC3E}">
        <p14:creationId xmlns:p14="http://schemas.microsoft.com/office/powerpoint/2010/main" val="20249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E37EAD-B669-450B-8488-2784A37454DD}" type="slidenum">
              <a:rPr lang="en-GB" smtClean="0"/>
              <a:t>8</a:t>
            </a:fld>
            <a:endParaRPr lang="en-GB"/>
          </a:p>
        </p:txBody>
      </p:sp>
    </p:spTree>
    <p:extLst>
      <p:ext uri="{BB962C8B-B14F-4D97-AF65-F5344CB8AC3E}">
        <p14:creationId xmlns:p14="http://schemas.microsoft.com/office/powerpoint/2010/main" val="68736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the 5137 projects that have opted for renewable crediting period (CP) only 559 have renewed </a:t>
            </a:r>
            <a:r>
              <a:rPr lang="en-GB" dirty="0" err="1"/>
              <a:t>upto</a:t>
            </a:r>
            <a:r>
              <a:rPr lang="en-GB" dirty="0"/>
              <a:t> 2</a:t>
            </a:r>
            <a:r>
              <a:rPr lang="en-GB" baseline="30000" dirty="0"/>
              <a:t>nd</a:t>
            </a:r>
            <a:r>
              <a:rPr lang="en-GB" dirty="0"/>
              <a:t> CP and only 24 have had 3</a:t>
            </a:r>
            <a:r>
              <a:rPr lang="en-GB" baseline="30000" dirty="0"/>
              <a:t>rd</a:t>
            </a:r>
            <a:r>
              <a:rPr lang="en-GB" dirty="0"/>
              <a:t> CP renewal. There are about 3594 projects wherein the 1</a:t>
            </a:r>
            <a:r>
              <a:rPr lang="en-GB" baseline="30000" dirty="0"/>
              <a:t>st</a:t>
            </a:r>
            <a:r>
              <a:rPr lang="en-GB" dirty="0"/>
              <a:t> CP has ended, however apart from the 559 renewed projects, currently there are only 71 projects in different stages of renewal. The deadline for renewal of such projects has been set as 30</a:t>
            </a:r>
            <a:r>
              <a:rPr lang="en-GB" baseline="30000" dirty="0"/>
              <a:t>th</a:t>
            </a:r>
            <a:r>
              <a:rPr lang="en-GB" dirty="0"/>
              <a:t> Sep 2020 at EB 105.</a:t>
            </a:r>
          </a:p>
          <a:p>
            <a:endParaRPr lang="en-GB" dirty="0"/>
          </a:p>
          <a:p>
            <a:r>
              <a:rPr lang="en-GB" dirty="0"/>
              <a:t>In absence of renewal numbers, average ratio of 0.89 derived from renewed projects has been applied to arrive at CP2 and CP3 numbers for other projects.</a:t>
            </a:r>
          </a:p>
          <a:p>
            <a:endParaRPr lang="en-GB" dirty="0"/>
          </a:p>
          <a:p>
            <a:r>
              <a:rPr lang="en-GB" b="1" dirty="0"/>
              <a:t>Perspectives_2019 study: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Potential CER generation from projects pre and post 2020 (million CERs) = 14,485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Potential CER generation from projects post 2020 (million CERs) = 6912</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Potential CER generation from </a:t>
            </a:r>
            <a:r>
              <a:rPr lang="en-IN" sz="1200" b="0" i="0" u="none" strike="noStrike" kern="1200" baseline="0" dirty="0" err="1">
                <a:solidFill>
                  <a:schemeClr val="tx1"/>
                </a:solidFill>
                <a:latin typeface="+mn-lt"/>
                <a:ea typeface="+mn-ea"/>
                <a:cs typeface="+mn-cs"/>
              </a:rPr>
              <a:t>PoAs</a:t>
            </a:r>
            <a:r>
              <a:rPr lang="en-IN" sz="1200" b="0" i="0" u="none" strike="noStrike" kern="1200" baseline="0" dirty="0">
                <a:solidFill>
                  <a:schemeClr val="tx1"/>
                </a:solidFill>
                <a:latin typeface="+mn-lt"/>
                <a:ea typeface="+mn-ea"/>
                <a:cs typeface="+mn-cs"/>
              </a:rPr>
              <a:t> pre and post 2020 (million CERs) = 975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Potential CER generation from </a:t>
            </a:r>
            <a:r>
              <a:rPr lang="en-IN" sz="1200" b="0" i="0" u="none" strike="noStrike" kern="1200" baseline="0" dirty="0" err="1">
                <a:solidFill>
                  <a:schemeClr val="tx1"/>
                </a:solidFill>
                <a:latin typeface="+mn-lt"/>
                <a:ea typeface="+mn-ea"/>
                <a:cs typeface="+mn-cs"/>
              </a:rPr>
              <a:t>PoAs</a:t>
            </a:r>
            <a:r>
              <a:rPr lang="en-IN" sz="1200" b="0" i="0" u="none" strike="noStrike" kern="1200" baseline="0" dirty="0">
                <a:solidFill>
                  <a:schemeClr val="tx1"/>
                </a:solidFill>
                <a:latin typeface="+mn-lt"/>
                <a:ea typeface="+mn-ea"/>
                <a:cs typeface="+mn-cs"/>
              </a:rPr>
              <a:t> post 2020 (million CERs) = 630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solidFill>
                <a:latin typeface="+mn-lt"/>
                <a:ea typeface="+mn-ea"/>
                <a:cs typeface="+mn-cs"/>
              </a:rPr>
              <a:t>Total potential CER generation pre and post 2020 (</a:t>
            </a:r>
            <a:r>
              <a:rPr lang="en-IN" sz="1200" b="1" i="0" u="none" strike="noStrike" kern="1200" baseline="0" dirty="0" err="1">
                <a:solidFill>
                  <a:schemeClr val="tx1"/>
                </a:solidFill>
                <a:latin typeface="+mn-lt"/>
                <a:ea typeface="+mn-ea"/>
                <a:cs typeface="+mn-cs"/>
              </a:rPr>
              <a:t>PoAs</a:t>
            </a:r>
            <a:r>
              <a:rPr lang="en-IN" sz="1200" b="1" i="0" u="none" strike="noStrike" kern="1200" baseline="0" dirty="0">
                <a:solidFill>
                  <a:schemeClr val="tx1"/>
                </a:solidFill>
                <a:latin typeface="+mn-lt"/>
                <a:ea typeface="+mn-ea"/>
                <a:cs typeface="+mn-cs"/>
              </a:rPr>
              <a:t> and projects) (million CERs) = 15,445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solidFill>
                <a:latin typeface="+mn-lt"/>
                <a:ea typeface="+mn-ea"/>
                <a:cs typeface="+mn-cs"/>
              </a:rPr>
              <a:t>Total potential CER generation post 2020 (</a:t>
            </a:r>
            <a:r>
              <a:rPr lang="en-IN" sz="1200" b="1" i="0" u="none" strike="noStrike" kern="1200" baseline="0" dirty="0" err="1">
                <a:solidFill>
                  <a:schemeClr val="tx1"/>
                </a:solidFill>
                <a:latin typeface="+mn-lt"/>
                <a:ea typeface="+mn-ea"/>
                <a:cs typeface="+mn-cs"/>
              </a:rPr>
              <a:t>PoAs</a:t>
            </a:r>
            <a:r>
              <a:rPr lang="en-IN" sz="1200" b="1" i="0" u="none" strike="noStrike" kern="1200" baseline="0" dirty="0">
                <a:solidFill>
                  <a:schemeClr val="tx1"/>
                </a:solidFill>
                <a:latin typeface="+mn-lt"/>
                <a:ea typeface="+mn-ea"/>
                <a:cs typeface="+mn-cs"/>
              </a:rPr>
              <a:t> and projects) (million CERs) = 7543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The numbers here are lower as they originate from 7805 projects and 1197 CPAs and further these are till 2030.</a:t>
            </a:r>
          </a:p>
        </p:txBody>
      </p:sp>
      <p:sp>
        <p:nvSpPr>
          <p:cNvPr id="4" name="Slide Number Placeholder 3"/>
          <p:cNvSpPr>
            <a:spLocks noGrp="1"/>
          </p:cNvSpPr>
          <p:nvPr>
            <p:ph type="sldNum" sz="quarter" idx="10"/>
          </p:nvPr>
        </p:nvSpPr>
        <p:spPr/>
        <p:txBody>
          <a:bodyPr/>
          <a:lstStyle/>
          <a:p>
            <a:fld id="{2BE37EAD-B669-450B-8488-2784A37454DD}" type="slidenum">
              <a:rPr lang="en-GB" smtClean="0"/>
              <a:t>9</a:t>
            </a:fld>
            <a:endParaRPr lang="en-GB"/>
          </a:p>
        </p:txBody>
      </p:sp>
    </p:spTree>
    <p:extLst>
      <p:ext uri="{BB962C8B-B14F-4D97-AF65-F5344CB8AC3E}">
        <p14:creationId xmlns:p14="http://schemas.microsoft.com/office/powerpoint/2010/main" val="358405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US"/>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5066569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val="372141588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t>‹#›</a:t>
            </a:fld>
            <a:endParaRPr lang="en-GB"/>
          </a:p>
        </p:txBody>
      </p:sp>
    </p:spTree>
    <p:extLst>
      <p:ext uri="{BB962C8B-B14F-4D97-AF65-F5344CB8AC3E}">
        <p14:creationId xmlns:p14="http://schemas.microsoft.com/office/powerpoint/2010/main" val="333983427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4222438"/>
            <a:ext cx="10515600" cy="963337"/>
          </a:xfrm>
        </p:spPr>
        <p:txBody>
          <a:bodyPr>
            <a:normAutofit/>
          </a:bodyPr>
          <a:lstStyle/>
          <a:p>
            <a:r>
              <a:rPr lang="en-US" dirty="0"/>
              <a:t>Andrei </a:t>
            </a:r>
            <a:r>
              <a:rPr lang="en-US" dirty="0" err="1"/>
              <a:t>Marcu</a:t>
            </a:r>
            <a:r>
              <a:rPr lang="en-US" dirty="0"/>
              <a:t>, ERCST</a:t>
            </a: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lstStyle/>
          <a:p>
            <a:r>
              <a:rPr lang="en-US" dirty="0"/>
              <a:t>May 26</a:t>
            </a:r>
            <a:r>
              <a:rPr lang="en-US" baseline="30000" dirty="0"/>
              <a:t>th</a:t>
            </a:r>
            <a:r>
              <a:rPr lang="en-US" dirty="0"/>
              <a:t> </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p:txBody>
          <a:bodyPr/>
          <a:lstStyle/>
          <a:p>
            <a:r>
              <a:rPr lang="en-GB" dirty="0">
                <a:solidFill>
                  <a:srgbClr val="1E6BA7"/>
                </a:solidFill>
                <a:latin typeface="Cambria Math" charset="0"/>
                <a:ea typeface="Cambria Math" charset="0"/>
                <a:cs typeface="Cambria Math" charset="0"/>
              </a:rPr>
              <a:t>CDM Transition – CER Availability</a:t>
            </a:r>
          </a:p>
        </p:txBody>
      </p:sp>
    </p:spTree>
    <p:extLst>
      <p:ext uri="{BB962C8B-B14F-4D97-AF65-F5344CB8AC3E}">
        <p14:creationId xmlns:p14="http://schemas.microsoft.com/office/powerpoint/2010/main" val="423279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a:bodyPr>
          <a:lstStyle/>
          <a:p>
            <a:r>
              <a:rPr lang="en-GB" sz="3200" dirty="0">
                <a:cs typeface="Arial" panose="020B0604020202020204" pitchFamily="34" charset="0"/>
              </a:rPr>
              <a:t>The exclusion of certain type of projects such as HFC23, N2O, large hydro (&gt; 15 MW) would reduce the available credits by about 7 billion tCO2e. The split across the different periods is as follows:</a:t>
            </a:r>
          </a:p>
          <a:p>
            <a:endParaRPr lang="en-GB" sz="3200" dirty="0">
              <a:cs typeface="Arial" panose="020B0604020202020204" pitchFamily="34" charset="0"/>
            </a:endParaRPr>
          </a:p>
          <a:p>
            <a:endParaRPr lang="en-GB" sz="3200" dirty="0">
              <a:cs typeface="Arial" panose="020B0604020202020204" pitchFamily="34" charset="0"/>
            </a:endParaRPr>
          </a:p>
          <a:p>
            <a:endParaRPr lang="en-GB" sz="3200" dirty="0">
              <a:cs typeface="Arial" panose="020B0604020202020204" pitchFamily="34" charset="0"/>
            </a:endParaRPr>
          </a:p>
          <a:p>
            <a:endParaRPr lang="en-GB" sz="3200" dirty="0">
              <a:cs typeface="Arial" panose="020B0604020202020204" pitchFamily="34" charset="0"/>
            </a:endParaRP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Ex-ante estimate of emission reductions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10</a:t>
            </a:fld>
            <a:endParaRPr lang="en-GB"/>
          </a:p>
        </p:txBody>
      </p:sp>
      <p:graphicFrame>
        <p:nvGraphicFramePr>
          <p:cNvPr id="5" name="Table 5">
            <a:extLst>
              <a:ext uri="{FF2B5EF4-FFF2-40B4-BE49-F238E27FC236}">
                <a16:creationId xmlns:a16="http://schemas.microsoft.com/office/drawing/2014/main" id="{A238C8DF-E821-4330-8D58-D2E66568127B}"/>
              </a:ext>
            </a:extLst>
          </p:cNvPr>
          <p:cNvGraphicFramePr>
            <a:graphicFrameLocks noGrp="1"/>
          </p:cNvGraphicFramePr>
          <p:nvPr>
            <p:extLst>
              <p:ext uri="{D42A27DB-BD31-4B8C-83A1-F6EECF244321}">
                <p14:modId xmlns:p14="http://schemas.microsoft.com/office/powerpoint/2010/main" val="2427569230"/>
              </p:ext>
            </p:extLst>
          </p:nvPr>
        </p:nvGraphicFramePr>
        <p:xfrm>
          <a:off x="611187" y="3053020"/>
          <a:ext cx="10969626" cy="2225040"/>
        </p:xfrm>
        <a:graphic>
          <a:graphicData uri="http://schemas.openxmlformats.org/drawingml/2006/table">
            <a:tbl>
              <a:tblPr firstRow="1" bandRow="1">
                <a:tableStyleId>{5C22544A-7EE6-4342-B048-85BDC9FD1C3A}</a:tableStyleId>
              </a:tblPr>
              <a:tblGrid>
                <a:gridCol w="2148055">
                  <a:extLst>
                    <a:ext uri="{9D8B030D-6E8A-4147-A177-3AD203B41FA5}">
                      <a16:colId xmlns:a16="http://schemas.microsoft.com/office/drawing/2014/main" val="2013144098"/>
                    </a:ext>
                  </a:extLst>
                </a:gridCol>
                <a:gridCol w="3561347">
                  <a:extLst>
                    <a:ext uri="{9D8B030D-6E8A-4147-A177-3AD203B41FA5}">
                      <a16:colId xmlns:a16="http://schemas.microsoft.com/office/drawing/2014/main" val="359298010"/>
                    </a:ext>
                  </a:extLst>
                </a:gridCol>
                <a:gridCol w="1315453">
                  <a:extLst>
                    <a:ext uri="{9D8B030D-6E8A-4147-A177-3AD203B41FA5}">
                      <a16:colId xmlns:a16="http://schemas.microsoft.com/office/drawing/2014/main" val="193332099"/>
                    </a:ext>
                  </a:extLst>
                </a:gridCol>
                <a:gridCol w="1251284">
                  <a:extLst>
                    <a:ext uri="{9D8B030D-6E8A-4147-A177-3AD203B41FA5}">
                      <a16:colId xmlns:a16="http://schemas.microsoft.com/office/drawing/2014/main" val="197191748"/>
                    </a:ext>
                  </a:extLst>
                </a:gridCol>
                <a:gridCol w="1187116">
                  <a:extLst>
                    <a:ext uri="{9D8B030D-6E8A-4147-A177-3AD203B41FA5}">
                      <a16:colId xmlns:a16="http://schemas.microsoft.com/office/drawing/2014/main" val="1276961617"/>
                    </a:ext>
                  </a:extLst>
                </a:gridCol>
                <a:gridCol w="1506371">
                  <a:extLst>
                    <a:ext uri="{9D8B030D-6E8A-4147-A177-3AD203B41FA5}">
                      <a16:colId xmlns:a16="http://schemas.microsoft.com/office/drawing/2014/main" val="788745843"/>
                    </a:ext>
                  </a:extLst>
                </a:gridCol>
              </a:tblGrid>
              <a:tr h="370840">
                <a:tc>
                  <a:txBody>
                    <a:bodyPr/>
                    <a:lstStyle/>
                    <a:p>
                      <a:r>
                        <a:rPr lang="en-IN" dirty="0"/>
                        <a:t>Description</a:t>
                      </a:r>
                    </a:p>
                  </a:txBody>
                  <a:tcPr/>
                </a:tc>
                <a:tc>
                  <a:txBody>
                    <a:bodyPr/>
                    <a:lstStyle/>
                    <a:p>
                      <a:r>
                        <a:rPr lang="en-IN" dirty="0"/>
                        <a:t>Qualifier</a:t>
                      </a:r>
                    </a:p>
                  </a:txBody>
                  <a:tcPr/>
                </a:tc>
                <a:tc>
                  <a:txBody>
                    <a:bodyPr/>
                    <a:lstStyle/>
                    <a:p>
                      <a:r>
                        <a:rPr lang="en-IN" dirty="0"/>
                        <a:t>KP1</a:t>
                      </a:r>
                    </a:p>
                  </a:txBody>
                  <a:tcPr/>
                </a:tc>
                <a:tc>
                  <a:txBody>
                    <a:bodyPr/>
                    <a:lstStyle/>
                    <a:p>
                      <a:r>
                        <a:rPr lang="en-IN" dirty="0"/>
                        <a:t>KP2</a:t>
                      </a:r>
                    </a:p>
                  </a:txBody>
                  <a:tcPr/>
                </a:tc>
                <a:tc>
                  <a:txBody>
                    <a:bodyPr/>
                    <a:lstStyle/>
                    <a:p>
                      <a:r>
                        <a:rPr lang="en-IN" dirty="0"/>
                        <a:t>Post 2020</a:t>
                      </a:r>
                    </a:p>
                  </a:txBody>
                  <a:tcPr/>
                </a:tc>
                <a:tc>
                  <a:txBody>
                    <a:bodyPr/>
                    <a:lstStyle/>
                    <a:p>
                      <a:r>
                        <a:rPr lang="en-IN" dirty="0"/>
                        <a:t>Total</a:t>
                      </a:r>
                    </a:p>
                  </a:txBody>
                  <a:tcPr/>
                </a:tc>
                <a:extLst>
                  <a:ext uri="{0D108BD9-81ED-4DB2-BD59-A6C34878D82A}">
                    <a16:rowId xmlns:a16="http://schemas.microsoft.com/office/drawing/2014/main" val="3322832293"/>
                  </a:ext>
                </a:extLst>
              </a:tr>
              <a:tr h="370840">
                <a:tc>
                  <a:txBody>
                    <a:bodyPr/>
                    <a:lstStyle/>
                    <a:p>
                      <a:r>
                        <a:rPr lang="en-IN" dirty="0"/>
                        <a:t>HFC23 (19)</a:t>
                      </a:r>
                    </a:p>
                  </a:txBody>
                  <a:tcPr/>
                </a:tc>
                <a:tc>
                  <a:txBody>
                    <a:bodyPr/>
                    <a:lstStyle/>
                    <a:p>
                      <a:r>
                        <a:rPr lang="en-IN" dirty="0"/>
                        <a:t>-</a:t>
                      </a:r>
                    </a:p>
                  </a:txBody>
                  <a:tcPr/>
                </a:tc>
                <a:tc>
                  <a:txBody>
                    <a:bodyPr/>
                    <a:lstStyle/>
                    <a:p>
                      <a:r>
                        <a:rPr lang="en-IN" dirty="0"/>
                        <a:t>0.476</a:t>
                      </a:r>
                    </a:p>
                  </a:txBody>
                  <a:tcPr/>
                </a:tc>
                <a:tc>
                  <a:txBody>
                    <a:bodyPr/>
                    <a:lstStyle/>
                    <a:p>
                      <a:r>
                        <a:rPr lang="en-IN" dirty="0"/>
                        <a:t>0.538</a:t>
                      </a:r>
                    </a:p>
                  </a:txBody>
                  <a:tcPr/>
                </a:tc>
                <a:tc>
                  <a:txBody>
                    <a:bodyPr/>
                    <a:lstStyle/>
                    <a:p>
                      <a:r>
                        <a:rPr lang="en-IN" dirty="0"/>
                        <a:t>0.447</a:t>
                      </a:r>
                    </a:p>
                  </a:txBody>
                  <a:tcPr/>
                </a:tc>
                <a:tc>
                  <a:txBody>
                    <a:bodyPr/>
                    <a:lstStyle/>
                    <a:p>
                      <a:r>
                        <a:rPr lang="en-IN" dirty="0"/>
                        <a:t>1.461</a:t>
                      </a:r>
                    </a:p>
                  </a:txBody>
                  <a:tcPr/>
                </a:tc>
                <a:extLst>
                  <a:ext uri="{0D108BD9-81ED-4DB2-BD59-A6C34878D82A}">
                    <a16:rowId xmlns:a16="http://schemas.microsoft.com/office/drawing/2014/main" val="610352523"/>
                  </a:ext>
                </a:extLst>
              </a:tr>
              <a:tr h="370840">
                <a:tc>
                  <a:txBody>
                    <a:bodyPr/>
                    <a:lstStyle/>
                    <a:p>
                      <a:r>
                        <a:rPr lang="en-IN" dirty="0"/>
                        <a:t>N2O (104)</a:t>
                      </a:r>
                    </a:p>
                  </a:txBody>
                  <a:tcPr/>
                </a:tc>
                <a:tc>
                  <a:txBody>
                    <a:bodyPr/>
                    <a:lstStyle/>
                    <a:p>
                      <a:r>
                        <a:rPr lang="en-IN" dirty="0"/>
                        <a:t>Nitric acid, Adipic acid, </a:t>
                      </a:r>
                      <a:r>
                        <a:rPr lang="en-IN" dirty="0" err="1"/>
                        <a:t>Caprolactum</a:t>
                      </a:r>
                      <a:endParaRPr lang="en-IN" dirty="0"/>
                    </a:p>
                  </a:txBody>
                  <a:tcPr/>
                </a:tc>
                <a:tc>
                  <a:txBody>
                    <a:bodyPr/>
                    <a:lstStyle/>
                    <a:p>
                      <a:r>
                        <a:rPr lang="en-IN" dirty="0"/>
                        <a:t>0.252</a:t>
                      </a:r>
                    </a:p>
                  </a:txBody>
                  <a:tcPr/>
                </a:tc>
                <a:tc>
                  <a:txBody>
                    <a:bodyPr/>
                    <a:lstStyle/>
                    <a:p>
                      <a:r>
                        <a:rPr lang="en-IN" dirty="0"/>
                        <a:t>0.457</a:t>
                      </a:r>
                    </a:p>
                  </a:txBody>
                  <a:tcPr/>
                </a:tc>
                <a:tc>
                  <a:txBody>
                    <a:bodyPr/>
                    <a:lstStyle/>
                    <a:p>
                      <a:r>
                        <a:rPr lang="en-IN" dirty="0"/>
                        <a:t>0.426</a:t>
                      </a:r>
                    </a:p>
                  </a:txBody>
                  <a:tcPr/>
                </a:tc>
                <a:tc>
                  <a:txBody>
                    <a:bodyPr/>
                    <a:lstStyle/>
                    <a:p>
                      <a:r>
                        <a:rPr lang="en-IN" dirty="0"/>
                        <a:t>1.136</a:t>
                      </a:r>
                    </a:p>
                  </a:txBody>
                  <a:tcPr/>
                </a:tc>
                <a:extLst>
                  <a:ext uri="{0D108BD9-81ED-4DB2-BD59-A6C34878D82A}">
                    <a16:rowId xmlns:a16="http://schemas.microsoft.com/office/drawing/2014/main" val="3371202601"/>
                  </a:ext>
                </a:extLst>
              </a:tr>
              <a:tr h="370840">
                <a:tc>
                  <a:txBody>
                    <a:bodyPr/>
                    <a:lstStyle/>
                    <a:p>
                      <a:r>
                        <a:rPr lang="en-IN" dirty="0"/>
                        <a:t>Large hydro (1073)</a:t>
                      </a:r>
                    </a:p>
                  </a:txBody>
                  <a:tcPr/>
                </a:tc>
                <a:tc>
                  <a:txBody>
                    <a:bodyPr/>
                    <a:lstStyle/>
                    <a:p>
                      <a:r>
                        <a:rPr lang="en-IN" dirty="0"/>
                        <a:t>&gt; 15 MW</a:t>
                      </a:r>
                    </a:p>
                  </a:txBody>
                  <a:tcPr/>
                </a:tc>
                <a:tc>
                  <a:txBody>
                    <a:bodyPr/>
                    <a:lstStyle/>
                    <a:p>
                      <a:r>
                        <a:rPr lang="en-IN" dirty="0"/>
                        <a:t>0.273</a:t>
                      </a:r>
                    </a:p>
                  </a:txBody>
                  <a:tcPr/>
                </a:tc>
                <a:tc>
                  <a:txBody>
                    <a:bodyPr/>
                    <a:lstStyle/>
                    <a:p>
                      <a:r>
                        <a:rPr lang="en-IN" dirty="0"/>
                        <a:t>1.716</a:t>
                      </a:r>
                    </a:p>
                  </a:txBody>
                  <a:tcPr/>
                </a:tc>
                <a:tc>
                  <a:txBody>
                    <a:bodyPr/>
                    <a:lstStyle/>
                    <a:p>
                      <a:r>
                        <a:rPr lang="en-IN" dirty="0"/>
                        <a:t>2.332</a:t>
                      </a:r>
                    </a:p>
                  </a:txBody>
                  <a:tcPr/>
                </a:tc>
                <a:tc>
                  <a:txBody>
                    <a:bodyPr/>
                    <a:lstStyle/>
                    <a:p>
                      <a:r>
                        <a:rPr lang="en-IN" dirty="0"/>
                        <a:t>4.320</a:t>
                      </a:r>
                    </a:p>
                  </a:txBody>
                  <a:tcPr/>
                </a:tc>
                <a:extLst>
                  <a:ext uri="{0D108BD9-81ED-4DB2-BD59-A6C34878D82A}">
                    <a16:rowId xmlns:a16="http://schemas.microsoft.com/office/drawing/2014/main" val="3780774293"/>
                  </a:ext>
                </a:extLst>
              </a:tr>
              <a:tr h="370840">
                <a:tc>
                  <a:txBody>
                    <a:bodyPr/>
                    <a:lstStyle/>
                    <a:p>
                      <a:r>
                        <a:rPr lang="en-IN" b="0" dirty="0"/>
                        <a:t>Forestry (67)</a:t>
                      </a:r>
                    </a:p>
                  </a:txBody>
                  <a:tcPr/>
                </a:tc>
                <a:tc>
                  <a:txBody>
                    <a:bodyPr/>
                    <a:lstStyle/>
                    <a:p>
                      <a:r>
                        <a:rPr lang="en-IN" b="0" dirty="0"/>
                        <a:t>A/R projects</a:t>
                      </a:r>
                    </a:p>
                  </a:txBody>
                  <a:tcPr/>
                </a:tc>
                <a:tc>
                  <a:txBody>
                    <a:bodyPr/>
                    <a:lstStyle/>
                    <a:p>
                      <a:r>
                        <a:rPr lang="en-IN" b="0" dirty="0"/>
                        <a:t>0.016</a:t>
                      </a:r>
                    </a:p>
                  </a:txBody>
                  <a:tcPr/>
                </a:tc>
                <a:tc>
                  <a:txBody>
                    <a:bodyPr/>
                    <a:lstStyle/>
                    <a:p>
                      <a:r>
                        <a:rPr lang="en-IN" b="0" dirty="0"/>
                        <a:t>0.018</a:t>
                      </a:r>
                    </a:p>
                  </a:txBody>
                  <a:tcPr/>
                </a:tc>
                <a:tc>
                  <a:txBody>
                    <a:bodyPr/>
                    <a:lstStyle/>
                    <a:p>
                      <a:r>
                        <a:rPr lang="en-IN" b="0" dirty="0"/>
                        <a:t>0.022</a:t>
                      </a:r>
                    </a:p>
                  </a:txBody>
                  <a:tcPr/>
                </a:tc>
                <a:tc>
                  <a:txBody>
                    <a:bodyPr/>
                    <a:lstStyle/>
                    <a:p>
                      <a:r>
                        <a:rPr lang="en-IN" b="0" dirty="0"/>
                        <a:t>0.056</a:t>
                      </a:r>
                    </a:p>
                  </a:txBody>
                  <a:tcPr/>
                </a:tc>
                <a:extLst>
                  <a:ext uri="{0D108BD9-81ED-4DB2-BD59-A6C34878D82A}">
                    <a16:rowId xmlns:a16="http://schemas.microsoft.com/office/drawing/2014/main" val="188183405"/>
                  </a:ext>
                </a:extLst>
              </a:tr>
              <a:tr h="370840">
                <a:tc>
                  <a:txBody>
                    <a:bodyPr/>
                    <a:lstStyle/>
                    <a:p>
                      <a:r>
                        <a:rPr lang="en-IN" b="1" dirty="0"/>
                        <a:t>Total</a:t>
                      </a:r>
                    </a:p>
                  </a:txBody>
                  <a:tcPr/>
                </a:tc>
                <a:tc>
                  <a:txBody>
                    <a:bodyPr/>
                    <a:lstStyle/>
                    <a:p>
                      <a:r>
                        <a:rPr lang="en-IN" b="1" dirty="0"/>
                        <a:t>-</a:t>
                      </a:r>
                    </a:p>
                  </a:txBody>
                  <a:tcPr/>
                </a:tc>
                <a:tc>
                  <a:txBody>
                    <a:bodyPr/>
                    <a:lstStyle/>
                    <a:p>
                      <a:r>
                        <a:rPr lang="en-IN" b="1" dirty="0"/>
                        <a:t>1.017</a:t>
                      </a:r>
                    </a:p>
                  </a:txBody>
                  <a:tcPr/>
                </a:tc>
                <a:tc>
                  <a:txBody>
                    <a:bodyPr/>
                    <a:lstStyle/>
                    <a:p>
                      <a:r>
                        <a:rPr lang="en-IN" b="1" dirty="0"/>
                        <a:t>2.729</a:t>
                      </a:r>
                    </a:p>
                  </a:txBody>
                  <a:tcPr/>
                </a:tc>
                <a:tc>
                  <a:txBody>
                    <a:bodyPr/>
                    <a:lstStyle/>
                    <a:p>
                      <a:r>
                        <a:rPr lang="en-IN" b="1" dirty="0"/>
                        <a:t>3.227</a:t>
                      </a:r>
                    </a:p>
                  </a:txBody>
                  <a:tcPr/>
                </a:tc>
                <a:tc>
                  <a:txBody>
                    <a:bodyPr/>
                    <a:lstStyle/>
                    <a:p>
                      <a:r>
                        <a:rPr lang="en-IN" b="1" dirty="0"/>
                        <a:t>6.973</a:t>
                      </a:r>
                    </a:p>
                  </a:txBody>
                  <a:tcPr/>
                </a:tc>
                <a:extLst>
                  <a:ext uri="{0D108BD9-81ED-4DB2-BD59-A6C34878D82A}">
                    <a16:rowId xmlns:a16="http://schemas.microsoft.com/office/drawing/2014/main" val="1381623036"/>
                  </a:ext>
                </a:extLst>
              </a:tr>
            </a:tbl>
          </a:graphicData>
        </a:graphic>
      </p:graphicFrame>
    </p:spTree>
    <p:extLst>
      <p:ext uri="{BB962C8B-B14F-4D97-AF65-F5344CB8AC3E}">
        <p14:creationId xmlns:p14="http://schemas.microsoft.com/office/powerpoint/2010/main" val="15828836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a:bodyPr>
          <a:lstStyle/>
          <a:p>
            <a:r>
              <a:rPr lang="en-GB" sz="3200" dirty="0">
                <a:cs typeface="Arial" panose="020B0604020202020204" pitchFamily="34" charset="0"/>
              </a:rPr>
              <a:t>The post 2020 projection after the exclusion is about 5 billion tCO2e.</a:t>
            </a: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Estimate of potential usable CERs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11</a:t>
            </a:fld>
            <a:endParaRPr lang="en-GB"/>
          </a:p>
        </p:txBody>
      </p:sp>
      <p:graphicFrame>
        <p:nvGraphicFramePr>
          <p:cNvPr id="5" name="Table 5">
            <a:extLst>
              <a:ext uri="{FF2B5EF4-FFF2-40B4-BE49-F238E27FC236}">
                <a16:creationId xmlns:a16="http://schemas.microsoft.com/office/drawing/2014/main" id="{A238C8DF-E821-4330-8D58-D2E66568127B}"/>
              </a:ext>
            </a:extLst>
          </p:cNvPr>
          <p:cNvGraphicFramePr>
            <a:graphicFrameLocks noGrp="1"/>
          </p:cNvGraphicFramePr>
          <p:nvPr>
            <p:extLst>
              <p:ext uri="{D42A27DB-BD31-4B8C-83A1-F6EECF244321}">
                <p14:modId xmlns:p14="http://schemas.microsoft.com/office/powerpoint/2010/main" val="3776985612"/>
              </p:ext>
            </p:extLst>
          </p:nvPr>
        </p:nvGraphicFramePr>
        <p:xfrm>
          <a:off x="263610" y="3053020"/>
          <a:ext cx="11623671" cy="1999040"/>
        </p:xfrm>
        <a:graphic>
          <a:graphicData uri="http://schemas.openxmlformats.org/drawingml/2006/table">
            <a:tbl>
              <a:tblPr firstRow="1" bandRow="1">
                <a:tableStyleId>{5C22544A-7EE6-4342-B048-85BDC9FD1C3A}</a:tableStyleId>
              </a:tblPr>
              <a:tblGrid>
                <a:gridCol w="2276129">
                  <a:extLst>
                    <a:ext uri="{9D8B030D-6E8A-4147-A177-3AD203B41FA5}">
                      <a16:colId xmlns:a16="http://schemas.microsoft.com/office/drawing/2014/main" val="2013144098"/>
                    </a:ext>
                  </a:extLst>
                </a:gridCol>
                <a:gridCol w="3773686">
                  <a:extLst>
                    <a:ext uri="{9D8B030D-6E8A-4147-A177-3AD203B41FA5}">
                      <a16:colId xmlns:a16="http://schemas.microsoft.com/office/drawing/2014/main" val="359298010"/>
                    </a:ext>
                  </a:extLst>
                </a:gridCol>
                <a:gridCol w="1393885">
                  <a:extLst>
                    <a:ext uri="{9D8B030D-6E8A-4147-A177-3AD203B41FA5}">
                      <a16:colId xmlns:a16="http://schemas.microsoft.com/office/drawing/2014/main" val="193332099"/>
                    </a:ext>
                  </a:extLst>
                </a:gridCol>
                <a:gridCol w="1325890">
                  <a:extLst>
                    <a:ext uri="{9D8B030D-6E8A-4147-A177-3AD203B41FA5}">
                      <a16:colId xmlns:a16="http://schemas.microsoft.com/office/drawing/2014/main" val="197191748"/>
                    </a:ext>
                  </a:extLst>
                </a:gridCol>
                <a:gridCol w="1257895">
                  <a:extLst>
                    <a:ext uri="{9D8B030D-6E8A-4147-A177-3AD203B41FA5}">
                      <a16:colId xmlns:a16="http://schemas.microsoft.com/office/drawing/2014/main" val="1276961617"/>
                    </a:ext>
                  </a:extLst>
                </a:gridCol>
                <a:gridCol w="1596186">
                  <a:extLst>
                    <a:ext uri="{9D8B030D-6E8A-4147-A177-3AD203B41FA5}">
                      <a16:colId xmlns:a16="http://schemas.microsoft.com/office/drawing/2014/main" val="788745843"/>
                    </a:ext>
                  </a:extLst>
                </a:gridCol>
              </a:tblGrid>
              <a:tr h="499760">
                <a:tc>
                  <a:txBody>
                    <a:bodyPr/>
                    <a:lstStyle/>
                    <a:p>
                      <a:r>
                        <a:rPr lang="en-IN" dirty="0"/>
                        <a:t>Description</a:t>
                      </a:r>
                    </a:p>
                  </a:txBody>
                  <a:tcPr/>
                </a:tc>
                <a:tc>
                  <a:txBody>
                    <a:bodyPr/>
                    <a:lstStyle/>
                    <a:p>
                      <a:r>
                        <a:rPr lang="en-IN" dirty="0"/>
                        <a:t>Qualifier</a:t>
                      </a:r>
                    </a:p>
                  </a:txBody>
                  <a:tcPr/>
                </a:tc>
                <a:tc>
                  <a:txBody>
                    <a:bodyPr/>
                    <a:lstStyle/>
                    <a:p>
                      <a:r>
                        <a:rPr lang="en-IN" dirty="0"/>
                        <a:t>KP1</a:t>
                      </a:r>
                    </a:p>
                  </a:txBody>
                  <a:tcPr/>
                </a:tc>
                <a:tc>
                  <a:txBody>
                    <a:bodyPr/>
                    <a:lstStyle/>
                    <a:p>
                      <a:r>
                        <a:rPr lang="en-IN" dirty="0"/>
                        <a:t>KP2</a:t>
                      </a:r>
                    </a:p>
                  </a:txBody>
                  <a:tcPr/>
                </a:tc>
                <a:tc>
                  <a:txBody>
                    <a:bodyPr/>
                    <a:lstStyle/>
                    <a:p>
                      <a:r>
                        <a:rPr lang="en-IN" dirty="0"/>
                        <a:t>Post 2020</a:t>
                      </a:r>
                    </a:p>
                  </a:txBody>
                  <a:tcPr/>
                </a:tc>
                <a:tc>
                  <a:txBody>
                    <a:bodyPr/>
                    <a:lstStyle/>
                    <a:p>
                      <a:r>
                        <a:rPr lang="en-IN" dirty="0"/>
                        <a:t>Total</a:t>
                      </a:r>
                    </a:p>
                  </a:txBody>
                  <a:tcPr/>
                </a:tc>
                <a:extLst>
                  <a:ext uri="{0D108BD9-81ED-4DB2-BD59-A6C34878D82A}">
                    <a16:rowId xmlns:a16="http://schemas.microsoft.com/office/drawing/2014/main" val="3322832293"/>
                  </a:ext>
                </a:extLst>
              </a:tr>
              <a:tr h="499760">
                <a:tc>
                  <a:txBody>
                    <a:bodyPr/>
                    <a:lstStyle/>
                    <a:p>
                      <a:r>
                        <a:rPr lang="en-IN" b="1" dirty="0"/>
                        <a:t>Total</a:t>
                      </a:r>
                    </a:p>
                  </a:txBody>
                  <a:tcPr/>
                </a:tc>
                <a:tc>
                  <a:txBody>
                    <a:bodyPr/>
                    <a:lstStyle/>
                    <a:p>
                      <a:r>
                        <a:rPr lang="en-IN" b="1" dirty="0"/>
                        <a:t>Active + Dormant</a:t>
                      </a:r>
                    </a:p>
                  </a:txBody>
                  <a:tcPr/>
                </a:tc>
                <a:tc>
                  <a:txBody>
                    <a:bodyPr/>
                    <a:lstStyle/>
                    <a:p>
                      <a:r>
                        <a:rPr lang="en-IN" b="1" dirty="0"/>
                        <a:t>2.192</a:t>
                      </a:r>
                    </a:p>
                  </a:txBody>
                  <a:tcPr/>
                </a:tc>
                <a:tc>
                  <a:txBody>
                    <a:bodyPr/>
                    <a:lstStyle/>
                    <a:p>
                      <a:r>
                        <a:rPr lang="en-IN" b="1" dirty="0"/>
                        <a:t>7.492</a:t>
                      </a:r>
                    </a:p>
                  </a:txBody>
                  <a:tcPr/>
                </a:tc>
                <a:tc>
                  <a:txBody>
                    <a:bodyPr/>
                    <a:lstStyle/>
                    <a:p>
                      <a:r>
                        <a:rPr lang="en-IN" b="1" dirty="0"/>
                        <a:t>8.370</a:t>
                      </a:r>
                    </a:p>
                  </a:txBody>
                  <a:tcPr/>
                </a:tc>
                <a:tc>
                  <a:txBody>
                    <a:bodyPr/>
                    <a:lstStyle/>
                    <a:p>
                      <a:r>
                        <a:rPr lang="en-IN" b="1" dirty="0"/>
                        <a:t>18.054</a:t>
                      </a:r>
                    </a:p>
                  </a:txBody>
                  <a:tcPr/>
                </a:tc>
                <a:extLst>
                  <a:ext uri="{0D108BD9-81ED-4DB2-BD59-A6C34878D82A}">
                    <a16:rowId xmlns:a16="http://schemas.microsoft.com/office/drawing/2014/main" val="610352523"/>
                  </a:ext>
                </a:extLst>
              </a:tr>
              <a:tr h="499760">
                <a:tc>
                  <a:txBody>
                    <a:bodyPr/>
                    <a:lstStyle/>
                    <a:p>
                      <a:r>
                        <a:rPr lang="en-IN" b="1" dirty="0"/>
                        <a:t>Exclusion</a:t>
                      </a:r>
                    </a:p>
                  </a:txBody>
                  <a:tcPr/>
                </a:tc>
                <a:tc>
                  <a:txBody>
                    <a:bodyPr/>
                    <a:lstStyle/>
                    <a:p>
                      <a:r>
                        <a:rPr lang="en-IN" b="1" dirty="0"/>
                        <a:t>HFC, N2O, Large hydro, A/R</a:t>
                      </a:r>
                    </a:p>
                  </a:txBody>
                  <a:tcPr/>
                </a:tc>
                <a:tc>
                  <a:txBody>
                    <a:bodyPr/>
                    <a:lstStyle/>
                    <a:p>
                      <a:r>
                        <a:rPr lang="en-IN" b="1" dirty="0"/>
                        <a:t>1.017</a:t>
                      </a:r>
                    </a:p>
                  </a:txBody>
                  <a:tcPr/>
                </a:tc>
                <a:tc>
                  <a:txBody>
                    <a:bodyPr/>
                    <a:lstStyle/>
                    <a:p>
                      <a:r>
                        <a:rPr lang="en-IN" b="1" dirty="0"/>
                        <a:t>2.729</a:t>
                      </a:r>
                    </a:p>
                  </a:txBody>
                  <a:tcPr/>
                </a:tc>
                <a:tc>
                  <a:txBody>
                    <a:bodyPr/>
                    <a:lstStyle/>
                    <a:p>
                      <a:r>
                        <a:rPr lang="en-IN" b="1" dirty="0"/>
                        <a:t>3.227</a:t>
                      </a:r>
                    </a:p>
                  </a:txBody>
                  <a:tcPr/>
                </a:tc>
                <a:tc>
                  <a:txBody>
                    <a:bodyPr/>
                    <a:lstStyle/>
                    <a:p>
                      <a:r>
                        <a:rPr lang="en-IN" b="1" dirty="0"/>
                        <a:t>6.973</a:t>
                      </a:r>
                    </a:p>
                  </a:txBody>
                  <a:tcPr/>
                </a:tc>
                <a:extLst>
                  <a:ext uri="{0D108BD9-81ED-4DB2-BD59-A6C34878D82A}">
                    <a16:rowId xmlns:a16="http://schemas.microsoft.com/office/drawing/2014/main" val="3371202601"/>
                  </a:ext>
                </a:extLst>
              </a:tr>
              <a:tr h="499760">
                <a:tc>
                  <a:txBody>
                    <a:bodyPr/>
                    <a:lstStyle/>
                    <a:p>
                      <a:r>
                        <a:rPr lang="en-IN" b="1" dirty="0"/>
                        <a:t>Usable credits</a:t>
                      </a:r>
                    </a:p>
                  </a:txBody>
                  <a:tcPr/>
                </a:tc>
                <a:tc>
                  <a:txBody>
                    <a:bodyPr/>
                    <a:lstStyle/>
                    <a:p>
                      <a:r>
                        <a:rPr lang="en-IN" b="1" dirty="0"/>
                        <a:t>Active + Dormant – Exclusion</a:t>
                      </a:r>
                    </a:p>
                  </a:txBody>
                  <a:tcPr/>
                </a:tc>
                <a:tc>
                  <a:txBody>
                    <a:bodyPr/>
                    <a:lstStyle/>
                    <a:p>
                      <a:r>
                        <a:rPr lang="en-IN" b="1" dirty="0"/>
                        <a:t>1.175</a:t>
                      </a:r>
                    </a:p>
                  </a:txBody>
                  <a:tcPr/>
                </a:tc>
                <a:tc>
                  <a:txBody>
                    <a:bodyPr/>
                    <a:lstStyle/>
                    <a:p>
                      <a:r>
                        <a:rPr lang="en-IN" b="1" dirty="0"/>
                        <a:t>4.763</a:t>
                      </a:r>
                    </a:p>
                  </a:txBody>
                  <a:tcPr/>
                </a:tc>
                <a:tc>
                  <a:txBody>
                    <a:bodyPr/>
                    <a:lstStyle/>
                    <a:p>
                      <a:r>
                        <a:rPr lang="en-IN" b="1" dirty="0">
                          <a:highlight>
                            <a:srgbClr val="FFFF00"/>
                          </a:highlight>
                        </a:rPr>
                        <a:t>5.143</a:t>
                      </a:r>
                    </a:p>
                  </a:txBody>
                  <a:tcPr/>
                </a:tc>
                <a:tc>
                  <a:txBody>
                    <a:bodyPr/>
                    <a:lstStyle/>
                    <a:p>
                      <a:r>
                        <a:rPr lang="en-IN" b="1" dirty="0"/>
                        <a:t>11.081</a:t>
                      </a:r>
                    </a:p>
                  </a:txBody>
                  <a:tcPr/>
                </a:tc>
                <a:extLst>
                  <a:ext uri="{0D108BD9-81ED-4DB2-BD59-A6C34878D82A}">
                    <a16:rowId xmlns:a16="http://schemas.microsoft.com/office/drawing/2014/main" val="3780774293"/>
                  </a:ext>
                </a:extLst>
              </a:tr>
            </a:tbl>
          </a:graphicData>
        </a:graphic>
      </p:graphicFrame>
    </p:spTree>
    <p:extLst>
      <p:ext uri="{BB962C8B-B14F-4D97-AF65-F5344CB8AC3E}">
        <p14:creationId xmlns:p14="http://schemas.microsoft.com/office/powerpoint/2010/main" val="17486068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304722" y="1775460"/>
            <a:ext cx="11616345" cy="4705430"/>
          </a:xfrm>
        </p:spPr>
        <p:txBody>
          <a:bodyPr>
            <a:normAutofit/>
          </a:bodyPr>
          <a:lstStyle/>
          <a:p>
            <a:r>
              <a:rPr lang="en-IN" sz="3200" dirty="0">
                <a:cs typeface="Arial" panose="020B0604020202020204" pitchFamily="34" charset="0"/>
              </a:rPr>
              <a:t>The ex-ante estimate of supply of emission reductions from the registered activities on or after January 1, 2013 is as follows:</a:t>
            </a:r>
            <a:endParaRPr lang="en-GB" sz="3200" dirty="0">
              <a:cs typeface="Arial" panose="020B0604020202020204" pitchFamily="34" charset="0"/>
            </a:endParaRPr>
          </a:p>
        </p:txBody>
      </p:sp>
      <p:sp>
        <p:nvSpPr>
          <p:cNvPr id="4" name="Text Placeholder 3"/>
          <p:cNvSpPr>
            <a:spLocks noGrp="1"/>
          </p:cNvSpPr>
          <p:nvPr>
            <p:ph type="body" sz="quarter" idx="14"/>
          </p:nvPr>
        </p:nvSpPr>
        <p:spPr>
          <a:xfrm>
            <a:off x="263609" y="420625"/>
            <a:ext cx="6647731" cy="530352"/>
          </a:xfrm>
        </p:spPr>
        <p:txBody>
          <a:bodyPr>
            <a:noAutofit/>
          </a:bodyPr>
          <a:lstStyle/>
          <a:p>
            <a:r>
              <a:rPr lang="en-US" dirty="0">
                <a:latin typeface="Cambria" panose="02040503050406030204" pitchFamily="18" charset="0"/>
              </a:rPr>
              <a:t>Estimate of potential usable CERs: Projects registered after 2012</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12</a:t>
            </a:fld>
            <a:endParaRPr lang="en-GB"/>
          </a:p>
        </p:txBody>
      </p:sp>
      <p:graphicFrame>
        <p:nvGraphicFramePr>
          <p:cNvPr id="5" name="Table 5">
            <a:extLst>
              <a:ext uri="{FF2B5EF4-FFF2-40B4-BE49-F238E27FC236}">
                <a16:creationId xmlns:a16="http://schemas.microsoft.com/office/drawing/2014/main" id="{A238C8DF-E821-4330-8D58-D2E66568127B}"/>
              </a:ext>
            </a:extLst>
          </p:cNvPr>
          <p:cNvGraphicFramePr>
            <a:graphicFrameLocks noGrp="1"/>
          </p:cNvGraphicFramePr>
          <p:nvPr>
            <p:extLst>
              <p:ext uri="{D42A27DB-BD31-4B8C-83A1-F6EECF244321}">
                <p14:modId xmlns:p14="http://schemas.microsoft.com/office/powerpoint/2010/main" val="357733120"/>
              </p:ext>
            </p:extLst>
          </p:nvPr>
        </p:nvGraphicFramePr>
        <p:xfrm>
          <a:off x="263610" y="3053020"/>
          <a:ext cx="11623671" cy="1999040"/>
        </p:xfrm>
        <a:graphic>
          <a:graphicData uri="http://schemas.openxmlformats.org/drawingml/2006/table">
            <a:tbl>
              <a:tblPr firstRow="1" bandRow="1">
                <a:tableStyleId>{5C22544A-7EE6-4342-B048-85BDC9FD1C3A}</a:tableStyleId>
              </a:tblPr>
              <a:tblGrid>
                <a:gridCol w="2276129">
                  <a:extLst>
                    <a:ext uri="{9D8B030D-6E8A-4147-A177-3AD203B41FA5}">
                      <a16:colId xmlns:a16="http://schemas.microsoft.com/office/drawing/2014/main" val="2013144098"/>
                    </a:ext>
                  </a:extLst>
                </a:gridCol>
                <a:gridCol w="3773686">
                  <a:extLst>
                    <a:ext uri="{9D8B030D-6E8A-4147-A177-3AD203B41FA5}">
                      <a16:colId xmlns:a16="http://schemas.microsoft.com/office/drawing/2014/main" val="359298010"/>
                    </a:ext>
                  </a:extLst>
                </a:gridCol>
                <a:gridCol w="1393885">
                  <a:extLst>
                    <a:ext uri="{9D8B030D-6E8A-4147-A177-3AD203B41FA5}">
                      <a16:colId xmlns:a16="http://schemas.microsoft.com/office/drawing/2014/main" val="193332099"/>
                    </a:ext>
                  </a:extLst>
                </a:gridCol>
                <a:gridCol w="1325890">
                  <a:extLst>
                    <a:ext uri="{9D8B030D-6E8A-4147-A177-3AD203B41FA5}">
                      <a16:colId xmlns:a16="http://schemas.microsoft.com/office/drawing/2014/main" val="197191748"/>
                    </a:ext>
                  </a:extLst>
                </a:gridCol>
                <a:gridCol w="1257895">
                  <a:extLst>
                    <a:ext uri="{9D8B030D-6E8A-4147-A177-3AD203B41FA5}">
                      <a16:colId xmlns:a16="http://schemas.microsoft.com/office/drawing/2014/main" val="1276961617"/>
                    </a:ext>
                  </a:extLst>
                </a:gridCol>
                <a:gridCol w="1596186">
                  <a:extLst>
                    <a:ext uri="{9D8B030D-6E8A-4147-A177-3AD203B41FA5}">
                      <a16:colId xmlns:a16="http://schemas.microsoft.com/office/drawing/2014/main" val="788745843"/>
                    </a:ext>
                  </a:extLst>
                </a:gridCol>
              </a:tblGrid>
              <a:tr h="499760">
                <a:tc>
                  <a:txBody>
                    <a:bodyPr/>
                    <a:lstStyle/>
                    <a:p>
                      <a:r>
                        <a:rPr lang="en-IN" dirty="0"/>
                        <a:t>Description</a:t>
                      </a:r>
                    </a:p>
                  </a:txBody>
                  <a:tcPr/>
                </a:tc>
                <a:tc>
                  <a:txBody>
                    <a:bodyPr/>
                    <a:lstStyle/>
                    <a:p>
                      <a:r>
                        <a:rPr lang="en-IN" dirty="0"/>
                        <a:t>Qualifier</a:t>
                      </a:r>
                    </a:p>
                  </a:txBody>
                  <a:tcPr/>
                </a:tc>
                <a:tc>
                  <a:txBody>
                    <a:bodyPr/>
                    <a:lstStyle/>
                    <a:p>
                      <a:r>
                        <a:rPr lang="en-IN" dirty="0"/>
                        <a:t>KP1</a:t>
                      </a:r>
                    </a:p>
                  </a:txBody>
                  <a:tcPr/>
                </a:tc>
                <a:tc>
                  <a:txBody>
                    <a:bodyPr/>
                    <a:lstStyle/>
                    <a:p>
                      <a:r>
                        <a:rPr lang="en-IN" dirty="0"/>
                        <a:t>KP2</a:t>
                      </a:r>
                    </a:p>
                  </a:txBody>
                  <a:tcPr/>
                </a:tc>
                <a:tc>
                  <a:txBody>
                    <a:bodyPr/>
                    <a:lstStyle/>
                    <a:p>
                      <a:r>
                        <a:rPr lang="en-IN" dirty="0"/>
                        <a:t>Post 2020</a:t>
                      </a:r>
                    </a:p>
                  </a:txBody>
                  <a:tcPr/>
                </a:tc>
                <a:tc>
                  <a:txBody>
                    <a:bodyPr/>
                    <a:lstStyle/>
                    <a:p>
                      <a:r>
                        <a:rPr lang="en-IN" dirty="0"/>
                        <a:t>Total</a:t>
                      </a:r>
                    </a:p>
                  </a:txBody>
                  <a:tcPr/>
                </a:tc>
                <a:extLst>
                  <a:ext uri="{0D108BD9-81ED-4DB2-BD59-A6C34878D82A}">
                    <a16:rowId xmlns:a16="http://schemas.microsoft.com/office/drawing/2014/main" val="3322832293"/>
                  </a:ext>
                </a:extLst>
              </a:tr>
              <a:tr h="499760">
                <a:tc>
                  <a:txBody>
                    <a:bodyPr/>
                    <a:lstStyle/>
                    <a:p>
                      <a:r>
                        <a:rPr lang="en-IN" b="1" dirty="0"/>
                        <a:t>Registered projects</a:t>
                      </a:r>
                    </a:p>
                  </a:txBody>
                  <a:tcPr/>
                </a:tc>
                <a:tc>
                  <a:txBody>
                    <a:bodyPr/>
                    <a:lstStyle/>
                    <a:p>
                      <a:r>
                        <a:rPr lang="en-IN" b="1" dirty="0"/>
                        <a:t>PA (658), </a:t>
                      </a:r>
                      <a:r>
                        <a:rPr lang="en-IN" b="1" dirty="0" err="1"/>
                        <a:t>PoA</a:t>
                      </a:r>
                      <a:r>
                        <a:rPr lang="en-IN" b="1" dirty="0"/>
                        <a:t> (462 CPAs)</a:t>
                      </a:r>
                    </a:p>
                  </a:txBody>
                  <a:tcPr/>
                </a:tc>
                <a:tc>
                  <a:txBody>
                    <a:bodyPr/>
                    <a:lstStyle/>
                    <a:p>
                      <a:r>
                        <a:rPr lang="en-IN" b="1" dirty="0"/>
                        <a:t>0.003 (A/R)</a:t>
                      </a:r>
                    </a:p>
                  </a:txBody>
                  <a:tcPr/>
                </a:tc>
                <a:tc>
                  <a:txBody>
                    <a:bodyPr/>
                    <a:lstStyle/>
                    <a:p>
                      <a:r>
                        <a:rPr lang="en-IN" b="1" dirty="0"/>
                        <a:t>0.505</a:t>
                      </a:r>
                    </a:p>
                  </a:txBody>
                  <a:tcPr/>
                </a:tc>
                <a:tc>
                  <a:txBody>
                    <a:bodyPr/>
                    <a:lstStyle/>
                    <a:p>
                      <a:r>
                        <a:rPr lang="en-IN" b="1" dirty="0"/>
                        <a:t>1.060</a:t>
                      </a:r>
                    </a:p>
                  </a:txBody>
                  <a:tcPr/>
                </a:tc>
                <a:tc>
                  <a:txBody>
                    <a:bodyPr/>
                    <a:lstStyle/>
                    <a:p>
                      <a:r>
                        <a:rPr lang="en-IN" b="1" dirty="0"/>
                        <a:t>1.568</a:t>
                      </a:r>
                    </a:p>
                  </a:txBody>
                  <a:tcPr/>
                </a:tc>
                <a:extLst>
                  <a:ext uri="{0D108BD9-81ED-4DB2-BD59-A6C34878D82A}">
                    <a16:rowId xmlns:a16="http://schemas.microsoft.com/office/drawing/2014/main" val="610352523"/>
                  </a:ext>
                </a:extLst>
              </a:tr>
              <a:tr h="499760">
                <a:tc>
                  <a:txBody>
                    <a:bodyPr/>
                    <a:lstStyle/>
                    <a:p>
                      <a:r>
                        <a:rPr lang="en-IN" b="1" dirty="0"/>
                        <a:t>Exclusion</a:t>
                      </a:r>
                    </a:p>
                  </a:txBody>
                  <a:tcPr/>
                </a:tc>
                <a:tc>
                  <a:txBody>
                    <a:bodyPr/>
                    <a:lstStyle/>
                    <a:p>
                      <a:r>
                        <a:rPr lang="en-IN" b="1" dirty="0"/>
                        <a:t>HFC, N2O, Large hydro, A/R</a:t>
                      </a:r>
                    </a:p>
                  </a:txBody>
                  <a:tcPr/>
                </a:tc>
                <a:tc>
                  <a:txBody>
                    <a:bodyPr/>
                    <a:lstStyle/>
                    <a:p>
                      <a:r>
                        <a:rPr lang="en-IN" b="1" dirty="0"/>
                        <a:t>0.003</a:t>
                      </a:r>
                    </a:p>
                  </a:txBody>
                  <a:tcPr/>
                </a:tc>
                <a:tc>
                  <a:txBody>
                    <a:bodyPr/>
                    <a:lstStyle/>
                    <a:p>
                      <a:r>
                        <a:rPr lang="en-IN" b="1" dirty="0"/>
                        <a:t>0.134</a:t>
                      </a:r>
                    </a:p>
                  </a:txBody>
                  <a:tcPr/>
                </a:tc>
                <a:tc>
                  <a:txBody>
                    <a:bodyPr/>
                    <a:lstStyle/>
                    <a:p>
                      <a:r>
                        <a:rPr lang="en-IN" b="1" dirty="0"/>
                        <a:t>0.249</a:t>
                      </a:r>
                    </a:p>
                  </a:txBody>
                  <a:tcPr/>
                </a:tc>
                <a:tc>
                  <a:txBody>
                    <a:bodyPr/>
                    <a:lstStyle/>
                    <a:p>
                      <a:r>
                        <a:rPr lang="en-IN" b="1" dirty="0"/>
                        <a:t>0.385</a:t>
                      </a:r>
                    </a:p>
                  </a:txBody>
                  <a:tcPr/>
                </a:tc>
                <a:extLst>
                  <a:ext uri="{0D108BD9-81ED-4DB2-BD59-A6C34878D82A}">
                    <a16:rowId xmlns:a16="http://schemas.microsoft.com/office/drawing/2014/main" val="3371202601"/>
                  </a:ext>
                </a:extLst>
              </a:tr>
              <a:tr h="499760">
                <a:tc>
                  <a:txBody>
                    <a:bodyPr/>
                    <a:lstStyle/>
                    <a:p>
                      <a:r>
                        <a:rPr lang="en-IN" b="1" dirty="0"/>
                        <a:t>Usable credits</a:t>
                      </a:r>
                    </a:p>
                  </a:txBody>
                  <a:tcPr/>
                </a:tc>
                <a:tc>
                  <a:txBody>
                    <a:bodyPr/>
                    <a:lstStyle/>
                    <a:p>
                      <a:r>
                        <a:rPr lang="en-IN" b="1" dirty="0"/>
                        <a:t>Active + Dormant – Exclusion</a:t>
                      </a:r>
                    </a:p>
                  </a:txBody>
                  <a:tcPr/>
                </a:tc>
                <a:tc>
                  <a:txBody>
                    <a:bodyPr/>
                    <a:lstStyle/>
                    <a:p>
                      <a:r>
                        <a:rPr lang="en-IN" b="1" dirty="0"/>
                        <a:t>0</a:t>
                      </a:r>
                    </a:p>
                  </a:txBody>
                  <a:tcPr/>
                </a:tc>
                <a:tc>
                  <a:txBody>
                    <a:bodyPr/>
                    <a:lstStyle/>
                    <a:p>
                      <a:r>
                        <a:rPr lang="en-IN" b="1" dirty="0"/>
                        <a:t>0.372</a:t>
                      </a:r>
                    </a:p>
                  </a:txBody>
                  <a:tcPr/>
                </a:tc>
                <a:tc>
                  <a:txBody>
                    <a:bodyPr/>
                    <a:lstStyle/>
                    <a:p>
                      <a:r>
                        <a:rPr lang="en-IN" b="1" dirty="0"/>
                        <a:t>0.812</a:t>
                      </a:r>
                    </a:p>
                  </a:txBody>
                  <a:tcPr/>
                </a:tc>
                <a:tc>
                  <a:txBody>
                    <a:bodyPr/>
                    <a:lstStyle/>
                    <a:p>
                      <a:r>
                        <a:rPr lang="en-IN" b="1" dirty="0"/>
                        <a:t>1.184</a:t>
                      </a:r>
                    </a:p>
                  </a:txBody>
                  <a:tcPr/>
                </a:tc>
                <a:extLst>
                  <a:ext uri="{0D108BD9-81ED-4DB2-BD59-A6C34878D82A}">
                    <a16:rowId xmlns:a16="http://schemas.microsoft.com/office/drawing/2014/main" val="3780774293"/>
                  </a:ext>
                </a:extLst>
              </a:tr>
            </a:tbl>
          </a:graphicData>
        </a:graphic>
      </p:graphicFrame>
    </p:spTree>
    <p:extLst>
      <p:ext uri="{BB962C8B-B14F-4D97-AF65-F5344CB8AC3E}">
        <p14:creationId xmlns:p14="http://schemas.microsoft.com/office/powerpoint/2010/main" val="18536718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304722" y="1775460"/>
            <a:ext cx="11616345" cy="4705430"/>
          </a:xfrm>
        </p:spPr>
        <p:txBody>
          <a:bodyPr>
            <a:normAutofit/>
          </a:bodyPr>
          <a:lstStyle/>
          <a:p>
            <a:r>
              <a:rPr lang="en-IN" sz="3200" dirty="0">
                <a:cs typeface="Arial" panose="020B0604020202020204" pitchFamily="34" charset="0"/>
              </a:rPr>
              <a:t>The ex-ante estimate of supply of emission reductions from the registered activities on or after January 1, 2016 is as follows:</a:t>
            </a:r>
            <a:endParaRPr lang="en-GB" sz="3200" dirty="0">
              <a:cs typeface="Arial" panose="020B0604020202020204" pitchFamily="34" charset="0"/>
            </a:endParaRPr>
          </a:p>
        </p:txBody>
      </p:sp>
      <p:sp>
        <p:nvSpPr>
          <p:cNvPr id="4" name="Text Placeholder 3"/>
          <p:cNvSpPr>
            <a:spLocks noGrp="1"/>
          </p:cNvSpPr>
          <p:nvPr>
            <p:ph type="body" sz="quarter" idx="14"/>
          </p:nvPr>
        </p:nvSpPr>
        <p:spPr>
          <a:xfrm>
            <a:off x="263609" y="420625"/>
            <a:ext cx="6647731" cy="530352"/>
          </a:xfrm>
        </p:spPr>
        <p:txBody>
          <a:bodyPr>
            <a:noAutofit/>
          </a:bodyPr>
          <a:lstStyle/>
          <a:p>
            <a:r>
              <a:rPr lang="en-US" dirty="0">
                <a:latin typeface="Cambria" panose="02040503050406030204" pitchFamily="18" charset="0"/>
              </a:rPr>
              <a:t>Estimate of potential usable CERs: Projects registered after 2015</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13</a:t>
            </a:fld>
            <a:endParaRPr lang="en-GB"/>
          </a:p>
        </p:txBody>
      </p:sp>
      <p:graphicFrame>
        <p:nvGraphicFramePr>
          <p:cNvPr id="5" name="Table 5">
            <a:extLst>
              <a:ext uri="{FF2B5EF4-FFF2-40B4-BE49-F238E27FC236}">
                <a16:creationId xmlns:a16="http://schemas.microsoft.com/office/drawing/2014/main" id="{A238C8DF-E821-4330-8D58-D2E66568127B}"/>
              </a:ext>
            </a:extLst>
          </p:cNvPr>
          <p:cNvGraphicFramePr>
            <a:graphicFrameLocks noGrp="1"/>
          </p:cNvGraphicFramePr>
          <p:nvPr>
            <p:extLst>
              <p:ext uri="{D42A27DB-BD31-4B8C-83A1-F6EECF244321}">
                <p14:modId xmlns:p14="http://schemas.microsoft.com/office/powerpoint/2010/main" val="143728898"/>
              </p:ext>
            </p:extLst>
          </p:nvPr>
        </p:nvGraphicFramePr>
        <p:xfrm>
          <a:off x="263610" y="3053020"/>
          <a:ext cx="11623671" cy="1999040"/>
        </p:xfrm>
        <a:graphic>
          <a:graphicData uri="http://schemas.openxmlformats.org/drawingml/2006/table">
            <a:tbl>
              <a:tblPr firstRow="1" bandRow="1">
                <a:tableStyleId>{5C22544A-7EE6-4342-B048-85BDC9FD1C3A}</a:tableStyleId>
              </a:tblPr>
              <a:tblGrid>
                <a:gridCol w="2276129">
                  <a:extLst>
                    <a:ext uri="{9D8B030D-6E8A-4147-A177-3AD203B41FA5}">
                      <a16:colId xmlns:a16="http://schemas.microsoft.com/office/drawing/2014/main" val="2013144098"/>
                    </a:ext>
                  </a:extLst>
                </a:gridCol>
                <a:gridCol w="3773686">
                  <a:extLst>
                    <a:ext uri="{9D8B030D-6E8A-4147-A177-3AD203B41FA5}">
                      <a16:colId xmlns:a16="http://schemas.microsoft.com/office/drawing/2014/main" val="359298010"/>
                    </a:ext>
                  </a:extLst>
                </a:gridCol>
                <a:gridCol w="1393885">
                  <a:extLst>
                    <a:ext uri="{9D8B030D-6E8A-4147-A177-3AD203B41FA5}">
                      <a16:colId xmlns:a16="http://schemas.microsoft.com/office/drawing/2014/main" val="193332099"/>
                    </a:ext>
                  </a:extLst>
                </a:gridCol>
                <a:gridCol w="1325890">
                  <a:extLst>
                    <a:ext uri="{9D8B030D-6E8A-4147-A177-3AD203B41FA5}">
                      <a16:colId xmlns:a16="http://schemas.microsoft.com/office/drawing/2014/main" val="197191748"/>
                    </a:ext>
                  </a:extLst>
                </a:gridCol>
                <a:gridCol w="1257895">
                  <a:extLst>
                    <a:ext uri="{9D8B030D-6E8A-4147-A177-3AD203B41FA5}">
                      <a16:colId xmlns:a16="http://schemas.microsoft.com/office/drawing/2014/main" val="1276961617"/>
                    </a:ext>
                  </a:extLst>
                </a:gridCol>
                <a:gridCol w="1596186">
                  <a:extLst>
                    <a:ext uri="{9D8B030D-6E8A-4147-A177-3AD203B41FA5}">
                      <a16:colId xmlns:a16="http://schemas.microsoft.com/office/drawing/2014/main" val="788745843"/>
                    </a:ext>
                  </a:extLst>
                </a:gridCol>
              </a:tblGrid>
              <a:tr h="499760">
                <a:tc>
                  <a:txBody>
                    <a:bodyPr/>
                    <a:lstStyle/>
                    <a:p>
                      <a:r>
                        <a:rPr lang="en-IN" dirty="0"/>
                        <a:t>Description</a:t>
                      </a:r>
                    </a:p>
                  </a:txBody>
                  <a:tcPr/>
                </a:tc>
                <a:tc>
                  <a:txBody>
                    <a:bodyPr/>
                    <a:lstStyle/>
                    <a:p>
                      <a:r>
                        <a:rPr lang="en-IN" dirty="0"/>
                        <a:t>Qualifier</a:t>
                      </a:r>
                    </a:p>
                  </a:txBody>
                  <a:tcPr/>
                </a:tc>
                <a:tc>
                  <a:txBody>
                    <a:bodyPr/>
                    <a:lstStyle/>
                    <a:p>
                      <a:r>
                        <a:rPr lang="en-IN" dirty="0"/>
                        <a:t>KP1</a:t>
                      </a:r>
                    </a:p>
                  </a:txBody>
                  <a:tcPr/>
                </a:tc>
                <a:tc>
                  <a:txBody>
                    <a:bodyPr/>
                    <a:lstStyle/>
                    <a:p>
                      <a:r>
                        <a:rPr lang="en-IN" dirty="0"/>
                        <a:t>KP2</a:t>
                      </a:r>
                    </a:p>
                  </a:txBody>
                  <a:tcPr/>
                </a:tc>
                <a:tc>
                  <a:txBody>
                    <a:bodyPr/>
                    <a:lstStyle/>
                    <a:p>
                      <a:r>
                        <a:rPr lang="en-IN" dirty="0"/>
                        <a:t>Post 2020</a:t>
                      </a:r>
                    </a:p>
                  </a:txBody>
                  <a:tcPr/>
                </a:tc>
                <a:tc>
                  <a:txBody>
                    <a:bodyPr/>
                    <a:lstStyle/>
                    <a:p>
                      <a:r>
                        <a:rPr lang="en-IN" dirty="0"/>
                        <a:t>Total</a:t>
                      </a:r>
                    </a:p>
                  </a:txBody>
                  <a:tcPr/>
                </a:tc>
                <a:extLst>
                  <a:ext uri="{0D108BD9-81ED-4DB2-BD59-A6C34878D82A}">
                    <a16:rowId xmlns:a16="http://schemas.microsoft.com/office/drawing/2014/main" val="3322832293"/>
                  </a:ext>
                </a:extLst>
              </a:tr>
              <a:tr h="499760">
                <a:tc>
                  <a:txBody>
                    <a:bodyPr/>
                    <a:lstStyle/>
                    <a:p>
                      <a:r>
                        <a:rPr lang="en-IN" b="1" dirty="0"/>
                        <a:t>Registered projects</a:t>
                      </a:r>
                    </a:p>
                  </a:txBody>
                  <a:tcPr/>
                </a:tc>
                <a:tc>
                  <a:txBody>
                    <a:bodyPr/>
                    <a:lstStyle/>
                    <a:p>
                      <a:r>
                        <a:rPr lang="en-IN" b="1" dirty="0"/>
                        <a:t>PA (115), </a:t>
                      </a:r>
                      <a:r>
                        <a:rPr lang="en-IN" b="1" dirty="0" err="1"/>
                        <a:t>PoA</a:t>
                      </a:r>
                      <a:r>
                        <a:rPr lang="en-IN" b="1" dirty="0"/>
                        <a:t> (162 CPAs)</a:t>
                      </a:r>
                    </a:p>
                  </a:txBody>
                  <a:tcPr/>
                </a:tc>
                <a:tc>
                  <a:txBody>
                    <a:bodyPr/>
                    <a:lstStyle/>
                    <a:p>
                      <a:r>
                        <a:rPr lang="en-IN" b="1" dirty="0"/>
                        <a:t>0</a:t>
                      </a:r>
                    </a:p>
                  </a:txBody>
                  <a:tcPr/>
                </a:tc>
                <a:tc>
                  <a:txBody>
                    <a:bodyPr/>
                    <a:lstStyle/>
                    <a:p>
                      <a:r>
                        <a:rPr lang="en-IN" b="1" dirty="0"/>
                        <a:t>0.085</a:t>
                      </a:r>
                    </a:p>
                  </a:txBody>
                  <a:tcPr/>
                </a:tc>
                <a:tc>
                  <a:txBody>
                    <a:bodyPr/>
                    <a:lstStyle/>
                    <a:p>
                      <a:r>
                        <a:rPr lang="en-IN" b="1" dirty="0"/>
                        <a:t>0.333</a:t>
                      </a:r>
                    </a:p>
                  </a:txBody>
                  <a:tcPr/>
                </a:tc>
                <a:tc>
                  <a:txBody>
                    <a:bodyPr/>
                    <a:lstStyle/>
                    <a:p>
                      <a:r>
                        <a:rPr lang="en-IN" b="1" dirty="0"/>
                        <a:t>0.418</a:t>
                      </a:r>
                    </a:p>
                  </a:txBody>
                  <a:tcPr/>
                </a:tc>
                <a:extLst>
                  <a:ext uri="{0D108BD9-81ED-4DB2-BD59-A6C34878D82A}">
                    <a16:rowId xmlns:a16="http://schemas.microsoft.com/office/drawing/2014/main" val="610352523"/>
                  </a:ext>
                </a:extLst>
              </a:tr>
              <a:tr h="499760">
                <a:tc>
                  <a:txBody>
                    <a:bodyPr/>
                    <a:lstStyle/>
                    <a:p>
                      <a:r>
                        <a:rPr lang="en-IN" b="1" dirty="0"/>
                        <a:t>Exclusion</a:t>
                      </a:r>
                    </a:p>
                  </a:txBody>
                  <a:tcPr/>
                </a:tc>
                <a:tc>
                  <a:txBody>
                    <a:bodyPr/>
                    <a:lstStyle/>
                    <a:p>
                      <a:r>
                        <a:rPr lang="en-IN" b="1" dirty="0"/>
                        <a:t>HFC, N2O, Large hydro, A/R</a:t>
                      </a:r>
                    </a:p>
                  </a:txBody>
                  <a:tcPr/>
                </a:tc>
                <a:tc>
                  <a:txBody>
                    <a:bodyPr/>
                    <a:lstStyle/>
                    <a:p>
                      <a:r>
                        <a:rPr lang="en-IN" b="1" dirty="0"/>
                        <a:t>0</a:t>
                      </a:r>
                    </a:p>
                  </a:txBody>
                  <a:tcPr/>
                </a:tc>
                <a:tc>
                  <a:txBody>
                    <a:bodyPr/>
                    <a:lstStyle/>
                    <a:p>
                      <a:r>
                        <a:rPr lang="en-IN" b="1" dirty="0"/>
                        <a:t>0.023</a:t>
                      </a:r>
                    </a:p>
                  </a:txBody>
                  <a:tcPr/>
                </a:tc>
                <a:tc>
                  <a:txBody>
                    <a:bodyPr/>
                    <a:lstStyle/>
                    <a:p>
                      <a:r>
                        <a:rPr lang="en-IN" b="1" dirty="0"/>
                        <a:t>0.075</a:t>
                      </a:r>
                    </a:p>
                  </a:txBody>
                  <a:tcPr/>
                </a:tc>
                <a:tc>
                  <a:txBody>
                    <a:bodyPr/>
                    <a:lstStyle/>
                    <a:p>
                      <a:r>
                        <a:rPr lang="en-IN" b="1" dirty="0"/>
                        <a:t>0.098</a:t>
                      </a:r>
                    </a:p>
                  </a:txBody>
                  <a:tcPr/>
                </a:tc>
                <a:extLst>
                  <a:ext uri="{0D108BD9-81ED-4DB2-BD59-A6C34878D82A}">
                    <a16:rowId xmlns:a16="http://schemas.microsoft.com/office/drawing/2014/main" val="3371202601"/>
                  </a:ext>
                </a:extLst>
              </a:tr>
              <a:tr h="499760">
                <a:tc>
                  <a:txBody>
                    <a:bodyPr/>
                    <a:lstStyle/>
                    <a:p>
                      <a:r>
                        <a:rPr lang="en-IN" b="1" dirty="0"/>
                        <a:t>Usable credits</a:t>
                      </a:r>
                    </a:p>
                  </a:txBody>
                  <a:tcPr/>
                </a:tc>
                <a:tc>
                  <a:txBody>
                    <a:bodyPr/>
                    <a:lstStyle/>
                    <a:p>
                      <a:r>
                        <a:rPr lang="en-IN" b="1" dirty="0"/>
                        <a:t>Active + Dormant – Exclusion</a:t>
                      </a:r>
                    </a:p>
                  </a:txBody>
                  <a:tcPr/>
                </a:tc>
                <a:tc>
                  <a:txBody>
                    <a:bodyPr/>
                    <a:lstStyle/>
                    <a:p>
                      <a:r>
                        <a:rPr lang="en-IN" b="1" dirty="0"/>
                        <a:t>0</a:t>
                      </a:r>
                    </a:p>
                  </a:txBody>
                  <a:tcPr/>
                </a:tc>
                <a:tc>
                  <a:txBody>
                    <a:bodyPr/>
                    <a:lstStyle/>
                    <a:p>
                      <a:r>
                        <a:rPr lang="en-IN" b="1" dirty="0"/>
                        <a:t>0.062</a:t>
                      </a:r>
                    </a:p>
                  </a:txBody>
                  <a:tcPr/>
                </a:tc>
                <a:tc>
                  <a:txBody>
                    <a:bodyPr/>
                    <a:lstStyle/>
                    <a:p>
                      <a:r>
                        <a:rPr lang="en-IN" b="1" dirty="0"/>
                        <a:t>0.258</a:t>
                      </a:r>
                    </a:p>
                  </a:txBody>
                  <a:tcPr/>
                </a:tc>
                <a:tc>
                  <a:txBody>
                    <a:bodyPr/>
                    <a:lstStyle/>
                    <a:p>
                      <a:r>
                        <a:rPr lang="en-IN" b="1" dirty="0"/>
                        <a:t>0.320</a:t>
                      </a:r>
                    </a:p>
                  </a:txBody>
                  <a:tcPr/>
                </a:tc>
                <a:extLst>
                  <a:ext uri="{0D108BD9-81ED-4DB2-BD59-A6C34878D82A}">
                    <a16:rowId xmlns:a16="http://schemas.microsoft.com/office/drawing/2014/main" val="3780774293"/>
                  </a:ext>
                </a:extLst>
              </a:tr>
            </a:tbl>
          </a:graphicData>
        </a:graphic>
      </p:graphicFrame>
    </p:spTree>
    <p:extLst>
      <p:ext uri="{BB962C8B-B14F-4D97-AF65-F5344CB8AC3E}">
        <p14:creationId xmlns:p14="http://schemas.microsoft.com/office/powerpoint/2010/main" val="39856721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a:bodyPr>
          <a:lstStyle/>
          <a:p>
            <a:r>
              <a:rPr lang="en-GB" sz="3200" dirty="0">
                <a:cs typeface="Arial" panose="020B0604020202020204" pitchFamily="34" charset="0"/>
              </a:rPr>
              <a:t>There has been issuance of about 2 billion tCO2e so far, the majority of which coming from HFC23, N2O and large hydro, split as follows:</a:t>
            </a:r>
          </a:p>
          <a:p>
            <a:endParaRPr lang="en-GB" sz="3200" dirty="0">
              <a:cs typeface="Arial" panose="020B0604020202020204" pitchFamily="34" charset="0"/>
            </a:endParaRPr>
          </a:p>
          <a:p>
            <a:endParaRPr lang="en-GB" sz="3200" dirty="0">
              <a:cs typeface="Arial" panose="020B0604020202020204" pitchFamily="34" charset="0"/>
            </a:endParaRPr>
          </a:p>
          <a:p>
            <a:r>
              <a:rPr lang="en-GB" sz="3200" dirty="0">
                <a:cs typeface="Arial" panose="020B0604020202020204" pitchFamily="34" charset="0"/>
              </a:rPr>
              <a:t>About 58% of the issuances has been from HFC23, N2O, large hydro and forestry projects.</a:t>
            </a: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Ex-post issuance of certified emission reductions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14</a:t>
            </a:fld>
            <a:endParaRPr lang="en-GB"/>
          </a:p>
        </p:txBody>
      </p:sp>
      <p:graphicFrame>
        <p:nvGraphicFramePr>
          <p:cNvPr id="5" name="Table 5">
            <a:extLst>
              <a:ext uri="{FF2B5EF4-FFF2-40B4-BE49-F238E27FC236}">
                <a16:creationId xmlns:a16="http://schemas.microsoft.com/office/drawing/2014/main" id="{A238C8DF-E821-4330-8D58-D2E66568127B}"/>
              </a:ext>
            </a:extLst>
          </p:cNvPr>
          <p:cNvGraphicFramePr>
            <a:graphicFrameLocks noGrp="1"/>
          </p:cNvGraphicFramePr>
          <p:nvPr>
            <p:extLst>
              <p:ext uri="{D42A27DB-BD31-4B8C-83A1-F6EECF244321}">
                <p14:modId xmlns:p14="http://schemas.microsoft.com/office/powerpoint/2010/main" val="182363179"/>
              </p:ext>
            </p:extLst>
          </p:nvPr>
        </p:nvGraphicFramePr>
        <p:xfrm>
          <a:off x="611186" y="3025956"/>
          <a:ext cx="10714538" cy="1510360"/>
        </p:xfrm>
        <a:graphic>
          <a:graphicData uri="http://schemas.openxmlformats.org/drawingml/2006/table">
            <a:tbl>
              <a:tblPr firstRow="1" bandRow="1">
                <a:tableStyleId>{5C22544A-7EE6-4342-B048-85BDC9FD1C3A}</a:tableStyleId>
              </a:tblPr>
              <a:tblGrid>
                <a:gridCol w="5301934">
                  <a:extLst>
                    <a:ext uri="{9D8B030D-6E8A-4147-A177-3AD203B41FA5}">
                      <a16:colId xmlns:a16="http://schemas.microsoft.com/office/drawing/2014/main" val="2013144098"/>
                    </a:ext>
                  </a:extLst>
                </a:gridCol>
                <a:gridCol w="1740480">
                  <a:extLst>
                    <a:ext uri="{9D8B030D-6E8A-4147-A177-3AD203B41FA5}">
                      <a16:colId xmlns:a16="http://schemas.microsoft.com/office/drawing/2014/main" val="193332099"/>
                    </a:ext>
                  </a:extLst>
                </a:gridCol>
                <a:gridCol w="1785600">
                  <a:extLst>
                    <a:ext uri="{9D8B030D-6E8A-4147-A177-3AD203B41FA5}">
                      <a16:colId xmlns:a16="http://schemas.microsoft.com/office/drawing/2014/main" val="197191748"/>
                    </a:ext>
                  </a:extLst>
                </a:gridCol>
                <a:gridCol w="1886524">
                  <a:extLst>
                    <a:ext uri="{9D8B030D-6E8A-4147-A177-3AD203B41FA5}">
                      <a16:colId xmlns:a16="http://schemas.microsoft.com/office/drawing/2014/main" val="788745843"/>
                    </a:ext>
                  </a:extLst>
                </a:gridCol>
              </a:tblGrid>
              <a:tr h="377590">
                <a:tc>
                  <a:txBody>
                    <a:bodyPr/>
                    <a:lstStyle/>
                    <a:p>
                      <a:r>
                        <a:rPr lang="en-IN" dirty="0"/>
                        <a:t>Description</a:t>
                      </a:r>
                    </a:p>
                  </a:txBody>
                  <a:tcPr/>
                </a:tc>
                <a:tc>
                  <a:txBody>
                    <a:bodyPr/>
                    <a:lstStyle/>
                    <a:p>
                      <a:r>
                        <a:rPr lang="en-IN" dirty="0"/>
                        <a:t>KP1</a:t>
                      </a:r>
                    </a:p>
                  </a:txBody>
                  <a:tcPr/>
                </a:tc>
                <a:tc>
                  <a:txBody>
                    <a:bodyPr/>
                    <a:lstStyle/>
                    <a:p>
                      <a:r>
                        <a:rPr lang="en-IN" dirty="0"/>
                        <a:t>KP2</a:t>
                      </a:r>
                    </a:p>
                  </a:txBody>
                  <a:tcPr/>
                </a:tc>
                <a:tc>
                  <a:txBody>
                    <a:bodyPr/>
                    <a:lstStyle/>
                    <a:p>
                      <a:r>
                        <a:rPr lang="en-IN" dirty="0"/>
                        <a:t>Total</a:t>
                      </a:r>
                    </a:p>
                  </a:txBody>
                  <a:tcPr/>
                </a:tc>
                <a:extLst>
                  <a:ext uri="{0D108BD9-81ED-4DB2-BD59-A6C34878D82A}">
                    <a16:rowId xmlns:a16="http://schemas.microsoft.com/office/drawing/2014/main" val="3322832293"/>
                  </a:ext>
                </a:extLst>
              </a:tr>
              <a:tr h="377590">
                <a:tc>
                  <a:txBody>
                    <a:bodyPr/>
                    <a:lstStyle/>
                    <a:p>
                      <a:r>
                        <a:rPr lang="en-IN" dirty="0"/>
                        <a:t>Registered projects (3074)</a:t>
                      </a:r>
                    </a:p>
                  </a:txBody>
                  <a:tcPr/>
                </a:tc>
                <a:tc>
                  <a:txBody>
                    <a:bodyPr/>
                    <a:lstStyle/>
                    <a:p>
                      <a:r>
                        <a:rPr lang="en-IN" dirty="0"/>
                        <a:t>1.482</a:t>
                      </a:r>
                    </a:p>
                  </a:txBody>
                  <a:tcPr/>
                </a:tc>
                <a:tc>
                  <a:txBody>
                    <a:bodyPr/>
                    <a:lstStyle/>
                    <a:p>
                      <a:r>
                        <a:rPr lang="en-IN" dirty="0"/>
                        <a:t>0.550</a:t>
                      </a:r>
                    </a:p>
                  </a:txBody>
                  <a:tcPr/>
                </a:tc>
                <a:tc>
                  <a:txBody>
                    <a:bodyPr/>
                    <a:lstStyle/>
                    <a:p>
                      <a:r>
                        <a:rPr lang="en-IN" dirty="0"/>
                        <a:t>2.032</a:t>
                      </a:r>
                    </a:p>
                  </a:txBody>
                  <a:tcPr/>
                </a:tc>
                <a:extLst>
                  <a:ext uri="{0D108BD9-81ED-4DB2-BD59-A6C34878D82A}">
                    <a16:rowId xmlns:a16="http://schemas.microsoft.com/office/drawing/2014/main" val="610352523"/>
                  </a:ext>
                </a:extLst>
              </a:tr>
              <a:tr h="377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HFC23 (19) + N2O (104) + Large hydro (470) + A/R (26)</a:t>
                      </a:r>
                    </a:p>
                  </a:txBody>
                  <a:tcPr/>
                </a:tc>
                <a:tc>
                  <a:txBody>
                    <a:bodyPr/>
                    <a:lstStyle/>
                    <a:p>
                      <a:r>
                        <a:rPr lang="en-IN" dirty="0"/>
                        <a:t>0.947 (64%)</a:t>
                      </a:r>
                    </a:p>
                  </a:txBody>
                  <a:tcPr/>
                </a:tc>
                <a:tc>
                  <a:txBody>
                    <a:bodyPr/>
                    <a:lstStyle/>
                    <a:p>
                      <a:r>
                        <a:rPr lang="en-IN" dirty="0"/>
                        <a:t>0.229 (42%)</a:t>
                      </a:r>
                    </a:p>
                  </a:txBody>
                  <a:tcPr/>
                </a:tc>
                <a:tc>
                  <a:txBody>
                    <a:bodyPr/>
                    <a:lstStyle/>
                    <a:p>
                      <a:r>
                        <a:rPr lang="en-IN" dirty="0"/>
                        <a:t>1.176 (58%)</a:t>
                      </a:r>
                    </a:p>
                  </a:txBody>
                  <a:tcPr/>
                </a:tc>
                <a:extLst>
                  <a:ext uri="{0D108BD9-81ED-4DB2-BD59-A6C34878D82A}">
                    <a16:rowId xmlns:a16="http://schemas.microsoft.com/office/drawing/2014/main" val="3371202601"/>
                  </a:ext>
                </a:extLst>
              </a:tr>
              <a:tr h="377590">
                <a:tc>
                  <a:txBody>
                    <a:bodyPr/>
                    <a:lstStyle/>
                    <a:p>
                      <a:r>
                        <a:rPr lang="en-IN" dirty="0"/>
                        <a:t>Issuance of other project types</a:t>
                      </a:r>
                    </a:p>
                  </a:txBody>
                  <a:tcPr/>
                </a:tc>
                <a:tc>
                  <a:txBody>
                    <a:bodyPr/>
                    <a:lstStyle/>
                    <a:p>
                      <a:r>
                        <a:rPr lang="en-IN" dirty="0"/>
                        <a:t>0.535</a:t>
                      </a:r>
                    </a:p>
                  </a:txBody>
                  <a:tcPr/>
                </a:tc>
                <a:tc>
                  <a:txBody>
                    <a:bodyPr/>
                    <a:lstStyle/>
                    <a:p>
                      <a:r>
                        <a:rPr lang="en-IN" dirty="0"/>
                        <a:t>0.321</a:t>
                      </a:r>
                    </a:p>
                  </a:txBody>
                  <a:tcPr/>
                </a:tc>
                <a:tc>
                  <a:txBody>
                    <a:bodyPr/>
                    <a:lstStyle/>
                    <a:p>
                      <a:r>
                        <a:rPr lang="en-IN" dirty="0"/>
                        <a:t>0.856</a:t>
                      </a:r>
                    </a:p>
                  </a:txBody>
                  <a:tcPr/>
                </a:tc>
                <a:extLst>
                  <a:ext uri="{0D108BD9-81ED-4DB2-BD59-A6C34878D82A}">
                    <a16:rowId xmlns:a16="http://schemas.microsoft.com/office/drawing/2014/main" val="3780774293"/>
                  </a:ext>
                </a:extLst>
              </a:tr>
            </a:tbl>
          </a:graphicData>
        </a:graphic>
      </p:graphicFrame>
    </p:spTree>
    <p:extLst>
      <p:ext uri="{BB962C8B-B14F-4D97-AF65-F5344CB8AC3E}">
        <p14:creationId xmlns:p14="http://schemas.microsoft.com/office/powerpoint/2010/main" val="1527095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a:bodyPr>
          <a:lstStyle/>
          <a:p>
            <a:r>
              <a:rPr lang="en-GB" sz="3200" dirty="0">
                <a:cs typeface="Arial" panose="020B0604020202020204" pitchFamily="34" charset="0"/>
              </a:rPr>
              <a:t>The forecast and the actual issuances compare, as follows:</a:t>
            </a:r>
          </a:p>
          <a:p>
            <a:endParaRPr lang="en-GB" sz="3200" dirty="0">
              <a:cs typeface="Arial" panose="020B0604020202020204" pitchFamily="34" charset="0"/>
            </a:endParaRPr>
          </a:p>
          <a:p>
            <a:endParaRPr lang="en-GB" sz="3200" dirty="0">
              <a:cs typeface="Arial" panose="020B0604020202020204" pitchFamily="34" charset="0"/>
            </a:endParaRPr>
          </a:p>
          <a:p>
            <a:endParaRPr lang="en-GB" sz="3200" dirty="0">
              <a:cs typeface="Arial" panose="020B0604020202020204" pitchFamily="34" charset="0"/>
            </a:endParaRPr>
          </a:p>
          <a:p>
            <a:r>
              <a:rPr lang="en-GB" sz="3200" dirty="0">
                <a:cs typeface="Arial" panose="020B0604020202020204" pitchFamily="34" charset="0"/>
              </a:rPr>
              <a:t>It can be observed that of the forecast of 9.7 billion tCO2e only 2.0 billion tCO2e has been issued, of which only 42% pertains to usable credits</a:t>
            </a: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Comparison of Ex-ante and Ex-post ER numbers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15</a:t>
            </a:fld>
            <a:endParaRPr lang="en-GB"/>
          </a:p>
        </p:txBody>
      </p:sp>
      <p:graphicFrame>
        <p:nvGraphicFramePr>
          <p:cNvPr id="5" name="Table 5">
            <a:extLst>
              <a:ext uri="{FF2B5EF4-FFF2-40B4-BE49-F238E27FC236}">
                <a16:creationId xmlns:a16="http://schemas.microsoft.com/office/drawing/2014/main" id="{A238C8DF-E821-4330-8D58-D2E66568127B}"/>
              </a:ext>
            </a:extLst>
          </p:cNvPr>
          <p:cNvGraphicFramePr>
            <a:graphicFrameLocks noGrp="1"/>
          </p:cNvGraphicFramePr>
          <p:nvPr>
            <p:extLst>
              <p:ext uri="{D42A27DB-BD31-4B8C-83A1-F6EECF244321}">
                <p14:modId xmlns:p14="http://schemas.microsoft.com/office/powerpoint/2010/main" val="1005389433"/>
              </p:ext>
            </p:extLst>
          </p:nvPr>
        </p:nvGraphicFramePr>
        <p:xfrm>
          <a:off x="560298" y="1849160"/>
          <a:ext cx="11071403" cy="2150440"/>
        </p:xfrm>
        <a:graphic>
          <a:graphicData uri="http://schemas.openxmlformats.org/drawingml/2006/table">
            <a:tbl>
              <a:tblPr firstRow="1" bandRow="1">
                <a:tableStyleId>{5C22544A-7EE6-4342-B048-85BDC9FD1C3A}</a:tableStyleId>
              </a:tblPr>
              <a:tblGrid>
                <a:gridCol w="5528082">
                  <a:extLst>
                    <a:ext uri="{9D8B030D-6E8A-4147-A177-3AD203B41FA5}">
                      <a16:colId xmlns:a16="http://schemas.microsoft.com/office/drawing/2014/main" val="2013144098"/>
                    </a:ext>
                  </a:extLst>
                </a:gridCol>
                <a:gridCol w="2026920">
                  <a:extLst>
                    <a:ext uri="{9D8B030D-6E8A-4147-A177-3AD203B41FA5}">
                      <a16:colId xmlns:a16="http://schemas.microsoft.com/office/drawing/2014/main" val="193332099"/>
                    </a:ext>
                  </a:extLst>
                </a:gridCol>
                <a:gridCol w="1889760">
                  <a:extLst>
                    <a:ext uri="{9D8B030D-6E8A-4147-A177-3AD203B41FA5}">
                      <a16:colId xmlns:a16="http://schemas.microsoft.com/office/drawing/2014/main" val="197191748"/>
                    </a:ext>
                  </a:extLst>
                </a:gridCol>
                <a:gridCol w="1626641">
                  <a:extLst>
                    <a:ext uri="{9D8B030D-6E8A-4147-A177-3AD203B41FA5}">
                      <a16:colId xmlns:a16="http://schemas.microsoft.com/office/drawing/2014/main" val="788745843"/>
                    </a:ext>
                  </a:extLst>
                </a:gridCol>
              </a:tblGrid>
              <a:tr h="377590">
                <a:tc>
                  <a:txBody>
                    <a:bodyPr/>
                    <a:lstStyle/>
                    <a:p>
                      <a:r>
                        <a:rPr lang="en-IN" dirty="0"/>
                        <a:t>Description</a:t>
                      </a:r>
                    </a:p>
                  </a:txBody>
                  <a:tcPr/>
                </a:tc>
                <a:tc>
                  <a:txBody>
                    <a:bodyPr/>
                    <a:lstStyle/>
                    <a:p>
                      <a:r>
                        <a:rPr lang="en-IN" dirty="0"/>
                        <a:t>KP1 + KP2</a:t>
                      </a:r>
                    </a:p>
                    <a:p>
                      <a:r>
                        <a:rPr lang="en-IN" dirty="0"/>
                        <a:t>(Ex-ante estimate)</a:t>
                      </a:r>
                    </a:p>
                  </a:txBody>
                  <a:tcPr/>
                </a:tc>
                <a:tc>
                  <a:txBody>
                    <a:bodyPr/>
                    <a:lstStyle/>
                    <a:p>
                      <a:r>
                        <a:rPr lang="en-IN" dirty="0"/>
                        <a:t>KP1 + KP2</a:t>
                      </a:r>
                    </a:p>
                    <a:p>
                      <a:r>
                        <a:rPr lang="en-IN" dirty="0"/>
                        <a:t>(Ex-post issuance)</a:t>
                      </a:r>
                    </a:p>
                  </a:txBody>
                  <a:tcPr/>
                </a:tc>
                <a:tc>
                  <a:txBody>
                    <a:bodyPr/>
                    <a:lstStyle/>
                    <a:p>
                      <a:r>
                        <a:rPr lang="en-IN" dirty="0"/>
                        <a:t>% issuance of estimate</a:t>
                      </a:r>
                    </a:p>
                  </a:txBody>
                  <a:tcPr/>
                </a:tc>
                <a:extLst>
                  <a:ext uri="{0D108BD9-81ED-4DB2-BD59-A6C34878D82A}">
                    <a16:rowId xmlns:a16="http://schemas.microsoft.com/office/drawing/2014/main" val="3322832293"/>
                  </a:ext>
                </a:extLst>
              </a:tr>
              <a:tr h="377590">
                <a:tc>
                  <a:txBody>
                    <a:bodyPr/>
                    <a:lstStyle/>
                    <a:p>
                      <a:r>
                        <a:rPr lang="en-IN" dirty="0"/>
                        <a:t>All projects</a:t>
                      </a:r>
                    </a:p>
                  </a:txBody>
                  <a:tcPr/>
                </a:tc>
                <a:tc>
                  <a:txBody>
                    <a:bodyPr/>
                    <a:lstStyle/>
                    <a:p>
                      <a:r>
                        <a:rPr lang="en-IN" dirty="0"/>
                        <a:t>9.684</a:t>
                      </a:r>
                    </a:p>
                  </a:txBody>
                  <a:tcPr/>
                </a:tc>
                <a:tc>
                  <a:txBody>
                    <a:bodyPr/>
                    <a:lstStyle/>
                    <a:p>
                      <a:r>
                        <a:rPr lang="en-IN" dirty="0"/>
                        <a:t>2.032</a:t>
                      </a:r>
                    </a:p>
                  </a:txBody>
                  <a:tcPr/>
                </a:tc>
                <a:tc>
                  <a:txBody>
                    <a:bodyPr/>
                    <a:lstStyle/>
                    <a:p>
                      <a:r>
                        <a:rPr lang="en-IN" b="1" dirty="0"/>
                        <a:t>21%</a:t>
                      </a:r>
                    </a:p>
                  </a:txBody>
                  <a:tcPr/>
                </a:tc>
                <a:extLst>
                  <a:ext uri="{0D108BD9-81ED-4DB2-BD59-A6C34878D82A}">
                    <a16:rowId xmlns:a16="http://schemas.microsoft.com/office/drawing/2014/main" val="610352523"/>
                  </a:ext>
                </a:extLst>
              </a:tr>
              <a:tr h="377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Exclusion - HFC23 + N2O + Large hydro + A/R (Unusable)</a:t>
                      </a:r>
                    </a:p>
                  </a:txBody>
                  <a:tcPr/>
                </a:tc>
                <a:tc>
                  <a:txBody>
                    <a:bodyPr/>
                    <a:lstStyle/>
                    <a:p>
                      <a:r>
                        <a:rPr lang="en-IN" dirty="0"/>
                        <a:t>3.746</a:t>
                      </a:r>
                    </a:p>
                  </a:txBody>
                  <a:tcPr/>
                </a:tc>
                <a:tc>
                  <a:txBody>
                    <a:bodyPr/>
                    <a:lstStyle/>
                    <a:p>
                      <a:r>
                        <a:rPr lang="en-IN" dirty="0"/>
                        <a:t>1.176</a:t>
                      </a:r>
                    </a:p>
                  </a:txBody>
                  <a:tcPr/>
                </a:tc>
                <a:tc>
                  <a:txBody>
                    <a:bodyPr/>
                    <a:lstStyle/>
                    <a:p>
                      <a:r>
                        <a:rPr lang="en-IN" b="1" dirty="0"/>
                        <a:t>31%</a:t>
                      </a:r>
                    </a:p>
                  </a:txBody>
                  <a:tcPr/>
                </a:tc>
                <a:extLst>
                  <a:ext uri="{0D108BD9-81ED-4DB2-BD59-A6C34878D82A}">
                    <a16:rowId xmlns:a16="http://schemas.microsoft.com/office/drawing/2014/main" val="3371202601"/>
                  </a:ext>
                </a:extLst>
              </a:tr>
              <a:tr h="377590">
                <a:tc>
                  <a:txBody>
                    <a:bodyPr/>
                    <a:lstStyle/>
                    <a:p>
                      <a:r>
                        <a:rPr lang="en-IN" dirty="0"/>
                        <a:t>Usable credits</a:t>
                      </a:r>
                    </a:p>
                  </a:txBody>
                  <a:tcPr/>
                </a:tc>
                <a:tc>
                  <a:txBody>
                    <a:bodyPr/>
                    <a:lstStyle/>
                    <a:p>
                      <a:r>
                        <a:rPr lang="en-IN" dirty="0"/>
                        <a:t>5.938</a:t>
                      </a:r>
                    </a:p>
                  </a:txBody>
                  <a:tcPr/>
                </a:tc>
                <a:tc>
                  <a:txBody>
                    <a:bodyPr/>
                    <a:lstStyle/>
                    <a:p>
                      <a:r>
                        <a:rPr lang="en-IN" dirty="0"/>
                        <a:t>0.856</a:t>
                      </a:r>
                    </a:p>
                  </a:txBody>
                  <a:tcPr/>
                </a:tc>
                <a:tc>
                  <a:txBody>
                    <a:bodyPr/>
                    <a:lstStyle/>
                    <a:p>
                      <a:r>
                        <a:rPr lang="en-IN" b="1" dirty="0"/>
                        <a:t>14%</a:t>
                      </a:r>
                    </a:p>
                  </a:txBody>
                  <a:tcPr/>
                </a:tc>
                <a:extLst>
                  <a:ext uri="{0D108BD9-81ED-4DB2-BD59-A6C34878D82A}">
                    <a16:rowId xmlns:a16="http://schemas.microsoft.com/office/drawing/2014/main" val="3780774293"/>
                  </a:ext>
                </a:extLst>
              </a:tr>
              <a:tr h="377590">
                <a:tc>
                  <a:txBody>
                    <a:bodyPr/>
                    <a:lstStyle/>
                    <a:p>
                      <a:r>
                        <a:rPr lang="en-IN" b="1" dirty="0"/>
                        <a:t>Usable ratio</a:t>
                      </a:r>
                    </a:p>
                  </a:txBody>
                  <a:tcPr/>
                </a:tc>
                <a:tc>
                  <a:txBody>
                    <a:bodyPr/>
                    <a:lstStyle/>
                    <a:p>
                      <a:r>
                        <a:rPr lang="en-IN" b="1" dirty="0"/>
                        <a:t>61%</a:t>
                      </a:r>
                    </a:p>
                  </a:txBody>
                  <a:tcPr/>
                </a:tc>
                <a:tc>
                  <a:txBody>
                    <a:bodyPr/>
                    <a:lstStyle/>
                    <a:p>
                      <a:r>
                        <a:rPr lang="en-IN" b="1" dirty="0"/>
                        <a:t>42%</a:t>
                      </a:r>
                    </a:p>
                  </a:txBody>
                  <a:tcPr/>
                </a:tc>
                <a:tc>
                  <a:txBody>
                    <a:bodyPr/>
                    <a:lstStyle/>
                    <a:p>
                      <a:endParaRPr lang="en-IN" dirty="0"/>
                    </a:p>
                  </a:txBody>
                  <a:tcPr/>
                </a:tc>
                <a:extLst>
                  <a:ext uri="{0D108BD9-81ED-4DB2-BD59-A6C34878D82A}">
                    <a16:rowId xmlns:a16="http://schemas.microsoft.com/office/drawing/2014/main" val="1969188493"/>
                  </a:ext>
                </a:extLst>
              </a:tr>
            </a:tbl>
          </a:graphicData>
        </a:graphic>
      </p:graphicFrame>
    </p:spTree>
    <p:extLst>
      <p:ext uri="{BB962C8B-B14F-4D97-AF65-F5344CB8AC3E}">
        <p14:creationId xmlns:p14="http://schemas.microsoft.com/office/powerpoint/2010/main" val="6598041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a:bodyPr>
          <a:lstStyle/>
          <a:p>
            <a:r>
              <a:rPr lang="en-GB" sz="3200" dirty="0">
                <a:cs typeface="Arial" panose="020B0604020202020204" pitchFamily="34" charset="0"/>
              </a:rPr>
              <a:t>The issuance ratio for KP1 and KP2 has been as follows:</a:t>
            </a:r>
          </a:p>
          <a:p>
            <a:endParaRPr lang="en-GB" sz="3200" dirty="0">
              <a:cs typeface="Arial" panose="020B0604020202020204" pitchFamily="34" charset="0"/>
            </a:endParaRPr>
          </a:p>
          <a:p>
            <a:endParaRPr lang="en-GB" sz="3200" dirty="0">
              <a:cs typeface="Arial" panose="020B0604020202020204" pitchFamily="34" charset="0"/>
            </a:endParaRPr>
          </a:p>
          <a:p>
            <a:endParaRPr lang="en-GB" sz="3200" dirty="0">
              <a:cs typeface="Arial" panose="020B0604020202020204" pitchFamily="34" charset="0"/>
            </a:endParaRPr>
          </a:p>
          <a:p>
            <a:r>
              <a:rPr lang="en-GB" sz="3200" dirty="0">
                <a:cs typeface="Arial" panose="020B0604020202020204" pitchFamily="34" charset="0"/>
              </a:rPr>
              <a:t>Due to unfavourable market conditions, the issuances in KP2 have been dismal and for many projects the continuity or monitoring may have been hampered. </a:t>
            </a:r>
          </a:p>
          <a:p>
            <a:endParaRPr lang="en-GB" sz="3200" dirty="0">
              <a:cs typeface="Arial" panose="020B0604020202020204" pitchFamily="34" charset="0"/>
            </a:endParaRP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Comparison of Ex-ante and Ex-post ER numbers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16</a:t>
            </a:fld>
            <a:endParaRPr lang="en-GB"/>
          </a:p>
        </p:txBody>
      </p:sp>
      <p:graphicFrame>
        <p:nvGraphicFramePr>
          <p:cNvPr id="6" name="Table 5">
            <a:extLst>
              <a:ext uri="{FF2B5EF4-FFF2-40B4-BE49-F238E27FC236}">
                <a16:creationId xmlns:a16="http://schemas.microsoft.com/office/drawing/2014/main" id="{C1751FF6-2CF7-4D7E-A234-8028CC6F49F7}"/>
              </a:ext>
            </a:extLst>
          </p:cNvPr>
          <p:cNvGraphicFramePr>
            <a:graphicFrameLocks noGrp="1"/>
          </p:cNvGraphicFramePr>
          <p:nvPr>
            <p:extLst>
              <p:ext uri="{D42A27DB-BD31-4B8C-83A1-F6EECF244321}">
                <p14:modId xmlns:p14="http://schemas.microsoft.com/office/powerpoint/2010/main" val="110714230"/>
              </p:ext>
            </p:extLst>
          </p:nvPr>
        </p:nvGraphicFramePr>
        <p:xfrm>
          <a:off x="611186" y="1960061"/>
          <a:ext cx="10714538" cy="2265540"/>
        </p:xfrm>
        <a:graphic>
          <a:graphicData uri="http://schemas.openxmlformats.org/drawingml/2006/table">
            <a:tbl>
              <a:tblPr firstRow="1" bandRow="1">
                <a:tableStyleId>{5C22544A-7EE6-4342-B048-85BDC9FD1C3A}</a:tableStyleId>
              </a:tblPr>
              <a:tblGrid>
                <a:gridCol w="3699536">
                  <a:extLst>
                    <a:ext uri="{9D8B030D-6E8A-4147-A177-3AD203B41FA5}">
                      <a16:colId xmlns:a16="http://schemas.microsoft.com/office/drawing/2014/main" val="2013144098"/>
                    </a:ext>
                  </a:extLst>
                </a:gridCol>
                <a:gridCol w="2265568">
                  <a:extLst>
                    <a:ext uri="{9D8B030D-6E8A-4147-A177-3AD203B41FA5}">
                      <a16:colId xmlns:a16="http://schemas.microsoft.com/office/drawing/2014/main" val="193332099"/>
                    </a:ext>
                  </a:extLst>
                </a:gridCol>
                <a:gridCol w="2155052">
                  <a:extLst>
                    <a:ext uri="{9D8B030D-6E8A-4147-A177-3AD203B41FA5}">
                      <a16:colId xmlns:a16="http://schemas.microsoft.com/office/drawing/2014/main" val="197191748"/>
                    </a:ext>
                  </a:extLst>
                </a:gridCol>
                <a:gridCol w="2594382">
                  <a:extLst>
                    <a:ext uri="{9D8B030D-6E8A-4147-A177-3AD203B41FA5}">
                      <a16:colId xmlns:a16="http://schemas.microsoft.com/office/drawing/2014/main" val="788745843"/>
                    </a:ext>
                  </a:extLst>
                </a:gridCol>
              </a:tblGrid>
              <a:tr h="377590">
                <a:tc>
                  <a:txBody>
                    <a:bodyPr/>
                    <a:lstStyle/>
                    <a:p>
                      <a:r>
                        <a:rPr lang="en-IN" dirty="0"/>
                        <a:t>Description</a:t>
                      </a:r>
                    </a:p>
                  </a:txBody>
                  <a:tcPr/>
                </a:tc>
                <a:tc>
                  <a:txBody>
                    <a:bodyPr/>
                    <a:lstStyle/>
                    <a:p>
                      <a:r>
                        <a:rPr lang="en-IN" dirty="0"/>
                        <a:t>KP1</a:t>
                      </a:r>
                    </a:p>
                  </a:txBody>
                  <a:tcPr/>
                </a:tc>
                <a:tc>
                  <a:txBody>
                    <a:bodyPr/>
                    <a:lstStyle/>
                    <a:p>
                      <a:r>
                        <a:rPr lang="en-IN" dirty="0"/>
                        <a:t>KP2</a:t>
                      </a:r>
                    </a:p>
                  </a:txBody>
                  <a:tcPr/>
                </a:tc>
                <a:tc>
                  <a:txBody>
                    <a:bodyPr/>
                    <a:lstStyle/>
                    <a:p>
                      <a:r>
                        <a:rPr lang="en-IN" dirty="0"/>
                        <a:t>KP1 + KP2</a:t>
                      </a:r>
                    </a:p>
                  </a:txBody>
                  <a:tcPr/>
                </a:tc>
                <a:extLst>
                  <a:ext uri="{0D108BD9-81ED-4DB2-BD59-A6C34878D82A}">
                    <a16:rowId xmlns:a16="http://schemas.microsoft.com/office/drawing/2014/main" val="3322832293"/>
                  </a:ext>
                </a:extLst>
              </a:tr>
              <a:tr h="377590">
                <a:tc>
                  <a:txBody>
                    <a:bodyPr/>
                    <a:lstStyle/>
                    <a:p>
                      <a:r>
                        <a:rPr lang="en-IN" dirty="0"/>
                        <a:t>Registered projects </a:t>
                      </a:r>
                    </a:p>
                  </a:txBody>
                  <a:tcPr/>
                </a:tc>
                <a:tc>
                  <a:txBody>
                    <a:bodyPr/>
                    <a:lstStyle/>
                    <a:p>
                      <a:r>
                        <a:rPr lang="en-IN" dirty="0"/>
                        <a:t>68%</a:t>
                      </a:r>
                    </a:p>
                  </a:txBody>
                  <a:tcPr/>
                </a:tc>
                <a:tc>
                  <a:txBody>
                    <a:bodyPr/>
                    <a:lstStyle/>
                    <a:p>
                      <a:r>
                        <a:rPr lang="en-IN" dirty="0"/>
                        <a:t>7%</a:t>
                      </a:r>
                    </a:p>
                  </a:txBody>
                  <a:tcPr/>
                </a:tc>
                <a:tc>
                  <a:txBody>
                    <a:bodyPr/>
                    <a:lstStyle/>
                    <a:p>
                      <a:r>
                        <a:rPr lang="en-IN" dirty="0"/>
                        <a:t>25%</a:t>
                      </a:r>
                    </a:p>
                  </a:txBody>
                  <a:tcPr/>
                </a:tc>
                <a:extLst>
                  <a:ext uri="{0D108BD9-81ED-4DB2-BD59-A6C34878D82A}">
                    <a16:rowId xmlns:a16="http://schemas.microsoft.com/office/drawing/2014/main" val="610352523"/>
                  </a:ext>
                </a:extLst>
              </a:tr>
              <a:tr h="377590">
                <a:tc>
                  <a:txBody>
                    <a:bodyPr/>
                    <a:lstStyle/>
                    <a:p>
                      <a:r>
                        <a:rPr lang="en-IN" dirty="0"/>
                        <a:t>HFC23 </a:t>
                      </a:r>
                    </a:p>
                  </a:txBody>
                  <a:tcPr/>
                </a:tc>
                <a:tc>
                  <a:txBody>
                    <a:bodyPr/>
                    <a:lstStyle/>
                    <a:p>
                      <a:r>
                        <a:rPr lang="en-IN" dirty="0"/>
                        <a:t>107%</a:t>
                      </a:r>
                    </a:p>
                  </a:txBody>
                  <a:tcPr/>
                </a:tc>
                <a:tc>
                  <a:txBody>
                    <a:bodyPr/>
                    <a:lstStyle/>
                    <a:p>
                      <a:r>
                        <a:rPr lang="en-IN" dirty="0"/>
                        <a:t>6%</a:t>
                      </a:r>
                    </a:p>
                  </a:txBody>
                  <a:tcPr/>
                </a:tc>
                <a:tc>
                  <a:txBody>
                    <a:bodyPr/>
                    <a:lstStyle/>
                    <a:p>
                      <a:r>
                        <a:rPr lang="en-IN" dirty="0"/>
                        <a:t>53%</a:t>
                      </a:r>
                    </a:p>
                  </a:txBody>
                  <a:tcPr/>
                </a:tc>
                <a:extLst>
                  <a:ext uri="{0D108BD9-81ED-4DB2-BD59-A6C34878D82A}">
                    <a16:rowId xmlns:a16="http://schemas.microsoft.com/office/drawing/2014/main" val="3371202601"/>
                  </a:ext>
                </a:extLst>
              </a:tr>
              <a:tr h="377590">
                <a:tc>
                  <a:txBody>
                    <a:bodyPr/>
                    <a:lstStyle/>
                    <a:p>
                      <a:r>
                        <a:rPr lang="en-IN" dirty="0"/>
                        <a:t>N2O </a:t>
                      </a:r>
                    </a:p>
                  </a:txBody>
                  <a:tcPr/>
                </a:tc>
                <a:tc>
                  <a:txBody>
                    <a:bodyPr/>
                    <a:lstStyle/>
                    <a:p>
                      <a:r>
                        <a:rPr lang="en-IN" dirty="0"/>
                        <a:t>103%</a:t>
                      </a:r>
                    </a:p>
                  </a:txBody>
                  <a:tcPr/>
                </a:tc>
                <a:tc>
                  <a:txBody>
                    <a:bodyPr/>
                    <a:lstStyle/>
                    <a:p>
                      <a:r>
                        <a:rPr lang="en-IN" dirty="0"/>
                        <a:t>21%</a:t>
                      </a:r>
                    </a:p>
                  </a:txBody>
                  <a:tcPr/>
                </a:tc>
                <a:tc>
                  <a:txBody>
                    <a:bodyPr/>
                    <a:lstStyle/>
                    <a:p>
                      <a:r>
                        <a:rPr lang="en-IN" dirty="0"/>
                        <a:t>50%</a:t>
                      </a:r>
                    </a:p>
                  </a:txBody>
                  <a:tcPr/>
                </a:tc>
                <a:extLst>
                  <a:ext uri="{0D108BD9-81ED-4DB2-BD59-A6C34878D82A}">
                    <a16:rowId xmlns:a16="http://schemas.microsoft.com/office/drawing/2014/main" val="3780774293"/>
                  </a:ext>
                </a:extLst>
              </a:tr>
              <a:tr h="377590">
                <a:tc>
                  <a:txBody>
                    <a:bodyPr/>
                    <a:lstStyle/>
                    <a:p>
                      <a:r>
                        <a:rPr lang="en-IN" dirty="0"/>
                        <a:t>Large hydro </a:t>
                      </a:r>
                    </a:p>
                  </a:txBody>
                  <a:tcPr/>
                </a:tc>
                <a:tc>
                  <a:txBody>
                    <a:bodyPr/>
                    <a:lstStyle/>
                    <a:p>
                      <a:r>
                        <a:rPr lang="en-IN" dirty="0"/>
                        <a:t>61%</a:t>
                      </a:r>
                    </a:p>
                  </a:txBody>
                  <a:tcPr/>
                </a:tc>
                <a:tc>
                  <a:txBody>
                    <a:bodyPr/>
                    <a:lstStyle/>
                    <a:p>
                      <a:r>
                        <a:rPr lang="en-IN" dirty="0"/>
                        <a:t>6%</a:t>
                      </a:r>
                    </a:p>
                  </a:txBody>
                  <a:tcPr/>
                </a:tc>
                <a:tc>
                  <a:txBody>
                    <a:bodyPr/>
                    <a:lstStyle/>
                    <a:p>
                      <a:r>
                        <a:rPr lang="en-IN" dirty="0"/>
                        <a:t>13%</a:t>
                      </a:r>
                    </a:p>
                  </a:txBody>
                  <a:tcPr/>
                </a:tc>
                <a:extLst>
                  <a:ext uri="{0D108BD9-81ED-4DB2-BD59-A6C34878D82A}">
                    <a16:rowId xmlns:a16="http://schemas.microsoft.com/office/drawing/2014/main" val="1960622774"/>
                  </a:ext>
                </a:extLst>
              </a:tr>
              <a:tr h="377590">
                <a:tc>
                  <a:txBody>
                    <a:bodyPr/>
                    <a:lstStyle/>
                    <a:p>
                      <a:r>
                        <a:rPr lang="en-IN" dirty="0"/>
                        <a:t>Forestry</a:t>
                      </a:r>
                    </a:p>
                  </a:txBody>
                  <a:tcPr/>
                </a:tc>
                <a:tc>
                  <a:txBody>
                    <a:bodyPr/>
                    <a:lstStyle/>
                    <a:p>
                      <a:r>
                        <a:rPr lang="en-IN" dirty="0"/>
                        <a:t>79%</a:t>
                      </a:r>
                    </a:p>
                  </a:txBody>
                  <a:tcPr/>
                </a:tc>
                <a:tc>
                  <a:txBody>
                    <a:bodyPr/>
                    <a:lstStyle/>
                    <a:p>
                      <a:r>
                        <a:rPr lang="en-IN" dirty="0"/>
                        <a:t>21%</a:t>
                      </a:r>
                    </a:p>
                  </a:txBody>
                  <a:tcPr/>
                </a:tc>
                <a:tc>
                  <a:txBody>
                    <a:bodyPr/>
                    <a:lstStyle/>
                    <a:p>
                      <a:r>
                        <a:rPr lang="en-IN" dirty="0"/>
                        <a:t>30%</a:t>
                      </a:r>
                    </a:p>
                  </a:txBody>
                  <a:tcPr/>
                </a:tc>
                <a:extLst>
                  <a:ext uri="{0D108BD9-81ED-4DB2-BD59-A6C34878D82A}">
                    <a16:rowId xmlns:a16="http://schemas.microsoft.com/office/drawing/2014/main" val="3498337816"/>
                  </a:ext>
                </a:extLst>
              </a:tr>
            </a:tbl>
          </a:graphicData>
        </a:graphic>
      </p:graphicFrame>
    </p:spTree>
    <p:extLst>
      <p:ext uri="{BB962C8B-B14F-4D97-AF65-F5344CB8AC3E}">
        <p14:creationId xmlns:p14="http://schemas.microsoft.com/office/powerpoint/2010/main" val="32936050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6ACD690-E934-48E6-BB7F-B08307E072B8}"/>
              </a:ext>
            </a:extLst>
          </p:cNvPr>
          <p:cNvSpPr/>
          <p:nvPr/>
        </p:nvSpPr>
        <p:spPr>
          <a:xfrm>
            <a:off x="957600" y="3002400"/>
            <a:ext cx="5335200" cy="530352"/>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3" name="Content Placeholder 2"/>
          <p:cNvSpPr>
            <a:spLocks noGrp="1"/>
          </p:cNvSpPr>
          <p:nvPr>
            <p:ph idx="13"/>
          </p:nvPr>
        </p:nvSpPr>
        <p:spPr>
          <a:xfrm>
            <a:off x="304722" y="1663200"/>
            <a:ext cx="11616345" cy="4817690"/>
          </a:xfrm>
        </p:spPr>
        <p:txBody>
          <a:bodyPr>
            <a:normAutofit/>
          </a:bodyPr>
          <a:lstStyle/>
          <a:p>
            <a:r>
              <a:rPr lang="en-GB" sz="3200" dirty="0">
                <a:cs typeface="Arial" panose="020B0604020202020204" pitchFamily="34" charset="0"/>
              </a:rPr>
              <a:t>Primary data-set – UNFCCC CDM </a:t>
            </a:r>
          </a:p>
          <a:p>
            <a:r>
              <a:rPr lang="en-GB" sz="3200" dirty="0">
                <a:cs typeface="Arial" panose="020B0604020202020204" pitchFamily="34" charset="0"/>
              </a:rPr>
              <a:t>Secondary data-set – Existing compilation</a:t>
            </a:r>
          </a:p>
          <a:p>
            <a:pPr lvl="1"/>
            <a:r>
              <a:rPr lang="en-GB" sz="2800" dirty="0">
                <a:cs typeface="Arial" panose="020B0604020202020204" pitchFamily="34" charset="0"/>
              </a:rPr>
              <a:t>UNFCCC database for PAs and </a:t>
            </a:r>
            <a:r>
              <a:rPr lang="en-GB" sz="2800" dirty="0" err="1">
                <a:cs typeface="Arial" panose="020B0604020202020204" pitchFamily="34" charset="0"/>
              </a:rPr>
              <a:t>PoAs</a:t>
            </a:r>
            <a:endParaRPr lang="en-GB" sz="2800" dirty="0">
              <a:cs typeface="Arial" panose="020B0604020202020204" pitchFamily="34" charset="0"/>
            </a:endParaRPr>
          </a:p>
          <a:p>
            <a:pPr lvl="1"/>
            <a:r>
              <a:rPr lang="en-GB" sz="2800" dirty="0">
                <a:cs typeface="Arial" panose="020B0604020202020204" pitchFamily="34" charset="0"/>
              </a:rPr>
              <a:t>UNEP DTU CDM pipeline</a:t>
            </a:r>
          </a:p>
          <a:p>
            <a:pPr lvl="1"/>
            <a:r>
              <a:rPr lang="en-GB" sz="2800" dirty="0">
                <a:cs typeface="Arial" panose="020B0604020202020204" pitchFamily="34" charset="0"/>
              </a:rPr>
              <a:t>IGES CDM database</a:t>
            </a:r>
          </a:p>
        </p:txBody>
      </p:sp>
      <p:sp>
        <p:nvSpPr>
          <p:cNvPr id="4" name="Text Placeholder 3"/>
          <p:cNvSpPr>
            <a:spLocks noGrp="1"/>
          </p:cNvSpPr>
          <p:nvPr>
            <p:ph type="body" sz="quarter" idx="14"/>
          </p:nvPr>
        </p:nvSpPr>
        <p:spPr>
          <a:xfrm>
            <a:off x="263609" y="420625"/>
            <a:ext cx="7130791" cy="530352"/>
          </a:xfrm>
        </p:spPr>
        <p:txBody>
          <a:bodyPr>
            <a:noAutofit/>
          </a:bodyPr>
          <a:lstStyle/>
          <a:p>
            <a:r>
              <a:rPr lang="en-US" dirty="0">
                <a:latin typeface="Cambria" panose="02040503050406030204" pitchFamily="18" charset="0"/>
              </a:rPr>
              <a:t>Basis of estimation of potential certified emission reductions (CERs)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2</a:t>
            </a:fld>
            <a:endParaRPr lang="en-GB" dirty="0"/>
          </a:p>
        </p:txBody>
      </p:sp>
      <p:sp>
        <p:nvSpPr>
          <p:cNvPr id="7" name="Callout: Bent Line 6">
            <a:extLst>
              <a:ext uri="{FF2B5EF4-FFF2-40B4-BE49-F238E27FC236}">
                <a16:creationId xmlns:a16="http://schemas.microsoft.com/office/drawing/2014/main" id="{7286CABB-91AA-4047-8D44-2859EDA1672F}"/>
              </a:ext>
            </a:extLst>
          </p:cNvPr>
          <p:cNvSpPr/>
          <p:nvPr/>
        </p:nvSpPr>
        <p:spPr>
          <a:xfrm>
            <a:off x="6919200" y="3700800"/>
            <a:ext cx="3348000" cy="1375200"/>
          </a:xfrm>
          <a:prstGeom prst="borderCallout2">
            <a:avLst>
              <a:gd name="adj1" fmla="val 49533"/>
              <a:gd name="adj2" fmla="val 119"/>
              <a:gd name="adj3" fmla="val 51211"/>
              <a:gd name="adj4" fmla="val -20968"/>
              <a:gd name="adj5" fmla="val -13752"/>
              <a:gd name="adj6" fmla="val -31903"/>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IN" sz="2400" dirty="0"/>
              <a:t>This database has been used in the analysis</a:t>
            </a:r>
          </a:p>
        </p:txBody>
      </p:sp>
    </p:spTree>
    <p:extLst>
      <p:ext uri="{BB962C8B-B14F-4D97-AF65-F5344CB8AC3E}">
        <p14:creationId xmlns:p14="http://schemas.microsoft.com/office/powerpoint/2010/main" val="22043526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Categorization of projects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3</a:t>
            </a:fld>
            <a:endParaRPr lang="en-GB" dirty="0"/>
          </a:p>
        </p:txBody>
      </p:sp>
      <p:grpSp>
        <p:nvGrpSpPr>
          <p:cNvPr id="7" name="Group 6">
            <a:extLst>
              <a:ext uri="{FF2B5EF4-FFF2-40B4-BE49-F238E27FC236}">
                <a16:creationId xmlns:a16="http://schemas.microsoft.com/office/drawing/2014/main" id="{90FEC40D-9DA2-4E2A-BC8C-A1937D8D08C4}"/>
              </a:ext>
            </a:extLst>
          </p:cNvPr>
          <p:cNvGrpSpPr/>
          <p:nvPr/>
        </p:nvGrpSpPr>
        <p:grpSpPr>
          <a:xfrm>
            <a:off x="150269" y="1149155"/>
            <a:ext cx="11860982" cy="5481710"/>
            <a:chOff x="130993" y="939166"/>
            <a:chExt cx="11860982" cy="5481710"/>
          </a:xfrm>
        </p:grpSpPr>
        <p:sp>
          <p:nvSpPr>
            <p:cNvPr id="8" name="Rectangle: Rounded Corners 7">
              <a:extLst>
                <a:ext uri="{FF2B5EF4-FFF2-40B4-BE49-F238E27FC236}">
                  <a16:creationId xmlns:a16="http://schemas.microsoft.com/office/drawing/2014/main" id="{0E4D8E8F-6E5C-4099-93B7-F73C4F7F0F9A}"/>
                </a:ext>
              </a:extLst>
            </p:cNvPr>
            <p:cNvSpPr/>
            <p:nvPr/>
          </p:nvSpPr>
          <p:spPr>
            <a:xfrm>
              <a:off x="1595833" y="5239194"/>
              <a:ext cx="1528596" cy="587158"/>
            </a:xfrm>
            <a:prstGeom prst="roundRect">
              <a:avLst/>
            </a:prstGeom>
            <a:solidFill>
              <a:schemeClr val="accent2">
                <a:lumMod val="75000"/>
              </a:schemeClr>
            </a:solidFill>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Prior consideration</a:t>
              </a:r>
            </a:p>
          </p:txBody>
        </p:sp>
        <p:sp>
          <p:nvSpPr>
            <p:cNvPr id="9" name="Rectangle: Rounded Corners 8">
              <a:extLst>
                <a:ext uri="{FF2B5EF4-FFF2-40B4-BE49-F238E27FC236}">
                  <a16:creationId xmlns:a16="http://schemas.microsoft.com/office/drawing/2014/main" id="{B1F29050-C93F-40AB-9962-E698E63B9C89}"/>
                </a:ext>
              </a:extLst>
            </p:cNvPr>
            <p:cNvSpPr/>
            <p:nvPr/>
          </p:nvSpPr>
          <p:spPr>
            <a:xfrm>
              <a:off x="1660006" y="3467136"/>
              <a:ext cx="1400250" cy="581551"/>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t>Validation</a:t>
              </a:r>
            </a:p>
          </p:txBody>
        </p:sp>
        <p:sp>
          <p:nvSpPr>
            <p:cNvPr id="10" name="Rectangle: Rounded Corners 9">
              <a:extLst>
                <a:ext uri="{FF2B5EF4-FFF2-40B4-BE49-F238E27FC236}">
                  <a16:creationId xmlns:a16="http://schemas.microsoft.com/office/drawing/2014/main" id="{EBDAB222-931C-43FC-A056-64DD033C635E}"/>
                </a:ext>
              </a:extLst>
            </p:cNvPr>
            <p:cNvSpPr/>
            <p:nvPr/>
          </p:nvSpPr>
          <p:spPr>
            <a:xfrm>
              <a:off x="1660006" y="1464205"/>
              <a:ext cx="1400250" cy="581552"/>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Registered</a:t>
              </a:r>
            </a:p>
          </p:txBody>
        </p:sp>
        <p:sp>
          <p:nvSpPr>
            <p:cNvPr id="11" name="Rectangle: Rounded Corners 10">
              <a:extLst>
                <a:ext uri="{FF2B5EF4-FFF2-40B4-BE49-F238E27FC236}">
                  <a16:creationId xmlns:a16="http://schemas.microsoft.com/office/drawing/2014/main" id="{D98BB31D-68FC-4DC2-A835-F1F1189F13CE}"/>
                </a:ext>
              </a:extLst>
            </p:cNvPr>
            <p:cNvSpPr/>
            <p:nvPr/>
          </p:nvSpPr>
          <p:spPr>
            <a:xfrm>
              <a:off x="5272861" y="3098480"/>
              <a:ext cx="3036523" cy="501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Issuance</a:t>
              </a:r>
            </a:p>
          </p:txBody>
        </p:sp>
        <p:sp>
          <p:nvSpPr>
            <p:cNvPr id="12" name="Rectangle: Rounded Corners 11">
              <a:extLst>
                <a:ext uri="{FF2B5EF4-FFF2-40B4-BE49-F238E27FC236}">
                  <a16:creationId xmlns:a16="http://schemas.microsoft.com/office/drawing/2014/main" id="{AB25051A-6536-4A39-AB6F-2D9E1949622B}"/>
                </a:ext>
              </a:extLst>
            </p:cNvPr>
            <p:cNvSpPr/>
            <p:nvPr/>
          </p:nvSpPr>
          <p:spPr>
            <a:xfrm>
              <a:off x="7393648" y="1415035"/>
              <a:ext cx="1998523" cy="50154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dirty="0"/>
                <a:t>Recent registration (2016)</a:t>
              </a:r>
            </a:p>
          </p:txBody>
        </p:sp>
        <p:sp>
          <p:nvSpPr>
            <p:cNvPr id="13" name="Rectangle: Rounded Corners 12">
              <a:extLst>
                <a:ext uri="{FF2B5EF4-FFF2-40B4-BE49-F238E27FC236}">
                  <a16:creationId xmlns:a16="http://schemas.microsoft.com/office/drawing/2014/main" id="{63BD2379-F5FB-4881-AFB6-7E45BBF2D460}"/>
                </a:ext>
              </a:extLst>
            </p:cNvPr>
            <p:cNvSpPr/>
            <p:nvPr/>
          </p:nvSpPr>
          <p:spPr>
            <a:xfrm>
              <a:off x="130993" y="3072378"/>
              <a:ext cx="1059965" cy="4914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dirty="0"/>
                <a:t>Projects</a:t>
              </a:r>
            </a:p>
          </p:txBody>
        </p:sp>
        <p:sp>
          <p:nvSpPr>
            <p:cNvPr id="14" name="Rectangle: Rounded Corners 13">
              <a:extLst>
                <a:ext uri="{FF2B5EF4-FFF2-40B4-BE49-F238E27FC236}">
                  <a16:creationId xmlns:a16="http://schemas.microsoft.com/office/drawing/2014/main" id="{2EA7C2B7-6110-4F02-8696-CD9A5A560E9A}"/>
                </a:ext>
              </a:extLst>
            </p:cNvPr>
            <p:cNvSpPr/>
            <p:nvPr/>
          </p:nvSpPr>
          <p:spPr>
            <a:xfrm>
              <a:off x="5272861" y="2218331"/>
              <a:ext cx="2922449" cy="5015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Renewal done (CP2)</a:t>
              </a:r>
            </a:p>
          </p:txBody>
        </p:sp>
        <p:sp>
          <p:nvSpPr>
            <p:cNvPr id="15" name="Rectangle: Rounded Corners 14">
              <a:extLst>
                <a:ext uri="{FF2B5EF4-FFF2-40B4-BE49-F238E27FC236}">
                  <a16:creationId xmlns:a16="http://schemas.microsoft.com/office/drawing/2014/main" id="{07C783D9-62C6-4F20-9994-5901DC4D6CE2}"/>
                </a:ext>
              </a:extLst>
            </p:cNvPr>
            <p:cNvSpPr/>
            <p:nvPr/>
          </p:nvSpPr>
          <p:spPr>
            <a:xfrm>
              <a:off x="5272861" y="5881236"/>
              <a:ext cx="2120787" cy="501540"/>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t>Never issued</a:t>
              </a:r>
            </a:p>
          </p:txBody>
        </p:sp>
        <p:sp>
          <p:nvSpPr>
            <p:cNvPr id="16" name="Rectangle: Rounded Corners 15">
              <a:extLst>
                <a:ext uri="{FF2B5EF4-FFF2-40B4-BE49-F238E27FC236}">
                  <a16:creationId xmlns:a16="http://schemas.microsoft.com/office/drawing/2014/main" id="{4C9F3776-0674-4318-8F8D-39E03272F210}"/>
                </a:ext>
              </a:extLst>
            </p:cNvPr>
            <p:cNvSpPr/>
            <p:nvPr/>
          </p:nvSpPr>
          <p:spPr>
            <a:xfrm>
              <a:off x="5272861" y="4046982"/>
              <a:ext cx="2120787" cy="5015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t>Issuance sparingly only in KP1</a:t>
              </a:r>
            </a:p>
          </p:txBody>
        </p:sp>
        <p:sp>
          <p:nvSpPr>
            <p:cNvPr id="17" name="Rectangle: Rounded Corners 16">
              <a:extLst>
                <a:ext uri="{FF2B5EF4-FFF2-40B4-BE49-F238E27FC236}">
                  <a16:creationId xmlns:a16="http://schemas.microsoft.com/office/drawing/2014/main" id="{751F7F3C-94FC-49E4-8138-069D13B66AA9}"/>
                </a:ext>
              </a:extLst>
            </p:cNvPr>
            <p:cNvSpPr/>
            <p:nvPr/>
          </p:nvSpPr>
          <p:spPr>
            <a:xfrm>
              <a:off x="5272861" y="4931484"/>
              <a:ext cx="2120787" cy="5015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t>Renewal long due</a:t>
              </a:r>
            </a:p>
          </p:txBody>
        </p:sp>
        <p:sp>
          <p:nvSpPr>
            <p:cNvPr id="18" name="Rectangle: Rounded Corners 17">
              <a:extLst>
                <a:ext uri="{FF2B5EF4-FFF2-40B4-BE49-F238E27FC236}">
                  <a16:creationId xmlns:a16="http://schemas.microsoft.com/office/drawing/2014/main" id="{FF6BADA1-57A9-46C0-BAFE-F71D79F290DB}"/>
                </a:ext>
              </a:extLst>
            </p:cNvPr>
            <p:cNvSpPr/>
            <p:nvPr/>
          </p:nvSpPr>
          <p:spPr>
            <a:xfrm>
              <a:off x="3395063" y="2149455"/>
              <a:ext cx="1202840" cy="4300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dirty="0"/>
                <a:t>Active</a:t>
              </a:r>
            </a:p>
          </p:txBody>
        </p:sp>
        <p:sp>
          <p:nvSpPr>
            <p:cNvPr id="19" name="TextBox 18">
              <a:extLst>
                <a:ext uri="{FF2B5EF4-FFF2-40B4-BE49-F238E27FC236}">
                  <a16:creationId xmlns:a16="http://schemas.microsoft.com/office/drawing/2014/main" id="{02FB69CD-9233-4349-BF57-DDF9D25B50D8}"/>
                </a:ext>
              </a:extLst>
            </p:cNvPr>
            <p:cNvSpPr txBox="1"/>
            <p:nvPr/>
          </p:nvSpPr>
          <p:spPr>
            <a:xfrm>
              <a:off x="3372203" y="2579461"/>
              <a:ext cx="1376980" cy="738664"/>
            </a:xfrm>
            <a:prstGeom prst="rect">
              <a:avLst/>
            </a:prstGeom>
            <a:noFill/>
          </p:spPr>
          <p:txBody>
            <a:bodyPr wrap="square" rtlCol="0">
              <a:spAutoFit/>
            </a:bodyPr>
            <a:lstStyle/>
            <a:p>
              <a:r>
                <a:rPr lang="en-IN" sz="1400" dirty="0"/>
                <a:t>Any activity by the project post 2012 / 2015</a:t>
              </a:r>
            </a:p>
          </p:txBody>
        </p:sp>
        <p:sp>
          <p:nvSpPr>
            <p:cNvPr id="20" name="Rectangle: Rounded Corners 19">
              <a:extLst>
                <a:ext uri="{FF2B5EF4-FFF2-40B4-BE49-F238E27FC236}">
                  <a16:creationId xmlns:a16="http://schemas.microsoft.com/office/drawing/2014/main" id="{AB52336B-F129-4BDA-9844-C5603AE5C63D}"/>
                </a:ext>
              </a:extLst>
            </p:cNvPr>
            <p:cNvSpPr/>
            <p:nvPr/>
          </p:nvSpPr>
          <p:spPr>
            <a:xfrm>
              <a:off x="3448198" y="4956369"/>
              <a:ext cx="1142291" cy="4300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dirty="0"/>
                <a:t>Dormant</a:t>
              </a:r>
            </a:p>
          </p:txBody>
        </p:sp>
        <p:sp>
          <p:nvSpPr>
            <p:cNvPr id="21" name="TextBox 20">
              <a:extLst>
                <a:ext uri="{FF2B5EF4-FFF2-40B4-BE49-F238E27FC236}">
                  <a16:creationId xmlns:a16="http://schemas.microsoft.com/office/drawing/2014/main" id="{E0629665-CF7E-48B9-AF35-237A5B3B8214}"/>
                </a:ext>
              </a:extLst>
            </p:cNvPr>
            <p:cNvSpPr txBox="1"/>
            <p:nvPr/>
          </p:nvSpPr>
          <p:spPr>
            <a:xfrm>
              <a:off x="3413367" y="5431442"/>
              <a:ext cx="1202840" cy="738664"/>
            </a:xfrm>
            <a:prstGeom prst="rect">
              <a:avLst/>
            </a:prstGeom>
            <a:noFill/>
          </p:spPr>
          <p:txBody>
            <a:bodyPr wrap="square" rtlCol="0">
              <a:spAutoFit/>
            </a:bodyPr>
            <a:lstStyle/>
            <a:p>
              <a:r>
                <a:rPr lang="en-IN" sz="1400" dirty="0"/>
                <a:t>No activity by the project [post 2012]</a:t>
              </a:r>
            </a:p>
          </p:txBody>
        </p:sp>
        <p:sp>
          <p:nvSpPr>
            <p:cNvPr id="22" name="Rectangle: Rounded Corners 21">
              <a:extLst>
                <a:ext uri="{FF2B5EF4-FFF2-40B4-BE49-F238E27FC236}">
                  <a16:creationId xmlns:a16="http://schemas.microsoft.com/office/drawing/2014/main" id="{BEDD3BE4-66FC-4A8F-A01E-331AA44BB53E}"/>
                </a:ext>
              </a:extLst>
            </p:cNvPr>
            <p:cNvSpPr/>
            <p:nvPr/>
          </p:nvSpPr>
          <p:spPr>
            <a:xfrm>
              <a:off x="8057557" y="5728378"/>
              <a:ext cx="1988820" cy="5015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t>Issuance unlikely </a:t>
              </a:r>
            </a:p>
          </p:txBody>
        </p:sp>
        <p:sp>
          <p:nvSpPr>
            <p:cNvPr id="23" name="TextBox 22">
              <a:extLst>
                <a:ext uri="{FF2B5EF4-FFF2-40B4-BE49-F238E27FC236}">
                  <a16:creationId xmlns:a16="http://schemas.microsoft.com/office/drawing/2014/main" id="{337C72BF-4262-4F32-9A4A-71605647AC0B}"/>
                </a:ext>
              </a:extLst>
            </p:cNvPr>
            <p:cNvSpPr txBox="1"/>
            <p:nvPr/>
          </p:nvSpPr>
          <p:spPr>
            <a:xfrm>
              <a:off x="10003155" y="5466769"/>
              <a:ext cx="1988820" cy="954107"/>
            </a:xfrm>
            <a:prstGeom prst="rect">
              <a:avLst/>
            </a:prstGeom>
            <a:noFill/>
          </p:spPr>
          <p:txBody>
            <a:bodyPr wrap="square" rtlCol="0">
              <a:spAutoFit/>
            </a:bodyPr>
            <a:lstStyle/>
            <a:p>
              <a:r>
                <a:rPr lang="en-IN" sz="1400" dirty="0"/>
                <a:t>ER loss for past period e.g. N2O (catalyst replenishment, CH4 (data monitoring issue]</a:t>
              </a:r>
            </a:p>
          </p:txBody>
        </p:sp>
        <p:sp>
          <p:nvSpPr>
            <p:cNvPr id="24" name="Rectangle: Rounded Corners 23">
              <a:extLst>
                <a:ext uri="{FF2B5EF4-FFF2-40B4-BE49-F238E27FC236}">
                  <a16:creationId xmlns:a16="http://schemas.microsoft.com/office/drawing/2014/main" id="{01B56A93-EE2D-4E27-9CD3-EB73A808F728}"/>
                </a:ext>
              </a:extLst>
            </p:cNvPr>
            <p:cNvSpPr/>
            <p:nvPr/>
          </p:nvSpPr>
          <p:spPr>
            <a:xfrm>
              <a:off x="8057557" y="4479129"/>
              <a:ext cx="1945598" cy="5015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t>Issuance likely</a:t>
              </a:r>
            </a:p>
          </p:txBody>
        </p:sp>
        <p:sp>
          <p:nvSpPr>
            <p:cNvPr id="25" name="TextBox 24">
              <a:extLst>
                <a:ext uri="{FF2B5EF4-FFF2-40B4-BE49-F238E27FC236}">
                  <a16:creationId xmlns:a16="http://schemas.microsoft.com/office/drawing/2014/main" id="{3FA43761-9AC1-4E67-937A-1EA238EDC84A}"/>
                </a:ext>
              </a:extLst>
            </p:cNvPr>
            <p:cNvSpPr txBox="1"/>
            <p:nvPr/>
          </p:nvSpPr>
          <p:spPr>
            <a:xfrm>
              <a:off x="10144135" y="4425449"/>
              <a:ext cx="984755" cy="523220"/>
            </a:xfrm>
            <a:prstGeom prst="rect">
              <a:avLst/>
            </a:prstGeom>
            <a:noFill/>
          </p:spPr>
          <p:txBody>
            <a:bodyPr wrap="square" rtlCol="0">
              <a:spAutoFit/>
            </a:bodyPr>
            <a:lstStyle/>
            <a:p>
              <a:r>
                <a:rPr lang="en-IN" sz="1400" dirty="0"/>
                <a:t>E.g. RE generation</a:t>
              </a:r>
            </a:p>
          </p:txBody>
        </p:sp>
        <p:cxnSp>
          <p:nvCxnSpPr>
            <p:cNvPr id="26" name="Connector: Elbow 25">
              <a:extLst>
                <a:ext uri="{FF2B5EF4-FFF2-40B4-BE49-F238E27FC236}">
                  <a16:creationId xmlns:a16="http://schemas.microsoft.com/office/drawing/2014/main" id="{DE90DC30-6C93-4BF9-B8D4-28F7CA8E94F4}"/>
                </a:ext>
              </a:extLst>
            </p:cNvPr>
            <p:cNvCxnSpPr>
              <a:cxnSpLocks/>
              <a:endCxn id="8" idx="1"/>
            </p:cNvCxnSpPr>
            <p:nvPr/>
          </p:nvCxnSpPr>
          <p:spPr>
            <a:xfrm>
              <a:off x="1093803" y="3318125"/>
              <a:ext cx="502030" cy="2214648"/>
            </a:xfrm>
            <a:prstGeom prst="bentConnector3">
              <a:avLst>
                <a:gd name="adj1" fmla="val 568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70806A2-3361-4A1E-9ED2-DA775F11AA2E}"/>
                </a:ext>
              </a:extLst>
            </p:cNvPr>
            <p:cNvCxnSpPr>
              <a:cxnSpLocks/>
              <a:endCxn id="10" idx="1"/>
            </p:cNvCxnSpPr>
            <p:nvPr/>
          </p:nvCxnSpPr>
          <p:spPr>
            <a:xfrm flipV="1">
              <a:off x="1093803" y="1754981"/>
              <a:ext cx="566203" cy="15631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9140744A-C726-442E-983E-7119FFA76BE4}"/>
                </a:ext>
              </a:extLst>
            </p:cNvPr>
            <p:cNvCxnSpPr>
              <a:cxnSpLocks/>
              <a:stCxn id="10" idx="3"/>
              <a:endCxn id="18" idx="1"/>
            </p:cNvCxnSpPr>
            <p:nvPr/>
          </p:nvCxnSpPr>
          <p:spPr>
            <a:xfrm>
              <a:off x="3060256" y="1754981"/>
              <a:ext cx="334807" cy="60947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44841A05-AAAF-42D8-9A05-097C5712A599}"/>
                </a:ext>
              </a:extLst>
            </p:cNvPr>
            <p:cNvCxnSpPr>
              <a:cxnSpLocks/>
              <a:stCxn id="10" idx="3"/>
              <a:endCxn id="20" idx="1"/>
            </p:cNvCxnSpPr>
            <p:nvPr/>
          </p:nvCxnSpPr>
          <p:spPr>
            <a:xfrm>
              <a:off x="3060256" y="1754981"/>
              <a:ext cx="387942" cy="34163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0E69C96B-D906-42DB-BDF4-24A52885F2B9}"/>
                </a:ext>
              </a:extLst>
            </p:cNvPr>
            <p:cNvCxnSpPr>
              <a:cxnSpLocks/>
              <a:stCxn id="18" idx="3"/>
              <a:endCxn id="11" idx="1"/>
            </p:cNvCxnSpPr>
            <p:nvPr/>
          </p:nvCxnSpPr>
          <p:spPr>
            <a:xfrm>
              <a:off x="4597903" y="2364458"/>
              <a:ext cx="674958" cy="9847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F837EAB3-83E9-40B4-9296-69B42829A901}"/>
                </a:ext>
              </a:extLst>
            </p:cNvPr>
            <p:cNvCxnSpPr>
              <a:cxnSpLocks/>
              <a:stCxn id="18" idx="3"/>
              <a:endCxn id="12" idx="1"/>
            </p:cNvCxnSpPr>
            <p:nvPr/>
          </p:nvCxnSpPr>
          <p:spPr>
            <a:xfrm flipV="1">
              <a:off x="4597903" y="1665806"/>
              <a:ext cx="2795745" cy="698652"/>
            </a:xfrm>
            <a:prstGeom prst="bentConnector3">
              <a:avLst>
                <a:gd name="adj1" fmla="val 1238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05A8D618-075E-4479-8BDB-33D2AEC909FC}"/>
                </a:ext>
              </a:extLst>
            </p:cNvPr>
            <p:cNvCxnSpPr>
              <a:cxnSpLocks/>
              <a:stCxn id="18" idx="3"/>
              <a:endCxn id="14" idx="1"/>
            </p:cNvCxnSpPr>
            <p:nvPr/>
          </p:nvCxnSpPr>
          <p:spPr>
            <a:xfrm>
              <a:off x="4597903" y="2364458"/>
              <a:ext cx="674958" cy="1046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87BBCF98-BE72-4988-B421-0AFDA146CB79}"/>
                </a:ext>
              </a:extLst>
            </p:cNvPr>
            <p:cNvCxnSpPr>
              <a:cxnSpLocks/>
              <a:stCxn id="20" idx="3"/>
              <a:endCxn id="15" idx="1"/>
            </p:cNvCxnSpPr>
            <p:nvPr/>
          </p:nvCxnSpPr>
          <p:spPr>
            <a:xfrm>
              <a:off x="4590489" y="5171373"/>
              <a:ext cx="682372" cy="9606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80DDC3C-B895-4441-B3EA-7ACA0A3E9420}"/>
                </a:ext>
              </a:extLst>
            </p:cNvPr>
            <p:cNvCxnSpPr>
              <a:cxnSpLocks/>
              <a:stCxn id="20" idx="3"/>
              <a:endCxn id="16" idx="1"/>
            </p:cNvCxnSpPr>
            <p:nvPr/>
          </p:nvCxnSpPr>
          <p:spPr>
            <a:xfrm flipV="1">
              <a:off x="4590489" y="4297752"/>
              <a:ext cx="682372" cy="8736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49750575-404B-4E7C-9698-DC3D8ADF09FA}"/>
                </a:ext>
              </a:extLst>
            </p:cNvPr>
            <p:cNvCxnSpPr>
              <a:cxnSpLocks/>
              <a:stCxn id="20" idx="3"/>
              <a:endCxn id="17" idx="1"/>
            </p:cNvCxnSpPr>
            <p:nvPr/>
          </p:nvCxnSpPr>
          <p:spPr>
            <a:xfrm>
              <a:off x="4590489" y="5171373"/>
              <a:ext cx="682372" cy="108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7F297D9-6959-4314-B74B-818DDB1BCC46}"/>
                </a:ext>
              </a:extLst>
            </p:cNvPr>
            <p:cNvCxnSpPr>
              <a:cxnSpLocks/>
              <a:stCxn id="17" idx="3"/>
              <a:endCxn id="22" idx="1"/>
            </p:cNvCxnSpPr>
            <p:nvPr/>
          </p:nvCxnSpPr>
          <p:spPr>
            <a:xfrm>
              <a:off x="7393648" y="5182254"/>
              <a:ext cx="663909" cy="796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835524FA-C90B-4CAC-96EA-EEC34A3B869C}"/>
                </a:ext>
              </a:extLst>
            </p:cNvPr>
            <p:cNvCxnSpPr>
              <a:cxnSpLocks/>
              <a:stCxn id="17" idx="3"/>
              <a:endCxn id="24" idx="1"/>
            </p:cNvCxnSpPr>
            <p:nvPr/>
          </p:nvCxnSpPr>
          <p:spPr>
            <a:xfrm flipV="1">
              <a:off x="7393648" y="4729899"/>
              <a:ext cx="663909" cy="452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0740FC5-E96B-4A9F-A1C6-FF26B03F5ABF}"/>
                </a:ext>
              </a:extLst>
            </p:cNvPr>
            <p:cNvCxnSpPr>
              <a:cxnSpLocks/>
              <a:stCxn id="13" idx="3"/>
              <a:endCxn id="9" idx="1"/>
            </p:cNvCxnSpPr>
            <p:nvPr/>
          </p:nvCxnSpPr>
          <p:spPr>
            <a:xfrm>
              <a:off x="1190958" y="3318125"/>
              <a:ext cx="469048" cy="439787"/>
            </a:xfrm>
            <a:prstGeom prst="bentConnector3">
              <a:avLst>
                <a:gd name="adj1" fmla="val 39034"/>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5469609-0E04-48C7-B6DD-1B47C151152D}"/>
                </a:ext>
              </a:extLst>
            </p:cNvPr>
            <p:cNvSpPr/>
            <p:nvPr/>
          </p:nvSpPr>
          <p:spPr>
            <a:xfrm>
              <a:off x="5086124" y="939166"/>
              <a:ext cx="2186940" cy="315136"/>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IN" dirty="0"/>
                <a:t>KP1</a:t>
              </a:r>
            </a:p>
          </p:txBody>
        </p:sp>
        <p:sp>
          <p:nvSpPr>
            <p:cNvPr id="40" name="Rectangle 39">
              <a:extLst>
                <a:ext uri="{FF2B5EF4-FFF2-40B4-BE49-F238E27FC236}">
                  <a16:creationId xmlns:a16="http://schemas.microsoft.com/office/drawing/2014/main" id="{4F1C80D3-100C-4A70-A67D-24A2DB34CF42}"/>
                </a:ext>
              </a:extLst>
            </p:cNvPr>
            <p:cNvSpPr/>
            <p:nvPr/>
          </p:nvSpPr>
          <p:spPr>
            <a:xfrm>
              <a:off x="7326404" y="944879"/>
              <a:ext cx="2719973" cy="315136"/>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IN" dirty="0"/>
                <a:t>KP2</a:t>
              </a:r>
            </a:p>
          </p:txBody>
        </p:sp>
        <p:sp>
          <p:nvSpPr>
            <p:cNvPr id="41" name="Rectangle 40">
              <a:extLst>
                <a:ext uri="{FF2B5EF4-FFF2-40B4-BE49-F238E27FC236}">
                  <a16:creationId xmlns:a16="http://schemas.microsoft.com/office/drawing/2014/main" id="{52AC157F-7047-4473-A067-F2A80CDA9198}"/>
                </a:ext>
              </a:extLst>
            </p:cNvPr>
            <p:cNvSpPr/>
            <p:nvPr/>
          </p:nvSpPr>
          <p:spPr>
            <a:xfrm>
              <a:off x="10114957" y="954404"/>
              <a:ext cx="1877018" cy="309423"/>
            </a:xfrm>
            <a:prstGeom prst="rect">
              <a:avLst/>
            </a:prstGeom>
            <a:no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dirty="0"/>
                <a:t>Post 2020</a:t>
              </a:r>
            </a:p>
          </p:txBody>
        </p:sp>
      </p:grpSp>
    </p:spTree>
    <p:extLst>
      <p:ext uri="{BB962C8B-B14F-4D97-AF65-F5344CB8AC3E}">
        <p14:creationId xmlns:p14="http://schemas.microsoft.com/office/powerpoint/2010/main" val="13462229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lnSpcReduction="10000"/>
          </a:bodyPr>
          <a:lstStyle/>
          <a:p>
            <a:r>
              <a:rPr lang="en-GB" sz="3200" b="1" dirty="0">
                <a:cs typeface="Arial" panose="020B0604020202020204" pitchFamily="34" charset="0"/>
              </a:rPr>
              <a:t>Active projects: </a:t>
            </a:r>
            <a:r>
              <a:rPr lang="en-IN" sz="3200" dirty="0">
                <a:cs typeface="Arial" panose="020B0604020202020204" pitchFamily="34" charset="0"/>
              </a:rPr>
              <a:t>These are projects which have had been active post- 2012 (KP2), either through the issuance of CERs from the projects,  renewal of crediting periods or recent registration of the project (post 2015).</a:t>
            </a:r>
          </a:p>
          <a:p>
            <a:r>
              <a:rPr lang="en-IN" sz="3200" b="1" dirty="0">
                <a:cs typeface="Arial" panose="020B0604020202020204" pitchFamily="34" charset="0"/>
              </a:rPr>
              <a:t>Dormant projects: </a:t>
            </a:r>
            <a:r>
              <a:rPr lang="en-IN" sz="3200" dirty="0">
                <a:cs typeface="Arial" panose="020B0604020202020204" pitchFamily="34" charset="0"/>
              </a:rPr>
              <a:t>These are the remaining projects which despite having been registered for a long time</a:t>
            </a:r>
          </a:p>
          <a:p>
            <a:pPr lvl="1"/>
            <a:r>
              <a:rPr lang="en-IN" sz="3200" dirty="0">
                <a:cs typeface="Arial" panose="020B0604020202020204" pitchFamily="34" charset="0"/>
              </a:rPr>
              <a:t>Have never issued CERs, </a:t>
            </a:r>
          </a:p>
          <a:p>
            <a:pPr lvl="1"/>
            <a:r>
              <a:rPr lang="en-IN" sz="3200" dirty="0">
                <a:cs typeface="Arial" panose="020B0604020202020204" pitchFamily="34" charset="0"/>
              </a:rPr>
              <a:t>Issued only sparingly in pre 2012 (KP1) period,</a:t>
            </a:r>
          </a:p>
          <a:p>
            <a:pPr lvl="1"/>
            <a:r>
              <a:rPr lang="en-IN" sz="3200" dirty="0">
                <a:cs typeface="Arial" panose="020B0604020202020204" pitchFamily="34" charset="0"/>
              </a:rPr>
              <a:t>And/or have a long due renewal of their crediting period. </a:t>
            </a:r>
          </a:p>
          <a:p>
            <a:endParaRPr lang="en-GB" sz="3200" dirty="0">
              <a:cs typeface="Arial" panose="020B0604020202020204" pitchFamily="34" charset="0"/>
            </a:endParaRP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Classification of registered projects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4</a:t>
            </a:fld>
            <a:endParaRPr lang="en-GB" dirty="0"/>
          </a:p>
        </p:txBody>
      </p:sp>
    </p:spTree>
    <p:extLst>
      <p:ext uri="{BB962C8B-B14F-4D97-AF65-F5344CB8AC3E}">
        <p14:creationId xmlns:p14="http://schemas.microsoft.com/office/powerpoint/2010/main" val="31226069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Straddling of crediting periods and KP periods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5</a:t>
            </a:fld>
            <a:endParaRPr lang="en-GB" dirty="0"/>
          </a:p>
        </p:txBody>
      </p:sp>
      <p:grpSp>
        <p:nvGrpSpPr>
          <p:cNvPr id="5" name="Group 4">
            <a:extLst>
              <a:ext uri="{FF2B5EF4-FFF2-40B4-BE49-F238E27FC236}">
                <a16:creationId xmlns:a16="http://schemas.microsoft.com/office/drawing/2014/main" id="{A0027526-FF51-4CC5-B99F-8235555027BE}"/>
              </a:ext>
            </a:extLst>
          </p:cNvPr>
          <p:cNvGrpSpPr/>
          <p:nvPr/>
        </p:nvGrpSpPr>
        <p:grpSpPr>
          <a:xfrm>
            <a:off x="419514" y="1787384"/>
            <a:ext cx="11352972" cy="2635192"/>
            <a:chOff x="1223010" y="834435"/>
            <a:chExt cx="10688096" cy="2167375"/>
          </a:xfrm>
        </p:grpSpPr>
        <p:sp>
          <p:nvSpPr>
            <p:cNvPr id="6" name="Rectangle: Rounded Corners 5">
              <a:extLst>
                <a:ext uri="{FF2B5EF4-FFF2-40B4-BE49-F238E27FC236}">
                  <a16:creationId xmlns:a16="http://schemas.microsoft.com/office/drawing/2014/main" id="{D7CCCD41-5E86-4226-A84D-CC11A79AFB5C}"/>
                </a:ext>
              </a:extLst>
            </p:cNvPr>
            <p:cNvSpPr/>
            <p:nvPr/>
          </p:nvSpPr>
          <p:spPr>
            <a:xfrm>
              <a:off x="1223010" y="1897380"/>
              <a:ext cx="2417445" cy="64579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dirty="0">
                  <a:solidFill>
                    <a:schemeClr val="tx1"/>
                  </a:solidFill>
                </a:rPr>
                <a:t>KP1</a:t>
              </a:r>
            </a:p>
          </p:txBody>
        </p:sp>
        <p:sp>
          <p:nvSpPr>
            <p:cNvPr id="7" name="Rectangle: Rounded Corners 6">
              <a:extLst>
                <a:ext uri="{FF2B5EF4-FFF2-40B4-BE49-F238E27FC236}">
                  <a16:creationId xmlns:a16="http://schemas.microsoft.com/office/drawing/2014/main" id="{6BA1CD53-896D-4AD8-82FE-7E6D29EC5F7B}"/>
                </a:ext>
              </a:extLst>
            </p:cNvPr>
            <p:cNvSpPr/>
            <p:nvPr/>
          </p:nvSpPr>
          <p:spPr>
            <a:xfrm>
              <a:off x="3678555" y="1897379"/>
              <a:ext cx="3355751" cy="6457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dirty="0"/>
                <a:t>KP2</a:t>
              </a:r>
            </a:p>
          </p:txBody>
        </p:sp>
        <p:sp>
          <p:nvSpPr>
            <p:cNvPr id="8" name="Rectangle: Rounded Corners 7">
              <a:extLst>
                <a:ext uri="{FF2B5EF4-FFF2-40B4-BE49-F238E27FC236}">
                  <a16:creationId xmlns:a16="http://schemas.microsoft.com/office/drawing/2014/main" id="{D23F2A72-AB72-45BE-ABF4-89E9898FD3D6}"/>
                </a:ext>
              </a:extLst>
            </p:cNvPr>
            <p:cNvSpPr/>
            <p:nvPr/>
          </p:nvSpPr>
          <p:spPr>
            <a:xfrm>
              <a:off x="7090336" y="1897379"/>
              <a:ext cx="4820770" cy="6457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Post 2020</a:t>
              </a:r>
            </a:p>
          </p:txBody>
        </p:sp>
        <p:sp>
          <p:nvSpPr>
            <p:cNvPr id="9" name="Rectangle 8">
              <a:extLst>
                <a:ext uri="{FF2B5EF4-FFF2-40B4-BE49-F238E27FC236}">
                  <a16:creationId xmlns:a16="http://schemas.microsoft.com/office/drawing/2014/main" id="{E89471C3-F5CE-4770-94DD-45AB3126F02D}"/>
                </a:ext>
              </a:extLst>
            </p:cNvPr>
            <p:cNvSpPr/>
            <p:nvPr/>
          </p:nvSpPr>
          <p:spPr>
            <a:xfrm>
              <a:off x="3308985" y="1933105"/>
              <a:ext cx="331470" cy="1068705"/>
            </a:xfrm>
            <a:prstGeom prst="rect">
              <a:avLst/>
            </a:prstGeom>
            <a:noFill/>
            <a:ln>
              <a:no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1400" dirty="0"/>
                <a:t>31 Dec 2012</a:t>
              </a:r>
            </a:p>
          </p:txBody>
        </p:sp>
        <p:sp>
          <p:nvSpPr>
            <p:cNvPr id="10" name="Rectangle 9">
              <a:extLst>
                <a:ext uri="{FF2B5EF4-FFF2-40B4-BE49-F238E27FC236}">
                  <a16:creationId xmlns:a16="http://schemas.microsoft.com/office/drawing/2014/main" id="{985FE282-62DB-42E4-B081-A5B033065249}"/>
                </a:ext>
              </a:extLst>
            </p:cNvPr>
            <p:cNvSpPr/>
            <p:nvPr/>
          </p:nvSpPr>
          <p:spPr>
            <a:xfrm>
              <a:off x="3678555" y="1933105"/>
              <a:ext cx="331470" cy="1068705"/>
            </a:xfrm>
            <a:prstGeom prst="rect">
              <a:avLst/>
            </a:prstGeom>
            <a:noFill/>
            <a:ln>
              <a:no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1400" dirty="0"/>
                <a:t>01 Jan 2013</a:t>
              </a:r>
            </a:p>
          </p:txBody>
        </p:sp>
        <p:sp>
          <p:nvSpPr>
            <p:cNvPr id="11" name="Rectangle 10">
              <a:extLst>
                <a:ext uri="{FF2B5EF4-FFF2-40B4-BE49-F238E27FC236}">
                  <a16:creationId xmlns:a16="http://schemas.microsoft.com/office/drawing/2014/main" id="{EEA3E86A-AB2D-4F94-A11D-3B2431018AE9}"/>
                </a:ext>
              </a:extLst>
            </p:cNvPr>
            <p:cNvSpPr/>
            <p:nvPr/>
          </p:nvSpPr>
          <p:spPr>
            <a:xfrm>
              <a:off x="6702836" y="1933105"/>
              <a:ext cx="331470" cy="1068705"/>
            </a:xfrm>
            <a:prstGeom prst="rect">
              <a:avLst/>
            </a:prstGeom>
            <a:noFill/>
            <a:ln>
              <a:no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1400" dirty="0"/>
                <a:t>31 Dec 2020</a:t>
              </a:r>
            </a:p>
          </p:txBody>
        </p:sp>
        <p:sp>
          <p:nvSpPr>
            <p:cNvPr id="12" name="Rectangle 11">
              <a:extLst>
                <a:ext uri="{FF2B5EF4-FFF2-40B4-BE49-F238E27FC236}">
                  <a16:creationId xmlns:a16="http://schemas.microsoft.com/office/drawing/2014/main" id="{74A864A8-BB4C-4576-AD73-1ECA1C2409D4}"/>
                </a:ext>
              </a:extLst>
            </p:cNvPr>
            <p:cNvSpPr/>
            <p:nvPr/>
          </p:nvSpPr>
          <p:spPr>
            <a:xfrm>
              <a:off x="7090336" y="1933105"/>
              <a:ext cx="331470" cy="1068705"/>
            </a:xfrm>
            <a:prstGeom prst="rect">
              <a:avLst/>
            </a:prstGeom>
            <a:noFill/>
            <a:ln>
              <a:no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1400" dirty="0"/>
                <a:t>01 Jan 2021</a:t>
              </a:r>
            </a:p>
          </p:txBody>
        </p:sp>
        <p:sp>
          <p:nvSpPr>
            <p:cNvPr id="13" name="Rectangle 12">
              <a:extLst>
                <a:ext uri="{FF2B5EF4-FFF2-40B4-BE49-F238E27FC236}">
                  <a16:creationId xmlns:a16="http://schemas.microsoft.com/office/drawing/2014/main" id="{73D64770-958F-48E7-AA96-D65252A16501}"/>
                </a:ext>
              </a:extLst>
            </p:cNvPr>
            <p:cNvSpPr/>
            <p:nvPr/>
          </p:nvSpPr>
          <p:spPr>
            <a:xfrm>
              <a:off x="1987213" y="1365908"/>
              <a:ext cx="2847751" cy="4032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en-IN" dirty="0">
                  <a:solidFill>
                    <a:schemeClr val="tx1"/>
                  </a:solidFill>
                </a:rPr>
                <a:t>Renewable CP1</a:t>
              </a:r>
            </a:p>
          </p:txBody>
        </p:sp>
        <p:sp>
          <p:nvSpPr>
            <p:cNvPr id="14" name="Rectangle 13">
              <a:extLst>
                <a:ext uri="{FF2B5EF4-FFF2-40B4-BE49-F238E27FC236}">
                  <a16:creationId xmlns:a16="http://schemas.microsoft.com/office/drawing/2014/main" id="{1A5BB0E6-045D-4BBC-B754-A43F00EB7A8F}"/>
                </a:ext>
              </a:extLst>
            </p:cNvPr>
            <p:cNvSpPr/>
            <p:nvPr/>
          </p:nvSpPr>
          <p:spPr>
            <a:xfrm>
              <a:off x="4858909" y="1365908"/>
              <a:ext cx="2847751" cy="4032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IN" dirty="0"/>
                <a:t>Renewable CP2</a:t>
              </a:r>
            </a:p>
          </p:txBody>
        </p:sp>
        <p:sp>
          <p:nvSpPr>
            <p:cNvPr id="15" name="Rectangle 14">
              <a:extLst>
                <a:ext uri="{FF2B5EF4-FFF2-40B4-BE49-F238E27FC236}">
                  <a16:creationId xmlns:a16="http://schemas.microsoft.com/office/drawing/2014/main" id="{4F2A8977-7A92-4E87-9D4E-000A427945F3}"/>
                </a:ext>
              </a:extLst>
            </p:cNvPr>
            <p:cNvSpPr/>
            <p:nvPr/>
          </p:nvSpPr>
          <p:spPr>
            <a:xfrm>
              <a:off x="7730605" y="1365908"/>
              <a:ext cx="2847751" cy="4032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IN" dirty="0"/>
                <a:t>Renewable CP3</a:t>
              </a:r>
            </a:p>
          </p:txBody>
        </p:sp>
        <p:sp>
          <p:nvSpPr>
            <p:cNvPr id="16" name="Rectangle 15">
              <a:extLst>
                <a:ext uri="{FF2B5EF4-FFF2-40B4-BE49-F238E27FC236}">
                  <a16:creationId xmlns:a16="http://schemas.microsoft.com/office/drawing/2014/main" id="{1DECA8C2-5E8D-4964-8DAA-9DAF66434048}"/>
                </a:ext>
              </a:extLst>
            </p:cNvPr>
            <p:cNvSpPr/>
            <p:nvPr/>
          </p:nvSpPr>
          <p:spPr>
            <a:xfrm>
              <a:off x="1703145" y="834436"/>
              <a:ext cx="4282290" cy="40326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IN" dirty="0">
                  <a:solidFill>
                    <a:schemeClr val="tx1"/>
                  </a:solidFill>
                </a:rPr>
                <a:t>Fixed CP</a:t>
              </a:r>
            </a:p>
          </p:txBody>
        </p:sp>
        <p:cxnSp>
          <p:nvCxnSpPr>
            <p:cNvPr id="17" name="Straight Connector 16">
              <a:extLst>
                <a:ext uri="{FF2B5EF4-FFF2-40B4-BE49-F238E27FC236}">
                  <a16:creationId xmlns:a16="http://schemas.microsoft.com/office/drawing/2014/main" id="{77615224-96E6-462A-B193-8BC1ABB6F94C}"/>
                </a:ext>
              </a:extLst>
            </p:cNvPr>
            <p:cNvCxnSpPr>
              <a:cxnSpLocks/>
            </p:cNvCxnSpPr>
            <p:nvPr/>
          </p:nvCxnSpPr>
          <p:spPr>
            <a:xfrm>
              <a:off x="3640455" y="834436"/>
              <a:ext cx="23945" cy="210001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C2CE57-5E70-47E8-984C-09A2228F40BE}"/>
                </a:ext>
              </a:extLst>
            </p:cNvPr>
            <p:cNvCxnSpPr>
              <a:cxnSpLocks/>
            </p:cNvCxnSpPr>
            <p:nvPr/>
          </p:nvCxnSpPr>
          <p:spPr>
            <a:xfrm>
              <a:off x="7043866" y="834435"/>
              <a:ext cx="23945" cy="210001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52519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a:bodyPr>
          <a:lstStyle/>
          <a:p>
            <a:pPr marL="0" indent="0">
              <a:buNone/>
            </a:pPr>
            <a:r>
              <a:rPr lang="en-IN" sz="3200" dirty="0">
                <a:cs typeface="Arial" panose="020B0604020202020204" pitchFamily="34" charset="0"/>
              </a:rPr>
              <a:t>The possibility of issuance of CERs from the dormant registered projects is reduced due to a number of factors, including:</a:t>
            </a:r>
          </a:p>
          <a:p>
            <a:pPr lvl="1"/>
            <a:r>
              <a:rPr lang="en-IN" sz="3000" dirty="0">
                <a:cs typeface="Arial" panose="020B0604020202020204" pitchFamily="34" charset="0"/>
              </a:rPr>
              <a:t>Project is not being implemented – No CERs would originate from such projects.</a:t>
            </a:r>
          </a:p>
          <a:p>
            <a:pPr lvl="1"/>
            <a:r>
              <a:rPr lang="en-IN" sz="3000" dirty="0">
                <a:cs typeface="Arial" panose="020B0604020202020204" pitchFamily="34" charset="0"/>
              </a:rPr>
              <a:t>Delay in commissioning – effectively reducing the crediting period.</a:t>
            </a:r>
          </a:p>
          <a:p>
            <a:pPr lvl="1"/>
            <a:r>
              <a:rPr lang="en-IN" sz="3000" dirty="0">
                <a:cs typeface="Arial" panose="020B0604020202020204" pitchFamily="34" charset="0"/>
              </a:rPr>
              <a:t>Change of design – may result in the methodology applied for monitoring and quantification of ERs not being relevant or applicable anymore.</a:t>
            </a:r>
          </a:p>
          <a:p>
            <a:pPr lvl="1"/>
            <a:r>
              <a:rPr lang="en-IN" sz="3000" dirty="0">
                <a:cs typeface="Arial" panose="020B0604020202020204" pitchFamily="34" charset="0"/>
              </a:rPr>
              <a:t>Renewal of crediting period</a:t>
            </a:r>
          </a:p>
          <a:p>
            <a:pPr lvl="1"/>
            <a:r>
              <a:rPr lang="en-IN" sz="3000" dirty="0">
                <a:cs typeface="Arial" panose="020B0604020202020204" pitchFamily="34" charset="0"/>
              </a:rPr>
              <a:t>Lack of monitoring – Loss of data for quantifying CERs.</a:t>
            </a: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Uncertainty in issuance of CERs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6</a:t>
            </a:fld>
            <a:endParaRPr lang="en-GB" dirty="0"/>
          </a:p>
        </p:txBody>
      </p:sp>
    </p:spTree>
    <p:extLst>
      <p:ext uri="{BB962C8B-B14F-4D97-AF65-F5344CB8AC3E}">
        <p14:creationId xmlns:p14="http://schemas.microsoft.com/office/powerpoint/2010/main" val="39173922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a:bodyPr>
          <a:lstStyle/>
          <a:p>
            <a:pPr marL="0" indent="0">
              <a:buNone/>
            </a:pPr>
            <a:r>
              <a:rPr lang="en-IN" sz="3200" dirty="0">
                <a:cs typeface="Arial" panose="020B0604020202020204" pitchFamily="34" charset="0"/>
              </a:rPr>
              <a:t>Certain types of projects have further been excluded from the analysis as follows:</a:t>
            </a:r>
          </a:p>
          <a:p>
            <a:r>
              <a:rPr lang="en-IN" sz="3200" dirty="0">
                <a:cs typeface="Arial" panose="020B0604020202020204" pitchFamily="34" charset="0"/>
              </a:rPr>
              <a:t>Industrial gases: projects such as HFC23 and N2O</a:t>
            </a:r>
          </a:p>
          <a:p>
            <a:r>
              <a:rPr lang="en-IN" sz="3200" dirty="0">
                <a:cs typeface="Arial" panose="020B0604020202020204" pitchFamily="34" charset="0"/>
              </a:rPr>
              <a:t>Large hydro: projects above 15 MW</a:t>
            </a:r>
          </a:p>
          <a:p>
            <a:r>
              <a:rPr lang="en-IN" sz="3200" dirty="0">
                <a:cs typeface="Arial" panose="020B0604020202020204" pitchFamily="34" charset="0"/>
              </a:rPr>
              <a:t>Forestry: Afforestation/Reforestation projects (A/R projects) </a:t>
            </a:r>
            <a:endParaRPr lang="en-GB" sz="3000" dirty="0">
              <a:cs typeface="Arial" panose="020B0604020202020204" pitchFamily="34" charset="0"/>
            </a:endParaRP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Exclusion of projects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7</a:t>
            </a:fld>
            <a:endParaRPr lang="en-GB" dirty="0"/>
          </a:p>
        </p:txBody>
      </p:sp>
    </p:spTree>
    <p:extLst>
      <p:ext uri="{BB962C8B-B14F-4D97-AF65-F5344CB8AC3E}">
        <p14:creationId xmlns:p14="http://schemas.microsoft.com/office/powerpoint/2010/main" val="22606765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Analysis of projects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8</a:t>
            </a:fld>
            <a:endParaRPr lang="en-GB" dirty="0"/>
          </a:p>
        </p:txBody>
      </p:sp>
      <p:graphicFrame>
        <p:nvGraphicFramePr>
          <p:cNvPr id="7" name="Diagram 6">
            <a:extLst>
              <a:ext uri="{FF2B5EF4-FFF2-40B4-BE49-F238E27FC236}">
                <a16:creationId xmlns:a16="http://schemas.microsoft.com/office/drawing/2014/main" id="{840097AA-EFBA-4A8A-89BE-D380A958B68B}"/>
              </a:ext>
            </a:extLst>
          </p:cNvPr>
          <p:cNvGraphicFramePr/>
          <p:nvPr>
            <p:extLst>
              <p:ext uri="{D42A27DB-BD31-4B8C-83A1-F6EECF244321}">
                <p14:modId xmlns:p14="http://schemas.microsoft.com/office/powerpoint/2010/main" val="1820893753"/>
              </p:ext>
            </p:extLst>
          </p:nvPr>
        </p:nvGraphicFramePr>
        <p:xfrm>
          <a:off x="415395" y="1972416"/>
          <a:ext cx="11361209" cy="291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6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fontScale="85000" lnSpcReduction="20000"/>
          </a:bodyPr>
          <a:lstStyle/>
          <a:p>
            <a:r>
              <a:rPr lang="en-GB" sz="3200" dirty="0">
                <a:cs typeface="Arial" panose="020B0604020202020204" pitchFamily="34" charset="0"/>
              </a:rPr>
              <a:t>The ex-ante estimate of supply of emission reductions from the registered project activities (PA) and programme of activities (</a:t>
            </a:r>
            <a:r>
              <a:rPr lang="en-GB" sz="3200" dirty="0" err="1">
                <a:cs typeface="Arial" panose="020B0604020202020204" pitchFamily="34" charset="0"/>
              </a:rPr>
              <a:t>PoAs</a:t>
            </a:r>
            <a:r>
              <a:rPr lang="en-GB" sz="3200" dirty="0">
                <a:cs typeface="Arial" panose="020B0604020202020204" pitchFamily="34" charset="0"/>
              </a:rPr>
              <a:t>) based on numbers provided in the design documents are about 18 billion tCO2e (16 billion tCO2e until 2030).  The split across the different periods is as follows:</a:t>
            </a:r>
          </a:p>
          <a:p>
            <a:endParaRPr lang="en-GB" sz="3200" dirty="0">
              <a:cs typeface="Arial" panose="020B0604020202020204" pitchFamily="34" charset="0"/>
            </a:endParaRPr>
          </a:p>
          <a:p>
            <a:endParaRPr lang="en-GB" sz="3200" dirty="0">
              <a:cs typeface="Arial" panose="020B0604020202020204" pitchFamily="34" charset="0"/>
            </a:endParaRPr>
          </a:p>
          <a:p>
            <a:endParaRPr lang="en-GB" sz="3200" dirty="0">
              <a:cs typeface="Arial" panose="020B0604020202020204" pitchFamily="34" charset="0"/>
            </a:endParaRPr>
          </a:p>
          <a:p>
            <a:endParaRPr lang="en-GB" sz="3200" dirty="0">
              <a:cs typeface="Arial" panose="020B0604020202020204" pitchFamily="34" charset="0"/>
            </a:endParaRPr>
          </a:p>
          <a:p>
            <a:r>
              <a:rPr lang="en-GB" sz="3200" dirty="0">
                <a:cs typeface="Arial" panose="020B0604020202020204" pitchFamily="34" charset="0"/>
              </a:rPr>
              <a:t>The dormant projects bring in high amount of uncertainty for post 2020 projections owing to pending renewal and limited activity.</a:t>
            </a:r>
          </a:p>
          <a:p>
            <a:endParaRPr lang="en-GB" sz="3200" dirty="0">
              <a:cs typeface="Arial" panose="020B0604020202020204" pitchFamily="34" charset="0"/>
            </a:endParaRPr>
          </a:p>
        </p:txBody>
      </p:sp>
      <p:sp>
        <p:nvSpPr>
          <p:cNvPr id="4" name="Text Placeholder 3"/>
          <p:cNvSpPr>
            <a:spLocks noGrp="1"/>
          </p:cNvSpPr>
          <p:nvPr>
            <p:ph type="body" sz="quarter" idx="14"/>
          </p:nvPr>
        </p:nvSpPr>
        <p:spPr/>
        <p:txBody>
          <a:bodyPr>
            <a:normAutofit/>
          </a:bodyPr>
          <a:lstStyle/>
          <a:p>
            <a:r>
              <a:rPr lang="en-US" dirty="0">
                <a:latin typeface="Cambria" panose="02040503050406030204" pitchFamily="18" charset="0"/>
              </a:rPr>
              <a:t>Ex-ante estimate of emission reductions</a:t>
            </a: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9</a:t>
            </a:fld>
            <a:endParaRPr lang="en-GB" dirty="0"/>
          </a:p>
        </p:txBody>
      </p:sp>
      <p:graphicFrame>
        <p:nvGraphicFramePr>
          <p:cNvPr id="5" name="Table 5">
            <a:extLst>
              <a:ext uri="{FF2B5EF4-FFF2-40B4-BE49-F238E27FC236}">
                <a16:creationId xmlns:a16="http://schemas.microsoft.com/office/drawing/2014/main" id="{A238C8DF-E821-4330-8D58-D2E66568127B}"/>
              </a:ext>
            </a:extLst>
          </p:cNvPr>
          <p:cNvGraphicFramePr>
            <a:graphicFrameLocks noGrp="1"/>
          </p:cNvGraphicFramePr>
          <p:nvPr>
            <p:extLst>
              <p:ext uri="{D42A27DB-BD31-4B8C-83A1-F6EECF244321}">
                <p14:modId xmlns:p14="http://schemas.microsoft.com/office/powerpoint/2010/main" val="3228162137"/>
              </p:ext>
            </p:extLst>
          </p:nvPr>
        </p:nvGraphicFramePr>
        <p:xfrm>
          <a:off x="628081" y="2952365"/>
          <a:ext cx="10969626" cy="2225040"/>
        </p:xfrm>
        <a:graphic>
          <a:graphicData uri="http://schemas.openxmlformats.org/drawingml/2006/table">
            <a:tbl>
              <a:tblPr firstRow="1" bandRow="1">
                <a:tableStyleId>{5C22544A-7EE6-4342-B048-85BDC9FD1C3A}</a:tableStyleId>
              </a:tblPr>
              <a:tblGrid>
                <a:gridCol w="2587626">
                  <a:extLst>
                    <a:ext uri="{9D8B030D-6E8A-4147-A177-3AD203B41FA5}">
                      <a16:colId xmlns:a16="http://schemas.microsoft.com/office/drawing/2014/main" val="2013144098"/>
                    </a:ext>
                  </a:extLst>
                </a:gridCol>
                <a:gridCol w="2047875">
                  <a:extLst>
                    <a:ext uri="{9D8B030D-6E8A-4147-A177-3AD203B41FA5}">
                      <a16:colId xmlns:a16="http://schemas.microsoft.com/office/drawing/2014/main" val="359298010"/>
                    </a:ext>
                  </a:extLst>
                </a:gridCol>
                <a:gridCol w="1539875">
                  <a:extLst>
                    <a:ext uri="{9D8B030D-6E8A-4147-A177-3AD203B41FA5}">
                      <a16:colId xmlns:a16="http://schemas.microsoft.com/office/drawing/2014/main" val="193332099"/>
                    </a:ext>
                  </a:extLst>
                </a:gridCol>
                <a:gridCol w="1524000">
                  <a:extLst>
                    <a:ext uri="{9D8B030D-6E8A-4147-A177-3AD203B41FA5}">
                      <a16:colId xmlns:a16="http://schemas.microsoft.com/office/drawing/2014/main" val="197191748"/>
                    </a:ext>
                  </a:extLst>
                </a:gridCol>
                <a:gridCol w="1441979">
                  <a:extLst>
                    <a:ext uri="{9D8B030D-6E8A-4147-A177-3AD203B41FA5}">
                      <a16:colId xmlns:a16="http://schemas.microsoft.com/office/drawing/2014/main" val="1276961617"/>
                    </a:ext>
                  </a:extLst>
                </a:gridCol>
                <a:gridCol w="1828271">
                  <a:extLst>
                    <a:ext uri="{9D8B030D-6E8A-4147-A177-3AD203B41FA5}">
                      <a16:colId xmlns:a16="http://schemas.microsoft.com/office/drawing/2014/main" val="788745843"/>
                    </a:ext>
                  </a:extLst>
                </a:gridCol>
              </a:tblGrid>
              <a:tr h="370840">
                <a:tc>
                  <a:txBody>
                    <a:bodyPr/>
                    <a:lstStyle/>
                    <a:p>
                      <a:r>
                        <a:rPr lang="en-IN" dirty="0"/>
                        <a:t>Description</a:t>
                      </a:r>
                    </a:p>
                  </a:txBody>
                  <a:tcPr/>
                </a:tc>
                <a:tc>
                  <a:txBody>
                    <a:bodyPr/>
                    <a:lstStyle/>
                    <a:p>
                      <a:r>
                        <a:rPr lang="en-IN" dirty="0"/>
                        <a:t>Qualifier</a:t>
                      </a:r>
                    </a:p>
                  </a:txBody>
                  <a:tcPr/>
                </a:tc>
                <a:tc>
                  <a:txBody>
                    <a:bodyPr/>
                    <a:lstStyle/>
                    <a:p>
                      <a:r>
                        <a:rPr lang="en-IN" dirty="0"/>
                        <a:t>KP1</a:t>
                      </a:r>
                    </a:p>
                  </a:txBody>
                  <a:tcPr/>
                </a:tc>
                <a:tc>
                  <a:txBody>
                    <a:bodyPr/>
                    <a:lstStyle/>
                    <a:p>
                      <a:r>
                        <a:rPr lang="en-IN" dirty="0"/>
                        <a:t>KP2</a:t>
                      </a:r>
                    </a:p>
                  </a:txBody>
                  <a:tcPr/>
                </a:tc>
                <a:tc>
                  <a:txBody>
                    <a:bodyPr/>
                    <a:lstStyle/>
                    <a:p>
                      <a:r>
                        <a:rPr lang="en-IN" dirty="0"/>
                        <a:t>Post 2020</a:t>
                      </a:r>
                    </a:p>
                  </a:txBody>
                  <a:tcPr/>
                </a:tc>
                <a:tc>
                  <a:txBody>
                    <a:bodyPr/>
                    <a:lstStyle/>
                    <a:p>
                      <a:r>
                        <a:rPr lang="en-IN" dirty="0"/>
                        <a:t>Total</a:t>
                      </a:r>
                    </a:p>
                  </a:txBody>
                  <a:tcPr/>
                </a:tc>
                <a:extLst>
                  <a:ext uri="{0D108BD9-81ED-4DB2-BD59-A6C34878D82A}">
                    <a16:rowId xmlns:a16="http://schemas.microsoft.com/office/drawing/2014/main" val="3322832293"/>
                  </a:ext>
                </a:extLst>
              </a:tr>
              <a:tr h="370840">
                <a:tc rowSpan="2">
                  <a:txBody>
                    <a:bodyPr/>
                    <a:lstStyle/>
                    <a:p>
                      <a:r>
                        <a:rPr lang="en-IN" dirty="0"/>
                        <a:t>Registered PAs (7816) &amp; </a:t>
                      </a:r>
                      <a:r>
                        <a:rPr lang="en-IN" dirty="0" err="1"/>
                        <a:t>PoAs</a:t>
                      </a:r>
                      <a:r>
                        <a:rPr lang="en-IN" dirty="0"/>
                        <a:t> (328)</a:t>
                      </a:r>
                    </a:p>
                  </a:txBody>
                  <a:tcPr/>
                </a:tc>
                <a:tc>
                  <a:txBody>
                    <a:bodyPr/>
                    <a:lstStyle/>
                    <a:p>
                      <a:r>
                        <a:rPr lang="en-IN" dirty="0"/>
                        <a:t>Active projects</a:t>
                      </a:r>
                    </a:p>
                  </a:txBody>
                  <a:tcPr/>
                </a:tc>
                <a:tc>
                  <a:txBody>
                    <a:bodyPr/>
                    <a:lstStyle/>
                    <a:p>
                      <a:r>
                        <a:rPr lang="en-IN" dirty="0"/>
                        <a:t>2.183</a:t>
                      </a:r>
                    </a:p>
                  </a:txBody>
                  <a:tcPr/>
                </a:tc>
                <a:tc>
                  <a:txBody>
                    <a:bodyPr/>
                    <a:lstStyle/>
                    <a:p>
                      <a:r>
                        <a:rPr lang="en-IN" dirty="0"/>
                        <a:t>5.841</a:t>
                      </a:r>
                    </a:p>
                  </a:txBody>
                  <a:tcPr/>
                </a:tc>
                <a:tc>
                  <a:txBody>
                    <a:bodyPr/>
                    <a:lstStyle/>
                    <a:p>
                      <a:r>
                        <a:rPr lang="en-IN" dirty="0"/>
                        <a:t>0.593</a:t>
                      </a:r>
                    </a:p>
                  </a:txBody>
                  <a:tcPr/>
                </a:tc>
                <a:tc>
                  <a:txBody>
                    <a:bodyPr/>
                    <a:lstStyle/>
                    <a:p>
                      <a:r>
                        <a:rPr lang="en-IN" dirty="0"/>
                        <a:t>8.617</a:t>
                      </a:r>
                    </a:p>
                  </a:txBody>
                  <a:tcPr/>
                </a:tc>
                <a:extLst>
                  <a:ext uri="{0D108BD9-81ED-4DB2-BD59-A6C34878D82A}">
                    <a16:rowId xmlns:a16="http://schemas.microsoft.com/office/drawing/2014/main" val="3062716467"/>
                  </a:ext>
                </a:extLst>
              </a:tr>
              <a:tr h="370840">
                <a:tc vMerge="1">
                  <a:txBody>
                    <a:bodyPr/>
                    <a:lstStyle/>
                    <a:p>
                      <a:endParaRPr lang="en-IN" dirty="0"/>
                    </a:p>
                  </a:txBody>
                  <a:tcPr/>
                </a:tc>
                <a:tc>
                  <a:txBody>
                    <a:bodyPr/>
                    <a:lstStyle/>
                    <a:p>
                      <a:r>
                        <a:rPr lang="en-IN" dirty="0"/>
                        <a:t>2506 CPAs</a:t>
                      </a:r>
                    </a:p>
                  </a:txBody>
                  <a:tcPr/>
                </a:tc>
                <a:tc>
                  <a:txBody>
                    <a:bodyPr/>
                    <a:lstStyle/>
                    <a:p>
                      <a:r>
                        <a:rPr lang="en-IN" dirty="0"/>
                        <a:t>0.006</a:t>
                      </a:r>
                    </a:p>
                  </a:txBody>
                  <a:tcPr/>
                </a:tc>
                <a:tc>
                  <a:txBody>
                    <a:bodyPr/>
                    <a:lstStyle/>
                    <a:p>
                      <a:r>
                        <a:rPr lang="en-IN" dirty="0"/>
                        <a:t>0.321</a:t>
                      </a:r>
                    </a:p>
                  </a:txBody>
                  <a:tcPr/>
                </a:tc>
                <a:tc>
                  <a:txBody>
                    <a:bodyPr/>
                    <a:lstStyle/>
                    <a:p>
                      <a:r>
                        <a:rPr lang="en-IN" dirty="0"/>
                        <a:t>1.088</a:t>
                      </a:r>
                    </a:p>
                  </a:txBody>
                  <a:tcPr/>
                </a:tc>
                <a:tc>
                  <a:txBody>
                    <a:bodyPr/>
                    <a:lstStyle/>
                    <a:p>
                      <a:r>
                        <a:rPr lang="en-IN" dirty="0"/>
                        <a:t>1.414</a:t>
                      </a:r>
                    </a:p>
                  </a:txBody>
                  <a:tcPr/>
                </a:tc>
                <a:extLst>
                  <a:ext uri="{0D108BD9-81ED-4DB2-BD59-A6C34878D82A}">
                    <a16:rowId xmlns:a16="http://schemas.microsoft.com/office/drawing/2014/main" val="1221367349"/>
                  </a:ext>
                </a:extLst>
              </a:tr>
              <a:tr h="370840">
                <a:tc>
                  <a:txBody>
                    <a:bodyPr/>
                    <a:lstStyle/>
                    <a:p>
                      <a:r>
                        <a:rPr lang="en-IN" b="1" i="1" dirty="0"/>
                        <a:t>Sub-total</a:t>
                      </a:r>
                    </a:p>
                  </a:txBody>
                  <a:tcPr/>
                </a:tc>
                <a:tc>
                  <a:txBody>
                    <a:bodyPr/>
                    <a:lstStyle/>
                    <a:p>
                      <a:r>
                        <a:rPr lang="en-IN" b="1" i="1" dirty="0"/>
                        <a:t>-</a:t>
                      </a:r>
                    </a:p>
                  </a:txBody>
                  <a:tcPr/>
                </a:tc>
                <a:tc>
                  <a:txBody>
                    <a:bodyPr/>
                    <a:lstStyle/>
                    <a:p>
                      <a:r>
                        <a:rPr lang="en-IN" b="1" i="1" dirty="0"/>
                        <a:t>2.186</a:t>
                      </a:r>
                    </a:p>
                  </a:txBody>
                  <a:tcPr/>
                </a:tc>
                <a:tc>
                  <a:txBody>
                    <a:bodyPr/>
                    <a:lstStyle/>
                    <a:p>
                      <a:r>
                        <a:rPr lang="en-IN" b="1" i="1" dirty="0"/>
                        <a:t>6.162</a:t>
                      </a:r>
                    </a:p>
                  </a:txBody>
                  <a:tcPr/>
                </a:tc>
                <a:tc>
                  <a:txBody>
                    <a:bodyPr/>
                    <a:lstStyle/>
                    <a:p>
                      <a:r>
                        <a:rPr lang="en-IN" b="1" i="1" dirty="0"/>
                        <a:t>1.681</a:t>
                      </a:r>
                    </a:p>
                  </a:txBody>
                  <a:tcPr/>
                </a:tc>
                <a:tc>
                  <a:txBody>
                    <a:bodyPr/>
                    <a:lstStyle/>
                    <a:p>
                      <a:r>
                        <a:rPr lang="en-IN" b="1" i="1" dirty="0"/>
                        <a:t>10.032</a:t>
                      </a:r>
                    </a:p>
                  </a:txBody>
                  <a:tcPr/>
                </a:tc>
                <a:extLst>
                  <a:ext uri="{0D108BD9-81ED-4DB2-BD59-A6C34878D82A}">
                    <a16:rowId xmlns:a16="http://schemas.microsoft.com/office/drawing/2014/main" val="610352523"/>
                  </a:ext>
                </a:extLst>
              </a:tr>
              <a:tr h="370840">
                <a:tc>
                  <a:txBody>
                    <a:bodyPr/>
                    <a:lstStyle/>
                    <a:p>
                      <a:r>
                        <a:rPr lang="en-IN" dirty="0"/>
                        <a:t>Projects pending renewal</a:t>
                      </a:r>
                    </a:p>
                  </a:txBody>
                  <a:tcPr/>
                </a:tc>
                <a:tc>
                  <a:txBody>
                    <a:bodyPr/>
                    <a:lstStyle/>
                    <a:p>
                      <a:r>
                        <a:rPr lang="en-IN" dirty="0"/>
                        <a:t>Dormant projects</a:t>
                      </a:r>
                    </a:p>
                  </a:txBody>
                  <a:tcPr/>
                </a:tc>
                <a:tc>
                  <a:txBody>
                    <a:bodyPr/>
                    <a:lstStyle/>
                    <a:p>
                      <a:r>
                        <a:rPr lang="en-IN" dirty="0"/>
                        <a:t>0.003</a:t>
                      </a:r>
                    </a:p>
                  </a:txBody>
                  <a:tcPr/>
                </a:tc>
                <a:tc>
                  <a:txBody>
                    <a:bodyPr/>
                    <a:lstStyle/>
                    <a:p>
                      <a:r>
                        <a:rPr lang="en-IN" dirty="0"/>
                        <a:t>1.330</a:t>
                      </a:r>
                    </a:p>
                  </a:txBody>
                  <a:tcPr/>
                </a:tc>
                <a:tc>
                  <a:txBody>
                    <a:bodyPr/>
                    <a:lstStyle/>
                    <a:p>
                      <a:r>
                        <a:rPr lang="en-IN" dirty="0"/>
                        <a:t>6.689</a:t>
                      </a:r>
                    </a:p>
                  </a:txBody>
                  <a:tcPr/>
                </a:tc>
                <a:tc>
                  <a:txBody>
                    <a:bodyPr/>
                    <a:lstStyle/>
                    <a:p>
                      <a:r>
                        <a:rPr lang="en-IN" dirty="0"/>
                        <a:t>8.023</a:t>
                      </a:r>
                    </a:p>
                  </a:txBody>
                  <a:tcPr/>
                </a:tc>
                <a:extLst>
                  <a:ext uri="{0D108BD9-81ED-4DB2-BD59-A6C34878D82A}">
                    <a16:rowId xmlns:a16="http://schemas.microsoft.com/office/drawing/2014/main" val="2391142565"/>
                  </a:ext>
                </a:extLst>
              </a:tr>
              <a:tr h="370840">
                <a:tc>
                  <a:txBody>
                    <a:bodyPr/>
                    <a:lstStyle/>
                    <a:p>
                      <a:r>
                        <a:rPr lang="en-IN" b="1" dirty="0"/>
                        <a:t>Total</a:t>
                      </a:r>
                    </a:p>
                  </a:txBody>
                  <a:tcPr/>
                </a:tc>
                <a:tc>
                  <a:txBody>
                    <a:bodyPr/>
                    <a:lstStyle/>
                    <a:p>
                      <a:r>
                        <a:rPr lang="en-IN" b="1" dirty="0"/>
                        <a:t>Active + Dormant</a:t>
                      </a:r>
                    </a:p>
                  </a:txBody>
                  <a:tcPr/>
                </a:tc>
                <a:tc>
                  <a:txBody>
                    <a:bodyPr/>
                    <a:lstStyle/>
                    <a:p>
                      <a:r>
                        <a:rPr lang="en-IN" b="1" dirty="0"/>
                        <a:t>2.192</a:t>
                      </a:r>
                    </a:p>
                  </a:txBody>
                  <a:tcPr/>
                </a:tc>
                <a:tc>
                  <a:txBody>
                    <a:bodyPr/>
                    <a:lstStyle/>
                    <a:p>
                      <a:r>
                        <a:rPr lang="en-IN" b="1" dirty="0"/>
                        <a:t>7.492</a:t>
                      </a:r>
                    </a:p>
                  </a:txBody>
                  <a:tcPr/>
                </a:tc>
                <a:tc>
                  <a:txBody>
                    <a:bodyPr/>
                    <a:lstStyle/>
                    <a:p>
                      <a:r>
                        <a:rPr lang="en-IN" b="1" dirty="0"/>
                        <a:t>8.370</a:t>
                      </a:r>
                    </a:p>
                  </a:txBody>
                  <a:tcPr/>
                </a:tc>
                <a:tc>
                  <a:txBody>
                    <a:bodyPr/>
                    <a:lstStyle/>
                    <a:p>
                      <a:r>
                        <a:rPr lang="en-IN" b="1" dirty="0"/>
                        <a:t>18.054</a:t>
                      </a:r>
                    </a:p>
                  </a:txBody>
                  <a:tcPr/>
                </a:tc>
                <a:extLst>
                  <a:ext uri="{0D108BD9-81ED-4DB2-BD59-A6C34878D82A}">
                    <a16:rowId xmlns:a16="http://schemas.microsoft.com/office/drawing/2014/main" val="3255674517"/>
                  </a:ext>
                </a:extLst>
              </a:tr>
            </a:tbl>
          </a:graphicData>
        </a:graphic>
      </p:graphicFrame>
    </p:spTree>
    <p:extLst>
      <p:ext uri="{BB962C8B-B14F-4D97-AF65-F5344CB8AC3E}">
        <p14:creationId xmlns:p14="http://schemas.microsoft.com/office/powerpoint/2010/main" val="3321948439"/>
      </p:ext>
    </p:extLst>
  </p:cSld>
  <p:clrMapOvr>
    <a:masterClrMapping/>
  </p:clrMapOvr>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3C09D55-CCA0-2146-9FD9-7449152E9544}" vid="{A540A8AC-723E-8A40-A482-55C1D42503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20191016 ERCST presentation template (1)</Template>
  <TotalTime>498</TotalTime>
  <Words>2176</Words>
  <Application>Microsoft Macintosh PowerPoint</Application>
  <PresentationFormat>Widescreen</PresentationFormat>
  <Paragraphs>383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Cambria Math</vt:lpstr>
      <vt:lpstr>Open Sans</vt:lpstr>
      <vt:lpstr>Office Theme</vt:lpstr>
      <vt:lpstr>Andrei Marcu, ERCST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 kanda</dc:creator>
  <cp:lastModifiedBy>Dana Agrotti</cp:lastModifiedBy>
  <cp:revision>41</cp:revision>
  <cp:lastPrinted>2020-02-18T16:59:44Z</cp:lastPrinted>
  <dcterms:created xsi:type="dcterms:W3CDTF">2020-02-18T07:57:00Z</dcterms:created>
  <dcterms:modified xsi:type="dcterms:W3CDTF">2020-05-26T08:21:01Z</dcterms:modified>
</cp:coreProperties>
</file>