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319" r:id="rId2"/>
    <p:sldId id="439" r:id="rId3"/>
    <p:sldId id="438" r:id="rId4"/>
    <p:sldId id="435" r:id="rId5"/>
    <p:sldId id="321" r:id="rId6"/>
    <p:sldId id="323" r:id="rId7"/>
    <p:sldId id="434" r:id="rId8"/>
    <p:sldId id="429" r:id="rId9"/>
    <p:sldId id="436" r:id="rId10"/>
    <p:sldId id="437" r:id="rId11"/>
    <p:sldId id="428" r:id="rId12"/>
    <p:sldId id="432" r:id="rId13"/>
    <p:sldId id="431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6B08"/>
    <a:srgbClr val="1F6B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59"/>
    <p:restoredTop sz="79048"/>
  </p:normalViewPr>
  <p:slideViewPr>
    <p:cSldViewPr snapToGrid="0" snapToObjects="1">
      <p:cViewPr varScale="1">
        <p:scale>
          <a:sx n="116" d="100"/>
          <a:sy n="116" d="100"/>
        </p:scale>
        <p:origin x="216" y="4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97" d="100"/>
          <a:sy n="97" d="100"/>
        </p:scale>
        <p:origin x="1800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AD1CA6B-F26F-1B43-AF77-C4F0A3ED7A4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6F68A1-C323-B647-940D-18B257F373A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628EA5-3B57-EB45-AB9E-A048054F959C}" type="datetimeFigureOut">
              <a:rPr lang="en-GB" smtClean="0"/>
              <a:t>18/03/2022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D1A8AC-4164-0C43-926E-505BC0BDC35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1FF39F-F0D0-014E-AAE5-B4774C48F57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F93CC9-238D-3A4D-96C0-6A460E557E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27586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2DA37D-2FDE-F047-A814-B89AF3CAA999}" type="datetimeFigureOut">
              <a:rPr lang="en-GB" smtClean="0"/>
              <a:t>18/03/2022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7819B1-5A62-8942-A1A9-7C81B8FCFF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68093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is a long slide show, so we’ll go quickly over background </a:t>
            </a:r>
            <a:r>
              <a:rPr lang="en-US" dirty="0" err="1"/>
              <a:t>etc</a:t>
            </a:r>
            <a:r>
              <a:rPr lang="en-US" dirty="0"/>
              <a:t> to have time to focus on the core issues!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7819B1-5A62-8942-A1A9-7C81B8FCFFD7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0447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37EAD-B669-450B-8488-2784A37454DD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96961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7819B1-5A62-8942-A1A9-7C81B8FCFFD7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09476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7819B1-5A62-8942-A1A9-7C81B8FCFFD7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70170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7819B1-5A62-8942-A1A9-7C81B8FCFFD7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70472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7819B1-5A62-8942-A1A9-7C81B8FCFFD7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70170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7819B1-5A62-8942-A1A9-7C81B8FCFFD7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38751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7819B1-5A62-8942-A1A9-7C81B8FCFFD7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28596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irs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42432" y="4310142"/>
            <a:ext cx="10515600" cy="468103"/>
          </a:xfrm>
          <a:prstGeom prst="rect">
            <a:avLst/>
          </a:prstGeom>
        </p:spPr>
        <p:txBody>
          <a:bodyPr/>
          <a:lstStyle>
            <a:lvl1pPr>
              <a:defRPr lang="en-GB" sz="1800" b="1" kern="1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Name(s) of presenters</a:t>
            </a:r>
            <a:r>
              <a:rPr lang="en-US" b="0" dirty="0"/>
              <a:t>, affiliation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42432" y="3132712"/>
            <a:ext cx="10911367" cy="3803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lang="en-US" sz="2000" b="0" i="0" kern="1200" dirty="0" smtClean="0">
                <a:solidFill>
                  <a:srgbClr val="1F6BA7"/>
                </a:solidFill>
                <a:latin typeface="Cambria" panose="02040503050406030204" pitchFamily="18" charset="0"/>
                <a:ea typeface="+mn-ea"/>
                <a:cs typeface="Cambria" panose="02040503050406030204" pitchFamily="18" charset="0"/>
              </a:defRPr>
            </a:lvl1pPr>
          </a:lstStyle>
          <a:p>
            <a:pPr lvl="0"/>
            <a:r>
              <a:rPr lang="en-US" dirty="0"/>
              <a:t>Subtitle – location, date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42432" y="2323677"/>
            <a:ext cx="10911367" cy="71446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lang="en-US" sz="3600" b="1" kern="12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defRPr>
            </a:lvl1pPr>
            <a:lvl2pPr>
              <a:defRPr lang="en-US" sz="2400" b="1" kern="1200" dirty="0" smtClean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lang="en-US" sz="2400" b="1" kern="1200" dirty="0" smtClean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lang="en-US" sz="2400" b="1" kern="1200" dirty="0" smtClean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lang="en-GB" sz="2400" b="1" kern="1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Main title</a:t>
            </a:r>
          </a:p>
        </p:txBody>
      </p:sp>
      <p:cxnSp>
        <p:nvCxnSpPr>
          <p:cNvPr id="12" name="Connettore 1 15"/>
          <p:cNvCxnSpPr>
            <a:cxnSpLocks/>
          </p:cNvCxnSpPr>
          <p:nvPr userDrawn="1"/>
        </p:nvCxnSpPr>
        <p:spPr>
          <a:xfrm>
            <a:off x="442432" y="5942730"/>
            <a:ext cx="11565954" cy="0"/>
          </a:xfrm>
          <a:prstGeom prst="line">
            <a:avLst/>
          </a:prstGeom>
          <a:ln w="6350" cmpd="sng">
            <a:solidFill>
              <a:srgbClr val="1F497D"/>
            </a:solidFill>
          </a:ln>
          <a:effectLst>
            <a:outerShdw dist="12700" dir="5400000" sx="0" sy="0" rotWithShape="0">
              <a:srgbClr val="000000"/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16"/>
          <p:cNvSpPr>
            <a:spLocks noGrp="1"/>
          </p:cNvSpPr>
          <p:nvPr>
            <p:ph type="body" sz="quarter" idx="10"/>
          </p:nvPr>
        </p:nvSpPr>
        <p:spPr>
          <a:xfrm>
            <a:off x="359217" y="655227"/>
            <a:ext cx="3188315" cy="271462"/>
          </a:xfrm>
          <a:prstGeom prst="rect">
            <a:avLst/>
          </a:prstGeom>
        </p:spPr>
        <p:txBody>
          <a:bodyPr/>
          <a:lstStyle>
            <a:lvl1pPr>
              <a:defRPr lang="en-US" sz="1600" b="1" kern="1200" dirty="0" smtClean="0">
                <a:solidFill>
                  <a:prstClr val="white"/>
                </a:solidFill>
                <a:latin typeface="Open Sans"/>
                <a:ea typeface="+mn-ea"/>
                <a:cs typeface="Open San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13" name="Immagin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661119" y="386816"/>
            <a:ext cx="4606591" cy="71446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738A5C0-9CAE-D448-9A43-C65D1B01E42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61793" y="5338161"/>
            <a:ext cx="2478779" cy="1387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656988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contenuto 2"/>
          <p:cNvSpPr>
            <a:spLocks noGrp="1"/>
          </p:cNvSpPr>
          <p:nvPr>
            <p:ph idx="13" hasCustomPrompt="1"/>
          </p:nvPr>
        </p:nvSpPr>
        <p:spPr>
          <a:xfrm>
            <a:off x="304722" y="1246798"/>
            <a:ext cx="11616345" cy="5234092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20000"/>
              </a:lnSpc>
              <a:buFont typeface="Arial" panose="020B0604020202020204" pitchFamily="34" charset="0"/>
              <a:buChar char="•"/>
              <a:defRPr/>
            </a:lvl1pPr>
          </a:lstStyle>
          <a:p>
            <a:pPr marL="0" indent="0">
              <a:buNone/>
            </a:pPr>
            <a:r>
              <a:rPr lang="it-IT" b="1" dirty="0">
                <a:latin typeface="Open Sans"/>
                <a:cs typeface="Open Sans"/>
              </a:rPr>
              <a:t>Text (</a:t>
            </a:r>
            <a:r>
              <a:rPr lang="it-IT" b="1" dirty="0" err="1">
                <a:latin typeface="Open Sans"/>
                <a:cs typeface="Open Sans"/>
              </a:rPr>
              <a:t>title</a:t>
            </a:r>
            <a:r>
              <a:rPr lang="it-IT" b="1" dirty="0">
                <a:latin typeface="Open Sans"/>
                <a:cs typeface="Open Sans"/>
              </a:rPr>
              <a:t>)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it-IT" sz="1800" dirty="0">
                <a:latin typeface="Open Sans"/>
                <a:cs typeface="Open Sans"/>
              </a:rPr>
              <a:t>Text </a:t>
            </a:r>
            <a:r>
              <a:rPr lang="it-IT" sz="1800" dirty="0" err="1">
                <a:latin typeface="Open Sans"/>
                <a:cs typeface="Open Sans"/>
              </a:rPr>
              <a:t>Lorem</a:t>
            </a:r>
            <a:r>
              <a:rPr lang="it-IT" sz="1800" dirty="0">
                <a:latin typeface="Open Sans"/>
                <a:cs typeface="Open Sans"/>
              </a:rPr>
              <a:t> </a:t>
            </a:r>
            <a:r>
              <a:rPr lang="it-IT" sz="1800" dirty="0" err="1">
                <a:latin typeface="Open Sans"/>
                <a:cs typeface="Open Sans"/>
              </a:rPr>
              <a:t>ipsum</a:t>
            </a:r>
            <a:r>
              <a:rPr lang="it-IT" sz="1800" dirty="0">
                <a:latin typeface="Open Sans"/>
                <a:cs typeface="Open Sans"/>
              </a:rPr>
              <a:t> </a:t>
            </a:r>
            <a:r>
              <a:rPr lang="it-IT" sz="1800" dirty="0" err="1">
                <a:latin typeface="Open Sans"/>
                <a:cs typeface="Open Sans"/>
              </a:rPr>
              <a:t>dolor</a:t>
            </a:r>
            <a:r>
              <a:rPr lang="it-IT" sz="1800" dirty="0">
                <a:latin typeface="Open Sans"/>
                <a:cs typeface="Open Sans"/>
              </a:rPr>
              <a:t> </a:t>
            </a:r>
            <a:r>
              <a:rPr lang="it-IT" sz="1800" dirty="0" err="1">
                <a:latin typeface="Open Sans"/>
                <a:cs typeface="Open Sans"/>
              </a:rPr>
              <a:t>sitmkn</a:t>
            </a:r>
            <a:r>
              <a:rPr lang="it-IT" sz="1800" dirty="0">
                <a:latin typeface="Open Sans"/>
                <a:cs typeface="Open Sans"/>
              </a:rPr>
              <a:t> </a:t>
            </a:r>
            <a:r>
              <a:rPr lang="it-IT" sz="1800" dirty="0" err="1">
                <a:latin typeface="Open Sans"/>
                <a:cs typeface="Open Sans"/>
              </a:rPr>
              <a:t>djsoinsc-msdece</a:t>
            </a:r>
            <a:r>
              <a:rPr lang="it-IT" sz="1800" dirty="0">
                <a:latin typeface="Open Sans"/>
                <a:cs typeface="Open Sans"/>
              </a:rPr>
              <a:t>. </a:t>
            </a:r>
            <a:r>
              <a:rPr lang="it-IT" sz="1800" dirty="0" err="1">
                <a:latin typeface="Open Sans"/>
                <a:cs typeface="Open Sans"/>
              </a:rPr>
              <a:t>Lorem</a:t>
            </a:r>
            <a:r>
              <a:rPr lang="it-IT" sz="1800" dirty="0">
                <a:latin typeface="Open Sans"/>
                <a:cs typeface="Open Sans"/>
              </a:rPr>
              <a:t> </a:t>
            </a:r>
            <a:r>
              <a:rPr lang="it-IT" sz="1800" dirty="0" err="1">
                <a:latin typeface="Open Sans"/>
                <a:cs typeface="Open Sans"/>
              </a:rPr>
              <a:t>ipsum</a:t>
            </a:r>
            <a:r>
              <a:rPr lang="it-IT" sz="1800" dirty="0">
                <a:latin typeface="Open Sans"/>
                <a:cs typeface="Open Sans"/>
              </a:rPr>
              <a:t> </a:t>
            </a:r>
            <a:r>
              <a:rPr lang="it-IT" sz="1800" dirty="0" err="1">
                <a:latin typeface="Open Sans"/>
                <a:cs typeface="Open Sans"/>
              </a:rPr>
              <a:t>dolor</a:t>
            </a:r>
            <a:r>
              <a:rPr lang="it-IT" sz="1800" dirty="0">
                <a:latin typeface="Open Sans"/>
                <a:cs typeface="Open Sans"/>
              </a:rPr>
              <a:t> </a:t>
            </a:r>
            <a:r>
              <a:rPr lang="it-IT" sz="1800" dirty="0" err="1">
                <a:latin typeface="Open Sans"/>
                <a:cs typeface="Open Sans"/>
              </a:rPr>
              <a:t>sitmkn</a:t>
            </a:r>
            <a:r>
              <a:rPr lang="it-IT" sz="1800" dirty="0">
                <a:latin typeface="Open Sans"/>
                <a:cs typeface="Open Sans"/>
              </a:rPr>
              <a:t> </a:t>
            </a:r>
            <a:r>
              <a:rPr lang="it-IT" sz="1800" dirty="0" err="1">
                <a:latin typeface="Open Sans"/>
                <a:cs typeface="Open Sans"/>
              </a:rPr>
              <a:t>djsoinsc-msdece</a:t>
            </a:r>
            <a:r>
              <a:rPr lang="it-IT" sz="1800" dirty="0">
                <a:latin typeface="Open Sans"/>
                <a:cs typeface="Open Sans"/>
              </a:rPr>
              <a:t>.</a:t>
            </a:r>
          </a:p>
          <a:p>
            <a:pPr marL="0" indent="0">
              <a:buNone/>
            </a:pPr>
            <a:endParaRPr lang="it-IT" sz="1800" dirty="0">
              <a:latin typeface="Open Sans"/>
              <a:cs typeface="Open Sans"/>
            </a:endParaRPr>
          </a:p>
          <a:p>
            <a:pPr marL="0" indent="0">
              <a:buNone/>
            </a:pPr>
            <a:endParaRPr lang="it-IT" sz="1800" dirty="0">
              <a:latin typeface="Open Sans"/>
              <a:cs typeface="Open Sans"/>
            </a:endParaRPr>
          </a:p>
          <a:p>
            <a:pPr marL="0" indent="0">
              <a:buNone/>
            </a:pPr>
            <a:endParaRPr lang="it-IT" sz="1800" dirty="0">
              <a:latin typeface="Open Sans"/>
              <a:cs typeface="Open Sans"/>
            </a:endParaRPr>
          </a:p>
        </p:txBody>
      </p:sp>
      <p:sp>
        <p:nvSpPr>
          <p:cNvPr id="8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263609" y="420625"/>
            <a:ext cx="10935855" cy="53035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3200" b="1" kern="1200" dirty="0" smtClean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1pPr>
            <a:lvl2pPr>
              <a:defRPr lang="en-US" sz="1050" kern="1200" dirty="0" smtClean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2pPr>
            <a:lvl3pPr>
              <a:defRPr lang="en-US" sz="1050" kern="1200" dirty="0" smtClean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3pPr>
            <a:lvl4pPr>
              <a:defRPr lang="en-US" sz="1050" kern="1200" dirty="0" smtClean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4pPr>
            <a:lvl5pPr>
              <a:defRPr lang="en-GB" sz="1050" kern="1200" dirty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5pPr>
          </a:lstStyle>
          <a:p>
            <a:pPr lvl="0"/>
            <a:r>
              <a:rPr lang="en-US" dirty="0"/>
              <a:t>Slide title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1E641C7-CC69-6945-A1AC-1FF05AD96B6F}"/>
              </a:ext>
            </a:extLst>
          </p:cNvPr>
          <p:cNvCxnSpPr>
            <a:cxnSpLocks/>
          </p:cNvCxnSpPr>
          <p:nvPr userDrawn="1"/>
        </p:nvCxnSpPr>
        <p:spPr>
          <a:xfrm>
            <a:off x="12135497" y="0"/>
            <a:ext cx="0" cy="6858000"/>
          </a:xfrm>
          <a:prstGeom prst="line">
            <a:avLst/>
          </a:prstGeom>
          <a:ln w="152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0F027964-0995-8F43-9E2B-8D42B3704AD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21645" y="27832"/>
            <a:ext cx="1913263" cy="1071055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17204E7F-823B-6242-BF5D-893F8B1E7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7867" y="6411586"/>
            <a:ext cx="2743200" cy="365125"/>
          </a:xfrm>
        </p:spPr>
        <p:txBody>
          <a:bodyPr/>
          <a:lstStyle>
            <a:lvl1pPr>
              <a:defRPr sz="1600"/>
            </a:lvl1pPr>
          </a:lstStyle>
          <a:p>
            <a:fld id="{F26FC048-DF4E-0746-B313-543F0DD72FC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1415889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48DBD6C-32A7-3F44-A2EB-469D7D3CE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B8AB5F-426D-FC43-A1CE-4A8228FF08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4AE1AC-505D-D244-BF59-1FF84006F7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1556B6-3911-514A-A2D3-508B453B6D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EFC081-57EB-A143-A1A7-1FC603BAE0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6FC048-DF4E-0746-B313-543F0DD72F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9834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2C9BC-2C6A-4244-998F-180C3DF2BE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432" y="4222438"/>
            <a:ext cx="10515600" cy="963337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Cambria" panose="02040503050406030204" pitchFamily="18" charset="0"/>
              </a:rPr>
              <a:t>Andrei </a:t>
            </a:r>
            <a:r>
              <a:rPr lang="en-US" dirty="0" err="1">
                <a:latin typeface="Cambria" panose="02040503050406030204" pitchFamily="18" charset="0"/>
              </a:rPr>
              <a:t>Marcu</a:t>
            </a:r>
            <a:r>
              <a:rPr lang="en-US" dirty="0">
                <a:latin typeface="Cambria" panose="02040503050406030204" pitchFamily="18" charset="0"/>
              </a:rPr>
              <a:t> </a:t>
            </a:r>
            <a:br>
              <a:rPr lang="en-US" dirty="0">
                <a:latin typeface="Cambria" panose="02040503050406030204" pitchFamily="18" charset="0"/>
              </a:rPr>
            </a:br>
            <a:r>
              <a:rPr lang="en-US" dirty="0">
                <a:latin typeface="Cambria" panose="02040503050406030204" pitchFamily="18" charset="0"/>
              </a:rPr>
              <a:t>Michael </a:t>
            </a:r>
            <a:r>
              <a:rPr lang="en-US" dirty="0" err="1">
                <a:latin typeface="Cambria" panose="02040503050406030204" pitchFamily="18" charset="0"/>
              </a:rPr>
              <a:t>Mehling</a:t>
            </a:r>
            <a:br>
              <a:rPr lang="en-US" dirty="0">
                <a:latin typeface="Cambria" panose="02040503050406030204" pitchFamily="18" charset="0"/>
              </a:rPr>
            </a:br>
            <a:r>
              <a:rPr lang="en-US" dirty="0">
                <a:latin typeface="Cambria" panose="02040503050406030204" pitchFamily="18" charset="0"/>
              </a:rPr>
              <a:t>Aaron </a:t>
            </a:r>
            <a:r>
              <a:rPr lang="en-US" dirty="0" err="1">
                <a:latin typeface="Cambria" panose="02040503050406030204" pitchFamily="18" charset="0"/>
              </a:rPr>
              <a:t>Cosbey</a:t>
            </a:r>
            <a:br>
              <a:rPr lang="en-US" dirty="0">
                <a:latin typeface="Cambria" panose="02040503050406030204" pitchFamily="18" charset="0"/>
              </a:rPr>
            </a:br>
            <a:r>
              <a:rPr lang="en-US" dirty="0">
                <a:latin typeface="Cambria" panose="02040503050406030204" pitchFamily="18" charset="0"/>
              </a:rPr>
              <a:t>Alexandra </a:t>
            </a:r>
            <a:r>
              <a:rPr lang="en-US" dirty="0" err="1">
                <a:latin typeface="Cambria" panose="02040503050406030204" pitchFamily="18" charset="0"/>
              </a:rPr>
              <a:t>Maratou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DCA48D-17FA-3841-95FC-E9FFE39557E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March 18</a:t>
            </a:r>
            <a:r>
              <a:rPr lang="en-US" baseline="30000" dirty="0"/>
              <a:t>th</a:t>
            </a:r>
            <a:r>
              <a:rPr lang="en-US" dirty="0"/>
              <a:t>, 2022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594FA6-4096-AD4C-A6CA-70A4B56BB12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en-GB" dirty="0">
                <a:solidFill>
                  <a:srgbClr val="1E6BA7"/>
                </a:solidFill>
                <a:latin typeface="Cambria Math" charset="0"/>
                <a:ea typeface="Cambria Math" charset="0"/>
                <a:cs typeface="Cambria Math" charset="0"/>
              </a:rPr>
              <a:t>ERCST Report on Treatment of Exports in the EU CBAM</a:t>
            </a:r>
          </a:p>
        </p:txBody>
      </p:sp>
    </p:spTree>
    <p:extLst>
      <p:ext uri="{BB962C8B-B14F-4D97-AF65-F5344CB8AC3E}">
        <p14:creationId xmlns:p14="http://schemas.microsoft.com/office/powerpoint/2010/main" val="423279277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FEEE51-BEB2-0E47-BD90-9482C2FF54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BE" dirty="0"/>
              <a:t>ERCST Report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82D764-9B94-904B-8DC8-EA3EE975C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FC048-DF4E-0746-B313-543F0DD72FCB}" type="slidenum">
              <a:rPr lang="en-GB" smtClean="0"/>
              <a:pPr/>
              <a:t>2</a:t>
            </a:fld>
            <a:endParaRPr lang="en-GB"/>
          </a:p>
        </p:txBody>
      </p:sp>
      <p:pic>
        <p:nvPicPr>
          <p:cNvPr id="8" name="Picture 7" descr="Graphical user interface&#10;&#10;Description automatically generated">
            <a:extLst>
              <a:ext uri="{FF2B5EF4-FFF2-40B4-BE49-F238E27FC236}">
                <a16:creationId xmlns:a16="http://schemas.microsoft.com/office/drawing/2014/main" id="{6E20B328-4D4A-6D47-BAE3-AEDF6AFECA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629" y="1602808"/>
            <a:ext cx="3352401" cy="472811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2BCFAEFF-A452-EF44-99BE-AEF7F829FCE6}"/>
              </a:ext>
            </a:extLst>
          </p:cNvPr>
          <p:cNvSpPr txBox="1">
            <a:spLocks/>
          </p:cNvSpPr>
          <p:nvPr/>
        </p:nvSpPr>
        <p:spPr>
          <a:xfrm>
            <a:off x="752629" y="1018981"/>
            <a:ext cx="3352401" cy="515823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numCol="1" rtlCol="0">
            <a:noAutofit/>
          </a:bodyPr>
          <a:lstStyle>
            <a:lvl1pPr marL="285750" indent="-28575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200" b="1" dirty="0">
                <a:solidFill>
                  <a:schemeClr val="bg1"/>
                </a:solidFill>
              </a:rPr>
              <a:t>Report of ~20 pages</a:t>
            </a:r>
            <a:endParaRPr lang="en-GB" sz="2200" dirty="0">
              <a:solidFill>
                <a:schemeClr val="bg1"/>
              </a:solidFill>
            </a:endParaRPr>
          </a:p>
        </p:txBody>
      </p:sp>
      <p:sp>
        <p:nvSpPr>
          <p:cNvPr id="13" name="Content Placeholder 1">
            <a:extLst>
              <a:ext uri="{FF2B5EF4-FFF2-40B4-BE49-F238E27FC236}">
                <a16:creationId xmlns:a16="http://schemas.microsoft.com/office/drawing/2014/main" id="{34C7A055-1943-C747-8EC2-7413A4B49947}"/>
              </a:ext>
            </a:extLst>
          </p:cNvPr>
          <p:cNvSpPr txBox="1">
            <a:spLocks/>
          </p:cNvSpPr>
          <p:nvPr/>
        </p:nvSpPr>
        <p:spPr>
          <a:xfrm>
            <a:off x="6096000" y="1017340"/>
            <a:ext cx="3656902" cy="515823"/>
          </a:xfrm>
          <a:prstGeom prst="rect">
            <a:avLst/>
          </a:prstGeom>
          <a:solidFill>
            <a:srgbClr val="016B08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numCol="1" rtlCol="0">
            <a:noAutofit/>
          </a:bodyPr>
          <a:lstStyle>
            <a:lvl1pPr marL="285750" indent="-28575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200" b="1" dirty="0">
                <a:solidFill>
                  <a:schemeClr val="bg1"/>
                </a:solidFill>
              </a:rPr>
              <a:t>Summary of ~2 pages</a:t>
            </a:r>
            <a:endParaRPr lang="en-GB" sz="2200" dirty="0">
              <a:solidFill>
                <a:schemeClr val="bg1"/>
              </a:solidFill>
            </a:endParaRPr>
          </a:p>
        </p:txBody>
      </p:sp>
      <p:pic>
        <p:nvPicPr>
          <p:cNvPr id="17" name="Picture 16" descr="Graphical user interface&#10;&#10;Description automatically generated">
            <a:extLst>
              <a:ext uri="{FF2B5EF4-FFF2-40B4-BE49-F238E27FC236}">
                <a16:creationId xmlns:a16="http://schemas.microsoft.com/office/drawing/2014/main" id="{C5B8D363-B376-DB4B-8B86-A0D8A86DF0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602809"/>
            <a:ext cx="3657599" cy="472811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63883828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A48DB19-5F5D-A44A-A36D-F9B8FEC1B208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BE" dirty="0"/>
              <a:t>Introduction</a:t>
            </a:r>
          </a:p>
          <a:p>
            <a:pPr lvl="1"/>
            <a:r>
              <a:rPr lang="en-BE" dirty="0"/>
              <a:t>Carbon Leakage Channels</a:t>
            </a:r>
          </a:p>
          <a:p>
            <a:pPr lvl="1"/>
            <a:r>
              <a:rPr lang="en-BE" dirty="0"/>
              <a:t>Do exports matter?</a:t>
            </a:r>
          </a:p>
          <a:p>
            <a:pPr lvl="1"/>
            <a:r>
              <a:rPr lang="en-BE" dirty="0"/>
              <a:t>Unintended Consequences</a:t>
            </a:r>
          </a:p>
          <a:p>
            <a:r>
              <a:rPr lang="en-BE" dirty="0"/>
              <a:t>Legal Implications</a:t>
            </a:r>
          </a:p>
          <a:p>
            <a:r>
              <a:rPr lang="en-BE" dirty="0"/>
              <a:t>Addressing Exports</a:t>
            </a:r>
          </a:p>
          <a:p>
            <a:pPr lvl="1"/>
            <a:r>
              <a:rPr lang="en-BE" dirty="0"/>
              <a:t>Strategic Choice</a:t>
            </a:r>
          </a:p>
          <a:p>
            <a:pPr lvl="1"/>
            <a:r>
              <a:rPr lang="en-BE" dirty="0"/>
              <a:t>Four Basic Options</a:t>
            </a:r>
          </a:p>
          <a:p>
            <a:r>
              <a:rPr lang="en-BE" dirty="0"/>
              <a:t>The ERCST Proposal: Incentive-aligned Export Adjustment Certificates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FBA5E9-9343-4744-B57D-51505EC4BC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BE" dirty="0"/>
              <a:t>Table of Contents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8C360E-2D82-6847-BF5B-82B781309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FC048-DF4E-0746-B313-543F0DD72FCB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5456138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3"/>
          </p:nvPr>
        </p:nvSpPr>
        <p:spPr>
          <a:xfrm>
            <a:off x="304722" y="1581333"/>
            <a:ext cx="11616345" cy="793875"/>
          </a:xfrm>
        </p:spPr>
        <p:txBody>
          <a:bodyPr>
            <a:normAutofit/>
          </a:bodyPr>
          <a:lstStyle/>
          <a:p>
            <a:pPr marL="57150" indent="0" algn="ctr">
              <a:buNone/>
            </a:pPr>
            <a:r>
              <a:rPr lang="en-GB" sz="3200" dirty="0">
                <a:cs typeface="Arial" panose="020B0604020202020204" pitchFamily="34" charset="0"/>
              </a:rPr>
              <a:t>3 </a:t>
            </a:r>
            <a:r>
              <a:rPr lang="en-GB" dirty="0">
                <a:cs typeface="Arial" panose="020B0604020202020204" pitchFamily="34" charset="0"/>
              </a:rPr>
              <a:t>channels</a:t>
            </a:r>
            <a:r>
              <a:rPr lang="en-GB" sz="3200" dirty="0">
                <a:cs typeface="Arial" panose="020B0604020202020204" pitchFamily="34" charset="0"/>
              </a:rPr>
              <a:t> for carbon leakage: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US" dirty="0"/>
              <a:t>Carbon Leakage Channels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341FD41-AD73-1240-B932-71A10FE39D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7867" y="6425325"/>
            <a:ext cx="2743200" cy="365125"/>
          </a:xfrm>
        </p:spPr>
        <p:txBody>
          <a:bodyPr/>
          <a:lstStyle/>
          <a:p>
            <a:fld id="{F26FC048-DF4E-0746-B313-543F0DD72FCB}" type="slidenum">
              <a:rPr lang="en-GB" smtClean="0"/>
              <a:t>4</a:t>
            </a:fld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0A19551-F51E-0042-8F53-34906428C7DA}"/>
              </a:ext>
            </a:extLst>
          </p:cNvPr>
          <p:cNvSpPr txBox="1"/>
          <p:nvPr/>
        </p:nvSpPr>
        <p:spPr>
          <a:xfrm>
            <a:off x="1672683" y="3100037"/>
            <a:ext cx="25759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BE" sz="2800" dirty="0"/>
              <a:t>Production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C2918D7-DFA8-3E44-9D6C-633FE5E1B5FB}"/>
              </a:ext>
            </a:extLst>
          </p:cNvPr>
          <p:cNvSpPr txBox="1"/>
          <p:nvPr/>
        </p:nvSpPr>
        <p:spPr>
          <a:xfrm>
            <a:off x="4808034" y="3100037"/>
            <a:ext cx="25759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BE" sz="2800" dirty="0"/>
              <a:t>Investment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05C3B74-1374-5F4F-BAE6-3FDDFC608F62}"/>
              </a:ext>
            </a:extLst>
          </p:cNvPr>
          <p:cNvSpPr txBox="1"/>
          <p:nvPr/>
        </p:nvSpPr>
        <p:spPr>
          <a:xfrm>
            <a:off x="8344829" y="3100037"/>
            <a:ext cx="25759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BE" sz="2800" dirty="0"/>
              <a:t>Exports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5B66C2B-6BE4-B448-8F7B-5E76725DF151}"/>
              </a:ext>
            </a:extLst>
          </p:cNvPr>
          <p:cNvCxnSpPr/>
          <p:nvPr/>
        </p:nvCxnSpPr>
        <p:spPr>
          <a:xfrm flipH="1">
            <a:off x="3824868" y="2230242"/>
            <a:ext cx="691376" cy="86979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ECADA1B-702F-E147-A52A-28B5D7874446}"/>
              </a:ext>
            </a:extLst>
          </p:cNvPr>
          <p:cNvCxnSpPr>
            <a:cxnSpLocks/>
            <a:endCxn id="6" idx="0"/>
          </p:cNvCxnSpPr>
          <p:nvPr/>
        </p:nvCxnSpPr>
        <p:spPr>
          <a:xfrm>
            <a:off x="6096000" y="2230242"/>
            <a:ext cx="0" cy="86979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86E61CA6-C65C-594F-9A42-0CF7E4B55760}"/>
              </a:ext>
            </a:extLst>
          </p:cNvPr>
          <p:cNvCxnSpPr>
            <a:cxnSpLocks/>
          </p:cNvCxnSpPr>
          <p:nvPr/>
        </p:nvCxnSpPr>
        <p:spPr>
          <a:xfrm>
            <a:off x="7943385" y="2230242"/>
            <a:ext cx="719461" cy="86979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47475967-97A9-974F-9D0D-CF39A5709B47}"/>
              </a:ext>
            </a:extLst>
          </p:cNvPr>
          <p:cNvSpPr/>
          <p:nvPr/>
        </p:nvSpPr>
        <p:spPr>
          <a:xfrm>
            <a:off x="7943385" y="3100037"/>
            <a:ext cx="1981200" cy="523220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40535C6-DA40-C74C-8A69-B6552C84842A}"/>
              </a:ext>
            </a:extLst>
          </p:cNvPr>
          <p:cNvSpPr txBox="1"/>
          <p:nvPr/>
        </p:nvSpPr>
        <p:spPr>
          <a:xfrm>
            <a:off x="1724723" y="4628191"/>
            <a:ext cx="87425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" indent="0">
              <a:buNone/>
            </a:pPr>
            <a:r>
              <a:rPr lang="en-GB" sz="3200" dirty="0">
                <a:cs typeface="Arial" panose="020B0604020202020204" pitchFamily="34" charset="0"/>
              </a:rPr>
              <a:t>EC proposal </a:t>
            </a:r>
            <a:r>
              <a:rPr lang="en-GB" sz="3200" b="1" dirty="0">
                <a:cs typeface="Arial" panose="020B0604020202020204" pitchFamily="34" charset="0"/>
              </a:rPr>
              <a:t>does not address the export channel</a:t>
            </a:r>
            <a:r>
              <a:rPr lang="en-GB" sz="3200" dirty="0"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15003633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E34ECFFE-514C-7441-9F08-77364B46C548}"/>
              </a:ext>
            </a:extLst>
          </p:cNvPr>
          <p:cNvGraphicFramePr>
            <a:graphicFrameLocks noGrp="1"/>
          </p:cNvGraphicFramePr>
          <p:nvPr>
            <p:ph idx="13"/>
            <p:extLst>
              <p:ext uri="{D42A27DB-BD31-4B8C-83A1-F6EECF244321}">
                <p14:modId xmlns:p14="http://schemas.microsoft.com/office/powerpoint/2010/main" val="239649996"/>
              </p:ext>
            </p:extLst>
          </p:nvPr>
        </p:nvGraphicFramePr>
        <p:xfrm>
          <a:off x="416236" y="3673588"/>
          <a:ext cx="9482559" cy="2153200"/>
        </p:xfrm>
        <a:graphic>
          <a:graphicData uri="http://schemas.openxmlformats.org/drawingml/2006/table">
            <a:tbl>
              <a:tblPr bandRow="1">
                <a:tableStyleId>{7DF18680-E054-41AD-8BC1-D1AEF772440D}</a:tableStyleId>
              </a:tblPr>
              <a:tblGrid>
                <a:gridCol w="1656208">
                  <a:extLst>
                    <a:ext uri="{9D8B030D-6E8A-4147-A177-3AD203B41FA5}">
                      <a16:colId xmlns:a16="http://schemas.microsoft.com/office/drawing/2014/main" val="750312442"/>
                    </a:ext>
                  </a:extLst>
                </a:gridCol>
                <a:gridCol w="2608075">
                  <a:extLst>
                    <a:ext uri="{9D8B030D-6E8A-4147-A177-3AD203B41FA5}">
                      <a16:colId xmlns:a16="http://schemas.microsoft.com/office/drawing/2014/main" val="2205694173"/>
                    </a:ext>
                  </a:extLst>
                </a:gridCol>
                <a:gridCol w="2609138">
                  <a:extLst>
                    <a:ext uri="{9D8B030D-6E8A-4147-A177-3AD203B41FA5}">
                      <a16:colId xmlns:a16="http://schemas.microsoft.com/office/drawing/2014/main" val="300181797"/>
                    </a:ext>
                  </a:extLst>
                </a:gridCol>
                <a:gridCol w="2609138">
                  <a:extLst>
                    <a:ext uri="{9D8B030D-6E8A-4147-A177-3AD203B41FA5}">
                      <a16:colId xmlns:a16="http://schemas.microsoft.com/office/drawing/2014/main" val="2190525216"/>
                    </a:ext>
                  </a:extLst>
                </a:gridCol>
              </a:tblGrid>
              <a:tr h="1076600">
                <a:tc>
                  <a:txBody>
                    <a:bodyPr/>
                    <a:lstStyle/>
                    <a:p>
                      <a:pPr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600" dirty="0">
                          <a:effectLst/>
                        </a:rPr>
                        <a:t>Sector</a:t>
                      </a:r>
                      <a:endParaRPr lang="en-BE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600" dirty="0">
                          <a:effectLst/>
                        </a:rPr>
                        <a:t>EU27 products covered by CBAM exported to non-EU27 countries (Euro) </a:t>
                      </a:r>
                      <a:r>
                        <a:rPr lang="en-US" sz="1600" baseline="30000" dirty="0">
                          <a:effectLst/>
                        </a:rPr>
                        <a:t>(</a:t>
                      </a:r>
                      <a:r>
                        <a:rPr lang="en-US" sz="1600" baseline="30000" dirty="0" err="1">
                          <a:effectLst/>
                        </a:rPr>
                        <a:t>i</a:t>
                      </a:r>
                      <a:r>
                        <a:rPr lang="en-US" sz="1600" baseline="30000" dirty="0">
                          <a:effectLst/>
                        </a:rPr>
                        <a:t>)</a:t>
                      </a:r>
                      <a:endParaRPr lang="en-BE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600" dirty="0">
                          <a:effectLst/>
                        </a:rPr>
                        <a:t>Sector production value (million Euro) </a:t>
                      </a:r>
                      <a:r>
                        <a:rPr lang="en-US" sz="1600" baseline="30000" dirty="0">
                          <a:effectLst/>
                        </a:rPr>
                        <a:t>(ii)</a:t>
                      </a:r>
                      <a:endParaRPr lang="en-BE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600" dirty="0">
                          <a:effectLst/>
                        </a:rPr>
                        <a:t>Share of EU27 exports of CBAM products, relative to production value (2018), in per cent</a:t>
                      </a:r>
                      <a:endParaRPr lang="en-BE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20308031"/>
                  </a:ext>
                </a:extLst>
              </a:tr>
              <a:tr h="269150">
                <a:tc>
                  <a:txBody>
                    <a:bodyPr/>
                    <a:lstStyle/>
                    <a:p>
                      <a:pPr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600">
                          <a:effectLst/>
                        </a:rPr>
                        <a:t>Fertilizers</a:t>
                      </a:r>
                      <a:endParaRPr lang="en-BE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600">
                          <a:effectLst/>
                        </a:rPr>
                        <a:t>2.968.442.352</a:t>
                      </a:r>
                      <a:endParaRPr lang="en-BE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600">
                          <a:effectLst/>
                        </a:rPr>
                        <a:t>20.670</a:t>
                      </a:r>
                      <a:endParaRPr lang="en-BE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600">
                          <a:effectLst/>
                        </a:rPr>
                        <a:t>14%</a:t>
                      </a:r>
                      <a:endParaRPr lang="en-BE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28536565"/>
                  </a:ext>
                </a:extLst>
              </a:tr>
              <a:tr h="269150">
                <a:tc>
                  <a:txBody>
                    <a:bodyPr/>
                    <a:lstStyle/>
                    <a:p>
                      <a:pPr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600">
                          <a:effectLst/>
                        </a:rPr>
                        <a:t>Cement </a:t>
                      </a:r>
                      <a:endParaRPr lang="en-BE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600">
                          <a:effectLst/>
                        </a:rPr>
                        <a:t>995.993.943</a:t>
                      </a:r>
                      <a:endParaRPr lang="en-BE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600">
                          <a:effectLst/>
                        </a:rPr>
                        <a:t>17.709 </a:t>
                      </a:r>
                      <a:endParaRPr lang="en-BE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600">
                          <a:effectLst/>
                        </a:rPr>
                        <a:t>6%</a:t>
                      </a:r>
                      <a:endParaRPr lang="en-BE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23812539"/>
                  </a:ext>
                </a:extLst>
              </a:tr>
              <a:tr h="269150">
                <a:tc>
                  <a:txBody>
                    <a:bodyPr/>
                    <a:lstStyle/>
                    <a:p>
                      <a:pPr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600">
                          <a:effectLst/>
                        </a:rPr>
                        <a:t>Iron and steel </a:t>
                      </a:r>
                      <a:endParaRPr lang="en-BE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600">
                          <a:effectLst/>
                        </a:rPr>
                        <a:t>45.306.429.730</a:t>
                      </a:r>
                      <a:endParaRPr lang="en-BE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600">
                          <a:effectLst/>
                        </a:rPr>
                        <a:t>210.321 </a:t>
                      </a:r>
                      <a:endParaRPr lang="en-BE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600" dirty="0">
                          <a:effectLst/>
                        </a:rPr>
                        <a:t>22%</a:t>
                      </a:r>
                      <a:endParaRPr lang="en-BE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35121968"/>
                  </a:ext>
                </a:extLst>
              </a:tr>
              <a:tr h="269150">
                <a:tc>
                  <a:txBody>
                    <a:bodyPr/>
                    <a:lstStyle/>
                    <a:p>
                      <a:pPr algn="just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600">
                          <a:effectLst/>
                        </a:rPr>
                        <a:t>Aluminum</a:t>
                      </a:r>
                      <a:endParaRPr lang="en-BE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600">
                          <a:effectLst/>
                        </a:rPr>
                        <a:t>8.968.505.098</a:t>
                      </a:r>
                      <a:endParaRPr lang="en-BE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600">
                          <a:effectLst/>
                        </a:rPr>
                        <a:t>50.625 </a:t>
                      </a:r>
                      <a:endParaRPr lang="en-BE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600" dirty="0">
                          <a:effectLst/>
                        </a:rPr>
                        <a:t>18%</a:t>
                      </a:r>
                      <a:endParaRPr lang="en-BE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56239379"/>
                  </a:ext>
                </a:extLst>
              </a:tr>
            </a:tbl>
          </a:graphicData>
        </a:graphic>
      </p:graphicFrame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3C8DDA-4E12-AA4B-A469-8E910412F1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BE" dirty="0"/>
              <a:t>Do exports matter?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657731-7AAC-2542-9942-D00EEB6C4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FC048-DF4E-0746-B313-543F0DD72FCB}" type="slidenum">
              <a:rPr lang="en-GB" smtClean="0"/>
              <a:pPr/>
              <a:t>5</a:t>
            </a:fld>
            <a:endParaRPr lang="en-GB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E872F9F-03F1-A648-8298-E26B32AA73D1}"/>
              </a:ext>
            </a:extLst>
          </p:cNvPr>
          <p:cNvSpPr txBox="1">
            <a:spLocks/>
          </p:cNvSpPr>
          <p:nvPr/>
        </p:nvSpPr>
        <p:spPr>
          <a:xfrm>
            <a:off x="304722" y="1136420"/>
            <a:ext cx="11616345" cy="2351725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85750" indent="-28575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ts val="400"/>
              </a:spcBef>
              <a:buNone/>
            </a:pPr>
            <a:r>
              <a:rPr lang="en-CA" dirty="0"/>
              <a:t>To answer this question need information on:</a:t>
            </a:r>
          </a:p>
          <a:p>
            <a:pPr lvl="0">
              <a:spcBef>
                <a:spcPts val="400"/>
              </a:spcBef>
            </a:pPr>
            <a:r>
              <a:rPr lang="en-CA" dirty="0"/>
              <a:t>Exports as a percentage of total EU production;</a:t>
            </a:r>
            <a:endParaRPr lang="en-BE" dirty="0"/>
          </a:p>
          <a:p>
            <a:pPr lvl="0">
              <a:spcBef>
                <a:spcPts val="400"/>
              </a:spcBef>
            </a:pPr>
            <a:r>
              <a:rPr lang="en-CA" dirty="0"/>
              <a:t>Absolute value of exports;</a:t>
            </a:r>
            <a:endParaRPr lang="en-BE" dirty="0"/>
          </a:p>
          <a:p>
            <a:pPr lvl="0">
              <a:spcBef>
                <a:spcPts val="400"/>
              </a:spcBef>
            </a:pPr>
            <a:r>
              <a:rPr lang="en-CA" dirty="0"/>
              <a:t>Impact of export competitiveness on the domestic EU market;</a:t>
            </a:r>
            <a:endParaRPr lang="en-BE" dirty="0"/>
          </a:p>
          <a:p>
            <a:pPr lvl="0">
              <a:spcBef>
                <a:spcPts val="400"/>
              </a:spcBef>
            </a:pPr>
            <a:r>
              <a:rPr lang="en-CA" dirty="0"/>
              <a:t>Destination for export of EU products covered by CBAM;</a:t>
            </a:r>
            <a:endParaRPr lang="en-BE" dirty="0"/>
          </a:p>
          <a:p>
            <a:pPr lvl="0">
              <a:spcBef>
                <a:spcPts val="400"/>
              </a:spcBef>
            </a:pPr>
            <a:r>
              <a:rPr lang="en-CA" dirty="0"/>
              <a:t>Competition in the respective markets;</a:t>
            </a:r>
            <a:endParaRPr lang="en-BE" dirty="0"/>
          </a:p>
          <a:p>
            <a:pPr lvl="0">
              <a:spcBef>
                <a:spcPts val="400"/>
              </a:spcBef>
            </a:pPr>
            <a:r>
              <a:rPr lang="en-CA" dirty="0"/>
              <a:t>Carbon intensity of EU products vs. foreign competition.</a:t>
            </a:r>
            <a:endParaRPr lang="en-BE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D993698-959F-014E-B28D-B9C8FF9BE832}"/>
              </a:ext>
            </a:extLst>
          </p:cNvPr>
          <p:cNvSpPr txBox="1"/>
          <p:nvPr/>
        </p:nvSpPr>
        <p:spPr>
          <a:xfrm>
            <a:off x="416236" y="5850797"/>
            <a:ext cx="948255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1000"/>
              </a:spcAft>
            </a:pPr>
            <a:r>
              <a:rPr lang="en-CA" sz="1600" i="1" dirty="0">
                <a:solidFill>
                  <a:srgbClr val="5B9BD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Table 1: Share of EU27 exports of CBAM products to sector-level production value, 2018</a:t>
            </a:r>
            <a:endParaRPr lang="en-BE" sz="1600" i="1" dirty="0">
              <a:solidFill>
                <a:srgbClr val="5B9BD5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9180437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3C8DDA-4E12-AA4B-A469-8E910412F1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BE" dirty="0"/>
              <a:t>Do exports matter?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657731-7AAC-2542-9942-D00EEB6C4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FC048-DF4E-0746-B313-543F0DD72FCB}" type="slidenum">
              <a:rPr lang="en-GB" smtClean="0"/>
              <a:pPr/>
              <a:t>6</a:t>
            </a:fld>
            <a:endParaRPr lang="en-GB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7E49336-393B-7B46-B4A6-0DEA47E00F6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304722" y="1193181"/>
            <a:ext cx="11616345" cy="5218406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BE" dirty="0"/>
              <a:t>Yes, exports make up a significant percentage of EU production.</a:t>
            </a:r>
          </a:p>
          <a:p>
            <a:pPr marL="514350" indent="-514350">
              <a:buAutoNum type="arabicPeriod"/>
            </a:pPr>
            <a:r>
              <a:rPr lang="en-BE" dirty="0"/>
              <a:t>Yes, on average, the EU compares favorably to other jurisdictions on carbon intensity – with emissions intensity decreasing in the future.</a:t>
            </a:r>
          </a:p>
          <a:p>
            <a:pPr marL="514350" indent="-514350">
              <a:buAutoNum type="arabicPeriod"/>
            </a:pPr>
            <a:r>
              <a:rPr lang="en-BE" dirty="0"/>
              <a:t>Yes, failing to address exports results in a high likelihood of carbon leakage.</a:t>
            </a:r>
          </a:p>
          <a:p>
            <a:pPr marL="514350" indent="-514350">
              <a:buAutoNum type="arabicPeriod"/>
            </a:pPr>
            <a:r>
              <a:rPr lang="en-BE" dirty="0"/>
              <a:t>Yes, the politics of not including exports may impact overall political negotiations.</a:t>
            </a:r>
          </a:p>
          <a:p>
            <a:pPr marL="514350" indent="-514350">
              <a:buAutoNum type="arabicPeriod"/>
            </a:pP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507674480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9E235D6-EF44-804D-A722-0D40B43E03F0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BE" dirty="0"/>
              <a:t>Risk of reverse carbon leakage under some circumstances</a:t>
            </a:r>
          </a:p>
          <a:p>
            <a:r>
              <a:rPr lang="en-BE" dirty="0"/>
              <a:t>Impact on carbon pricing signal</a:t>
            </a:r>
          </a:p>
          <a:p>
            <a:endParaRPr lang="en-BE" dirty="0"/>
          </a:p>
          <a:p>
            <a:endParaRPr lang="en-BE" dirty="0"/>
          </a:p>
          <a:p>
            <a:pPr marL="0" indent="0">
              <a:buNone/>
            </a:pPr>
            <a:r>
              <a:rPr lang="en-BE" b="1" dirty="0"/>
              <a:t>Probability of an event x consequences of said event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BE" b="1" dirty="0"/>
              <a:t>						=&gt; compelling case for including exports</a:t>
            </a:r>
          </a:p>
          <a:p>
            <a:endParaRPr lang="en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1D2881-79F3-3548-980D-89751940E3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BE" dirty="0"/>
              <a:t>Unintended Consequences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E96F2E-EE77-9B40-BA71-602934120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FC048-DF4E-0746-B313-543F0DD72FCB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7734512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110C01-61C4-1C4F-9EC6-AD0793D2D9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18157" y="247347"/>
            <a:ext cx="1256098" cy="6362163"/>
          </a:xfrm>
        </p:spPr>
        <p:txBody>
          <a:bodyPr vert="vert270"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CA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Legal Implications: Decision Tree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56C573-3A82-D745-A952-D36FA725B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FC048-DF4E-0746-B313-543F0DD72FCB}" type="slidenum">
              <a:rPr lang="en-GB" smtClean="0"/>
              <a:pPr/>
              <a:t>8</a:t>
            </a:fld>
            <a:endParaRPr lang="en-GB"/>
          </a:p>
        </p:txBody>
      </p:sp>
      <p:sp>
        <p:nvSpPr>
          <p:cNvPr id="60" name="Rectangle 2">
            <a:extLst>
              <a:ext uri="{FF2B5EF4-FFF2-40B4-BE49-F238E27FC236}">
                <a16:creationId xmlns:a16="http://schemas.microsoft.com/office/drawing/2014/main" id="{E2735A0F-1529-8643-A72F-C77E31255C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4188" y="-377053"/>
            <a:ext cx="11604155" cy="4335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5" name="Picture 7" descr="Diagram&#10;&#10;Description automatically generated">
            <a:extLst>
              <a:ext uri="{FF2B5EF4-FFF2-40B4-BE49-F238E27FC236}">
                <a16:creationId xmlns:a16="http://schemas.microsoft.com/office/drawing/2014/main" id="{5C10FD70-AF57-954B-B341-A347A1F941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4189" y="144542"/>
            <a:ext cx="5367688" cy="6578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1691134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EB297A7-FF02-8346-B3AE-13F6D60B429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304722" y="896895"/>
            <a:ext cx="11616345" cy="5879816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 have shown:</a:t>
            </a: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Exports matter environmentally – possibility for leakage.</a:t>
            </a: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Exports matter economically and politically – a red line issue.</a:t>
            </a: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There is no legal certainty about the status of proposed solutions (and there is also legal risk in the status quo).</a:t>
            </a: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Even if the EU is found in breach of WTO commitments, this does not necessarily mean repeal of CBAM.</a:t>
            </a: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Risk of CVDs is real, but circumscribed.</a:t>
            </a:r>
          </a:p>
          <a:p>
            <a:pPr>
              <a:lnSpc>
                <a:spcPct val="107000"/>
              </a:lnSpc>
              <a:spcBef>
                <a:spcPts val="0"/>
              </a:spcBef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buNone/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Strategic choice:</a:t>
            </a: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Find option that can be defended as legal, is effective, and risk challenge</a:t>
            </a: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 not risk challenge, but rather risk the failure of CBAM as an instrument, or risk leakage and economic damage from export loss </a:t>
            </a:r>
          </a:p>
          <a:p>
            <a:pPr>
              <a:lnSpc>
                <a:spcPct val="107000"/>
              </a:lnSpc>
              <a:spcBef>
                <a:spcPts val="0"/>
              </a:spcBef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endParaRPr lang="en-US" sz="1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110C01-61C4-1C4F-9EC6-AD0793D2D9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63609" y="230125"/>
            <a:ext cx="10935855" cy="666770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Strategic choice:</a:t>
            </a:r>
            <a:endParaRPr lang="en-CA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56C573-3A82-D745-A952-D36FA725B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FC048-DF4E-0746-B313-543F0DD72FCB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76293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EB297A7-FF02-8346-B3AE-13F6D60B429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304722" y="896895"/>
            <a:ext cx="11616345" cy="5879816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Exemption: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domestic and foreign producers need to acquire CBAM certificates for all their production, based on carbon content. Exporters are exempt from this requirement.</a:t>
            </a: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Monetary rebate: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Monetary rebate for exporters equivalent to the amount paid for EUAs for those goods under the ETS.</a:t>
            </a: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Non-monetary rebate: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while free allowance shrinks for other EU production, it does not shrink for the exports in covered sectors – maintained at high levels.</a:t>
            </a: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Extend timeline for phase-out of free allocation: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allow risk of leakage to diminish over time before implementing phase out of FA and phase-in of CBAM.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110C01-61C4-1C4F-9EC6-AD0793D2D9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63609" y="230125"/>
            <a:ext cx="10935855" cy="666770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Four basic options:</a:t>
            </a:r>
            <a:endParaRPr lang="en-CA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56C573-3A82-D745-A952-D36FA725B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FC048-DF4E-0746-B313-543F0DD72FCB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74687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EB297A7-FF02-8346-B3AE-13F6D60B429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304722" y="1165509"/>
            <a:ext cx="11616345" cy="5611202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European producers of covered goods annually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declare the embodied emissions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volumes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covered goods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exported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to third countries during the preceding calendar year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These producers are issued non-tradable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export adjustment certificates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Based on the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average emissions intensity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 the 10% least carbon-intensive producers in the EU, or – for those exceeding the benchmark level – actual emissions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Prorated to reflect any remaining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free allocation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obtained by producers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 the next compliance period, producers holding export adjustment certificates can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exchange these for EUAs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used towards compliance with their obligation to surrender EUAs for emissions from covered activities</a:t>
            </a:r>
          </a:p>
          <a:p>
            <a:pPr marL="457200" lvl="1" indent="0">
              <a:buNone/>
            </a:pPr>
            <a:endParaRPr lang="en-US" sz="1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110C01-61C4-1C4F-9EC6-AD0793D2D9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63609" y="420625"/>
            <a:ext cx="10935855" cy="666770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Incentive-aligned Export Adjustment Certificates</a:t>
            </a:r>
            <a:endParaRPr lang="en-CA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56C573-3A82-D745-A952-D36FA725B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FC048-DF4E-0746-B313-543F0DD72FCB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6364533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EB297A7-FF02-8346-B3AE-13F6D60B429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304722" y="1165509"/>
            <a:ext cx="11616345" cy="5611202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European producers of covered goods annually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declare the embodied emissions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volumes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covered goods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exported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to third countries during the preceding calendar year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These producers are issued non-tradable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export adjustment certificates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Based on the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average emissions intensity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 the 10% least carbon-intensive producers in the EU, or – for those exceeding the benchmark level – actual emissions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Prorated to reflect any remaining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free allocation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obtained by producers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 the next compliance period, producers holding export adjustment certificates can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exchange these for EUAs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used towards compliance with their obligation to surrender EUAs for emissions from covered activities</a:t>
            </a:r>
          </a:p>
          <a:p>
            <a:pPr marL="457200" lvl="1" indent="0">
              <a:buNone/>
            </a:pPr>
            <a:endParaRPr lang="en-US" sz="1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110C01-61C4-1C4F-9EC6-AD0793D2D9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63609" y="420625"/>
            <a:ext cx="10935855" cy="666770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Incentive-aligned Export Adjustment Certificates</a:t>
            </a:r>
            <a:endParaRPr lang="en-CA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56C573-3A82-D745-A952-D36FA725B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FC048-DF4E-0746-B313-543F0DD72FCB}" type="slidenum">
              <a:rPr lang="en-GB" smtClean="0"/>
              <a:pPr/>
              <a:t>12</a:t>
            </a:fld>
            <a:endParaRPr lang="en-GB"/>
          </a:p>
        </p:txBody>
      </p:sp>
      <p:sp>
        <p:nvSpPr>
          <p:cNvPr id="5" name="Rectangular Callout 4">
            <a:extLst>
              <a:ext uri="{FF2B5EF4-FFF2-40B4-BE49-F238E27FC236}">
                <a16:creationId xmlns:a16="http://schemas.microsoft.com/office/drawing/2014/main" id="{F85646F9-08B4-864A-8D17-6E4EBA3C3566}"/>
              </a:ext>
            </a:extLst>
          </p:cNvPr>
          <p:cNvSpPr/>
          <p:nvPr/>
        </p:nvSpPr>
        <p:spPr>
          <a:xfrm>
            <a:off x="5731536" y="4834159"/>
            <a:ext cx="5795493" cy="1841679"/>
          </a:xfrm>
          <a:prstGeom prst="wedgeRectCallout">
            <a:avLst>
              <a:gd name="adj1" fmla="val -36388"/>
              <a:gd name="adj2" fmla="val -80856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Retains an incentive to decarbonize with increasingly stringent benchmark</a:t>
            </a:r>
          </a:p>
          <a:p>
            <a:pPr algn="ctr"/>
            <a:endParaRPr lang="en-US" sz="1050" dirty="0"/>
          </a:p>
          <a:p>
            <a:pPr algn="ctr"/>
            <a:r>
              <a:rPr lang="en-US" sz="2400" dirty="0"/>
              <a:t>Lowers risk of overcompensating exporters</a:t>
            </a:r>
          </a:p>
        </p:txBody>
      </p:sp>
    </p:spTree>
    <p:extLst>
      <p:ext uri="{BB962C8B-B14F-4D97-AF65-F5344CB8AC3E}">
        <p14:creationId xmlns:p14="http://schemas.microsoft.com/office/powerpoint/2010/main" val="2706775825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EB297A7-FF02-8346-B3AE-13F6D60B429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304722" y="1165509"/>
            <a:ext cx="11616345" cy="5611202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European producers of covered goods annually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declare the embodied emissions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volumes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covered goods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exported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to third countries during the preceding calendar year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These producers are issued non-tradable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export adjustment certificates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Based on the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average emissions intensity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 the 10% least carbon-intensive producers in the EU, or – for those exceeding the benchmark level – actual emissions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Prorated to reflect any remaining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free allocation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obtained by producers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 the next compliance period, producers holding export adjustment certificates can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exchange these for EUAs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used towards compliance with their obligation to surrender EUAs for emissions from covered activities</a:t>
            </a:r>
          </a:p>
          <a:p>
            <a:pPr marL="457200" lvl="1" indent="0">
              <a:buNone/>
            </a:pPr>
            <a:endParaRPr lang="en-US" sz="1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110C01-61C4-1C4F-9EC6-AD0793D2D9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63609" y="420625"/>
            <a:ext cx="10935855" cy="666770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Incentive-aligned Export Adjustment Certificates</a:t>
            </a:r>
            <a:endParaRPr lang="en-CA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56C573-3A82-D745-A952-D36FA725B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FC048-DF4E-0746-B313-543F0DD72FCB}" type="slidenum">
              <a:rPr lang="en-GB" smtClean="0"/>
              <a:pPr/>
              <a:t>13</a:t>
            </a:fld>
            <a:endParaRPr lang="en-GB"/>
          </a:p>
        </p:txBody>
      </p:sp>
      <p:sp>
        <p:nvSpPr>
          <p:cNvPr id="5" name="Rectangular Callout 4">
            <a:extLst>
              <a:ext uri="{FF2B5EF4-FFF2-40B4-BE49-F238E27FC236}">
                <a16:creationId xmlns:a16="http://schemas.microsoft.com/office/drawing/2014/main" id="{8306FA33-1101-1946-A883-F85687689449}"/>
              </a:ext>
            </a:extLst>
          </p:cNvPr>
          <p:cNvSpPr/>
          <p:nvPr/>
        </p:nvSpPr>
        <p:spPr>
          <a:xfrm>
            <a:off x="837565" y="1262131"/>
            <a:ext cx="8679922" cy="2708980"/>
          </a:xfrm>
          <a:prstGeom prst="wedgeRectCallout">
            <a:avLst>
              <a:gd name="adj1" fmla="val -6375"/>
              <a:gd name="adj2" fmla="val 10483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EUAs are drawn from under the cap, i.e. no cap increase</a:t>
            </a:r>
          </a:p>
          <a:p>
            <a:pPr algn="ctr"/>
            <a:endParaRPr lang="en-US" sz="1400" dirty="0"/>
          </a:p>
          <a:p>
            <a:pPr algn="ctr"/>
            <a:r>
              <a:rPr lang="en-US" sz="2400" dirty="0"/>
              <a:t>Non-tradable certificates reduce the risk of being considered a direct transfer of funds, goods or services</a:t>
            </a:r>
            <a:br>
              <a:rPr lang="en-US" sz="2400" dirty="0"/>
            </a:br>
            <a:br>
              <a:rPr lang="en-US" sz="1400" dirty="0"/>
            </a:br>
            <a:r>
              <a:rPr lang="en-US" sz="2400" dirty="0"/>
              <a:t>Alternative: exemption from compliance obligation, with commensurate cancellation of EUAs</a:t>
            </a:r>
          </a:p>
        </p:txBody>
      </p:sp>
    </p:spTree>
    <p:extLst>
      <p:ext uri="{BB962C8B-B14F-4D97-AF65-F5344CB8AC3E}">
        <p14:creationId xmlns:p14="http://schemas.microsoft.com/office/powerpoint/2010/main" val="1510167683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F6BA7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A3C09D55-CCA0-2146-9FD9-7449152E9544}" vid="{A540A8AC-723E-8A40-A482-55C1D425031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166</TotalTime>
  <Words>991</Words>
  <Application>Microsoft Macintosh PowerPoint</Application>
  <PresentationFormat>Widescreen</PresentationFormat>
  <Paragraphs>125</Paragraphs>
  <Slides>13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Arial</vt:lpstr>
      <vt:lpstr>Calibri</vt:lpstr>
      <vt:lpstr>Calibri Light</vt:lpstr>
      <vt:lpstr>Cambria</vt:lpstr>
      <vt:lpstr>Cambria Math</vt:lpstr>
      <vt:lpstr>Open Sans</vt:lpstr>
      <vt:lpstr>Times New Roman</vt:lpstr>
      <vt:lpstr>Office Theme</vt:lpstr>
      <vt:lpstr>Andrei Marcu  Michael Mehling Aaron Cosbey Alexandra Maratou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Andrei Marcu  Michael Mehling Aaron Cosbey Alexandra Maratou</dc:title>
  <dc:creator>Anita Vollmer</dc:creator>
  <cp:lastModifiedBy>Anita Vollmer</cp:lastModifiedBy>
  <cp:revision>15</cp:revision>
  <cp:lastPrinted>2022-03-18T08:40:22Z</cp:lastPrinted>
  <dcterms:created xsi:type="dcterms:W3CDTF">2022-03-17T17:04:33Z</dcterms:created>
  <dcterms:modified xsi:type="dcterms:W3CDTF">2022-03-18T09:25:08Z</dcterms:modified>
</cp:coreProperties>
</file>