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39" r:id="rId2"/>
    <p:sldId id="320" r:id="rId3"/>
    <p:sldId id="327" r:id="rId4"/>
    <p:sldId id="321" r:id="rId5"/>
    <p:sldId id="322" r:id="rId6"/>
    <p:sldId id="323" r:id="rId7"/>
    <p:sldId id="328" r:id="rId8"/>
    <p:sldId id="329" r:id="rId9"/>
    <p:sldId id="336" r:id="rId10"/>
    <p:sldId id="330" r:id="rId11"/>
    <p:sldId id="337" r:id="rId12"/>
    <p:sldId id="331" r:id="rId13"/>
    <p:sldId id="338" r:id="rId14"/>
    <p:sldId id="343" r:id="rId15"/>
    <p:sldId id="333" r:id="rId16"/>
    <p:sldId id="334" r:id="rId17"/>
    <p:sldId id="340" r:id="rId18"/>
    <p:sldId id="335" r:id="rId19"/>
    <p:sldId id="342" r:id="rId20"/>
    <p:sldId id="341" r:id="rId21"/>
  </p:sldIdLst>
  <p:sldSz cx="12192000" cy="6858000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3DFE65-923A-D74F-9699-12D0E2CB76DE}">
          <p14:sldIdLst>
            <p14:sldId id="339"/>
            <p14:sldId id="320"/>
            <p14:sldId id="327"/>
            <p14:sldId id="321"/>
            <p14:sldId id="322"/>
            <p14:sldId id="323"/>
          </p14:sldIdLst>
        </p14:section>
        <p14:section name="Untitled Section" id="{709520F2-5542-B641-A19C-78FF520FF2F6}">
          <p14:sldIdLst>
            <p14:sldId id="328"/>
            <p14:sldId id="329"/>
            <p14:sldId id="336"/>
            <p14:sldId id="330"/>
            <p14:sldId id="337"/>
            <p14:sldId id="331"/>
            <p14:sldId id="338"/>
            <p14:sldId id="343"/>
            <p14:sldId id="333"/>
            <p14:sldId id="334"/>
            <p14:sldId id="340"/>
            <p14:sldId id="335"/>
            <p14:sldId id="342"/>
            <p14:sldId id="34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9"/>
    <p:restoredTop sz="79048"/>
  </p:normalViewPr>
  <p:slideViewPr>
    <p:cSldViewPr snapToGrid="0" snapToObjects="1">
      <p:cViewPr varScale="1">
        <p:scale>
          <a:sx n="114" d="100"/>
          <a:sy n="114" d="100"/>
        </p:scale>
        <p:origin x="4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180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D1CA6B-F26F-1B43-AF77-C4F0A3ED7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F68A1-C323-B647-940D-18B257F37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28EA5-3B57-EB45-AB9E-A048054F959C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D1A8AC-4164-0C43-926E-505BC0BDC3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FF39F-F0D0-014E-AAE5-B4774C48F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93CC9-238D-3A4D-96C0-6A460E557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758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DA37D-2FDE-F047-A814-B89AF3CAA999}" type="datetimeFigureOut">
              <a:rPr lang="en-GB" smtClean="0"/>
              <a:t>28/09/2022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819B1-5A62-8942-A1A9-7C81B8FCF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0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long slide show, so we’ll go quickly over background </a:t>
            </a:r>
            <a:r>
              <a:rPr lang="en-US" dirty="0" err="1"/>
              <a:t>etc</a:t>
            </a:r>
            <a:r>
              <a:rPr lang="en-US" dirty="0"/>
              <a:t> to have time to focus on the core issues!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011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7EAD-B669-450B-8488-2784A37454D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5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7EAD-B669-450B-8488-2784A37454D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24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7EAD-B669-450B-8488-2784A37454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966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long slide show, so we’ll go quickly over background </a:t>
            </a:r>
            <a:r>
              <a:rPr lang="en-US" dirty="0" err="1"/>
              <a:t>etc</a:t>
            </a:r>
            <a:r>
              <a:rPr lang="en-US" dirty="0"/>
              <a:t> to have time to focus on the core issues!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404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432" y="4310142"/>
            <a:ext cx="10515600" cy="468103"/>
          </a:xfrm>
          <a:prstGeom prst="rect">
            <a:avLst/>
          </a:prstGeom>
        </p:spPr>
        <p:txBody>
          <a:bodyPr/>
          <a:lstStyle>
            <a:lvl1pPr>
              <a:defRPr lang="en-GB" sz="18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Name(s) of presenters</a:t>
            </a:r>
            <a:r>
              <a:rPr lang="en-US" b="0" dirty="0"/>
              <a:t>, affiliation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432" y="3132712"/>
            <a:ext cx="10911367" cy="380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2000" b="0" i="0" kern="1200" dirty="0" smtClean="0">
                <a:solidFill>
                  <a:srgbClr val="1F6BA7"/>
                </a:solidFill>
                <a:latin typeface="Cambria" panose="02040503050406030204" pitchFamily="18" charset="0"/>
                <a:ea typeface="+mn-ea"/>
                <a:cs typeface="Cambria" panose="02040503050406030204" pitchFamily="18" charset="0"/>
              </a:defRPr>
            </a:lvl1pPr>
          </a:lstStyle>
          <a:p>
            <a:pPr lvl="0"/>
            <a:r>
              <a:rPr lang="en-US" dirty="0"/>
              <a:t>Subtitle – location,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2432" y="2323677"/>
            <a:ext cx="10911367" cy="7144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3600" b="1" kern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1pPr>
            <a:lvl2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lang="en-GB" sz="24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Main title</a:t>
            </a:r>
          </a:p>
        </p:txBody>
      </p:sp>
      <p:cxnSp>
        <p:nvCxnSpPr>
          <p:cNvPr id="12" name="Connettore 1 15"/>
          <p:cNvCxnSpPr>
            <a:cxnSpLocks/>
          </p:cNvCxnSpPr>
          <p:nvPr userDrawn="1"/>
        </p:nvCxnSpPr>
        <p:spPr>
          <a:xfrm>
            <a:off x="442432" y="5942730"/>
            <a:ext cx="11565954" cy="0"/>
          </a:xfrm>
          <a:prstGeom prst="line">
            <a:avLst/>
          </a:prstGeom>
          <a:ln w="6350" cmpd="sng">
            <a:solidFill>
              <a:srgbClr val="1F497D"/>
            </a:solidFill>
          </a:ln>
          <a:effectLst>
            <a:outerShdw dist="12700" dir="5400000" sx="0" sy="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59217" y="655227"/>
            <a:ext cx="3188315" cy="271462"/>
          </a:xfrm>
          <a:prstGeom prst="rect">
            <a:avLst/>
          </a:prstGeom>
        </p:spPr>
        <p:txBody>
          <a:bodyPr/>
          <a:lstStyle>
            <a:lvl1pPr>
              <a:defRPr lang="en-US" sz="1600" b="1" kern="1200" dirty="0" smtClean="0">
                <a:solidFill>
                  <a:prstClr val="white"/>
                </a:solidFill>
                <a:latin typeface="Open Sans"/>
                <a:ea typeface="+mn-ea"/>
                <a:cs typeface="Open San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3" name="Immagin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1119" y="386816"/>
            <a:ext cx="4606591" cy="714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38A5C0-9CAE-D448-9A43-C65D1B01E4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793" y="5338161"/>
            <a:ext cx="2478779" cy="138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5698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>
            <a:spLocks noGrp="1"/>
          </p:cNvSpPr>
          <p:nvPr>
            <p:ph idx="13" hasCustomPrompt="1"/>
          </p:nvPr>
        </p:nvSpPr>
        <p:spPr>
          <a:xfrm>
            <a:off x="304722" y="1246798"/>
            <a:ext cx="11616345" cy="523409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</a:lstStyle>
          <a:p>
            <a:pPr marL="0" indent="0">
              <a:buNone/>
            </a:pPr>
            <a:r>
              <a:rPr lang="it-IT" b="1" dirty="0">
                <a:latin typeface="Open Sans"/>
                <a:cs typeface="Open Sans"/>
              </a:rPr>
              <a:t>Text (</a:t>
            </a:r>
            <a:r>
              <a:rPr lang="it-IT" b="1" dirty="0" err="1">
                <a:latin typeface="Open Sans"/>
                <a:cs typeface="Open Sans"/>
              </a:rPr>
              <a:t>title</a:t>
            </a:r>
            <a:r>
              <a:rPr lang="it-IT" b="1" dirty="0">
                <a:latin typeface="Open Sans"/>
                <a:cs typeface="Open Sans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800" dirty="0">
                <a:latin typeface="Open Sans"/>
                <a:cs typeface="Open Sans"/>
              </a:rPr>
              <a:t>Text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</a:t>
            </a: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263609" y="420625"/>
            <a:ext cx="10935855" cy="53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</a:lstStyle>
          <a:p>
            <a:pPr lvl="0"/>
            <a:r>
              <a:rPr lang="en-US" dirty="0"/>
              <a:t>Slide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E641C7-CC69-6945-A1AC-1FF05AD96B6F}"/>
              </a:ext>
            </a:extLst>
          </p:cNvPr>
          <p:cNvCxnSpPr>
            <a:cxnSpLocks/>
          </p:cNvCxnSpPr>
          <p:nvPr userDrawn="1"/>
        </p:nvCxnSpPr>
        <p:spPr>
          <a:xfrm>
            <a:off x="12135497" y="0"/>
            <a:ext cx="0" cy="68580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F027964-0995-8F43-9E2B-8D42B3704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645" y="27832"/>
            <a:ext cx="1913263" cy="107105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204E7F-823B-6242-BF5D-893F8B1E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11586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F26FC048-DF4E-0746-B313-543F0DD72F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4158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DBD6C-32A7-3F44-A2EB-469D7D3C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8AB5F-426D-FC43-A1CE-4A8228FF0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AE1AC-505D-D244-BF59-1FF84006F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556B6-3911-514A-A2D3-508B453B6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FC081-57EB-A143-A1A7-1FC603BAE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FC048-DF4E-0746-B313-543F0DD72F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83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rcst.org/treatment_of_exports_in_the_eu_cba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rcst.org/indirect-emissions-in-the-eu-cbam-202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C9BC-2C6A-4244-998F-180C3DF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222438"/>
            <a:ext cx="10515600" cy="963337"/>
          </a:xfrm>
        </p:spPr>
        <p:txBody>
          <a:bodyPr>
            <a:normAutofit/>
          </a:bodyPr>
          <a:lstStyle/>
          <a:p>
            <a:r>
              <a:rPr lang="en-US" dirty="0"/>
              <a:t>Andrei </a:t>
            </a:r>
            <a:r>
              <a:rPr lang="en-US" dirty="0" err="1"/>
              <a:t>Marcu</a:t>
            </a:r>
            <a:br>
              <a:rPr lang="en-US" dirty="0"/>
            </a:br>
            <a:r>
              <a:rPr lang="en-US" dirty="0"/>
              <a:t>Aaron </a:t>
            </a:r>
            <a:r>
              <a:rPr lang="en-US" dirty="0" err="1"/>
              <a:t>Cosbey</a:t>
            </a:r>
            <a:br>
              <a:rPr lang="en-US" dirty="0"/>
            </a:br>
            <a:r>
              <a:rPr lang="en-US" dirty="0"/>
              <a:t>Michael </a:t>
            </a:r>
            <a:r>
              <a:rPr lang="en-US" dirty="0" err="1"/>
              <a:t>Mehling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September 28, 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solidFill>
                  <a:srgbClr val="1E6BA7"/>
                </a:solidFill>
                <a:latin typeface="Cambria Math" charset="0"/>
                <a:ea typeface="Cambria Math" charset="0"/>
                <a:cs typeface="Cambria Math" charset="0"/>
              </a:rPr>
              <a:t>Launch of Report: International Cooperation on BCAs/CBAM</a:t>
            </a:r>
          </a:p>
          <a:p>
            <a:endParaRPr lang="en-GB" dirty="0">
              <a:solidFill>
                <a:srgbClr val="1E6BA7"/>
              </a:solidFill>
              <a:latin typeface="Cambria Math" charset="0"/>
              <a:ea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23437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cs typeface="Arial" panose="020B0604020202020204" pitchFamily="34" charset="0"/>
              </a:rPr>
              <a:t>ERCST has done three phases of work on CBAM since 2019</a:t>
            </a:r>
          </a:p>
          <a:p>
            <a:r>
              <a:rPr lang="en-GB" sz="3200" dirty="0">
                <a:cs typeface="Arial" panose="020B0604020202020204" pitchFamily="34" charset="0"/>
              </a:rPr>
              <a:t>Phase III : Third Report of a series of four on CBAM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Report 1: </a:t>
            </a:r>
            <a:r>
              <a:rPr lang="en-US" sz="2800" i="0" u="none" strike="noStrike" dirty="0">
                <a:solidFill>
                  <a:srgbClr val="212529"/>
                </a:solidFill>
                <a:effectLst/>
                <a:hlinkClick r:id="rId3"/>
              </a:rPr>
              <a:t>Treatment of Exports in the EU CBAM</a:t>
            </a:r>
            <a:r>
              <a:rPr lang="en-US" sz="2800" u="none" strike="noStrike" dirty="0">
                <a:solidFill>
                  <a:srgbClr val="212529"/>
                </a:solidFill>
              </a:rPr>
              <a:t> </a:t>
            </a:r>
            <a:r>
              <a:rPr lang="en-US" sz="2800" dirty="0">
                <a:solidFill>
                  <a:srgbClr val="212529"/>
                </a:solidFill>
              </a:rPr>
              <a:t>(18</a:t>
            </a:r>
            <a:r>
              <a:rPr lang="en-US" sz="2800" baseline="30000" dirty="0">
                <a:solidFill>
                  <a:srgbClr val="212529"/>
                </a:solidFill>
              </a:rPr>
              <a:t>th</a:t>
            </a:r>
            <a:r>
              <a:rPr lang="en-US" sz="2800" dirty="0">
                <a:solidFill>
                  <a:srgbClr val="212529"/>
                </a:solidFill>
              </a:rPr>
              <a:t> March 2022)</a:t>
            </a:r>
            <a:endParaRPr lang="en-GB" sz="2800" dirty="0">
              <a:cs typeface="Arial" panose="020B0604020202020204" pitchFamily="34" charset="0"/>
            </a:endParaRP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Report 2: </a:t>
            </a:r>
            <a:r>
              <a:rPr lang="en-US" sz="2800" i="0" u="none" strike="noStrike" dirty="0">
                <a:solidFill>
                  <a:srgbClr val="212529"/>
                </a:solidFill>
                <a:effectLst/>
                <a:hlinkClick r:id="rId4"/>
              </a:rPr>
              <a:t>Indirect Emissions in the EU CBAM</a:t>
            </a:r>
            <a:r>
              <a:rPr lang="en-US" sz="2800" i="0" u="none" strike="noStrike" dirty="0">
                <a:solidFill>
                  <a:srgbClr val="212529"/>
                </a:solidFill>
                <a:effectLst/>
              </a:rPr>
              <a:t>  (5</a:t>
            </a:r>
            <a:r>
              <a:rPr lang="en-US" sz="2800" i="0" u="none" strike="noStrike" baseline="30000" dirty="0">
                <a:solidFill>
                  <a:srgbClr val="212529"/>
                </a:solidFill>
                <a:effectLst/>
              </a:rPr>
              <a:t>th</a:t>
            </a:r>
            <a:r>
              <a:rPr lang="en-US" sz="2800" i="0" u="none" strike="noStrike" dirty="0">
                <a:solidFill>
                  <a:srgbClr val="212529"/>
                </a:solidFill>
                <a:effectLst/>
              </a:rPr>
              <a:t> July 2022)</a:t>
            </a:r>
            <a:endParaRPr lang="en-US" sz="2800" i="0" dirty="0">
              <a:solidFill>
                <a:srgbClr val="212529"/>
              </a:solidFill>
              <a:effectLst/>
            </a:endParaRPr>
          </a:p>
          <a:p>
            <a:r>
              <a:rPr lang="en-GB" sz="3200" dirty="0">
                <a:cs typeface="Arial" panose="020B0604020202020204" pitchFamily="34" charset="0"/>
              </a:rPr>
              <a:t>This report gives an overview of international cooperation on BCAs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Context and rationale for such cooperation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Different degrees of cooperation on BCAs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Viability of a climate club option for BCA cooperation  </a:t>
            </a:r>
          </a:p>
          <a:p>
            <a:pPr marL="0" indent="0">
              <a:buNone/>
            </a:pPr>
            <a:endParaRPr lang="en-GB" sz="3200" dirty="0">
              <a:cs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Introduction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41FD41-AD73-1240-B932-71A10FE39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25325"/>
            <a:ext cx="2743200" cy="365125"/>
          </a:xfrm>
        </p:spPr>
        <p:txBody>
          <a:bodyPr/>
          <a:lstStyle/>
          <a:p>
            <a:fld id="{F26FC048-DF4E-0746-B313-543F0DD72F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9484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3"/>
          </p:nvPr>
        </p:nvSpPr>
        <p:spPr>
          <a:xfrm>
            <a:off x="304722" y="1574358"/>
            <a:ext cx="11616345" cy="4906531"/>
          </a:xfrm>
        </p:spPr>
        <p:txBody>
          <a:bodyPr>
            <a:normAutofit/>
          </a:bodyPr>
          <a:lstStyle/>
          <a:p>
            <a:r>
              <a:rPr lang="en-GB" sz="3200" dirty="0">
                <a:cs typeface="Arial" panose="020B0604020202020204" pitchFamily="34" charset="0"/>
              </a:rPr>
              <a:t>BCAs have long been thought to be too complex, because any simplified regime would contravene WTO rules.</a:t>
            </a:r>
          </a:p>
          <a:p>
            <a:r>
              <a:rPr lang="en-GB" sz="3200" dirty="0">
                <a:cs typeface="Arial" panose="020B0604020202020204" pitchFamily="34" charset="0"/>
              </a:rPr>
              <a:t>The EU has given it an impulse with the introduction of the EGD in response to the Paris Agreement. </a:t>
            </a:r>
          </a:p>
          <a:p>
            <a:r>
              <a:rPr lang="en-GB" sz="3200" dirty="0">
                <a:cs typeface="Arial" panose="020B0604020202020204" pitchFamily="34" charset="0"/>
              </a:rPr>
              <a:t>The asymmetry of the Paris Agreement required some type of instrument to address carbon leakage due to competitive pressures. </a:t>
            </a:r>
          </a:p>
          <a:p>
            <a:pPr lvl="1"/>
            <a:endParaRPr lang="en-GB" sz="2800" dirty="0">
              <a:cs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International Cooperation on BCAs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41FD41-AD73-1240-B932-71A10FE39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25325"/>
            <a:ext cx="2743200" cy="365125"/>
          </a:xfrm>
        </p:spPr>
        <p:txBody>
          <a:bodyPr/>
          <a:lstStyle/>
          <a:p>
            <a:fld id="{F26FC048-DF4E-0746-B313-543F0DD72FCB}" type="slidenum">
              <a:rPr lang="en-GB" smtClean="0"/>
              <a:t>3</a:t>
            </a:fld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4F17143-144A-3054-2697-7FEC9CA5675F}"/>
              </a:ext>
            </a:extLst>
          </p:cNvPr>
          <p:cNvSpPr txBox="1">
            <a:spLocks/>
          </p:cNvSpPr>
          <p:nvPr/>
        </p:nvSpPr>
        <p:spPr>
          <a:xfrm>
            <a:off x="263609" y="89929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i="1" dirty="0">
                <a:latin typeface="Cambria" panose="02040503050406030204" pitchFamily="18" charset="0"/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6274095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3"/>
          </p:nvPr>
        </p:nvSpPr>
        <p:spPr>
          <a:xfrm>
            <a:off x="304722" y="1622066"/>
            <a:ext cx="11616345" cy="4987229"/>
          </a:xfrm>
        </p:spPr>
        <p:txBody>
          <a:bodyPr>
            <a:normAutofit/>
          </a:bodyPr>
          <a:lstStyle/>
          <a:p>
            <a:r>
              <a:rPr lang="en-GB" sz="3200" dirty="0">
                <a:cs typeface="Arial" panose="020B0604020202020204" pitchFamily="34" charset="0"/>
              </a:rPr>
              <a:t>Reactions of other parties to the CBAM proposal </a:t>
            </a:r>
            <a:endParaRPr lang="en-GB" sz="2800" dirty="0">
              <a:cs typeface="Arial" panose="020B0604020202020204" pitchFamily="34" charset="0"/>
            </a:endParaRP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Measures to adapt 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Understand the implications and impacts of CBAM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Examine the possibility of also putting in place a CBAM/BCA in other jurisdictions (ex: UK, US, Canada)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Examine international cooperation</a:t>
            </a:r>
          </a:p>
          <a:p>
            <a:pPr lvl="1"/>
            <a:r>
              <a:rPr lang="en-GB" sz="2800" dirty="0">
                <a:cs typeface="Arial" panose="020B0604020202020204" pitchFamily="34" charset="0"/>
              </a:rPr>
              <a:t>Some resistance, but not very vocal, probably holding back until there is a concrete piece of legislation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International Cooperation on BCAs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41FD41-AD73-1240-B932-71A10FE39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25325"/>
            <a:ext cx="2743200" cy="365125"/>
          </a:xfrm>
        </p:spPr>
        <p:txBody>
          <a:bodyPr/>
          <a:lstStyle/>
          <a:p>
            <a:fld id="{F26FC048-DF4E-0746-B313-543F0DD72FCB}" type="slidenum">
              <a:rPr lang="en-GB" smtClean="0"/>
              <a:t>4</a:t>
            </a:fld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F2BFE3B-11E4-C725-D1A4-86220FCD623C}"/>
              </a:ext>
            </a:extLst>
          </p:cNvPr>
          <p:cNvSpPr txBox="1">
            <a:spLocks/>
          </p:cNvSpPr>
          <p:nvPr/>
        </p:nvSpPr>
        <p:spPr>
          <a:xfrm>
            <a:off x="263609" y="89929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i="1" dirty="0">
                <a:latin typeface="Cambria" panose="02040503050406030204" pitchFamily="18" charset="0"/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6638939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AB32B7-7691-207E-38F6-CFACEC229B7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I</a:t>
            </a:r>
            <a:r>
              <a:rPr lang="en-BE" dirty="0"/>
              <a:t>n order to achieve NDCs and the global goal under the PA, international cooperation is critical and recognized (Art 6 and other elements) while unilateral measures are addressed under A</a:t>
            </a:r>
            <a:r>
              <a:rPr lang="en-GB" dirty="0"/>
              <a:t>r</a:t>
            </a:r>
            <a:r>
              <a:rPr lang="en-BE" dirty="0"/>
              <a:t>t 4.15</a:t>
            </a:r>
          </a:p>
          <a:p>
            <a:r>
              <a:rPr lang="en-GB" dirty="0"/>
              <a:t>C</a:t>
            </a:r>
            <a:r>
              <a:rPr lang="en-BE" dirty="0"/>
              <a:t>ooperation can take many forms and address many objectives – one important objective is that of addressing carbon leakage as a result of ambitious targets which results in competitive pressures</a:t>
            </a:r>
          </a:p>
          <a:p>
            <a:r>
              <a:rPr lang="en-GB" dirty="0"/>
              <a:t>S</a:t>
            </a:r>
            <a:r>
              <a:rPr lang="en-BE" dirty="0"/>
              <a:t>pecifically, ambition with respect to EITEs needs international cooperation because EITE goods are highly traded, and cooperation helps reduce trade frictions </a:t>
            </a:r>
          </a:p>
          <a:p>
            <a:r>
              <a:rPr lang="en-GB" dirty="0"/>
              <a:t>O</a:t>
            </a:r>
            <a:r>
              <a:rPr lang="en-BE" dirty="0"/>
              <a:t>ther forms of international cooperation that were seen as addressing asymmetry and competitive pressure leading to carbon leakage – e.g. global carbon price – have proved to be an elusive solution</a:t>
            </a:r>
          </a:p>
          <a:p>
            <a:r>
              <a:rPr lang="en-BE" dirty="0"/>
              <a:t>Art 6, and in this case Art 6.8. could provide a good way of international cooperation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1D5E4-ECB1-4D0B-7FC0-F51A226A3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144" y="818190"/>
            <a:ext cx="10935855" cy="530352"/>
          </a:xfrm>
        </p:spPr>
        <p:txBody>
          <a:bodyPr>
            <a:normAutofit/>
          </a:bodyPr>
          <a:lstStyle/>
          <a:p>
            <a:r>
              <a:rPr lang="fr-FR" sz="2800" i="1" dirty="0" err="1">
                <a:latin typeface="Cambria" panose="02040503050406030204" pitchFamily="18" charset="0"/>
              </a:rPr>
              <a:t>Interest</a:t>
            </a:r>
            <a:r>
              <a:rPr lang="fr-FR" sz="2800" i="1" dirty="0">
                <a:latin typeface="Cambria" panose="02040503050406030204" pitchFamily="18" charset="0"/>
              </a:rPr>
              <a:t> in international </a:t>
            </a:r>
            <a:r>
              <a:rPr lang="fr-FR" sz="2800" i="1" dirty="0" err="1">
                <a:latin typeface="Cambria" panose="02040503050406030204" pitchFamily="18" charset="0"/>
              </a:rPr>
              <a:t>cooperation</a:t>
            </a:r>
            <a:endParaRPr lang="en-BE" sz="2800" i="1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FD793-876D-02AF-83A9-71E7079EC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279BC70-B234-4F7B-D87E-7B1310AAF956}"/>
              </a:ext>
            </a:extLst>
          </p:cNvPr>
          <p:cNvSpPr txBox="1">
            <a:spLocks/>
          </p:cNvSpPr>
          <p:nvPr/>
        </p:nvSpPr>
        <p:spPr>
          <a:xfrm>
            <a:off x="176144" y="377110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Cambria" panose="02040503050406030204" pitchFamily="18" charset="0"/>
              </a:rPr>
              <a:t>International Cooperation on BCAs</a:t>
            </a:r>
          </a:p>
        </p:txBody>
      </p:sp>
    </p:spTree>
    <p:extLst>
      <p:ext uri="{BB962C8B-B14F-4D97-AF65-F5344CB8AC3E}">
        <p14:creationId xmlns:p14="http://schemas.microsoft.com/office/powerpoint/2010/main" val="406182342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F0686D-B95E-A130-042F-272951F9D50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lnSpcReduction="10000"/>
          </a:bodyPr>
          <a:lstStyle/>
          <a:p>
            <a:r>
              <a:rPr lang="en-BE" dirty="0"/>
              <a:t> </a:t>
            </a:r>
            <a:r>
              <a:rPr lang="fr-BE" dirty="0"/>
              <a:t>U</a:t>
            </a:r>
            <a:r>
              <a:rPr lang="en-BE" dirty="0"/>
              <a:t>ncertainty with respect to challenges</a:t>
            </a:r>
            <a:r>
              <a:rPr lang="fr-BE" dirty="0"/>
              <a:t>:</a:t>
            </a:r>
          </a:p>
          <a:p>
            <a:pPr lvl="1"/>
            <a:r>
              <a:rPr lang="en-BE" dirty="0"/>
              <a:t>under WTO </a:t>
            </a:r>
            <a:endParaRPr lang="fr-BE" dirty="0"/>
          </a:p>
          <a:p>
            <a:pPr lvl="1"/>
            <a:r>
              <a:rPr lang="en-BE" dirty="0"/>
              <a:t>under UNFCCC Response Measures</a:t>
            </a:r>
          </a:p>
          <a:p>
            <a:r>
              <a:rPr lang="en-BE" dirty="0"/>
              <a:t>For the EU</a:t>
            </a:r>
            <a:r>
              <a:rPr lang="fr-BE" dirty="0"/>
              <a:t>,</a:t>
            </a:r>
            <a:r>
              <a:rPr lang="en-BE" dirty="0"/>
              <a:t> pressure to include elements that could make a WTO challenge more likely to be successful </a:t>
            </a:r>
          </a:p>
          <a:p>
            <a:pPr lvl="1"/>
            <a:r>
              <a:rPr lang="en-US" dirty="0"/>
              <a:t>Rebates for </a:t>
            </a:r>
            <a:r>
              <a:rPr lang="en-BE" dirty="0"/>
              <a:t>exports, withouth which CBAM is to some degree seen as insufficient</a:t>
            </a:r>
            <a:r>
              <a:rPr lang="fr-BE" dirty="0"/>
              <a:t>, or</a:t>
            </a:r>
            <a:r>
              <a:rPr lang="en-BE" dirty="0"/>
              <a:t> </a:t>
            </a:r>
          </a:p>
          <a:p>
            <a:pPr lvl="1"/>
            <a:r>
              <a:rPr lang="en-GB" dirty="0"/>
              <a:t>I</a:t>
            </a:r>
            <a:r>
              <a:rPr lang="en-BE" dirty="0"/>
              <a:t>ndirect emissions, whose inclusion increases the risk of arbitrariness </a:t>
            </a:r>
            <a:r>
              <a:rPr lang="en-GB" dirty="0"/>
              <a:t>M</a:t>
            </a:r>
            <a:r>
              <a:rPr lang="en-BE" dirty="0"/>
              <a:t>aking CBAM plurilateral makes it more defensible </a:t>
            </a:r>
          </a:p>
          <a:p>
            <a:r>
              <a:rPr lang="en-GB" dirty="0"/>
              <a:t>C</a:t>
            </a:r>
            <a:r>
              <a:rPr lang="en-BE" dirty="0"/>
              <a:t>ooperation on modalities of CBAM - such as carbon accounting standards, reporting requirements – facilitates trade, whereas uncoordinated approaches would restrict trade with the consequent political backlash </a:t>
            </a:r>
          </a:p>
          <a:p>
            <a:pPr lvl="1"/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A5F93-17AD-8E66-F099-61F2F1AD4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722" y="312786"/>
            <a:ext cx="10935855" cy="530352"/>
          </a:xfrm>
        </p:spPr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I</a:t>
            </a:r>
            <a:r>
              <a:rPr lang="en-BE" dirty="0">
                <a:latin typeface="Cambria" panose="02040503050406030204" pitchFamily="18" charset="0"/>
              </a:rPr>
              <a:t>nternational Cooperation on BCAs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A450C-E62B-FD09-34D0-11D8E417C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693B7D5-2062-3F71-8987-F9E31DFD2EC4}"/>
              </a:ext>
            </a:extLst>
          </p:cNvPr>
          <p:cNvSpPr txBox="1">
            <a:spLocks/>
          </p:cNvSpPr>
          <p:nvPr/>
        </p:nvSpPr>
        <p:spPr>
          <a:xfrm>
            <a:off x="176144" y="818190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i="1" dirty="0" err="1">
                <a:latin typeface="Cambria" panose="02040503050406030204" pitchFamily="18" charset="0"/>
              </a:rPr>
              <a:t>Interest</a:t>
            </a:r>
            <a:r>
              <a:rPr lang="fr-FR" sz="2800" i="1" dirty="0">
                <a:latin typeface="Cambria" panose="02040503050406030204" pitchFamily="18" charset="0"/>
              </a:rPr>
              <a:t> in international </a:t>
            </a:r>
            <a:r>
              <a:rPr lang="fr-FR" sz="2800" i="1" dirty="0" err="1">
                <a:latin typeface="Cambria" panose="02040503050406030204" pitchFamily="18" charset="0"/>
              </a:rPr>
              <a:t>cooperation</a:t>
            </a:r>
            <a:endParaRPr lang="en-BE" sz="28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39544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991624-1ECA-5F32-ED85-DAC37B7680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421429"/>
            <a:ext cx="11616345" cy="5234092"/>
          </a:xfrm>
        </p:spPr>
        <p:txBody>
          <a:bodyPr>
            <a:normAutofit/>
          </a:bodyPr>
          <a:lstStyle/>
          <a:p>
            <a:r>
              <a:rPr lang="en-BE" sz="3200" dirty="0"/>
              <a:t>1: Agreement on principles and best practice in the elaboration and implementation of BCAs/CBAM</a:t>
            </a:r>
            <a:endParaRPr lang="fr-BE" sz="3200" dirty="0"/>
          </a:p>
          <a:p>
            <a:pPr marL="0" indent="0">
              <a:buNone/>
            </a:pPr>
            <a:endParaRPr lang="en-BE" sz="3200" dirty="0"/>
          </a:p>
          <a:p>
            <a:r>
              <a:rPr lang="en-BE" sz="3200" dirty="0"/>
              <a:t>2: Harmonization of relevant standards and methodologies</a:t>
            </a:r>
            <a:endParaRPr lang="fr-BE" sz="3200" dirty="0"/>
          </a:p>
          <a:p>
            <a:pPr marL="0" indent="0">
              <a:buNone/>
            </a:pPr>
            <a:endParaRPr lang="en-BE" sz="3200" dirty="0"/>
          </a:p>
          <a:p>
            <a:r>
              <a:rPr lang="en-BE" sz="3200" dirty="0"/>
              <a:t>3: Common application of BCAs, in club fashion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B140C-45E9-09EC-AEBF-DE6249EEE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>
                <a:latin typeface="Cambria" panose="02040503050406030204" pitchFamily="18" charset="0"/>
              </a:rPr>
              <a:t>Three degrees of cooperation on BCAs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B6857-01FB-C44B-D00E-D667C9FA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9476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0CFC65-45F6-76C7-8F04-7EC710AB7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542619"/>
            <a:ext cx="11616345" cy="5234092"/>
          </a:xfrm>
        </p:spPr>
        <p:txBody>
          <a:bodyPr>
            <a:normAutofit/>
          </a:bodyPr>
          <a:lstStyle/>
          <a:p>
            <a:r>
              <a:rPr lang="fr-BE" dirty="0"/>
              <a:t>Agreement on </a:t>
            </a:r>
            <a:r>
              <a:rPr lang="fr-BE" dirty="0" err="1"/>
              <a:t>principles</a:t>
            </a:r>
            <a:r>
              <a:rPr lang="fr-BE" dirty="0"/>
              <a:t> and best practice in the Elaboration and </a:t>
            </a:r>
            <a:r>
              <a:rPr lang="fr-BE" dirty="0" err="1"/>
              <a:t>implementation</a:t>
            </a:r>
            <a:r>
              <a:rPr lang="fr-BE" dirty="0"/>
              <a:t> of CBAM: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BE" dirty="0"/>
              <a:t>BCAs</a:t>
            </a:r>
            <a:r>
              <a:rPr lang="fr-BE" dirty="0"/>
              <a:t> </a:t>
            </a:r>
            <a:r>
              <a:rPr lang="fr-BE" dirty="0" err="1"/>
              <a:t>often</a:t>
            </a:r>
            <a:r>
              <a:rPr lang="fr-BE" dirty="0"/>
              <a:t> </a:t>
            </a:r>
            <a:r>
              <a:rPr lang="fr-BE" dirty="0" err="1"/>
              <a:t>seen</a:t>
            </a:r>
            <a:r>
              <a:rPr lang="en-BE" dirty="0"/>
              <a:t> as accompanient to national carbon pricing r</a:t>
            </a:r>
            <a:r>
              <a:rPr lang="en-US" dirty="0" err="1"/>
              <a:t>egimes</a:t>
            </a:r>
            <a:endParaRPr lang="en-BE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Specifics differ per country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Allows for both differences in final shape and alignment on critical </a:t>
            </a:r>
            <a:r>
              <a:rPr lang="en-GB" dirty="0" err="1"/>
              <a:t>characterics</a:t>
            </a:r>
            <a:r>
              <a:rPr lang="en-GB" dirty="0"/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Helps counter vested interest at national domain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BE" dirty="0"/>
              <a:t>M</a:t>
            </a:r>
            <a:r>
              <a:rPr lang="en-BE" dirty="0"/>
              <a:t>ight </a:t>
            </a:r>
            <a:r>
              <a:rPr lang="fr-BE" dirty="0"/>
              <a:t>t</a:t>
            </a:r>
            <a:r>
              <a:rPr lang="en-BE" dirty="0"/>
              <a:t>emper </a:t>
            </a:r>
            <a:r>
              <a:rPr lang="fr-BE" dirty="0"/>
              <a:t>international </a:t>
            </a:r>
            <a:r>
              <a:rPr lang="en-BE" dirty="0"/>
              <a:t>opposition </a:t>
            </a:r>
            <a:r>
              <a:rPr lang="fr-BE" dirty="0"/>
              <a:t>to </a:t>
            </a:r>
            <a:r>
              <a:rPr lang="fr-BE" dirty="0" err="1"/>
              <a:t>unilateral</a:t>
            </a:r>
            <a:r>
              <a:rPr lang="fr-BE" dirty="0"/>
              <a:t> BCA (</a:t>
            </a:r>
            <a:r>
              <a:rPr lang="fr-BE" dirty="0" err="1"/>
              <a:t>multilateral</a:t>
            </a:r>
            <a:r>
              <a:rPr lang="fr-BE" dirty="0"/>
              <a:t> </a:t>
            </a:r>
            <a:r>
              <a:rPr lang="fr-BE" dirty="0" err="1"/>
              <a:t>character</a:t>
            </a:r>
            <a:r>
              <a:rPr lang="fr-BE" dirty="0"/>
              <a:t>, </a:t>
            </a:r>
            <a:r>
              <a:rPr lang="fr-BE" dirty="0" err="1"/>
              <a:t>commonly</a:t>
            </a:r>
            <a:r>
              <a:rPr lang="fr-BE" dirty="0"/>
              <a:t> </a:t>
            </a:r>
            <a:r>
              <a:rPr lang="fr-BE" dirty="0" err="1"/>
              <a:t>agreed</a:t>
            </a:r>
            <a:r>
              <a:rPr lang="fr-BE" dirty="0"/>
              <a:t> </a:t>
            </a:r>
            <a:r>
              <a:rPr lang="fr-BE" dirty="0" err="1"/>
              <a:t>rules</a:t>
            </a:r>
            <a:r>
              <a:rPr lang="fr-BE" dirty="0"/>
              <a:t> of </a:t>
            </a:r>
            <a:r>
              <a:rPr lang="fr-BE" dirty="0" err="1"/>
              <a:t>fair</a:t>
            </a:r>
            <a:r>
              <a:rPr lang="fr-BE" dirty="0"/>
              <a:t> </a:t>
            </a:r>
            <a:r>
              <a:rPr lang="fr-BE" dirty="0" err="1"/>
              <a:t>play</a:t>
            </a:r>
            <a:r>
              <a:rPr lang="fr-BE" dirty="0"/>
              <a:t>)</a:t>
            </a:r>
            <a:endParaRPr lang="en-BE" dirty="0"/>
          </a:p>
          <a:p>
            <a:endParaRPr lang="en-BE" dirty="0"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Three degrees of cooperation on BCAs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sz="2800" i="1" dirty="0">
                <a:latin typeface="Cambria" panose="02040503050406030204" pitchFamily="18" charset="0"/>
              </a:rPr>
              <a:t>1</a:t>
            </a:r>
            <a:r>
              <a:rPr lang="fr-BE" sz="2800" i="1" dirty="0">
                <a:latin typeface="Cambria" panose="02040503050406030204" pitchFamily="18" charset="0"/>
              </a:rPr>
              <a:t>.</a:t>
            </a:r>
            <a:r>
              <a:rPr lang="en-BE" sz="2800" i="1" dirty="0">
                <a:latin typeface="Cambria" panose="02040503050406030204" pitchFamily="18" charset="0"/>
              </a:rPr>
              <a:t> Agreement on principles and best practice</a:t>
            </a:r>
          </a:p>
        </p:txBody>
      </p:sp>
    </p:spTree>
    <p:extLst>
      <p:ext uri="{BB962C8B-B14F-4D97-AF65-F5344CB8AC3E}">
        <p14:creationId xmlns:p14="http://schemas.microsoft.com/office/powerpoint/2010/main" val="271107038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Three degrees of cooperation on BCAs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sz="2800" i="1" dirty="0">
                <a:latin typeface="Cambria" panose="02040503050406030204" pitchFamily="18" charset="0"/>
              </a:rPr>
              <a:t>1</a:t>
            </a:r>
            <a:r>
              <a:rPr lang="fr-BE" sz="2800" i="1" dirty="0">
                <a:latin typeface="Cambria" panose="02040503050406030204" pitchFamily="18" charset="0"/>
              </a:rPr>
              <a:t>.</a:t>
            </a:r>
            <a:r>
              <a:rPr lang="en-BE" sz="2800" i="1" dirty="0">
                <a:latin typeface="Cambria" panose="02040503050406030204" pitchFamily="18" charset="0"/>
              </a:rPr>
              <a:t> Agreement on principles and best practice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6C4BE93-4496-CA37-AC8A-C3B0C07E5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668524"/>
              </p:ext>
            </p:extLst>
          </p:nvPr>
        </p:nvGraphicFramePr>
        <p:xfrm>
          <a:off x="2032000" y="2060811"/>
          <a:ext cx="81280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041633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96944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BE" sz="2000" dirty="0"/>
                        <a:t>Principles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2000" dirty="0"/>
                        <a:t>Best Practice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1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P</a:t>
                      </a:r>
                      <a:r>
                        <a:rPr lang="en-BE" sz="2000" dirty="0"/>
                        <a:t>rimacy of leakage protection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2000" dirty="0"/>
                        <a:t>Coverage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3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D</a:t>
                      </a:r>
                      <a:r>
                        <a:rPr lang="en-BE" sz="2000" dirty="0"/>
                        <a:t>estination principle</a:t>
                      </a:r>
                    </a:p>
                    <a:p>
                      <a:endParaRPr lang="en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2000" dirty="0"/>
                        <a:t>Use of </a:t>
                      </a:r>
                      <a:r>
                        <a:rPr lang="fr-BE" sz="2000" dirty="0" err="1"/>
                        <a:t>actual</a:t>
                      </a:r>
                      <a:r>
                        <a:rPr lang="fr-BE" sz="2000" dirty="0"/>
                        <a:t> data</a:t>
                      </a:r>
                      <a:endParaRPr lang="en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47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R</a:t>
                      </a:r>
                      <a:r>
                        <a:rPr lang="en-BE" sz="2000" dirty="0"/>
                        <a:t>evenue 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2000" dirty="0"/>
                        <a:t>Exemptions</a:t>
                      </a:r>
                      <a:endParaRPr lang="en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87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N</a:t>
                      </a:r>
                      <a:r>
                        <a:rPr lang="en-BE" sz="2000" dirty="0"/>
                        <a:t>o double protection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sz="2000" dirty="0"/>
                        <a:t>International standards for data</a:t>
                      </a:r>
                    </a:p>
                    <a:p>
                      <a:endParaRPr lang="en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9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C</a:t>
                      </a:r>
                      <a:r>
                        <a:rPr lang="en-BE" sz="2000" dirty="0"/>
                        <a:t>redit for equivalence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2000" dirty="0"/>
                        <a:t>Mechanisms for appeal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46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O</a:t>
                      </a:r>
                      <a:r>
                        <a:rPr lang="en-BE" sz="2000" dirty="0"/>
                        <a:t>penness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55967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ED5ABD4-C359-7CD4-1965-2C3B6FD97917}"/>
              </a:ext>
            </a:extLst>
          </p:cNvPr>
          <p:cNvSpPr txBox="1"/>
          <p:nvPr/>
        </p:nvSpPr>
        <p:spPr>
          <a:xfrm>
            <a:off x="263608" y="1506813"/>
            <a:ext cx="4264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BE" sz="2800" dirty="0"/>
              <a:t>E</a:t>
            </a:r>
            <a:r>
              <a:rPr lang="fr-BE" sz="2800" dirty="0"/>
              <a:t>x</a:t>
            </a:r>
            <a:r>
              <a:rPr lang="en-BE" sz="2800" dirty="0"/>
              <a:t>amples might include: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EAC3C1-7034-E18C-FB31-49332CB18604}"/>
              </a:ext>
            </a:extLst>
          </p:cNvPr>
          <p:cNvSpPr txBox="1"/>
          <p:nvPr/>
        </p:nvSpPr>
        <p:spPr>
          <a:xfrm>
            <a:off x="263608" y="5409401"/>
            <a:ext cx="9896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800" dirty="0"/>
              <a:t>Challenges</a:t>
            </a:r>
            <a:r>
              <a:rPr lang="en-BE" sz="2800" dirty="0"/>
              <a:t>: </a:t>
            </a:r>
            <a:r>
              <a:rPr lang="fr-BE" sz="2800" dirty="0"/>
              <a:t>how </a:t>
            </a:r>
            <a:r>
              <a:rPr lang="fr-BE" sz="2800" dirty="0" err="1"/>
              <a:t>could</a:t>
            </a:r>
            <a:r>
              <a:rPr lang="fr-BE" sz="2800" dirty="0"/>
              <a:t> </a:t>
            </a:r>
            <a:r>
              <a:rPr lang="fr-BE" sz="2800" dirty="0" err="1"/>
              <a:t>it</a:t>
            </a:r>
            <a:r>
              <a:rPr lang="fr-BE" sz="2800" dirty="0"/>
              <a:t> </a:t>
            </a:r>
            <a:r>
              <a:rPr lang="fr-BE" sz="2800" dirty="0" err="1"/>
              <a:t>be</a:t>
            </a:r>
            <a:r>
              <a:rPr lang="fr-BE" sz="2800" dirty="0"/>
              <a:t> </a:t>
            </a:r>
            <a:r>
              <a:rPr lang="fr-BE" sz="2800" dirty="0" err="1"/>
              <a:t>achieved</a:t>
            </a:r>
            <a:r>
              <a:rPr lang="fr-BE" sz="2800" dirty="0"/>
              <a:t>? (</a:t>
            </a:r>
            <a:r>
              <a:rPr lang="fr-BE" sz="2800" dirty="0" err="1"/>
              <a:t>hosting</a:t>
            </a:r>
            <a:r>
              <a:rPr lang="fr-BE" sz="2800" dirty="0"/>
              <a:t> institutions, timing,..)</a:t>
            </a:r>
            <a:endParaRPr lang="en-BE" sz="2800" dirty="0"/>
          </a:p>
        </p:txBody>
      </p:sp>
    </p:spTree>
    <p:extLst>
      <p:ext uri="{BB962C8B-B14F-4D97-AF65-F5344CB8AC3E}">
        <p14:creationId xmlns:p14="http://schemas.microsoft.com/office/powerpoint/2010/main" val="6868736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0CFC65-45F6-76C7-8F04-7EC710AB7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364064"/>
            <a:ext cx="11616345" cy="52340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200" dirty="0"/>
              <a:t>U</a:t>
            </a:r>
            <a:r>
              <a:rPr lang="en-BE" sz="3200" dirty="0"/>
              <a:t>se of common standards or accounting regimes </a:t>
            </a:r>
            <a:endParaRPr lang="fr-BE" sz="3200" dirty="0"/>
          </a:p>
          <a:p>
            <a:pPr lvl="1">
              <a:lnSpc>
                <a:spcPct val="120000"/>
              </a:lnSpc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tandards for product-level GHG accounting: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several internationally recognized standards for reporting at the installation or organization level (ex: GHG protocol and ISO 14604-1)</a:t>
            </a:r>
            <a:r>
              <a:rPr lang="fr-BE" sz="2200" dirty="0"/>
              <a:t>  VS </a:t>
            </a:r>
            <a:r>
              <a:rPr lang="en-US" sz="2200" dirty="0">
                <a:latin typeface="Calibri" panose="020F0502020204030204" pitchFamily="34" charset="0"/>
              </a:rPr>
              <a:t>available standards for product-level GHG accounting (ex: ISO 14067) not so widely accepted/developed. </a:t>
            </a:r>
          </a:p>
          <a:p>
            <a:pPr lvl="1">
              <a:lnSpc>
                <a:spcPct val="120000"/>
              </a:lnSpc>
            </a:pPr>
            <a:r>
              <a:rPr lang="fr-BE" sz="2800" dirty="0">
                <a:latin typeface="Calibri" panose="020F0502020204030204" pitchFamily="34" charset="0"/>
              </a:rPr>
              <a:t>Under CBAM, EU </a:t>
            </a:r>
            <a:r>
              <a:rPr lang="en-BE" sz="2800" dirty="0">
                <a:latin typeface="Calibri" panose="020F0502020204030204" pitchFamily="34" charset="0"/>
              </a:rPr>
              <a:t>first </a:t>
            </a:r>
            <a:r>
              <a:rPr lang="fr-BE" sz="2800" dirty="0">
                <a:latin typeface="Calibri" panose="020F0502020204030204" pitchFamily="34" charset="0"/>
              </a:rPr>
              <a:t>global first </a:t>
            </a:r>
            <a:r>
              <a:rPr lang="en-BE" sz="2800" dirty="0">
                <a:latin typeface="Calibri" panose="020F0502020204030204" pitchFamily="34" charset="0"/>
              </a:rPr>
              <a:t>mandatory reporting regime for GHGs embedded </a:t>
            </a:r>
            <a:r>
              <a:rPr lang="fr-BE" sz="2800" dirty="0">
                <a:latin typeface="Calibri" panose="020F0502020204030204" pitchFamily="34" charset="0"/>
              </a:rPr>
              <a:t>in </a:t>
            </a:r>
            <a:r>
              <a:rPr lang="fr-BE" sz="2800" dirty="0" err="1">
                <a:latin typeface="Calibri" panose="020F0502020204030204" pitchFamily="34" charset="0"/>
              </a:rPr>
              <a:t>products</a:t>
            </a:r>
            <a:endParaRPr lang="fr-BE" sz="2800" dirty="0">
              <a:latin typeface="Calibri" panose="020F050202020403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fr-BE" sz="2800" dirty="0" err="1">
                <a:latin typeface="Calibri" panose="020F0502020204030204" pitchFamily="34" charset="0"/>
              </a:rPr>
              <a:t>Other</a:t>
            </a:r>
            <a:r>
              <a:rPr lang="fr-BE" sz="2800" dirty="0">
                <a:latin typeface="Calibri" panose="020F0502020204030204" pitchFamily="34" charset="0"/>
              </a:rPr>
              <a:t> standards (ex: </a:t>
            </a:r>
            <a:r>
              <a:rPr lang="fr-BE" sz="2800" dirty="0" err="1">
                <a:latin typeface="Calibri" panose="020F0502020204030204" pitchFamily="34" charset="0"/>
              </a:rPr>
              <a:t>methodology</a:t>
            </a:r>
            <a:r>
              <a:rPr lang="fr-BE" sz="2800" dirty="0">
                <a:latin typeface="Calibri" panose="020F0502020204030204" pitchFamily="34" charset="0"/>
              </a:rPr>
              <a:t> for </a:t>
            </a:r>
            <a:r>
              <a:rPr lang="fr-BE" sz="2800" dirty="0" err="1">
                <a:latin typeface="Calibri" panose="020F0502020204030204" pitchFamily="34" charset="0"/>
              </a:rPr>
              <a:t>quantifying</a:t>
            </a:r>
            <a:r>
              <a:rPr lang="fr-BE" sz="2800" dirty="0">
                <a:latin typeface="Calibri" panose="020F0502020204030204" pitchFamily="34" charset="0"/>
              </a:rPr>
              <a:t> effective </a:t>
            </a:r>
            <a:r>
              <a:rPr lang="fr-BE" sz="2800" dirty="0" err="1">
                <a:latin typeface="Calibri" panose="020F0502020204030204" pitchFamily="34" charset="0"/>
              </a:rPr>
              <a:t>carbon</a:t>
            </a:r>
            <a:r>
              <a:rPr lang="fr-BE" sz="2800" dirty="0">
                <a:latin typeface="Calibri" panose="020F0502020204030204" pitchFamily="34" charset="0"/>
              </a:rPr>
              <a:t> </a:t>
            </a:r>
            <a:r>
              <a:rPr lang="fr-BE" sz="2800" dirty="0" err="1">
                <a:latin typeface="Calibri" panose="020F0502020204030204" pitchFamily="34" charset="0"/>
              </a:rPr>
              <a:t>price</a:t>
            </a:r>
            <a:r>
              <a:rPr lang="fr-BE" sz="2800" dirty="0">
                <a:latin typeface="Calibri" panose="020F0502020204030204" pitchFamily="34" charset="0"/>
              </a:rPr>
              <a:t> </a:t>
            </a:r>
            <a:r>
              <a:rPr lang="fr-BE" sz="2800" dirty="0" err="1">
                <a:latin typeface="Calibri" panose="020F0502020204030204" pitchFamily="34" charset="0"/>
              </a:rPr>
              <a:t>paid</a:t>
            </a:r>
            <a:r>
              <a:rPr lang="fr-BE" sz="2800" dirty="0">
                <a:latin typeface="Calibri" panose="020F0502020204030204" pitchFamily="34" charset="0"/>
              </a:rPr>
              <a:t> in countries of export) </a:t>
            </a:r>
          </a:p>
          <a:p>
            <a:pPr lvl="1">
              <a:lnSpc>
                <a:spcPct val="120000"/>
              </a:lnSpc>
            </a:pPr>
            <a:r>
              <a:rPr lang="en-GB" sz="2800" dirty="0"/>
              <a:t>W</a:t>
            </a:r>
            <a:r>
              <a:rPr lang="en-BE" sz="2800" dirty="0"/>
              <a:t>orst-case</a:t>
            </a:r>
            <a:r>
              <a:rPr lang="fr-BE" sz="2800" dirty="0"/>
              <a:t> scenario</a:t>
            </a:r>
            <a:r>
              <a:rPr lang="en-BE" sz="2800" dirty="0"/>
              <a:t>: proliferation of different </a:t>
            </a:r>
            <a:r>
              <a:rPr lang="fr-BE" sz="2800" dirty="0" err="1"/>
              <a:t>reporting</a:t>
            </a:r>
            <a:r>
              <a:rPr lang="fr-BE" sz="2800" dirty="0"/>
              <a:t> </a:t>
            </a:r>
            <a:r>
              <a:rPr lang="en-BE" sz="2800" dirty="0"/>
              <a:t>methodologies and requirements for BCAs </a:t>
            </a:r>
            <a:r>
              <a:rPr lang="fr-BE" sz="2800" dirty="0"/>
              <a:t>VS </a:t>
            </a:r>
            <a:r>
              <a:rPr lang="en-GB" sz="2800" dirty="0"/>
              <a:t>H</a:t>
            </a:r>
            <a:r>
              <a:rPr lang="en-BE" sz="2800" dirty="0"/>
              <a:t>armonization: one system, lower cost of transaction and certification </a:t>
            </a:r>
          </a:p>
          <a:p>
            <a:pPr lvl="1">
              <a:lnSpc>
                <a:spcPct val="120000"/>
              </a:lnSpc>
            </a:pPr>
            <a:endParaRPr lang="en-BE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Three degrees of cooperation on BCAs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sz="2800" i="1" dirty="0">
                <a:latin typeface="Cambria" panose="02040503050406030204" pitchFamily="18" charset="0"/>
              </a:rPr>
              <a:t>2. Harmonization of relevant standards and methodologies</a:t>
            </a:r>
          </a:p>
        </p:txBody>
      </p:sp>
    </p:spTree>
    <p:extLst>
      <p:ext uri="{BB962C8B-B14F-4D97-AF65-F5344CB8AC3E}">
        <p14:creationId xmlns:p14="http://schemas.microsoft.com/office/powerpoint/2010/main" val="271556189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8" y="420625"/>
            <a:ext cx="10935855" cy="530352"/>
          </a:xfrm>
        </p:spPr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Three degrees of cooperation on BCAs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935856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sz="2800" i="1" dirty="0">
                <a:latin typeface="Cambria" panose="02040503050406030204" pitchFamily="18" charset="0"/>
              </a:rPr>
              <a:t>2. Harmonization of relevant standards and methodologies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F6361559-A2BC-5978-6FA0-CD53975EDCE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476374"/>
            <a:ext cx="11616345" cy="5004515"/>
          </a:xfrm>
        </p:spPr>
        <p:txBody>
          <a:bodyPr/>
          <a:lstStyle/>
          <a:p>
            <a:pPr marL="0" indent="0">
              <a:buNone/>
            </a:pPr>
            <a:r>
              <a:rPr lang="en-GB" sz="3000" dirty="0"/>
              <a:t>Challenges for U</a:t>
            </a:r>
            <a:r>
              <a:rPr lang="en-BE" sz="3000" dirty="0"/>
              <a:t>se of common standards or accounting regimes </a:t>
            </a:r>
            <a:endParaRPr lang="fr-BE" sz="3000" dirty="0"/>
          </a:p>
          <a:p>
            <a:r>
              <a:rPr lang="en-GB" dirty="0"/>
              <a:t>N</a:t>
            </a:r>
            <a:r>
              <a:rPr lang="en-BE" dirty="0"/>
              <a:t>o easy feat: </a:t>
            </a:r>
          </a:p>
          <a:p>
            <a:pPr lvl="1"/>
            <a:r>
              <a:rPr lang="en-BE" sz="2600" dirty="0"/>
              <a:t>Different situation for every country (</a:t>
            </a:r>
            <a:r>
              <a:rPr lang="fr-BE" sz="2600" dirty="0"/>
              <a:t>ex. of </a:t>
            </a:r>
            <a:r>
              <a:rPr lang="fr-BE" sz="2600" dirty="0" err="1"/>
              <a:t>accounting</a:t>
            </a:r>
            <a:r>
              <a:rPr lang="fr-BE" sz="2600" dirty="0"/>
              <a:t> for GHG </a:t>
            </a:r>
            <a:r>
              <a:rPr lang="fr-BE" sz="2600" dirty="0" err="1"/>
              <a:t>embedded</a:t>
            </a:r>
            <a:r>
              <a:rPr lang="fr-BE" sz="2600" dirty="0"/>
              <a:t> in </a:t>
            </a:r>
            <a:r>
              <a:rPr lang="fr-BE" sz="2600" dirty="0" err="1"/>
              <a:t>recycled</a:t>
            </a:r>
            <a:r>
              <a:rPr lang="fr-BE" sz="2600" dirty="0"/>
              <a:t> </a:t>
            </a:r>
            <a:r>
              <a:rPr lang="fr-BE" sz="2600" dirty="0" err="1"/>
              <a:t>steel</a:t>
            </a:r>
            <a:r>
              <a:rPr lang="fr-BE" sz="2600" dirty="0"/>
              <a:t> in China and in the US)</a:t>
            </a:r>
          </a:p>
          <a:p>
            <a:pPr lvl="1"/>
            <a:r>
              <a:rPr lang="en-GB" sz="2600" dirty="0"/>
              <a:t>R</a:t>
            </a:r>
            <a:r>
              <a:rPr lang="en-BE" sz="2600" dirty="0"/>
              <a:t>equires change to entrenched systems </a:t>
            </a:r>
          </a:p>
          <a:p>
            <a:r>
              <a:rPr lang="fr-BE" dirty="0" err="1"/>
              <a:t>Ahead</a:t>
            </a:r>
            <a:r>
              <a:rPr lang="fr-BE" dirty="0"/>
              <a:t> </a:t>
            </a:r>
            <a:r>
              <a:rPr lang="en-BE" dirty="0"/>
              <a:t>EU action: complication or motivation? </a:t>
            </a:r>
          </a:p>
        </p:txBody>
      </p:sp>
    </p:spTree>
    <p:extLst>
      <p:ext uri="{BB962C8B-B14F-4D97-AF65-F5344CB8AC3E}">
        <p14:creationId xmlns:p14="http://schemas.microsoft.com/office/powerpoint/2010/main" val="197899344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0CFC65-45F6-76C7-8F04-7EC710AB725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fr-BE" dirty="0"/>
          </a:p>
          <a:p>
            <a:r>
              <a:rPr lang="en-BE" dirty="0"/>
              <a:t>Climate clubs: coalitions of countries operating in coordinated and ambitious fashion to address climate change</a:t>
            </a:r>
          </a:p>
          <a:p>
            <a:r>
              <a:rPr lang="en-GB" dirty="0"/>
              <a:t>I</a:t>
            </a:r>
            <a:r>
              <a:rPr lang="en-BE" dirty="0"/>
              <a:t>nternational cooperation: group of countries adopting and applying a common BCA as one element of a club </a:t>
            </a:r>
          </a:p>
          <a:p>
            <a:r>
              <a:rPr lang="en-BE" dirty="0"/>
              <a:t>Several possible goals for BCAs</a:t>
            </a:r>
          </a:p>
          <a:p>
            <a:pPr lvl="1"/>
            <a:r>
              <a:rPr lang="en-GB" dirty="0"/>
              <a:t>Stick: punitive common barrier to goods from non-club members</a:t>
            </a:r>
          </a:p>
          <a:p>
            <a:pPr lvl="1"/>
            <a:r>
              <a:rPr lang="en-GB" dirty="0"/>
              <a:t>Carrot: protect club members from leakage 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Three degrees of cooperation on BCAs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sz="2800" i="1" dirty="0">
                <a:latin typeface="Cambria" panose="02040503050406030204" pitchFamily="18" charset="0"/>
              </a:rPr>
              <a:t>3</a:t>
            </a:r>
            <a:r>
              <a:rPr lang="fr-BE" sz="2800" i="1" dirty="0">
                <a:latin typeface="Cambria" panose="02040503050406030204" pitchFamily="18" charset="0"/>
              </a:rPr>
              <a:t>.</a:t>
            </a:r>
            <a:r>
              <a:rPr lang="en-BE" sz="2800" i="1" dirty="0">
                <a:latin typeface="Cambria" panose="02040503050406030204" pitchFamily="18" charset="0"/>
              </a:rPr>
              <a:t> Common application of BCAs </a:t>
            </a:r>
          </a:p>
        </p:txBody>
      </p:sp>
    </p:spTree>
    <p:extLst>
      <p:ext uri="{BB962C8B-B14F-4D97-AF65-F5344CB8AC3E}">
        <p14:creationId xmlns:p14="http://schemas.microsoft.com/office/powerpoint/2010/main" val="240447661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0CFC65-45F6-76C7-8F04-7EC710AB7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359079"/>
            <a:ext cx="11616345" cy="5234092"/>
          </a:xfrm>
        </p:spPr>
        <p:txBody>
          <a:bodyPr/>
          <a:lstStyle/>
          <a:p>
            <a:pPr marL="0" indent="0">
              <a:buNone/>
            </a:pPr>
            <a:r>
              <a:rPr lang="fr-BE" sz="3000" dirty="0"/>
              <a:t>Challenges for a </a:t>
            </a:r>
            <a:r>
              <a:rPr lang="fr-BE" sz="3000" dirty="0" err="1"/>
              <a:t>common</a:t>
            </a:r>
            <a:r>
              <a:rPr lang="fr-BE" sz="3000" dirty="0"/>
              <a:t> application of </a:t>
            </a:r>
            <a:r>
              <a:rPr lang="fr-BE" sz="3000" dirty="0" err="1"/>
              <a:t>BCAs</a:t>
            </a:r>
            <a:endParaRPr lang="fr-BE" sz="3000" dirty="0"/>
          </a:p>
          <a:p>
            <a:pPr lvl="1"/>
            <a:r>
              <a:rPr lang="en-BE" sz="2800" dirty="0"/>
              <a:t>Need for common carbon pricing policies</a:t>
            </a:r>
            <a:endParaRPr lang="en-BE" dirty="0"/>
          </a:p>
          <a:p>
            <a:pPr lvl="2">
              <a:lnSpc>
                <a:spcPct val="100000"/>
              </a:lnSpc>
            </a:pPr>
            <a:r>
              <a:rPr lang="en-GB" sz="2800" dirty="0"/>
              <a:t>Unrealistic</a:t>
            </a:r>
            <a:r>
              <a:rPr lang="en-BE" sz="2800" dirty="0"/>
              <a:t> timeline </a:t>
            </a:r>
            <a:endParaRPr lang="fr-BE" sz="2800" dirty="0"/>
          </a:p>
          <a:p>
            <a:pPr lvl="2">
              <a:lnSpc>
                <a:spcPct val="100000"/>
              </a:lnSpc>
            </a:pPr>
            <a:r>
              <a:rPr lang="fr-BE" sz="2800" dirty="0"/>
              <a:t>35 countries </a:t>
            </a:r>
            <a:r>
              <a:rPr lang="fr-BE" sz="2800" dirty="0" err="1"/>
              <a:t>with</a:t>
            </a:r>
            <a:r>
              <a:rPr lang="fr-BE" sz="2800" dirty="0"/>
              <a:t> </a:t>
            </a:r>
            <a:r>
              <a:rPr lang="fr-BE" sz="2800" dirty="0" err="1"/>
              <a:t>different</a:t>
            </a:r>
            <a:r>
              <a:rPr lang="fr-BE" sz="2800" dirty="0"/>
              <a:t> </a:t>
            </a:r>
            <a:r>
              <a:rPr lang="fr-BE" sz="2800" dirty="0" err="1"/>
              <a:t>carbon</a:t>
            </a:r>
            <a:r>
              <a:rPr lang="fr-BE" sz="2800" dirty="0"/>
              <a:t> </a:t>
            </a:r>
            <a:r>
              <a:rPr lang="fr-BE" sz="2800" dirty="0" err="1"/>
              <a:t>pricing</a:t>
            </a:r>
            <a:r>
              <a:rPr lang="fr-BE" sz="2800" dirty="0"/>
              <a:t> in place - </a:t>
            </a:r>
            <a:r>
              <a:rPr lang="fr-BE" sz="2800" dirty="0" err="1"/>
              <a:t>differ</a:t>
            </a:r>
            <a:r>
              <a:rPr lang="fr-BE" sz="2800" dirty="0"/>
              <a:t> in </a:t>
            </a:r>
            <a:r>
              <a:rPr lang="fr-BE" sz="2800" dirty="0" err="1"/>
              <a:t>many</a:t>
            </a:r>
            <a:r>
              <a:rPr lang="fr-BE" sz="2800" dirty="0"/>
              <a:t> aspects (</a:t>
            </a:r>
            <a:r>
              <a:rPr lang="fr-BE" sz="2800" dirty="0" err="1"/>
              <a:t>starting</a:t>
            </a:r>
            <a:r>
              <a:rPr lang="fr-BE" sz="2800" dirty="0"/>
              <a:t> </a:t>
            </a:r>
            <a:r>
              <a:rPr lang="fr-BE" sz="2800" dirty="0" err="1"/>
              <a:t>with</a:t>
            </a:r>
            <a:r>
              <a:rPr lang="fr-BE" sz="2800" dirty="0"/>
              <a:t> </a:t>
            </a:r>
            <a:r>
              <a:rPr lang="fr-BE" sz="2800" dirty="0" err="1"/>
              <a:t>price</a:t>
            </a:r>
            <a:r>
              <a:rPr lang="fr-BE" sz="2800" dirty="0"/>
              <a:t> range)</a:t>
            </a:r>
            <a:endParaRPr lang="en-BE" sz="2800" dirty="0"/>
          </a:p>
          <a:p>
            <a:pPr lvl="2">
              <a:lnSpc>
                <a:spcPct val="100000"/>
              </a:lnSpc>
            </a:pPr>
            <a:r>
              <a:rPr lang="en-GB" sz="2800" dirty="0"/>
              <a:t>Many differences between existing national regimes : sectors covered, 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gases covered, offsets available, mechanisms, and even fundamental units </a:t>
            </a:r>
            <a:endParaRPr lang="en-BE" sz="2800" dirty="0"/>
          </a:p>
          <a:p>
            <a:pPr lvl="2"/>
            <a:endParaRPr lang="en-BE" dirty="0"/>
          </a:p>
          <a:p>
            <a:pPr lvl="1"/>
            <a:r>
              <a:rPr lang="en-GB" sz="2800" dirty="0"/>
              <a:t>If the pricing regimes are not harmonized, it means that the BCAs accompanying them cannot be common in any meaningful sense</a:t>
            </a:r>
            <a:endParaRPr lang="en-BE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Three degrees of cooperation on BCAs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sz="2800" i="1" dirty="0">
                <a:latin typeface="Cambria" panose="02040503050406030204" pitchFamily="18" charset="0"/>
              </a:rPr>
              <a:t>3</a:t>
            </a:r>
            <a:r>
              <a:rPr lang="fr-BE" sz="2800" i="1" dirty="0">
                <a:latin typeface="Cambria" panose="02040503050406030204" pitchFamily="18" charset="0"/>
              </a:rPr>
              <a:t>.</a:t>
            </a:r>
            <a:r>
              <a:rPr lang="en-BE" sz="2800" i="1" dirty="0">
                <a:latin typeface="Cambria" panose="02040503050406030204" pitchFamily="18" charset="0"/>
              </a:rPr>
              <a:t> Common application of BCAs </a:t>
            </a:r>
          </a:p>
        </p:txBody>
      </p:sp>
    </p:spTree>
    <p:extLst>
      <p:ext uri="{BB962C8B-B14F-4D97-AF65-F5344CB8AC3E}">
        <p14:creationId xmlns:p14="http://schemas.microsoft.com/office/powerpoint/2010/main" val="387476891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F3FA1-F850-87EC-1D8D-7B0BE29A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B6B0F48-BEC5-7D89-CAF0-7925F34F6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525" y="420688"/>
            <a:ext cx="10936288" cy="530225"/>
          </a:xfrm>
        </p:spPr>
        <p:txBody>
          <a:bodyPr>
            <a:normAutofit lnSpcReduction="10000"/>
          </a:bodyPr>
          <a:lstStyle/>
          <a:p>
            <a:r>
              <a:rPr lang="en-BE" dirty="0">
                <a:latin typeface="Cambria" panose="02040503050406030204" pitchFamily="18" charset="0"/>
              </a:rPr>
              <a:t>Climate Clubs: A Viable Option for BCA Cooperation? 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0936F0D-1207-847F-88B7-1B1590BEBB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800" y="1246188"/>
            <a:ext cx="11615738" cy="5233987"/>
          </a:xfrm>
        </p:spPr>
        <p:txBody>
          <a:bodyPr>
            <a:normAutofit/>
          </a:bodyPr>
          <a:lstStyle/>
          <a:p>
            <a:r>
              <a:rPr lang="en-BE" sz="3200" dirty="0"/>
              <a:t>1</a:t>
            </a:r>
            <a:r>
              <a:rPr lang="fr-BE" sz="3200" dirty="0"/>
              <a:t>.</a:t>
            </a:r>
            <a:r>
              <a:rPr lang="en-BE" sz="3200" dirty="0"/>
              <a:t> Climate Clubs: An Ambiguous Concept </a:t>
            </a:r>
          </a:p>
          <a:p>
            <a:r>
              <a:rPr lang="en-BE" sz="3200" dirty="0"/>
              <a:t>2</a:t>
            </a:r>
            <a:r>
              <a:rPr lang="fr-BE" sz="3200" dirty="0"/>
              <a:t>.</a:t>
            </a:r>
            <a:r>
              <a:rPr lang="en-BE" sz="3200" dirty="0"/>
              <a:t> From Concept to Implementation? Lessons from the Carbon Pricing Cooperation</a:t>
            </a:r>
          </a:p>
          <a:p>
            <a:pPr marL="0" indent="0">
              <a:buNone/>
            </a:pPr>
            <a:endParaRPr lang="en-BE" sz="3200" dirty="0"/>
          </a:p>
        </p:txBody>
      </p:sp>
    </p:spTree>
    <p:extLst>
      <p:ext uri="{BB962C8B-B14F-4D97-AF65-F5344CB8AC3E}">
        <p14:creationId xmlns:p14="http://schemas.microsoft.com/office/powerpoint/2010/main" val="26090678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0CFC65-45F6-76C7-8F04-7EC710AB7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885950"/>
            <a:ext cx="11616345" cy="4594940"/>
          </a:xfrm>
        </p:spPr>
        <p:txBody>
          <a:bodyPr/>
          <a:lstStyle/>
          <a:p>
            <a:r>
              <a:rPr lang="en-GB" dirty="0"/>
              <a:t>M</a:t>
            </a:r>
            <a:r>
              <a:rPr lang="en-BE" dirty="0"/>
              <a:t>any proposals apply a loose definition of a ‘club’</a:t>
            </a:r>
          </a:p>
          <a:p>
            <a:r>
              <a:rPr lang="en-GB" dirty="0"/>
              <a:t>R</a:t>
            </a:r>
            <a:r>
              <a:rPr lang="en-BE" dirty="0"/>
              <a:t>ecent typology:</a:t>
            </a:r>
          </a:p>
          <a:p>
            <a:pPr lvl="1"/>
            <a:r>
              <a:rPr lang="en-GB" dirty="0"/>
              <a:t>N</a:t>
            </a:r>
            <a:r>
              <a:rPr lang="en-BE" dirty="0"/>
              <a:t>ormative clubs</a:t>
            </a:r>
          </a:p>
          <a:p>
            <a:pPr lvl="1"/>
            <a:r>
              <a:rPr lang="en-GB" dirty="0"/>
              <a:t>B</a:t>
            </a:r>
            <a:r>
              <a:rPr lang="en-BE" dirty="0"/>
              <a:t>argaining clubs</a:t>
            </a:r>
          </a:p>
          <a:p>
            <a:pPr lvl="1"/>
            <a:r>
              <a:rPr lang="en-GB" dirty="0"/>
              <a:t>T</a:t>
            </a:r>
            <a:r>
              <a:rPr lang="en-BE" dirty="0"/>
              <a:t>ransformational clubs (comes closest to definition from economic club theory)</a:t>
            </a:r>
          </a:p>
          <a:p>
            <a:r>
              <a:rPr lang="en-BE" dirty="0"/>
              <a:t>Joint deployment of BCA to condition market access for imports from non-club members: fits understanding of transformational club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Climate Clubs: A Viable Option for BCA Cooperation?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935855" cy="530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i="1" dirty="0">
                <a:latin typeface="Cambria" panose="02040503050406030204" pitchFamily="18" charset="0"/>
              </a:rPr>
              <a:t>1. </a:t>
            </a:r>
            <a:r>
              <a:rPr lang="en-BE" sz="2800" i="1" dirty="0">
                <a:latin typeface="Cambria" panose="02040503050406030204" pitchFamily="18" charset="0"/>
              </a:rPr>
              <a:t>Climate Clubs: An Ambiguous Concept  </a:t>
            </a:r>
          </a:p>
        </p:txBody>
      </p:sp>
    </p:spTree>
    <p:extLst>
      <p:ext uri="{BB962C8B-B14F-4D97-AF65-F5344CB8AC3E}">
        <p14:creationId xmlns:p14="http://schemas.microsoft.com/office/powerpoint/2010/main" val="194591644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0CFC65-45F6-76C7-8F04-7EC710AB7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04054" y="1522679"/>
            <a:ext cx="11616345" cy="5234092"/>
          </a:xfrm>
        </p:spPr>
        <p:txBody>
          <a:bodyPr>
            <a:normAutofit fontScale="85000" lnSpcReduction="20000"/>
          </a:bodyPr>
          <a:lstStyle/>
          <a:p>
            <a:r>
              <a:rPr lang="en-BE" dirty="0"/>
              <a:t>Uniform global carbon price: aspirational beacon for country negotiators and OECD, IMF, World Bank.. </a:t>
            </a:r>
          </a:p>
          <a:p>
            <a:r>
              <a:rPr lang="en-BE" dirty="0"/>
              <a:t>In Kyoto Protocol: provision to enable emissions trading </a:t>
            </a:r>
            <a:r>
              <a:rPr lang="en-BE" dirty="0">
                <a:sym typeface="Wingdings" pitchFamily="2" charset="2"/>
              </a:rPr>
              <a:t> limited uptake because of politically motivated decisions </a:t>
            </a:r>
          </a:p>
          <a:p>
            <a:r>
              <a:rPr lang="en-BE" dirty="0">
                <a:sym typeface="Wingdings" pitchFamily="2" charset="2"/>
              </a:rPr>
              <a:t>Instead: gradual proliferation of carbon pricing regimes  idea of global carbon price replaced by alternative ideas of cooperation </a:t>
            </a:r>
          </a:p>
          <a:p>
            <a:r>
              <a:rPr lang="en-GB" dirty="0">
                <a:sym typeface="Wingdings" pitchFamily="2" charset="2"/>
              </a:rPr>
              <a:t>E</a:t>
            </a:r>
            <a:r>
              <a:rPr lang="en-BE" dirty="0">
                <a:sym typeface="Wingdings" pitchFamily="2" charset="2"/>
              </a:rPr>
              <a:t>g 2010: Commission communication on linkage of ETS to other economies </a:t>
            </a:r>
          </a:p>
          <a:p>
            <a:r>
              <a:rPr lang="en-GB" dirty="0">
                <a:sym typeface="Wingdings" pitchFamily="2" charset="2"/>
              </a:rPr>
              <a:t>System integration is hindered by..</a:t>
            </a:r>
          </a:p>
          <a:p>
            <a:pPr lvl="1"/>
            <a:r>
              <a:rPr lang="en-GB" dirty="0">
                <a:sym typeface="Wingdings" pitchFamily="2" charset="2"/>
              </a:rPr>
              <a:t>P</a:t>
            </a:r>
            <a:r>
              <a:rPr lang="en-BE" dirty="0">
                <a:sym typeface="Wingdings" pitchFamily="2" charset="2"/>
              </a:rPr>
              <a:t>olitical obstacles</a:t>
            </a:r>
          </a:p>
          <a:p>
            <a:pPr lvl="1"/>
            <a:r>
              <a:rPr lang="en-GB" dirty="0">
                <a:sym typeface="Wingdings" pitchFamily="2" charset="2"/>
              </a:rPr>
              <a:t>D</a:t>
            </a:r>
            <a:r>
              <a:rPr lang="en-BE" dirty="0">
                <a:sym typeface="Wingdings" pitchFamily="2" charset="2"/>
              </a:rPr>
              <a:t>ifferences in system design </a:t>
            </a:r>
          </a:p>
          <a:p>
            <a:r>
              <a:rPr lang="en-BE" dirty="0"/>
              <a:t>Another alternative: Networked Carbon Markets would create a rating system to infer the mitigation value of different policy approaches </a:t>
            </a:r>
            <a:r>
              <a:rPr lang="en-BE" dirty="0">
                <a:sym typeface="Wingdings" pitchFamily="2" charset="2"/>
              </a:rPr>
              <a:t> make them comparable </a:t>
            </a:r>
          </a:p>
          <a:p>
            <a:pPr lvl="1"/>
            <a:r>
              <a:rPr lang="en-BE" dirty="0">
                <a:sym typeface="Wingdings" pitchFamily="2" charset="2"/>
              </a:rPr>
              <a:t>But idea of third parties rating climate policies undermined support  </a:t>
            </a:r>
            <a:endParaRPr lang="en-BE" dirty="0"/>
          </a:p>
          <a:p>
            <a:endParaRPr lang="en-BE" dirty="0">
              <a:sym typeface="Wingdings" pitchFamily="2" charset="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Climate Clubs: A Viable Option for BCA Cooperation?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A8CC307-5528-1ADC-FEC2-09B74CD2517C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004517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400" i="1" dirty="0">
                <a:latin typeface="Cambria" panose="02040503050406030204" pitchFamily="18" charset="0"/>
              </a:rPr>
              <a:t>2. </a:t>
            </a:r>
            <a:r>
              <a:rPr lang="en-BE" sz="2400" i="1" dirty="0">
                <a:latin typeface="Cambria" panose="02040503050406030204" pitchFamily="18" charset="0"/>
              </a:rPr>
              <a:t>From Concept to Implementation? Lessons from the Carbon Pricing Cooperation</a:t>
            </a:r>
          </a:p>
        </p:txBody>
      </p:sp>
    </p:spTree>
    <p:extLst>
      <p:ext uri="{BB962C8B-B14F-4D97-AF65-F5344CB8AC3E}">
        <p14:creationId xmlns:p14="http://schemas.microsoft.com/office/powerpoint/2010/main" val="261194330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0CFC65-45F6-76C7-8F04-7EC710AB7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70933" y="1542619"/>
            <a:ext cx="11616345" cy="5234092"/>
          </a:xfrm>
        </p:spPr>
        <p:txBody>
          <a:bodyPr/>
          <a:lstStyle/>
          <a:p>
            <a:r>
              <a:rPr lang="en-BE" dirty="0"/>
              <a:t>Cooperation on BCAs</a:t>
            </a:r>
          </a:p>
          <a:p>
            <a:pPr lvl="1"/>
            <a:r>
              <a:rPr lang="en-BE" dirty="0"/>
              <a:t>2021: UK supposedly wanted BCAs on G7 agenda, but was not included</a:t>
            </a:r>
          </a:p>
          <a:p>
            <a:pPr lvl="1"/>
            <a:r>
              <a:rPr lang="en-BE" dirty="0"/>
              <a:t>2021: Scholz proposed ‘cooperative and open climate club’ during German G7 presidency, but BCAs did not make G7 Statement on Climate Clubs</a:t>
            </a:r>
          </a:p>
          <a:p>
            <a:pPr lvl="1"/>
            <a:r>
              <a:rPr lang="en-BE" dirty="0"/>
              <a:t>EU-US Joint Statement on Steel and Aluminium: no mention of term of BCA</a:t>
            </a:r>
          </a:p>
          <a:p>
            <a:r>
              <a:rPr lang="en-BE" dirty="0"/>
              <a:t>Cooperation on BCAs seems to go in similar direction as cooperation on carbon pricing: heterogeneous and fragmented landscape of divergent policies, with political support limited to exploration of common principles, objectives and methodologies </a:t>
            </a:r>
          </a:p>
          <a:p>
            <a:pPr lvl="1"/>
            <a:endParaRPr lang="en-BE" dirty="0"/>
          </a:p>
          <a:p>
            <a:pPr marL="457200" lvl="1" indent="0">
              <a:buNone/>
            </a:pP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3D398-0975-6DD5-714E-332CCD46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8" y="400052"/>
            <a:ext cx="10935855" cy="530352"/>
          </a:xfrm>
        </p:spPr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Climate Clubs: A Viable Option for BCA Cooperation?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49EF1-AB98-01F0-73F0-51D42114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61BE24-6ED3-4A8E-41B6-76B6872A6097}"/>
              </a:ext>
            </a:extLst>
          </p:cNvPr>
          <p:cNvSpPr txBox="1">
            <a:spLocks/>
          </p:cNvSpPr>
          <p:nvPr/>
        </p:nvSpPr>
        <p:spPr>
          <a:xfrm>
            <a:off x="263608" y="833712"/>
            <a:ext cx="10004517" cy="530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400" i="1" dirty="0">
                <a:latin typeface="Cambria" panose="02040503050406030204" pitchFamily="18" charset="0"/>
              </a:rPr>
              <a:t>2. </a:t>
            </a:r>
            <a:r>
              <a:rPr lang="en-BE" sz="2400" i="1" dirty="0">
                <a:latin typeface="Cambria" panose="02040503050406030204" pitchFamily="18" charset="0"/>
              </a:rPr>
              <a:t>From Concept to Implementation? Lessons from the Carbon Pricing Cooperation</a:t>
            </a:r>
          </a:p>
        </p:txBody>
      </p:sp>
    </p:spTree>
    <p:extLst>
      <p:ext uri="{BB962C8B-B14F-4D97-AF65-F5344CB8AC3E}">
        <p14:creationId xmlns:p14="http://schemas.microsoft.com/office/powerpoint/2010/main" val="288652610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B03079-06B2-3F49-F90A-A495111705C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n-BE" dirty="0"/>
              <a:t>Many possible roles for BCAs in international cooperation</a:t>
            </a:r>
          </a:p>
          <a:p>
            <a:r>
              <a:rPr lang="en-GB" dirty="0"/>
              <a:t>M</a:t>
            </a:r>
            <a:r>
              <a:rPr lang="en-BE" dirty="0"/>
              <a:t>ost ambitious role: BCA within club architecture, both stick and carrot </a:t>
            </a:r>
          </a:p>
          <a:p>
            <a:r>
              <a:rPr lang="en-GB" dirty="0"/>
              <a:t>B</a:t>
            </a:r>
            <a:r>
              <a:rPr lang="en-BE" dirty="0"/>
              <a:t>ut: BCA club proposition starts from failure to achieve global carbon pricing </a:t>
            </a:r>
            <a:r>
              <a:rPr lang="en-BE" dirty="0">
                <a:sym typeface="Wingdings" pitchFamily="2" charset="2"/>
              </a:rPr>
              <a:t> economically optimal solution, not politically achievable</a:t>
            </a:r>
          </a:p>
          <a:p>
            <a:r>
              <a:rPr lang="en-BE" dirty="0">
                <a:sym typeface="Wingdings" pitchFamily="2" charset="2"/>
              </a:rPr>
              <a:t>Same political obstacles would prevent BCA as part of climate club</a:t>
            </a:r>
          </a:p>
          <a:p>
            <a:pPr lvl="1"/>
            <a:r>
              <a:rPr lang="en-GB" dirty="0">
                <a:sym typeface="Wingdings" pitchFamily="2" charset="2"/>
              </a:rPr>
              <a:t>Need to find c</a:t>
            </a:r>
            <a:r>
              <a:rPr lang="en-BE" dirty="0">
                <a:sym typeface="Wingdings" pitchFamily="2" charset="2"/>
              </a:rPr>
              <a:t>ondition of membership: harmonization of ambition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0A9FB-D9F8-2DD8-DF49-C92B75152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Conclusions and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3A599-2053-8DC2-33A7-4D1FC8C0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2124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B03079-06B2-3F49-F90A-A495111705C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BE" dirty="0">
                <a:sym typeface="Wingdings" pitchFamily="2" charset="2"/>
              </a:rPr>
              <a:t>Need for international cooperation that can encompass heterogeneity and fragmentation of policy approaches and ambition </a:t>
            </a:r>
          </a:p>
          <a:p>
            <a:r>
              <a:rPr lang="en-BE" dirty="0">
                <a:sym typeface="Wingdings" pitchFamily="2" charset="2"/>
              </a:rPr>
              <a:t>In context of BCA, this means striving for high-level agreement on principles and best practices that should guide the national-level elaboration and implementation of different BCA-type regimes</a:t>
            </a:r>
          </a:p>
          <a:p>
            <a:r>
              <a:rPr lang="en-BE" dirty="0">
                <a:sym typeface="Wingdings" pitchFamily="2" charset="2"/>
              </a:rPr>
              <a:t>Convergence and standards and methodologies brings countries together in collaborative effort that is built on same foundations but still accomodates different national approaches </a:t>
            </a:r>
          </a:p>
          <a:p>
            <a:r>
              <a:rPr lang="en-BE" dirty="0">
                <a:sym typeface="Wingdings" pitchFamily="2" charset="2"/>
              </a:rPr>
              <a:t>We can see some elements of that sort of cooperations already happening</a:t>
            </a:r>
          </a:p>
          <a:p>
            <a:pPr lvl="1"/>
            <a:r>
              <a:rPr lang="en-BE" dirty="0">
                <a:sym typeface="Wingdings" pitchFamily="2" charset="2"/>
              </a:rPr>
              <a:t>Industrial Deep Decarbonization Initiative </a:t>
            </a:r>
          </a:p>
          <a:p>
            <a:pPr lvl="1"/>
            <a:r>
              <a:rPr lang="en-GB" dirty="0">
                <a:sym typeface="Wingdings" pitchFamily="2" charset="2"/>
              </a:rPr>
              <a:t>N</a:t>
            </a:r>
            <a:r>
              <a:rPr lang="en-BE" dirty="0">
                <a:sym typeface="Wingdings" pitchFamily="2" charset="2"/>
              </a:rPr>
              <a:t>umber of non-governmental initiatives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0A9FB-D9F8-2DD8-DF49-C92B75152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>
                <a:latin typeface="Cambria" panose="02040503050406030204" pitchFamily="18" charset="0"/>
              </a:rPr>
              <a:t>Conclusions and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3A599-2053-8DC2-33A7-4D1FC8C0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71960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C9BC-2C6A-4244-998F-180C3DF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222438"/>
            <a:ext cx="10515600" cy="96333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1E6BA7"/>
                </a:solidFill>
                <a:latin typeface="Cambria Math" charset="0"/>
                <a:ea typeface="Cambria Math" charset="0"/>
                <a:cs typeface="Cambria Math" charset="0"/>
              </a:rPr>
              <a:t>Thank you </a:t>
            </a:r>
          </a:p>
          <a:p>
            <a:endParaRPr lang="en-GB" dirty="0">
              <a:solidFill>
                <a:srgbClr val="1E6BA7"/>
              </a:solidFill>
              <a:latin typeface="Cambria Math" charset="0"/>
              <a:ea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05856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F6BA7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3C09D55-CCA0-2146-9FD9-7449152E9544}" vid="{A540A8AC-723E-8A40-A482-55C1D42503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1635</Words>
  <Application>Microsoft Office PowerPoint</Application>
  <PresentationFormat>Widescreen</PresentationFormat>
  <Paragraphs>171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Cambria Math</vt:lpstr>
      <vt:lpstr>Open Sans</vt:lpstr>
      <vt:lpstr>Wingdings</vt:lpstr>
      <vt:lpstr>Office Theme</vt:lpstr>
      <vt:lpstr>Andrei Marcu Aaron Cosbey Michael Mehling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Andrei Marcu Aaron Cosbey Michael Mehling </dc:title>
  <dc:creator>Bente de Graeve</dc:creator>
  <cp:lastModifiedBy>Pauline Nouallet</cp:lastModifiedBy>
  <cp:revision>35</cp:revision>
  <cp:lastPrinted>2022-09-28T08:44:15Z</cp:lastPrinted>
  <dcterms:created xsi:type="dcterms:W3CDTF">2022-09-12T09:22:44Z</dcterms:created>
  <dcterms:modified xsi:type="dcterms:W3CDTF">2022-09-28T08:47:36Z</dcterms:modified>
</cp:coreProperties>
</file>