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handoutMasterIdLst>
    <p:handoutMasterId r:id="rId18"/>
  </p:handoutMasterIdLst>
  <p:sldIdLst>
    <p:sldId id="319" r:id="rId2"/>
    <p:sldId id="320" r:id="rId3"/>
    <p:sldId id="321" r:id="rId4"/>
    <p:sldId id="322" r:id="rId5"/>
    <p:sldId id="326" r:id="rId6"/>
    <p:sldId id="327" r:id="rId7"/>
    <p:sldId id="328" r:id="rId8"/>
    <p:sldId id="330" r:id="rId9"/>
    <p:sldId id="329" r:id="rId10"/>
    <p:sldId id="323" r:id="rId11"/>
    <p:sldId id="331" r:id="rId12"/>
    <p:sldId id="332" r:id="rId13"/>
    <p:sldId id="324" r:id="rId14"/>
    <p:sldId id="333" r:id="rId15"/>
    <p:sldId id="32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6B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60"/>
    <p:restoredTop sz="79048"/>
  </p:normalViewPr>
  <p:slideViewPr>
    <p:cSldViewPr snapToGrid="0" snapToObjects="1">
      <p:cViewPr varScale="1">
        <p:scale>
          <a:sx n="128" d="100"/>
          <a:sy n="128" d="100"/>
        </p:scale>
        <p:origin x="256" y="176"/>
      </p:cViewPr>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7" d="100"/>
          <a:sy n="97" d="100"/>
        </p:scale>
        <p:origin x="1800"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AD1CA6B-F26F-1B43-AF77-C4F0A3ED7A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276F68A1-C323-B647-940D-18B257F373A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628EA5-3B57-EB45-AB9E-A048054F959C}" type="datetimeFigureOut">
              <a:rPr lang="en-GB" smtClean="0"/>
              <a:t>05/07/2022</a:t>
            </a:fld>
            <a:endParaRPr lang="en-GB"/>
          </a:p>
        </p:txBody>
      </p:sp>
      <p:sp>
        <p:nvSpPr>
          <p:cNvPr id="4" name="Footer Placeholder 3">
            <a:extLst>
              <a:ext uri="{FF2B5EF4-FFF2-40B4-BE49-F238E27FC236}">
                <a16:creationId xmlns:a16="http://schemas.microsoft.com/office/drawing/2014/main" id="{01D1A8AC-4164-0C43-926E-505BC0BDC35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11FF39F-F0D0-014E-AAE5-B4774C48F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CF93CC9-238D-3A4D-96C0-6A460E557E64}" type="slidenum">
              <a:rPr lang="en-GB" smtClean="0"/>
              <a:t>‹#›</a:t>
            </a:fld>
            <a:endParaRPr lang="en-GB"/>
          </a:p>
        </p:txBody>
      </p:sp>
    </p:spTree>
    <p:extLst>
      <p:ext uri="{BB962C8B-B14F-4D97-AF65-F5344CB8AC3E}">
        <p14:creationId xmlns:p14="http://schemas.microsoft.com/office/powerpoint/2010/main" val="13427586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2DA37D-2FDE-F047-A814-B89AF3CAA999}" type="datetimeFigureOut">
              <a:rPr lang="en-GB" smtClean="0"/>
              <a:t>05/07/2022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7819B1-5A62-8942-A1A9-7C81B8FCFFD7}" type="slidenum">
              <a:rPr lang="en-GB" smtClean="0"/>
              <a:t>‹#›</a:t>
            </a:fld>
            <a:endParaRPr lang="en-GB"/>
          </a:p>
        </p:txBody>
      </p:sp>
    </p:spTree>
    <p:extLst>
      <p:ext uri="{BB962C8B-B14F-4D97-AF65-F5344CB8AC3E}">
        <p14:creationId xmlns:p14="http://schemas.microsoft.com/office/powerpoint/2010/main" val="796809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a long slide show, so we’ll go quickly over background </a:t>
            </a:r>
            <a:r>
              <a:rPr lang="en-US" dirty="0" err="1"/>
              <a:t>etc</a:t>
            </a:r>
            <a:r>
              <a:rPr lang="en-US" dirty="0"/>
              <a:t> to have time to focus on the core issues!</a:t>
            </a:r>
          </a:p>
        </p:txBody>
      </p:sp>
      <p:sp>
        <p:nvSpPr>
          <p:cNvPr id="4" name="Slide Number Placeholder 3"/>
          <p:cNvSpPr>
            <a:spLocks noGrp="1"/>
          </p:cNvSpPr>
          <p:nvPr>
            <p:ph type="sldNum" sz="quarter" idx="5"/>
          </p:nvPr>
        </p:nvSpPr>
        <p:spPr/>
        <p:txBody>
          <a:bodyPr/>
          <a:lstStyle/>
          <a:p>
            <a:fld id="{167819B1-5A62-8942-A1A9-7C81B8FCFFD7}" type="slidenum">
              <a:rPr lang="en-GB" smtClean="0"/>
              <a:t>1</a:t>
            </a:fld>
            <a:endParaRPr lang="en-GB"/>
          </a:p>
        </p:txBody>
      </p:sp>
    </p:spTree>
    <p:extLst>
      <p:ext uri="{BB962C8B-B14F-4D97-AF65-F5344CB8AC3E}">
        <p14:creationId xmlns:p14="http://schemas.microsoft.com/office/powerpoint/2010/main" val="801044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BE37EAD-B669-450B-8488-2784A37454DD}" type="slidenum">
              <a:rPr lang="en-GB" smtClean="0"/>
              <a:t>2</a:t>
            </a:fld>
            <a:endParaRPr lang="en-GB"/>
          </a:p>
        </p:txBody>
      </p:sp>
    </p:spTree>
    <p:extLst>
      <p:ext uri="{BB962C8B-B14F-4D97-AF65-F5344CB8AC3E}">
        <p14:creationId xmlns:p14="http://schemas.microsoft.com/office/powerpoint/2010/main" val="358405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BE37EAD-B669-450B-8488-2784A37454DD}" type="slidenum">
              <a:rPr lang="en-GB" smtClean="0"/>
              <a:t>3</a:t>
            </a:fld>
            <a:endParaRPr lang="en-GB"/>
          </a:p>
        </p:txBody>
      </p:sp>
    </p:spTree>
    <p:extLst>
      <p:ext uri="{BB962C8B-B14F-4D97-AF65-F5344CB8AC3E}">
        <p14:creationId xmlns:p14="http://schemas.microsoft.com/office/powerpoint/2010/main" val="1428414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BE37EAD-B669-450B-8488-2784A37454DD}" type="slidenum">
              <a:rPr lang="en-GB" smtClean="0"/>
              <a:t>4</a:t>
            </a:fld>
            <a:endParaRPr lang="en-GB"/>
          </a:p>
        </p:txBody>
      </p:sp>
    </p:spTree>
    <p:extLst>
      <p:ext uri="{BB962C8B-B14F-4D97-AF65-F5344CB8AC3E}">
        <p14:creationId xmlns:p14="http://schemas.microsoft.com/office/powerpoint/2010/main" val="1250484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BE37EAD-B669-450B-8488-2784A37454DD}" type="slidenum">
              <a:rPr lang="en-GB" smtClean="0"/>
              <a:t>5</a:t>
            </a:fld>
            <a:endParaRPr lang="en-GB"/>
          </a:p>
        </p:txBody>
      </p:sp>
    </p:spTree>
    <p:extLst>
      <p:ext uri="{BB962C8B-B14F-4D97-AF65-F5344CB8AC3E}">
        <p14:creationId xmlns:p14="http://schemas.microsoft.com/office/powerpoint/2010/main" val="28032823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BE37EAD-B669-450B-8488-2784A37454DD}" type="slidenum">
              <a:rPr lang="en-GB" smtClean="0"/>
              <a:t>6</a:t>
            </a:fld>
            <a:endParaRPr lang="en-GB"/>
          </a:p>
        </p:txBody>
      </p:sp>
    </p:spTree>
    <p:extLst>
      <p:ext uri="{BB962C8B-B14F-4D97-AF65-F5344CB8AC3E}">
        <p14:creationId xmlns:p14="http://schemas.microsoft.com/office/powerpoint/2010/main" val="28324109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BE37EAD-B669-450B-8488-2784A37454DD}" type="slidenum">
              <a:rPr lang="en-GB" smtClean="0"/>
              <a:t>7</a:t>
            </a:fld>
            <a:endParaRPr lang="en-GB"/>
          </a:p>
        </p:txBody>
      </p:sp>
    </p:spTree>
    <p:extLst>
      <p:ext uri="{BB962C8B-B14F-4D97-AF65-F5344CB8AC3E}">
        <p14:creationId xmlns:p14="http://schemas.microsoft.com/office/powerpoint/2010/main" val="568712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BE37EAD-B669-450B-8488-2784A37454DD}" type="slidenum">
              <a:rPr lang="en-GB" smtClean="0"/>
              <a:t>9</a:t>
            </a:fld>
            <a:endParaRPr lang="en-GB"/>
          </a:p>
        </p:txBody>
      </p:sp>
    </p:spTree>
    <p:extLst>
      <p:ext uri="{BB962C8B-B14F-4D97-AF65-F5344CB8AC3E}">
        <p14:creationId xmlns:p14="http://schemas.microsoft.com/office/powerpoint/2010/main" val="40864623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BE37EAD-B669-450B-8488-2784A37454DD}" type="slidenum">
              <a:rPr lang="en-GB" smtClean="0"/>
              <a:t>10</a:t>
            </a:fld>
            <a:endParaRPr lang="en-GB"/>
          </a:p>
        </p:txBody>
      </p:sp>
    </p:spTree>
    <p:extLst>
      <p:ext uri="{BB962C8B-B14F-4D97-AF65-F5344CB8AC3E}">
        <p14:creationId xmlns:p14="http://schemas.microsoft.com/office/powerpoint/2010/main" val="33971682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BE37EAD-B669-450B-8488-2784A37454DD}" type="slidenum">
              <a:rPr lang="en-GB" smtClean="0"/>
              <a:t>11</a:t>
            </a:fld>
            <a:endParaRPr lang="en-GB"/>
          </a:p>
        </p:txBody>
      </p:sp>
    </p:spTree>
    <p:extLst>
      <p:ext uri="{BB962C8B-B14F-4D97-AF65-F5344CB8AC3E}">
        <p14:creationId xmlns:p14="http://schemas.microsoft.com/office/powerpoint/2010/main" val="625199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BE37EAD-B669-450B-8488-2784A37454DD}" type="slidenum">
              <a:rPr lang="en-GB" smtClean="0"/>
              <a:t>12</a:t>
            </a:fld>
            <a:endParaRPr lang="en-GB"/>
          </a:p>
        </p:txBody>
      </p:sp>
    </p:spTree>
    <p:extLst>
      <p:ext uri="{BB962C8B-B14F-4D97-AF65-F5344CB8AC3E}">
        <p14:creationId xmlns:p14="http://schemas.microsoft.com/office/powerpoint/2010/main" val="17229662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BE37EAD-B669-450B-8488-2784A37454DD}" type="slidenum">
              <a:rPr lang="en-GB" smtClean="0"/>
              <a:t>13</a:t>
            </a:fld>
            <a:endParaRPr lang="en-GB"/>
          </a:p>
        </p:txBody>
      </p:sp>
    </p:spTree>
    <p:extLst>
      <p:ext uri="{BB962C8B-B14F-4D97-AF65-F5344CB8AC3E}">
        <p14:creationId xmlns:p14="http://schemas.microsoft.com/office/powerpoint/2010/main" val="38418588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BE37EAD-B669-450B-8488-2784A37454DD}" type="slidenum">
              <a:rPr lang="en-GB" smtClean="0"/>
              <a:t>14</a:t>
            </a:fld>
            <a:endParaRPr lang="en-GB"/>
          </a:p>
        </p:txBody>
      </p:sp>
    </p:spTree>
    <p:extLst>
      <p:ext uri="{BB962C8B-B14F-4D97-AF65-F5344CB8AC3E}">
        <p14:creationId xmlns:p14="http://schemas.microsoft.com/office/powerpoint/2010/main" val="17523811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BE37EAD-B669-450B-8488-2784A37454DD}" type="slidenum">
              <a:rPr lang="en-GB" smtClean="0"/>
              <a:t>15</a:t>
            </a:fld>
            <a:endParaRPr lang="en-GB"/>
          </a:p>
        </p:txBody>
      </p:sp>
    </p:spTree>
    <p:extLst>
      <p:ext uri="{BB962C8B-B14F-4D97-AF65-F5344CB8AC3E}">
        <p14:creationId xmlns:p14="http://schemas.microsoft.com/office/powerpoint/2010/main" val="29638185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First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432" y="4310142"/>
            <a:ext cx="10515600" cy="468103"/>
          </a:xfrm>
          <a:prstGeom prst="rect">
            <a:avLst/>
          </a:prstGeom>
        </p:spPr>
        <p:txBody>
          <a:bodyPr/>
          <a:lstStyle>
            <a:lvl1pPr>
              <a:defRPr lang="en-GB" sz="18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Name(s) of presenters</a:t>
            </a:r>
            <a:r>
              <a:rPr lang="en-US" b="0" dirty="0"/>
              <a:t>, affiliation</a:t>
            </a:r>
            <a:endParaRPr lang="en-GB" dirty="0"/>
          </a:p>
        </p:txBody>
      </p:sp>
      <p:sp>
        <p:nvSpPr>
          <p:cNvPr id="3" name="Content Placeholder 2"/>
          <p:cNvSpPr>
            <a:spLocks noGrp="1"/>
          </p:cNvSpPr>
          <p:nvPr>
            <p:ph sz="half" idx="1" hasCustomPrompt="1"/>
          </p:nvPr>
        </p:nvSpPr>
        <p:spPr>
          <a:xfrm>
            <a:off x="442432" y="3132712"/>
            <a:ext cx="10911367" cy="380399"/>
          </a:xfrm>
          <a:prstGeom prst="rect">
            <a:avLst/>
          </a:prstGeom>
        </p:spPr>
        <p:txBody>
          <a:bodyPr>
            <a:normAutofit/>
          </a:bodyPr>
          <a:lstStyle>
            <a:lvl1pPr marL="0" indent="0">
              <a:buNone/>
              <a:defRPr lang="en-US" sz="2000" b="0" i="0" kern="1200" dirty="0" smtClean="0">
                <a:solidFill>
                  <a:srgbClr val="1F6BA7"/>
                </a:solidFill>
                <a:latin typeface="Cambria" panose="02040503050406030204" pitchFamily="18" charset="0"/>
                <a:ea typeface="+mn-ea"/>
                <a:cs typeface="Cambria" panose="02040503050406030204" pitchFamily="18" charset="0"/>
              </a:defRPr>
            </a:lvl1pPr>
          </a:lstStyle>
          <a:p>
            <a:pPr lvl="0"/>
            <a:r>
              <a:rPr lang="en-US" dirty="0"/>
              <a:t>Subtitle – location, date</a:t>
            </a:r>
          </a:p>
        </p:txBody>
      </p:sp>
      <p:sp>
        <p:nvSpPr>
          <p:cNvPr id="4" name="Content Placeholder 3"/>
          <p:cNvSpPr>
            <a:spLocks noGrp="1"/>
          </p:cNvSpPr>
          <p:nvPr>
            <p:ph sz="half" idx="2" hasCustomPrompt="1"/>
          </p:nvPr>
        </p:nvSpPr>
        <p:spPr>
          <a:xfrm>
            <a:off x="442432" y="2323677"/>
            <a:ext cx="10911367" cy="714466"/>
          </a:xfrm>
          <a:prstGeom prst="rect">
            <a:avLst/>
          </a:prstGeom>
        </p:spPr>
        <p:txBody>
          <a:bodyPr>
            <a:normAutofit/>
          </a:bodyPr>
          <a:lstStyle>
            <a:lvl1pPr marL="0" indent="0">
              <a:buNone/>
              <a:defRPr lang="en-US" sz="3600" b="1" kern="1200" dirty="0" smtClean="0">
                <a:solidFill>
                  <a:schemeClr val="tx1"/>
                </a:solidFill>
                <a:latin typeface="Cambria" panose="02040503050406030204" pitchFamily="18" charset="0"/>
                <a:ea typeface="Cambria" panose="02040503050406030204" pitchFamily="18" charset="0"/>
                <a:cs typeface="Cambria" panose="02040503050406030204" pitchFamily="18" charset="0"/>
              </a:defRPr>
            </a:lvl1pPr>
            <a:lvl2pP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a:defRPr lang="en-GB" sz="24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Main title</a:t>
            </a:r>
          </a:p>
        </p:txBody>
      </p:sp>
      <p:cxnSp>
        <p:nvCxnSpPr>
          <p:cNvPr id="12" name="Connettore 1 15"/>
          <p:cNvCxnSpPr>
            <a:cxnSpLocks/>
          </p:cNvCxnSpPr>
          <p:nvPr userDrawn="1"/>
        </p:nvCxnSpPr>
        <p:spPr>
          <a:xfrm>
            <a:off x="442432" y="5942730"/>
            <a:ext cx="11565954" cy="0"/>
          </a:xfrm>
          <a:prstGeom prst="line">
            <a:avLst/>
          </a:prstGeom>
          <a:ln w="6350" cmpd="sng">
            <a:solidFill>
              <a:srgbClr val="1F497D"/>
            </a:solidFill>
          </a:ln>
          <a:effectLst>
            <a:outerShdw dist="12700" dir="5400000" sx="0" sy="0" rotWithShape="0">
              <a:srgbClr val="000000"/>
            </a:outerShdw>
          </a:effectLst>
        </p:spPr>
        <p:style>
          <a:lnRef idx="2">
            <a:schemeClr val="accent1"/>
          </a:lnRef>
          <a:fillRef idx="0">
            <a:schemeClr val="accent1"/>
          </a:fillRef>
          <a:effectRef idx="1">
            <a:schemeClr val="accent1"/>
          </a:effectRef>
          <a:fontRef idx="minor">
            <a:schemeClr val="tx1"/>
          </a:fontRef>
        </p:style>
      </p:cxnSp>
      <p:sp>
        <p:nvSpPr>
          <p:cNvPr id="17" name="Text Placeholder 16"/>
          <p:cNvSpPr>
            <a:spLocks noGrp="1"/>
          </p:cNvSpPr>
          <p:nvPr>
            <p:ph type="body" sz="quarter" idx="10"/>
          </p:nvPr>
        </p:nvSpPr>
        <p:spPr>
          <a:xfrm>
            <a:off x="359217" y="655227"/>
            <a:ext cx="3188315" cy="271462"/>
          </a:xfrm>
          <a:prstGeom prst="rect">
            <a:avLst/>
          </a:prstGeom>
        </p:spPr>
        <p:txBody>
          <a:bodyPr/>
          <a:lstStyle>
            <a:lvl1pPr>
              <a:defRPr lang="en-US" sz="1600" b="1" kern="1200" dirty="0" smtClean="0">
                <a:solidFill>
                  <a:prstClr val="white"/>
                </a:solidFill>
                <a:latin typeface="Open Sans"/>
                <a:ea typeface="+mn-ea"/>
                <a:cs typeface="Open Sans"/>
              </a:defRPr>
            </a:lvl1pPr>
          </a:lstStyle>
          <a:p>
            <a:pPr lvl="0"/>
            <a:r>
              <a:rPr lang="en-GB"/>
              <a:t>Click to edit Master text styles</a:t>
            </a:r>
          </a:p>
        </p:txBody>
      </p:sp>
      <p:pic>
        <p:nvPicPr>
          <p:cNvPr id="13" name="Immagine 5"/>
          <p:cNvPicPr>
            <a:picLocks noChangeAspect="1"/>
          </p:cNvPicPr>
          <p:nvPr userDrawn="1"/>
        </p:nvPicPr>
        <p:blipFill>
          <a:blip r:embed="rId2"/>
          <a:stretch>
            <a:fillRect/>
          </a:stretch>
        </p:blipFill>
        <p:spPr>
          <a:xfrm>
            <a:off x="-661119" y="386816"/>
            <a:ext cx="4606591" cy="714466"/>
          </a:xfrm>
          <a:prstGeom prst="rect">
            <a:avLst/>
          </a:prstGeom>
        </p:spPr>
      </p:pic>
      <p:pic>
        <p:nvPicPr>
          <p:cNvPr id="6" name="Picture 5">
            <a:extLst>
              <a:ext uri="{FF2B5EF4-FFF2-40B4-BE49-F238E27FC236}">
                <a16:creationId xmlns:a16="http://schemas.microsoft.com/office/drawing/2014/main" id="{2738A5C0-9CAE-D448-9A43-C65D1B01E42D}"/>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9661793" y="5338161"/>
            <a:ext cx="2478779" cy="1387633"/>
          </a:xfrm>
          <a:prstGeom prst="rect">
            <a:avLst/>
          </a:prstGeom>
        </p:spPr>
      </p:pic>
    </p:spTree>
    <p:extLst>
      <p:ext uri="{BB962C8B-B14F-4D97-AF65-F5344CB8AC3E}">
        <p14:creationId xmlns:p14="http://schemas.microsoft.com/office/powerpoint/2010/main" val="50665698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Segnaposto contenuto 2"/>
          <p:cNvSpPr>
            <a:spLocks noGrp="1"/>
          </p:cNvSpPr>
          <p:nvPr>
            <p:ph idx="13" hasCustomPrompt="1"/>
          </p:nvPr>
        </p:nvSpPr>
        <p:spPr>
          <a:xfrm>
            <a:off x="304722" y="1246798"/>
            <a:ext cx="11616345" cy="5234092"/>
          </a:xfrm>
          <a:prstGeom prst="rect">
            <a:avLst/>
          </a:prstGeom>
        </p:spPr>
        <p:txBody>
          <a:bodyPr/>
          <a:lstStyle>
            <a:lvl1pPr marL="285750" indent="-285750">
              <a:lnSpc>
                <a:spcPct val="120000"/>
              </a:lnSpc>
              <a:buFont typeface="Arial" panose="020B0604020202020204" pitchFamily="34" charset="0"/>
              <a:buChar char="•"/>
              <a:defRPr/>
            </a:lvl1pPr>
          </a:lstStyle>
          <a:p>
            <a:pPr marL="0" indent="0">
              <a:buNone/>
            </a:pPr>
            <a:r>
              <a:rPr lang="it-IT" b="1" dirty="0">
                <a:latin typeface="Open Sans"/>
                <a:cs typeface="Open Sans"/>
              </a:rPr>
              <a:t>Text (</a:t>
            </a:r>
            <a:r>
              <a:rPr lang="it-IT" b="1" dirty="0" err="1">
                <a:latin typeface="Open Sans"/>
                <a:cs typeface="Open Sans"/>
              </a:rPr>
              <a:t>title</a:t>
            </a:r>
            <a:r>
              <a:rPr lang="it-IT" b="1" dirty="0">
                <a:latin typeface="Open Sans"/>
                <a:cs typeface="Open Sans"/>
              </a:rPr>
              <a:t>)</a:t>
            </a:r>
          </a:p>
          <a:p>
            <a:pPr marL="0" indent="0">
              <a:lnSpc>
                <a:spcPct val="120000"/>
              </a:lnSpc>
              <a:buNone/>
            </a:pPr>
            <a:r>
              <a:rPr lang="it-IT" sz="1800" dirty="0">
                <a:latin typeface="Open Sans"/>
                <a:cs typeface="Open Sans"/>
              </a:rPr>
              <a:t>Text </a:t>
            </a:r>
            <a:r>
              <a:rPr lang="it-IT" sz="1800" dirty="0" err="1">
                <a:latin typeface="Open Sans"/>
                <a:cs typeface="Open Sans"/>
              </a:rPr>
              <a:t>Lorem</a:t>
            </a:r>
            <a:r>
              <a:rPr lang="it-IT" sz="1800" dirty="0">
                <a:latin typeface="Open Sans"/>
                <a:cs typeface="Open Sans"/>
              </a:rPr>
              <a:t> </a:t>
            </a:r>
            <a:r>
              <a:rPr lang="it-IT" sz="1800" dirty="0" err="1">
                <a:latin typeface="Open Sans"/>
                <a:cs typeface="Open Sans"/>
              </a:rPr>
              <a:t>ipsum</a:t>
            </a:r>
            <a:r>
              <a:rPr lang="it-IT" sz="1800" dirty="0">
                <a:latin typeface="Open Sans"/>
                <a:cs typeface="Open Sans"/>
              </a:rPr>
              <a:t> </a:t>
            </a:r>
            <a:r>
              <a:rPr lang="it-IT" sz="1800" dirty="0" err="1">
                <a:latin typeface="Open Sans"/>
                <a:cs typeface="Open Sans"/>
              </a:rPr>
              <a:t>dolor</a:t>
            </a:r>
            <a:r>
              <a:rPr lang="it-IT" sz="1800" dirty="0">
                <a:latin typeface="Open Sans"/>
                <a:cs typeface="Open Sans"/>
              </a:rPr>
              <a:t> </a:t>
            </a:r>
            <a:r>
              <a:rPr lang="it-IT" sz="1800" dirty="0" err="1">
                <a:latin typeface="Open Sans"/>
                <a:cs typeface="Open Sans"/>
              </a:rPr>
              <a:t>sitmkn</a:t>
            </a:r>
            <a:r>
              <a:rPr lang="it-IT" sz="1800" dirty="0">
                <a:latin typeface="Open Sans"/>
                <a:cs typeface="Open Sans"/>
              </a:rPr>
              <a:t> </a:t>
            </a:r>
            <a:r>
              <a:rPr lang="it-IT" sz="1800" dirty="0" err="1">
                <a:latin typeface="Open Sans"/>
                <a:cs typeface="Open Sans"/>
              </a:rPr>
              <a:t>djsoinsc-msdece</a:t>
            </a:r>
            <a:r>
              <a:rPr lang="it-IT" sz="1800" dirty="0">
                <a:latin typeface="Open Sans"/>
                <a:cs typeface="Open Sans"/>
              </a:rPr>
              <a:t>. </a:t>
            </a:r>
            <a:r>
              <a:rPr lang="it-IT" sz="1800" dirty="0" err="1">
                <a:latin typeface="Open Sans"/>
                <a:cs typeface="Open Sans"/>
              </a:rPr>
              <a:t>Lorem</a:t>
            </a:r>
            <a:r>
              <a:rPr lang="it-IT" sz="1800" dirty="0">
                <a:latin typeface="Open Sans"/>
                <a:cs typeface="Open Sans"/>
              </a:rPr>
              <a:t> </a:t>
            </a:r>
            <a:r>
              <a:rPr lang="it-IT" sz="1800" dirty="0" err="1">
                <a:latin typeface="Open Sans"/>
                <a:cs typeface="Open Sans"/>
              </a:rPr>
              <a:t>ipsum</a:t>
            </a:r>
            <a:r>
              <a:rPr lang="it-IT" sz="1800" dirty="0">
                <a:latin typeface="Open Sans"/>
                <a:cs typeface="Open Sans"/>
              </a:rPr>
              <a:t> </a:t>
            </a:r>
            <a:r>
              <a:rPr lang="it-IT" sz="1800" dirty="0" err="1">
                <a:latin typeface="Open Sans"/>
                <a:cs typeface="Open Sans"/>
              </a:rPr>
              <a:t>dolor</a:t>
            </a:r>
            <a:r>
              <a:rPr lang="it-IT" sz="1800" dirty="0">
                <a:latin typeface="Open Sans"/>
                <a:cs typeface="Open Sans"/>
              </a:rPr>
              <a:t> </a:t>
            </a:r>
            <a:r>
              <a:rPr lang="it-IT" sz="1800" dirty="0" err="1">
                <a:latin typeface="Open Sans"/>
                <a:cs typeface="Open Sans"/>
              </a:rPr>
              <a:t>sitmkn</a:t>
            </a:r>
            <a:r>
              <a:rPr lang="it-IT" sz="1800" dirty="0">
                <a:latin typeface="Open Sans"/>
                <a:cs typeface="Open Sans"/>
              </a:rPr>
              <a:t> </a:t>
            </a:r>
            <a:r>
              <a:rPr lang="it-IT" sz="1800" dirty="0" err="1">
                <a:latin typeface="Open Sans"/>
                <a:cs typeface="Open Sans"/>
              </a:rPr>
              <a:t>djsoinsc-msdece</a:t>
            </a:r>
            <a:r>
              <a:rPr lang="it-IT" sz="1800" dirty="0">
                <a:latin typeface="Open Sans"/>
                <a:cs typeface="Open Sans"/>
              </a:rPr>
              <a:t>.</a:t>
            </a:r>
          </a:p>
          <a:p>
            <a:pPr marL="0" indent="0">
              <a:buNone/>
            </a:pPr>
            <a:endParaRPr lang="it-IT" sz="1800" dirty="0">
              <a:latin typeface="Open Sans"/>
              <a:cs typeface="Open Sans"/>
            </a:endParaRPr>
          </a:p>
          <a:p>
            <a:pPr marL="0" indent="0">
              <a:buNone/>
            </a:pPr>
            <a:endParaRPr lang="it-IT" sz="1800" dirty="0">
              <a:latin typeface="Open Sans"/>
              <a:cs typeface="Open Sans"/>
            </a:endParaRPr>
          </a:p>
          <a:p>
            <a:pPr marL="0" indent="0">
              <a:buNone/>
            </a:pPr>
            <a:endParaRPr lang="it-IT" sz="1800" dirty="0">
              <a:latin typeface="Open Sans"/>
              <a:cs typeface="Open Sans"/>
            </a:endParaRPr>
          </a:p>
        </p:txBody>
      </p:sp>
      <p:sp>
        <p:nvSpPr>
          <p:cNvPr id="8" name="Text Placeholder 14"/>
          <p:cNvSpPr>
            <a:spLocks noGrp="1"/>
          </p:cNvSpPr>
          <p:nvPr>
            <p:ph type="body" sz="quarter" idx="14" hasCustomPrompt="1"/>
          </p:nvPr>
        </p:nvSpPr>
        <p:spPr>
          <a:xfrm>
            <a:off x="263609" y="420625"/>
            <a:ext cx="10935855" cy="530352"/>
          </a:xfrm>
          <a:prstGeom prst="rect">
            <a:avLst/>
          </a:prstGeom>
        </p:spPr>
        <p:txBody>
          <a:bodyPr/>
          <a:lstStyle>
            <a:lvl1pPr marL="0" indent="0">
              <a:buNone/>
              <a:defRPr lang="en-US" sz="3200" b="1" kern="1200" dirty="0" smtClean="0">
                <a:solidFill>
                  <a:srgbClr val="1F6BA7"/>
                </a:solidFill>
                <a:latin typeface="Open Sans"/>
                <a:ea typeface="+mn-ea"/>
                <a:cs typeface="Open Sans"/>
              </a:defRPr>
            </a:lvl1pPr>
            <a:lvl2pPr>
              <a:defRPr lang="en-US" sz="1050" kern="1200" dirty="0" smtClean="0">
                <a:solidFill>
                  <a:srgbClr val="1F6BA7"/>
                </a:solidFill>
                <a:latin typeface="Open Sans"/>
                <a:ea typeface="+mn-ea"/>
                <a:cs typeface="Open Sans"/>
              </a:defRPr>
            </a:lvl2pPr>
            <a:lvl3pPr>
              <a:defRPr lang="en-US" sz="1050" kern="1200" dirty="0" smtClean="0">
                <a:solidFill>
                  <a:srgbClr val="1F6BA7"/>
                </a:solidFill>
                <a:latin typeface="Open Sans"/>
                <a:ea typeface="+mn-ea"/>
                <a:cs typeface="Open Sans"/>
              </a:defRPr>
            </a:lvl3pPr>
            <a:lvl4pPr>
              <a:defRPr lang="en-US" sz="1050" kern="1200" dirty="0" smtClean="0">
                <a:solidFill>
                  <a:srgbClr val="1F6BA7"/>
                </a:solidFill>
                <a:latin typeface="Open Sans"/>
                <a:ea typeface="+mn-ea"/>
                <a:cs typeface="Open Sans"/>
              </a:defRPr>
            </a:lvl4pPr>
            <a:lvl5pPr>
              <a:defRPr lang="en-GB" sz="1050" kern="1200" dirty="0">
                <a:solidFill>
                  <a:srgbClr val="1F6BA7"/>
                </a:solidFill>
                <a:latin typeface="Open Sans"/>
                <a:ea typeface="+mn-ea"/>
                <a:cs typeface="Open Sans"/>
              </a:defRPr>
            </a:lvl5pPr>
          </a:lstStyle>
          <a:p>
            <a:pPr lvl="0"/>
            <a:r>
              <a:rPr lang="en-US" dirty="0"/>
              <a:t>Slide title</a:t>
            </a:r>
          </a:p>
        </p:txBody>
      </p:sp>
      <p:cxnSp>
        <p:nvCxnSpPr>
          <p:cNvPr id="5" name="Straight Connector 4">
            <a:extLst>
              <a:ext uri="{FF2B5EF4-FFF2-40B4-BE49-F238E27FC236}">
                <a16:creationId xmlns:a16="http://schemas.microsoft.com/office/drawing/2014/main" id="{F1E641C7-CC69-6945-A1AC-1FF05AD96B6F}"/>
              </a:ext>
            </a:extLst>
          </p:cNvPr>
          <p:cNvCxnSpPr>
            <a:cxnSpLocks/>
          </p:cNvCxnSpPr>
          <p:nvPr userDrawn="1"/>
        </p:nvCxnSpPr>
        <p:spPr>
          <a:xfrm>
            <a:off x="12135497" y="0"/>
            <a:ext cx="0" cy="6858000"/>
          </a:xfrm>
          <a:prstGeom prst="line">
            <a:avLst/>
          </a:prstGeom>
          <a:ln w="152400"/>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0F027964-0995-8F43-9E2B-8D42B3704ADF}"/>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0121645" y="27832"/>
            <a:ext cx="1913263" cy="1071055"/>
          </a:xfrm>
          <a:prstGeom prst="rect">
            <a:avLst/>
          </a:prstGeom>
        </p:spPr>
      </p:pic>
      <p:sp>
        <p:nvSpPr>
          <p:cNvPr id="9" name="Slide Number Placeholder 5">
            <a:extLst>
              <a:ext uri="{FF2B5EF4-FFF2-40B4-BE49-F238E27FC236}">
                <a16:creationId xmlns:a16="http://schemas.microsoft.com/office/drawing/2014/main" id="{17204E7F-823B-6242-BF5D-893F8B1E7834}"/>
              </a:ext>
            </a:extLst>
          </p:cNvPr>
          <p:cNvSpPr>
            <a:spLocks noGrp="1"/>
          </p:cNvSpPr>
          <p:nvPr>
            <p:ph type="sldNum" sz="quarter" idx="12"/>
          </p:nvPr>
        </p:nvSpPr>
        <p:spPr>
          <a:xfrm>
            <a:off x="9177867" y="6411586"/>
            <a:ext cx="2743200" cy="365125"/>
          </a:xfrm>
        </p:spPr>
        <p:txBody>
          <a:bodyPr/>
          <a:lstStyle>
            <a:lvl1pPr>
              <a:defRPr sz="1600"/>
            </a:lvl1pPr>
          </a:lstStyle>
          <a:p>
            <a:fld id="{F26FC048-DF4E-0746-B313-543F0DD72FCB}" type="slidenum">
              <a:rPr lang="en-GB" smtClean="0"/>
              <a:pPr/>
              <a:t>‹#›</a:t>
            </a:fld>
            <a:endParaRPr lang="en-GB"/>
          </a:p>
        </p:txBody>
      </p:sp>
    </p:spTree>
    <p:extLst>
      <p:ext uri="{BB962C8B-B14F-4D97-AF65-F5344CB8AC3E}">
        <p14:creationId xmlns:p14="http://schemas.microsoft.com/office/powerpoint/2010/main" val="3721415889"/>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8DBD6C-32A7-3F44-A2EB-469D7D3CE9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E5B8AB5F-426D-FC43-A1CE-4A8228FF08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74AE1AC-505D-D244-BF59-1FF84006F7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5" name="Footer Placeholder 4">
            <a:extLst>
              <a:ext uri="{FF2B5EF4-FFF2-40B4-BE49-F238E27FC236}">
                <a16:creationId xmlns:a16="http://schemas.microsoft.com/office/drawing/2014/main" id="{7B1556B6-3911-514A-A2D3-508B453B6D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BEFC081-57EB-A143-A1A7-1FC603BAE0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6FC048-DF4E-0746-B313-543F0DD72FCB}" type="slidenum">
              <a:rPr lang="en-GB" smtClean="0"/>
              <a:t>‹#›</a:t>
            </a:fld>
            <a:endParaRPr lang="en-GB"/>
          </a:p>
        </p:txBody>
      </p:sp>
    </p:spTree>
    <p:extLst>
      <p:ext uri="{BB962C8B-B14F-4D97-AF65-F5344CB8AC3E}">
        <p14:creationId xmlns:p14="http://schemas.microsoft.com/office/powerpoint/2010/main" val="3339834278"/>
      </p:ext>
    </p:extLst>
  </p:cSld>
  <p:clrMap bg1="lt1" tx1="dk1" bg2="lt2" tx2="dk2" accent1="accent1" accent2="accent2" accent3="accent3" accent4="accent4" accent5="accent5" accent6="accent6" hlink="hlink" folHlink="folHlink"/>
  <p:sldLayoutIdLst>
    <p:sldLayoutId id="2147483660" r:id="rId1"/>
    <p:sldLayoutId id="2147483661"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raponline.org/wp-content/uploads/2020/06/rap_dupuy_weston_kadoch_cowart_designing_power_markets_maximize_effectiveness_carbon_pricing_may_2020.pdf"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2C9BC-2C6A-4244-998F-180C3DF2BEA0}"/>
              </a:ext>
            </a:extLst>
          </p:cNvPr>
          <p:cNvSpPr>
            <a:spLocks noGrp="1"/>
          </p:cNvSpPr>
          <p:nvPr>
            <p:ph type="title"/>
          </p:nvPr>
        </p:nvSpPr>
        <p:spPr>
          <a:xfrm>
            <a:off x="442432" y="4222438"/>
            <a:ext cx="10515600" cy="963337"/>
          </a:xfrm>
        </p:spPr>
        <p:txBody>
          <a:bodyPr>
            <a:normAutofit/>
          </a:bodyPr>
          <a:lstStyle/>
          <a:p>
            <a:r>
              <a:rPr lang="en-US" dirty="0"/>
              <a:t>Andrei </a:t>
            </a:r>
            <a:r>
              <a:rPr lang="en-US" dirty="0" err="1"/>
              <a:t>Marcu</a:t>
            </a:r>
            <a:r>
              <a:rPr lang="en-US" dirty="0"/>
              <a:t> 	 Michael </a:t>
            </a:r>
            <a:r>
              <a:rPr lang="en-US" dirty="0" err="1"/>
              <a:t>Mehling</a:t>
            </a:r>
            <a:r>
              <a:rPr lang="en-US" dirty="0"/>
              <a:t>         Aaron </a:t>
            </a:r>
            <a:r>
              <a:rPr lang="en-US" dirty="0" err="1"/>
              <a:t>Cosbey</a:t>
            </a:r>
            <a:r>
              <a:rPr lang="en-US" dirty="0"/>
              <a:t> 	Alexandra </a:t>
            </a:r>
            <a:r>
              <a:rPr lang="en-US" dirty="0" err="1"/>
              <a:t>Maratou</a:t>
            </a:r>
            <a:r>
              <a:rPr lang="en-US" dirty="0"/>
              <a:t> 	 </a:t>
            </a:r>
          </a:p>
        </p:txBody>
      </p:sp>
      <p:sp>
        <p:nvSpPr>
          <p:cNvPr id="3" name="Content Placeholder 2">
            <a:extLst>
              <a:ext uri="{FF2B5EF4-FFF2-40B4-BE49-F238E27FC236}">
                <a16:creationId xmlns:a16="http://schemas.microsoft.com/office/drawing/2014/main" id="{42DCA48D-17FA-3841-95FC-E9FFE39557ED}"/>
              </a:ext>
            </a:extLst>
          </p:cNvPr>
          <p:cNvSpPr>
            <a:spLocks noGrp="1"/>
          </p:cNvSpPr>
          <p:nvPr>
            <p:ph sz="half" idx="1"/>
          </p:nvPr>
        </p:nvSpPr>
        <p:spPr/>
        <p:txBody>
          <a:bodyPr/>
          <a:lstStyle/>
          <a:p>
            <a:r>
              <a:rPr lang="en-US" dirty="0"/>
              <a:t>July 5, 2022 Virtual meeting</a:t>
            </a:r>
          </a:p>
        </p:txBody>
      </p:sp>
      <p:sp>
        <p:nvSpPr>
          <p:cNvPr id="4" name="Content Placeholder 3">
            <a:extLst>
              <a:ext uri="{FF2B5EF4-FFF2-40B4-BE49-F238E27FC236}">
                <a16:creationId xmlns:a16="http://schemas.microsoft.com/office/drawing/2014/main" id="{BB594FA6-4096-AD4C-A6CA-70A4B56BB12E}"/>
              </a:ext>
            </a:extLst>
          </p:cNvPr>
          <p:cNvSpPr>
            <a:spLocks noGrp="1"/>
          </p:cNvSpPr>
          <p:nvPr>
            <p:ph sz="half" idx="2"/>
          </p:nvPr>
        </p:nvSpPr>
        <p:spPr/>
        <p:txBody>
          <a:bodyPr/>
          <a:lstStyle/>
          <a:p>
            <a:r>
              <a:rPr lang="en-GB" dirty="0">
                <a:solidFill>
                  <a:srgbClr val="1E6BA7"/>
                </a:solidFill>
                <a:latin typeface="Cambria Math" charset="0"/>
                <a:ea typeface="Cambria Math" charset="0"/>
                <a:cs typeface="Cambria Math" charset="0"/>
              </a:rPr>
              <a:t>Treatment of Indirect Emissions in CBAM</a:t>
            </a:r>
          </a:p>
        </p:txBody>
      </p:sp>
    </p:spTree>
    <p:extLst>
      <p:ext uri="{BB962C8B-B14F-4D97-AF65-F5344CB8AC3E}">
        <p14:creationId xmlns:p14="http://schemas.microsoft.com/office/powerpoint/2010/main" val="42327927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p:txBody>
          <a:bodyPr>
            <a:normAutofit fontScale="92500" lnSpcReduction="10000"/>
          </a:bodyPr>
          <a:lstStyle/>
          <a:p>
            <a:r>
              <a:rPr lang="en-GB" sz="3200" dirty="0">
                <a:cs typeface="Arial" panose="020B0604020202020204" pitchFamily="34" charset="0"/>
              </a:rPr>
              <a:t>2020-2021: Feasibility study, public consultations favour inclusion of indirect emissions, but acknowledge challenges</a:t>
            </a:r>
          </a:p>
          <a:p>
            <a:r>
              <a:rPr lang="en-GB" sz="3200" dirty="0">
                <a:cs typeface="Arial" panose="020B0604020202020204" pitchFamily="34" charset="0"/>
              </a:rPr>
              <a:t>July 2021: EC proposal only covers direct emissions</a:t>
            </a:r>
            <a:r>
              <a:rPr lang="en-GB" sz="3200" baseline="30000" dirty="0">
                <a:cs typeface="Arial" panose="020B0604020202020204" pitchFamily="34" charset="0"/>
              </a:rPr>
              <a:t>*</a:t>
            </a:r>
          </a:p>
          <a:p>
            <a:pPr lvl="1"/>
            <a:r>
              <a:rPr lang="en-GB" sz="2800" dirty="0">
                <a:cs typeface="Arial" panose="020B0604020202020204" pitchFamily="34" charset="0"/>
              </a:rPr>
              <a:t>Mirrors the current EU ETS design</a:t>
            </a:r>
          </a:p>
          <a:p>
            <a:pPr lvl="1"/>
            <a:r>
              <a:rPr lang="en-GB" sz="2800" dirty="0">
                <a:cs typeface="Arial" panose="020B0604020202020204" pitchFamily="34" charset="0"/>
              </a:rPr>
              <a:t>Indirect carbon cost addressed with indirect cost compensation</a:t>
            </a:r>
          </a:p>
          <a:p>
            <a:pPr lvl="1"/>
            <a:r>
              <a:rPr lang="en-GB" sz="2800" dirty="0">
                <a:cs typeface="Arial" panose="020B0604020202020204" pitchFamily="34" charset="0"/>
              </a:rPr>
              <a:t>EC proposes assessing future inclusion of indirect emissions </a:t>
            </a:r>
          </a:p>
          <a:p>
            <a:r>
              <a:rPr lang="en-GB" sz="3200" dirty="0">
                <a:cs typeface="Arial" panose="020B0604020202020204" pitchFamily="34" charset="0"/>
              </a:rPr>
              <a:t>Dec. 2021-June 2022: EP ENVI Committee and Plenary endorse inclusion of indirect emissions from the outset</a:t>
            </a:r>
          </a:p>
          <a:p>
            <a:r>
              <a:rPr lang="en-GB" sz="3200" dirty="0">
                <a:cs typeface="Arial" panose="020B0604020202020204" pitchFamily="34" charset="0"/>
              </a:rPr>
              <a:t>June 2022: Council follows EC approach in its “General Approach”</a:t>
            </a:r>
            <a:endParaRPr lang="en-GB" sz="2400" baseline="30000" dirty="0">
              <a:cs typeface="Arial" panose="020B0604020202020204" pitchFamily="34" charset="0"/>
            </a:endParaRPr>
          </a:p>
          <a:p>
            <a:pPr marL="0" indent="0">
              <a:buNone/>
            </a:pPr>
            <a:r>
              <a:rPr lang="en-GB" sz="2400" baseline="30000" dirty="0">
                <a:cs typeface="Arial" panose="020B0604020202020204" pitchFamily="34" charset="0"/>
              </a:rPr>
              <a:t>* </a:t>
            </a:r>
            <a:r>
              <a:rPr lang="en-GB" sz="2400" dirty="0">
                <a:cs typeface="Arial" panose="020B0604020202020204" pitchFamily="34" charset="0"/>
              </a:rPr>
              <a:t>and indirect (Scope 3) emissions embodied </a:t>
            </a:r>
            <a:r>
              <a:rPr lang="en-GB" sz="2400">
                <a:cs typeface="Arial" panose="020B0604020202020204" pitchFamily="34" charset="0"/>
              </a:rPr>
              <a:t>in covered raw </a:t>
            </a:r>
            <a:r>
              <a:rPr lang="en-GB" sz="2400" dirty="0">
                <a:cs typeface="Arial" panose="020B0604020202020204" pitchFamily="34" charset="0"/>
              </a:rPr>
              <a:t>material inputs</a:t>
            </a:r>
          </a:p>
        </p:txBody>
      </p:sp>
      <p:sp>
        <p:nvSpPr>
          <p:cNvPr id="4" name="Text Placeholder 3"/>
          <p:cNvSpPr>
            <a:spLocks noGrp="1"/>
          </p:cNvSpPr>
          <p:nvPr>
            <p:ph type="body" sz="quarter" idx="14"/>
          </p:nvPr>
        </p:nvSpPr>
        <p:spPr/>
        <p:txBody>
          <a:bodyPr>
            <a:normAutofit/>
          </a:bodyPr>
          <a:lstStyle/>
          <a:p>
            <a:r>
              <a:rPr lang="en-US" dirty="0">
                <a:latin typeface="Cambria" panose="02040503050406030204" pitchFamily="18" charset="0"/>
              </a:rPr>
              <a:t>Policy Context and Evolution of the Debate</a:t>
            </a:r>
          </a:p>
        </p:txBody>
      </p:sp>
      <p:sp>
        <p:nvSpPr>
          <p:cNvPr id="2" name="Slide Number Placeholder 1">
            <a:extLst>
              <a:ext uri="{FF2B5EF4-FFF2-40B4-BE49-F238E27FC236}">
                <a16:creationId xmlns:a16="http://schemas.microsoft.com/office/drawing/2014/main" id="{E341FD41-AD73-1240-B932-71A10FE39DED}"/>
              </a:ext>
            </a:extLst>
          </p:cNvPr>
          <p:cNvSpPr>
            <a:spLocks noGrp="1"/>
          </p:cNvSpPr>
          <p:nvPr>
            <p:ph type="sldNum" sz="quarter" idx="12"/>
          </p:nvPr>
        </p:nvSpPr>
        <p:spPr>
          <a:xfrm>
            <a:off x="9177867" y="6425325"/>
            <a:ext cx="2743200" cy="365125"/>
          </a:xfrm>
        </p:spPr>
        <p:txBody>
          <a:bodyPr/>
          <a:lstStyle/>
          <a:p>
            <a:fld id="{F26FC048-DF4E-0746-B313-543F0DD72FCB}" type="slidenum">
              <a:rPr lang="en-GB" smtClean="0"/>
              <a:t>2</a:t>
            </a:fld>
            <a:endParaRPr lang="en-GB"/>
          </a:p>
        </p:txBody>
      </p:sp>
    </p:spTree>
    <p:extLst>
      <p:ext uri="{BB962C8B-B14F-4D97-AF65-F5344CB8AC3E}">
        <p14:creationId xmlns:p14="http://schemas.microsoft.com/office/powerpoint/2010/main" val="33219484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p:txBody>
          <a:bodyPr>
            <a:normAutofit/>
          </a:bodyPr>
          <a:lstStyle/>
          <a:p>
            <a:r>
              <a:rPr lang="en-GB" sz="3200" b="1" dirty="0">
                <a:cs typeface="Arial" panose="020B0604020202020204" pitchFamily="34" charset="0"/>
              </a:rPr>
              <a:t>Objectives of CBAM </a:t>
            </a:r>
            <a:r>
              <a:rPr lang="en-GB" sz="3200" dirty="0">
                <a:cs typeface="Arial" panose="020B0604020202020204" pitchFamily="34" charset="0"/>
              </a:rPr>
              <a:t>: a) carbon leakage; b) charge same amount; c) eliminate muting of carbon prices; d) incentivise reading partners</a:t>
            </a:r>
          </a:p>
          <a:p>
            <a:r>
              <a:rPr lang="en-GB" sz="3200" dirty="0">
                <a:cs typeface="Arial" panose="020B0604020202020204" pitchFamily="34" charset="0"/>
              </a:rPr>
              <a:t>Arguments for:</a:t>
            </a:r>
          </a:p>
          <a:p>
            <a:pPr lvl="1"/>
            <a:r>
              <a:rPr lang="en-GB" sz="2800" dirty="0">
                <a:cs typeface="Arial" panose="020B0604020202020204" pitchFamily="34" charset="0"/>
              </a:rPr>
              <a:t>Significant amount of electricity used by some CBAM covered sectors</a:t>
            </a:r>
          </a:p>
          <a:p>
            <a:pPr lvl="1"/>
            <a:r>
              <a:rPr lang="en-GB" sz="2800" dirty="0">
                <a:cs typeface="Arial" panose="020B0604020202020204" pitchFamily="34" charset="0"/>
              </a:rPr>
              <a:t>Significant cost pass-through by electricity from EU ETS</a:t>
            </a:r>
          </a:p>
          <a:p>
            <a:pPr lvl="1"/>
            <a:r>
              <a:rPr lang="en-GB" sz="2800" dirty="0">
                <a:cs typeface="Arial" panose="020B0604020202020204" pitchFamily="34" charset="0"/>
              </a:rPr>
              <a:t>Emissions associated with electricity higher than direct emissions (84% vs 16% for aluminium)</a:t>
            </a:r>
          </a:p>
          <a:p>
            <a:pPr lvl="1"/>
            <a:r>
              <a:rPr lang="en-GB" sz="2800" dirty="0">
                <a:cs typeface="Arial" panose="020B0604020202020204" pitchFamily="34" charset="0"/>
              </a:rPr>
              <a:t>Significance of indirect emissions will increase until decarbonization of electricity</a:t>
            </a:r>
          </a:p>
        </p:txBody>
      </p:sp>
      <p:sp>
        <p:nvSpPr>
          <p:cNvPr id="4" name="Text Placeholder 3"/>
          <p:cNvSpPr>
            <a:spLocks noGrp="1"/>
          </p:cNvSpPr>
          <p:nvPr>
            <p:ph type="body" sz="quarter" idx="14"/>
          </p:nvPr>
        </p:nvSpPr>
        <p:spPr/>
        <p:txBody>
          <a:bodyPr>
            <a:normAutofit/>
          </a:bodyPr>
          <a:lstStyle/>
          <a:p>
            <a:r>
              <a:rPr lang="en-US" dirty="0">
                <a:latin typeface="Cambria" panose="02040503050406030204" pitchFamily="18" charset="0"/>
              </a:rPr>
              <a:t>Should CBAM cover Indirect Emissions?</a:t>
            </a:r>
          </a:p>
        </p:txBody>
      </p:sp>
      <p:sp>
        <p:nvSpPr>
          <p:cNvPr id="2" name="Slide Number Placeholder 1">
            <a:extLst>
              <a:ext uri="{FF2B5EF4-FFF2-40B4-BE49-F238E27FC236}">
                <a16:creationId xmlns:a16="http://schemas.microsoft.com/office/drawing/2014/main" id="{E341FD41-AD73-1240-B932-71A10FE39DED}"/>
              </a:ext>
            </a:extLst>
          </p:cNvPr>
          <p:cNvSpPr>
            <a:spLocks noGrp="1"/>
          </p:cNvSpPr>
          <p:nvPr>
            <p:ph type="sldNum" sz="quarter" idx="12"/>
          </p:nvPr>
        </p:nvSpPr>
        <p:spPr>
          <a:xfrm>
            <a:off x="9177867" y="6425325"/>
            <a:ext cx="2743200" cy="365125"/>
          </a:xfrm>
        </p:spPr>
        <p:txBody>
          <a:bodyPr/>
          <a:lstStyle/>
          <a:p>
            <a:fld id="{F26FC048-DF4E-0746-B313-543F0DD72FCB}" type="slidenum">
              <a:rPr lang="en-GB" smtClean="0"/>
              <a:t>3</a:t>
            </a:fld>
            <a:endParaRPr lang="en-GB"/>
          </a:p>
        </p:txBody>
      </p:sp>
    </p:spTree>
    <p:extLst>
      <p:ext uri="{BB962C8B-B14F-4D97-AF65-F5344CB8AC3E}">
        <p14:creationId xmlns:p14="http://schemas.microsoft.com/office/powerpoint/2010/main" val="60752121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p:txBody>
          <a:bodyPr>
            <a:normAutofit/>
          </a:bodyPr>
          <a:lstStyle/>
          <a:p>
            <a:r>
              <a:rPr lang="en-GB" sz="3200" dirty="0">
                <a:cs typeface="Arial" panose="020B0604020202020204" pitchFamily="34" charset="0"/>
              </a:rPr>
              <a:t>Arguments against</a:t>
            </a:r>
          </a:p>
          <a:p>
            <a:pPr lvl="1"/>
            <a:r>
              <a:rPr lang="en-GB" sz="2800" dirty="0">
                <a:cs typeface="Arial" panose="020B0604020202020204" pitchFamily="34" charset="0"/>
              </a:rPr>
              <a:t>There is already a system to protect against carbon leakage – true for direct emissions as well. It is at MS discretion</a:t>
            </a:r>
          </a:p>
          <a:p>
            <a:pPr lvl="1"/>
            <a:r>
              <a:rPr lang="en-GB" sz="2800" dirty="0">
                <a:cs typeface="Arial" panose="020B0604020202020204" pitchFamily="34" charset="0"/>
              </a:rPr>
              <a:t>Impact of electricity market structure</a:t>
            </a:r>
          </a:p>
          <a:p>
            <a:pPr lvl="1"/>
            <a:r>
              <a:rPr lang="en-GB" sz="2800" dirty="0">
                <a:cs typeface="Arial" panose="020B0604020202020204" pitchFamily="34" charset="0"/>
              </a:rPr>
              <a:t>CBAM will not cover all indirect costs</a:t>
            </a:r>
          </a:p>
          <a:p>
            <a:pPr lvl="1"/>
            <a:r>
              <a:rPr lang="en-GB" sz="2800" dirty="0">
                <a:cs typeface="Arial" panose="020B0604020202020204" pitchFamily="34" charset="0"/>
              </a:rPr>
              <a:t>Will increase the risk of resource shuffling</a:t>
            </a:r>
          </a:p>
          <a:p>
            <a:pPr lvl="1"/>
            <a:r>
              <a:rPr lang="en-GB" sz="2800" dirty="0">
                <a:cs typeface="Arial" panose="020B0604020202020204" pitchFamily="34" charset="0"/>
              </a:rPr>
              <a:t>Legal risks to have importers buy allowance associated with indirect costs</a:t>
            </a:r>
          </a:p>
          <a:p>
            <a:pPr lvl="1"/>
            <a:r>
              <a:rPr lang="en-GB" sz="2800" dirty="0">
                <a:cs typeface="Arial" panose="020B0604020202020204" pitchFamily="34" charset="0"/>
              </a:rPr>
              <a:t>Complexity in operationalization and administration</a:t>
            </a:r>
          </a:p>
          <a:p>
            <a:pPr lvl="1"/>
            <a:r>
              <a:rPr lang="en-GB" sz="2800" dirty="0">
                <a:cs typeface="Arial" panose="020B0604020202020204" pitchFamily="34" charset="0"/>
              </a:rPr>
              <a:t>Cost of compensation will increase while carbon is on the margin diverting resources </a:t>
            </a:r>
            <a:r>
              <a:rPr lang="en-GB" sz="2800">
                <a:cs typeface="Arial" panose="020B0604020202020204" pitchFamily="34" charset="0"/>
              </a:rPr>
              <a:t>from decarbonization </a:t>
            </a:r>
            <a:r>
              <a:rPr lang="en-GB" sz="2800" dirty="0">
                <a:cs typeface="Arial" panose="020B0604020202020204" pitchFamily="34" charset="0"/>
              </a:rPr>
              <a:t>efforts</a:t>
            </a:r>
          </a:p>
          <a:p>
            <a:pPr lvl="1"/>
            <a:endParaRPr lang="en-GB" sz="2800" dirty="0">
              <a:cs typeface="Arial" panose="020B0604020202020204" pitchFamily="34" charset="0"/>
            </a:endParaRPr>
          </a:p>
        </p:txBody>
      </p:sp>
      <p:sp>
        <p:nvSpPr>
          <p:cNvPr id="4" name="Text Placeholder 3"/>
          <p:cNvSpPr>
            <a:spLocks noGrp="1"/>
          </p:cNvSpPr>
          <p:nvPr>
            <p:ph type="body" sz="quarter" idx="14"/>
          </p:nvPr>
        </p:nvSpPr>
        <p:spPr/>
        <p:txBody>
          <a:bodyPr>
            <a:normAutofit/>
          </a:bodyPr>
          <a:lstStyle/>
          <a:p>
            <a:r>
              <a:rPr lang="en-US" dirty="0">
                <a:latin typeface="Cambria" panose="02040503050406030204" pitchFamily="18" charset="0"/>
              </a:rPr>
              <a:t>Should CBAM cover Indirect Emissions?</a:t>
            </a:r>
          </a:p>
          <a:p>
            <a:endParaRPr lang="en-US" dirty="0">
              <a:latin typeface="Cambria" panose="02040503050406030204" pitchFamily="18" charset="0"/>
            </a:endParaRPr>
          </a:p>
        </p:txBody>
      </p:sp>
      <p:sp>
        <p:nvSpPr>
          <p:cNvPr id="2" name="Slide Number Placeholder 1">
            <a:extLst>
              <a:ext uri="{FF2B5EF4-FFF2-40B4-BE49-F238E27FC236}">
                <a16:creationId xmlns:a16="http://schemas.microsoft.com/office/drawing/2014/main" id="{E341FD41-AD73-1240-B932-71A10FE39DED}"/>
              </a:ext>
            </a:extLst>
          </p:cNvPr>
          <p:cNvSpPr>
            <a:spLocks noGrp="1"/>
          </p:cNvSpPr>
          <p:nvPr>
            <p:ph type="sldNum" sz="quarter" idx="12"/>
          </p:nvPr>
        </p:nvSpPr>
        <p:spPr>
          <a:xfrm>
            <a:off x="9177867" y="6425325"/>
            <a:ext cx="2743200" cy="365125"/>
          </a:xfrm>
        </p:spPr>
        <p:txBody>
          <a:bodyPr/>
          <a:lstStyle/>
          <a:p>
            <a:fld id="{F26FC048-DF4E-0746-B313-543F0DD72FCB}" type="slidenum">
              <a:rPr lang="en-GB" smtClean="0"/>
              <a:t>4</a:t>
            </a:fld>
            <a:endParaRPr lang="en-GB"/>
          </a:p>
        </p:txBody>
      </p:sp>
    </p:spTree>
    <p:extLst>
      <p:ext uri="{BB962C8B-B14F-4D97-AF65-F5344CB8AC3E}">
        <p14:creationId xmlns:p14="http://schemas.microsoft.com/office/powerpoint/2010/main" val="228345820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p:txBody>
          <a:bodyPr>
            <a:normAutofit/>
          </a:bodyPr>
          <a:lstStyle/>
          <a:p>
            <a:pPr marL="514350" indent="-514350">
              <a:buFont typeface="+mj-lt"/>
              <a:buAutoNum type="arabicPeriod"/>
            </a:pPr>
            <a:r>
              <a:rPr lang="en-GB" sz="3200" dirty="0">
                <a:cs typeface="Arial" panose="020B0604020202020204" pitchFamily="34" charset="0"/>
              </a:rPr>
              <a:t>Baseline – CBAM with no indirect emissions covered. Retain compensation for indirect costs.</a:t>
            </a:r>
          </a:p>
          <a:p>
            <a:pPr marL="514350" indent="-514350">
              <a:buFont typeface="+mj-lt"/>
              <a:buAutoNum type="arabicPeriod"/>
            </a:pPr>
            <a:r>
              <a:rPr lang="en-GB" sz="3200" dirty="0">
                <a:cs typeface="Arial" panose="020B0604020202020204" pitchFamily="34" charset="0"/>
              </a:rPr>
              <a:t>Basic inclusion: CBAM covers indirect emissions, requesting facility-level data. No compensation for indirect costs.</a:t>
            </a:r>
          </a:p>
          <a:p>
            <a:pPr marL="514350" indent="-514350">
              <a:buFont typeface="+mj-lt"/>
              <a:buAutoNum type="arabicPeriod"/>
            </a:pPr>
            <a:r>
              <a:rPr lang="en-GB" sz="3200" dirty="0">
                <a:cs typeface="Arial" panose="020B0604020202020204" pitchFamily="34" charset="0"/>
              </a:rPr>
              <a:t>Basic inclusion, plus reform of marginal cost pricing of electricity</a:t>
            </a:r>
          </a:p>
          <a:p>
            <a:pPr marL="514350" indent="-514350">
              <a:buFont typeface="+mj-lt"/>
              <a:buAutoNum type="arabicPeriod"/>
            </a:pPr>
            <a:r>
              <a:rPr lang="en-GB" sz="3200" dirty="0">
                <a:cs typeface="Arial" panose="020B0604020202020204" pitchFamily="34" charset="0"/>
              </a:rPr>
              <a:t>Basic inclusion, plus use of grid averages in country of export.</a:t>
            </a:r>
          </a:p>
          <a:p>
            <a:pPr marL="514350" indent="-514350">
              <a:buFont typeface="+mj-lt"/>
              <a:buAutoNum type="arabicPeriod"/>
            </a:pPr>
            <a:r>
              <a:rPr lang="en-GB" sz="3200" dirty="0">
                <a:cs typeface="Arial" panose="020B0604020202020204" pitchFamily="34" charset="0"/>
              </a:rPr>
              <a:t>Basic inclusion, plus reform of compensation for indirect costs.</a:t>
            </a:r>
            <a:endParaRPr lang="en-GB" sz="2800" dirty="0">
              <a:cs typeface="Arial" panose="020B0604020202020204" pitchFamily="34" charset="0"/>
            </a:endParaRPr>
          </a:p>
          <a:p>
            <a:pPr lvl="1"/>
            <a:endParaRPr lang="en-GB" sz="2800" dirty="0">
              <a:cs typeface="Arial" panose="020B0604020202020204" pitchFamily="34" charset="0"/>
            </a:endParaRPr>
          </a:p>
        </p:txBody>
      </p:sp>
      <p:sp>
        <p:nvSpPr>
          <p:cNvPr id="4" name="Text Placeholder 3"/>
          <p:cNvSpPr>
            <a:spLocks noGrp="1"/>
          </p:cNvSpPr>
          <p:nvPr>
            <p:ph type="body" sz="quarter" idx="14"/>
          </p:nvPr>
        </p:nvSpPr>
        <p:spPr/>
        <p:txBody>
          <a:bodyPr>
            <a:normAutofit/>
          </a:bodyPr>
          <a:lstStyle/>
          <a:p>
            <a:r>
              <a:rPr lang="en-US" dirty="0">
                <a:latin typeface="Cambria" panose="02040503050406030204" pitchFamily="18" charset="0"/>
              </a:rPr>
              <a:t>Assessing the Options</a:t>
            </a:r>
          </a:p>
          <a:p>
            <a:endParaRPr lang="en-US" dirty="0">
              <a:latin typeface="Cambria" panose="02040503050406030204" pitchFamily="18" charset="0"/>
            </a:endParaRPr>
          </a:p>
        </p:txBody>
      </p:sp>
      <p:sp>
        <p:nvSpPr>
          <p:cNvPr id="2" name="Slide Number Placeholder 1">
            <a:extLst>
              <a:ext uri="{FF2B5EF4-FFF2-40B4-BE49-F238E27FC236}">
                <a16:creationId xmlns:a16="http://schemas.microsoft.com/office/drawing/2014/main" id="{E341FD41-AD73-1240-B932-71A10FE39DED}"/>
              </a:ext>
            </a:extLst>
          </p:cNvPr>
          <p:cNvSpPr>
            <a:spLocks noGrp="1"/>
          </p:cNvSpPr>
          <p:nvPr>
            <p:ph type="sldNum" sz="quarter" idx="12"/>
          </p:nvPr>
        </p:nvSpPr>
        <p:spPr>
          <a:xfrm>
            <a:off x="9177867" y="6425325"/>
            <a:ext cx="2743200" cy="365125"/>
          </a:xfrm>
        </p:spPr>
        <p:txBody>
          <a:bodyPr/>
          <a:lstStyle/>
          <a:p>
            <a:fld id="{F26FC048-DF4E-0746-B313-543F0DD72FCB}" type="slidenum">
              <a:rPr lang="en-GB" smtClean="0"/>
              <a:t>5</a:t>
            </a:fld>
            <a:endParaRPr lang="en-GB"/>
          </a:p>
        </p:txBody>
      </p:sp>
    </p:spTree>
    <p:extLst>
      <p:ext uri="{BB962C8B-B14F-4D97-AF65-F5344CB8AC3E}">
        <p14:creationId xmlns:p14="http://schemas.microsoft.com/office/powerpoint/2010/main" val="294196412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p:txBody>
          <a:bodyPr>
            <a:normAutofit/>
          </a:bodyPr>
          <a:lstStyle/>
          <a:p>
            <a:pPr marL="0" indent="0">
              <a:lnSpc>
                <a:spcPct val="100000"/>
              </a:lnSpc>
              <a:spcAft>
                <a:spcPts val="1800"/>
              </a:spcAft>
              <a:buNone/>
            </a:pPr>
            <a:r>
              <a:rPr lang="en-GB" sz="3200" b="1" dirty="0">
                <a:cs typeface="Arial" panose="020B0604020202020204" pitchFamily="34" charset="0"/>
              </a:rPr>
              <a:t>Commission proposal: CBAM does not cover indirect emissions. Retain compensation for indirect costs.</a:t>
            </a:r>
          </a:p>
          <a:p>
            <a:pPr lvl="1">
              <a:buFont typeface="Wingdings" panose="05000000000000000000" pitchFamily="2" charset="2"/>
              <a:buChar char="ü"/>
            </a:pPr>
            <a:r>
              <a:rPr lang="en-GB" sz="2800" dirty="0">
                <a:solidFill>
                  <a:schemeClr val="accent6"/>
                </a:solidFill>
                <a:cs typeface="Arial" panose="020B0604020202020204" pitchFamily="34" charset="0"/>
              </a:rPr>
              <a:t> </a:t>
            </a:r>
            <a:r>
              <a:rPr lang="en-GB" sz="2800" b="1" dirty="0">
                <a:solidFill>
                  <a:schemeClr val="accent6"/>
                </a:solidFill>
                <a:cs typeface="Arial" panose="020B0604020202020204" pitchFamily="34" charset="0"/>
              </a:rPr>
              <a:t>Pro:</a:t>
            </a:r>
            <a:r>
              <a:rPr lang="en-GB" sz="2800" dirty="0">
                <a:solidFill>
                  <a:schemeClr val="accent6"/>
                </a:solidFill>
                <a:cs typeface="Arial" panose="020B0604020202020204" pitchFamily="34" charset="0"/>
              </a:rPr>
              <a:t> Reduces risk of resource shuffling</a:t>
            </a:r>
          </a:p>
          <a:p>
            <a:pPr lvl="1">
              <a:buFont typeface="Wingdings" panose="05000000000000000000" pitchFamily="2" charset="2"/>
              <a:buChar char="ü"/>
            </a:pPr>
            <a:r>
              <a:rPr lang="en-GB" sz="2800" dirty="0">
                <a:solidFill>
                  <a:schemeClr val="accent6"/>
                </a:solidFill>
                <a:cs typeface="Arial" panose="020B0604020202020204" pitchFamily="34" charset="0"/>
              </a:rPr>
              <a:t> </a:t>
            </a:r>
            <a:r>
              <a:rPr lang="en-GB" sz="2800" b="1" dirty="0">
                <a:solidFill>
                  <a:schemeClr val="accent6"/>
                </a:solidFill>
                <a:cs typeface="Arial" panose="020B0604020202020204" pitchFamily="34" charset="0"/>
              </a:rPr>
              <a:t>Pro: </a:t>
            </a:r>
            <a:r>
              <a:rPr lang="en-GB" sz="2800" dirty="0">
                <a:solidFill>
                  <a:schemeClr val="accent6"/>
                </a:solidFill>
                <a:cs typeface="Arial" panose="020B0604020202020204" pitchFamily="34" charset="0"/>
              </a:rPr>
              <a:t>Less administratively complex</a:t>
            </a:r>
          </a:p>
          <a:p>
            <a:pPr lvl="1">
              <a:buFont typeface="Wingdings" panose="05000000000000000000" pitchFamily="2" charset="2"/>
              <a:buChar char="v"/>
            </a:pPr>
            <a:r>
              <a:rPr lang="en-GB" sz="2800" dirty="0">
                <a:solidFill>
                  <a:srgbClr val="FF0000"/>
                </a:solidFill>
                <a:cs typeface="Arial" panose="020B0604020202020204" pitchFamily="34" charset="0"/>
              </a:rPr>
              <a:t> </a:t>
            </a:r>
            <a:r>
              <a:rPr lang="en-GB" sz="2800" b="1" dirty="0">
                <a:solidFill>
                  <a:srgbClr val="FF0000"/>
                </a:solidFill>
                <a:cs typeface="Arial" panose="020B0604020202020204" pitchFamily="34" charset="0"/>
              </a:rPr>
              <a:t>Con: </a:t>
            </a:r>
            <a:r>
              <a:rPr lang="en-GB" sz="2800" dirty="0">
                <a:solidFill>
                  <a:srgbClr val="FF0000"/>
                </a:solidFill>
                <a:cs typeface="Arial" panose="020B0604020202020204" pitchFamily="34" charset="0"/>
              </a:rPr>
              <a:t>Existing compensation costly, will get more so as EUA prices increase and industry decarbonizes via electrification</a:t>
            </a:r>
          </a:p>
          <a:p>
            <a:pPr lvl="1">
              <a:buFont typeface="Wingdings" panose="05000000000000000000" pitchFamily="2" charset="2"/>
              <a:buChar char="v"/>
            </a:pPr>
            <a:r>
              <a:rPr lang="en-GB" sz="2800" dirty="0">
                <a:solidFill>
                  <a:srgbClr val="FF0000"/>
                </a:solidFill>
                <a:cs typeface="Arial" panose="020B0604020202020204" pitchFamily="34" charset="0"/>
              </a:rPr>
              <a:t> </a:t>
            </a:r>
            <a:r>
              <a:rPr lang="en-GB" sz="2800" b="1" dirty="0">
                <a:solidFill>
                  <a:srgbClr val="FF0000"/>
                </a:solidFill>
                <a:cs typeface="Arial" panose="020B0604020202020204" pitchFamily="34" charset="0"/>
              </a:rPr>
              <a:t>Con: </a:t>
            </a:r>
            <a:r>
              <a:rPr lang="en-GB" sz="2800" dirty="0">
                <a:solidFill>
                  <a:srgbClr val="FF0000"/>
                </a:solidFill>
                <a:cs typeface="Arial" panose="020B0604020202020204" pitchFamily="34" charset="0"/>
              </a:rPr>
              <a:t>Foreign firms have no incentives to reduce indirect emissions</a:t>
            </a:r>
          </a:p>
          <a:p>
            <a:pPr lvl="1">
              <a:buFont typeface="Wingdings" panose="05000000000000000000" pitchFamily="2" charset="2"/>
              <a:buChar char="v"/>
            </a:pPr>
            <a:r>
              <a:rPr lang="en-GB" sz="2800" dirty="0">
                <a:solidFill>
                  <a:srgbClr val="FF0000"/>
                </a:solidFill>
                <a:cs typeface="Arial" panose="020B0604020202020204" pitchFamily="34" charset="0"/>
              </a:rPr>
              <a:t> </a:t>
            </a:r>
            <a:r>
              <a:rPr lang="en-GB" sz="2800" b="1" dirty="0">
                <a:solidFill>
                  <a:srgbClr val="FF0000"/>
                </a:solidFill>
                <a:cs typeface="Arial" panose="020B0604020202020204" pitchFamily="34" charset="0"/>
              </a:rPr>
              <a:t>Con:</a:t>
            </a:r>
            <a:r>
              <a:rPr lang="en-GB" sz="2800" dirty="0">
                <a:solidFill>
                  <a:srgbClr val="FF0000"/>
                </a:solidFill>
                <a:cs typeface="Arial" panose="020B0604020202020204" pitchFamily="34" charset="0"/>
              </a:rPr>
              <a:t> Existing compensation shields EU firms, consumers, from full carbon cost</a:t>
            </a:r>
          </a:p>
        </p:txBody>
      </p:sp>
      <p:sp>
        <p:nvSpPr>
          <p:cNvPr id="4" name="Text Placeholder 3"/>
          <p:cNvSpPr>
            <a:spLocks noGrp="1"/>
          </p:cNvSpPr>
          <p:nvPr>
            <p:ph type="body" sz="quarter" idx="14"/>
          </p:nvPr>
        </p:nvSpPr>
        <p:spPr/>
        <p:txBody>
          <a:bodyPr>
            <a:normAutofit/>
          </a:bodyPr>
          <a:lstStyle/>
          <a:p>
            <a:r>
              <a:rPr lang="en-US" dirty="0">
                <a:latin typeface="Cambria" panose="02040503050406030204" pitchFamily="18" charset="0"/>
              </a:rPr>
              <a:t>Option 1: Baseline</a:t>
            </a:r>
          </a:p>
          <a:p>
            <a:endParaRPr lang="en-US" dirty="0">
              <a:latin typeface="Cambria" panose="02040503050406030204" pitchFamily="18" charset="0"/>
            </a:endParaRPr>
          </a:p>
        </p:txBody>
      </p:sp>
      <p:sp>
        <p:nvSpPr>
          <p:cNvPr id="2" name="Slide Number Placeholder 1">
            <a:extLst>
              <a:ext uri="{FF2B5EF4-FFF2-40B4-BE49-F238E27FC236}">
                <a16:creationId xmlns:a16="http://schemas.microsoft.com/office/drawing/2014/main" id="{E341FD41-AD73-1240-B932-71A10FE39DED}"/>
              </a:ext>
            </a:extLst>
          </p:cNvPr>
          <p:cNvSpPr>
            <a:spLocks noGrp="1"/>
          </p:cNvSpPr>
          <p:nvPr>
            <p:ph type="sldNum" sz="quarter" idx="12"/>
          </p:nvPr>
        </p:nvSpPr>
        <p:spPr>
          <a:xfrm>
            <a:off x="9177867" y="6425325"/>
            <a:ext cx="2743200" cy="365125"/>
          </a:xfrm>
        </p:spPr>
        <p:txBody>
          <a:bodyPr/>
          <a:lstStyle/>
          <a:p>
            <a:fld id="{F26FC048-DF4E-0746-B313-543F0DD72FCB}" type="slidenum">
              <a:rPr lang="en-GB" smtClean="0"/>
              <a:t>6</a:t>
            </a:fld>
            <a:endParaRPr lang="en-GB"/>
          </a:p>
        </p:txBody>
      </p:sp>
    </p:spTree>
    <p:extLst>
      <p:ext uri="{BB962C8B-B14F-4D97-AF65-F5344CB8AC3E}">
        <p14:creationId xmlns:p14="http://schemas.microsoft.com/office/powerpoint/2010/main" val="5322661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p:txBody>
          <a:bodyPr>
            <a:normAutofit/>
          </a:bodyPr>
          <a:lstStyle/>
          <a:p>
            <a:pPr marL="0" indent="0">
              <a:buNone/>
            </a:pPr>
            <a:r>
              <a:rPr lang="en-GB" sz="3200" dirty="0">
                <a:cs typeface="Arial" panose="020B0604020202020204" pitchFamily="34" charset="0"/>
              </a:rPr>
              <a:t>CBAM covers indirect emissions, requesting facility data. No compensation for indirect costs.</a:t>
            </a:r>
          </a:p>
          <a:p>
            <a:pPr lvl="1"/>
            <a:r>
              <a:rPr lang="en-GB" sz="2800" b="1" dirty="0">
                <a:cs typeface="Arial" panose="020B0604020202020204" pitchFamily="34" charset="0"/>
              </a:rPr>
              <a:t>Problem 1:</a:t>
            </a:r>
            <a:r>
              <a:rPr lang="en-GB" sz="2800" dirty="0">
                <a:cs typeface="Arial" panose="020B0604020202020204" pitchFamily="34" charset="0"/>
              </a:rPr>
              <a:t> Doesn’t cover indirect costs. Marginal pricing regime for electricity imposes carbon costs that importers would not have to pay</a:t>
            </a:r>
          </a:p>
          <a:p>
            <a:pPr lvl="1"/>
            <a:r>
              <a:rPr lang="en-GB" sz="2800" b="1" dirty="0">
                <a:cs typeface="Arial" panose="020B0604020202020204" pitchFamily="34" charset="0"/>
              </a:rPr>
              <a:t>Problem 2: </a:t>
            </a:r>
            <a:r>
              <a:rPr lang="en-GB" sz="2800" dirty="0">
                <a:cs typeface="Arial" panose="020B0604020202020204" pitchFamily="34" charset="0"/>
              </a:rPr>
              <a:t>Resource shuffling risks are acute when facility-level data is used for indirect emissions.</a:t>
            </a:r>
          </a:p>
        </p:txBody>
      </p:sp>
      <p:sp>
        <p:nvSpPr>
          <p:cNvPr id="4" name="Text Placeholder 3"/>
          <p:cNvSpPr>
            <a:spLocks noGrp="1"/>
          </p:cNvSpPr>
          <p:nvPr>
            <p:ph type="body" sz="quarter" idx="14"/>
          </p:nvPr>
        </p:nvSpPr>
        <p:spPr/>
        <p:txBody>
          <a:bodyPr>
            <a:normAutofit/>
          </a:bodyPr>
          <a:lstStyle/>
          <a:p>
            <a:r>
              <a:rPr lang="en-US" dirty="0">
                <a:latin typeface="Cambria" panose="02040503050406030204" pitchFamily="18" charset="0"/>
              </a:rPr>
              <a:t>Option 2: Basic Inclusion</a:t>
            </a:r>
          </a:p>
          <a:p>
            <a:endParaRPr lang="en-US" dirty="0">
              <a:latin typeface="Cambria" panose="02040503050406030204" pitchFamily="18" charset="0"/>
            </a:endParaRPr>
          </a:p>
        </p:txBody>
      </p:sp>
      <p:sp>
        <p:nvSpPr>
          <p:cNvPr id="2" name="Slide Number Placeholder 1">
            <a:extLst>
              <a:ext uri="{FF2B5EF4-FFF2-40B4-BE49-F238E27FC236}">
                <a16:creationId xmlns:a16="http://schemas.microsoft.com/office/drawing/2014/main" id="{E341FD41-AD73-1240-B932-71A10FE39DED}"/>
              </a:ext>
            </a:extLst>
          </p:cNvPr>
          <p:cNvSpPr>
            <a:spLocks noGrp="1"/>
          </p:cNvSpPr>
          <p:nvPr>
            <p:ph type="sldNum" sz="quarter" idx="12"/>
          </p:nvPr>
        </p:nvSpPr>
        <p:spPr>
          <a:xfrm>
            <a:off x="9177867" y="6425325"/>
            <a:ext cx="2743200" cy="365125"/>
          </a:xfrm>
        </p:spPr>
        <p:txBody>
          <a:bodyPr/>
          <a:lstStyle/>
          <a:p>
            <a:fld id="{F26FC048-DF4E-0746-B313-543F0DD72FCB}" type="slidenum">
              <a:rPr lang="en-GB" smtClean="0"/>
              <a:t>7</a:t>
            </a:fld>
            <a:endParaRPr lang="en-GB"/>
          </a:p>
        </p:txBody>
      </p:sp>
    </p:spTree>
    <p:extLst>
      <p:ext uri="{BB962C8B-B14F-4D97-AF65-F5344CB8AC3E}">
        <p14:creationId xmlns:p14="http://schemas.microsoft.com/office/powerpoint/2010/main" val="31116707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122417A-F701-09BE-0156-C3209201970F}"/>
              </a:ext>
            </a:extLst>
          </p:cNvPr>
          <p:cNvSpPr>
            <a:spLocks noGrp="1"/>
          </p:cNvSpPr>
          <p:nvPr>
            <p:ph type="body" sz="quarter" idx="14"/>
          </p:nvPr>
        </p:nvSpPr>
        <p:spPr/>
        <p:txBody>
          <a:bodyPr>
            <a:normAutofit/>
          </a:bodyPr>
          <a:lstStyle/>
          <a:p>
            <a:r>
              <a:rPr lang="en-US" sz="2800" dirty="0"/>
              <a:t>Potential for resource shuffling</a:t>
            </a:r>
          </a:p>
        </p:txBody>
      </p:sp>
      <p:sp>
        <p:nvSpPr>
          <p:cNvPr id="4" name="Slide Number Placeholder 3">
            <a:extLst>
              <a:ext uri="{FF2B5EF4-FFF2-40B4-BE49-F238E27FC236}">
                <a16:creationId xmlns:a16="http://schemas.microsoft.com/office/drawing/2014/main" id="{46CFD562-CB03-332F-8837-213ECA39896B}"/>
              </a:ext>
            </a:extLst>
          </p:cNvPr>
          <p:cNvSpPr>
            <a:spLocks noGrp="1"/>
          </p:cNvSpPr>
          <p:nvPr>
            <p:ph type="sldNum" sz="quarter" idx="12"/>
          </p:nvPr>
        </p:nvSpPr>
        <p:spPr/>
        <p:txBody>
          <a:bodyPr/>
          <a:lstStyle/>
          <a:p>
            <a:fld id="{F26FC048-DF4E-0746-B313-543F0DD72FCB}" type="slidenum">
              <a:rPr lang="en-GB" smtClean="0"/>
              <a:pPr/>
              <a:t>8</a:t>
            </a:fld>
            <a:endParaRPr lang="en-GB"/>
          </a:p>
        </p:txBody>
      </p:sp>
      <p:pic>
        <p:nvPicPr>
          <p:cNvPr id="5" name="Picture 4">
            <a:extLst>
              <a:ext uri="{FF2B5EF4-FFF2-40B4-BE49-F238E27FC236}">
                <a16:creationId xmlns:a16="http://schemas.microsoft.com/office/drawing/2014/main" id="{5465293A-5555-DB96-E5B8-8236FEB8942C}"/>
              </a:ext>
            </a:extLst>
          </p:cNvPr>
          <p:cNvPicPr>
            <a:picLocks noChangeAspect="1"/>
          </p:cNvPicPr>
          <p:nvPr/>
        </p:nvPicPr>
        <p:blipFill>
          <a:blip r:embed="rId2"/>
          <a:stretch>
            <a:fillRect/>
          </a:stretch>
        </p:blipFill>
        <p:spPr>
          <a:xfrm>
            <a:off x="1874520" y="1312701"/>
            <a:ext cx="8098971" cy="4927346"/>
          </a:xfrm>
          <a:prstGeom prst="rect">
            <a:avLst/>
          </a:prstGeom>
        </p:spPr>
      </p:pic>
    </p:spTree>
    <p:extLst>
      <p:ext uri="{BB962C8B-B14F-4D97-AF65-F5344CB8AC3E}">
        <p14:creationId xmlns:p14="http://schemas.microsoft.com/office/powerpoint/2010/main" val="195520954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p:txBody>
          <a:bodyPr>
            <a:normAutofit/>
          </a:bodyPr>
          <a:lstStyle/>
          <a:p>
            <a:pPr marL="0" indent="0">
              <a:lnSpc>
                <a:spcPct val="100000"/>
              </a:lnSpc>
              <a:spcAft>
                <a:spcPts val="1800"/>
              </a:spcAft>
              <a:buNone/>
            </a:pPr>
            <a:r>
              <a:rPr lang="en-GB" sz="3200" dirty="0">
                <a:cs typeface="Arial" panose="020B0604020202020204" pitchFamily="34" charset="0"/>
              </a:rPr>
              <a:t>CBAM covers indirect emissions, requesting facility data. No compensation for indirect costs.</a:t>
            </a:r>
          </a:p>
          <a:p>
            <a:pPr lvl="1"/>
            <a:r>
              <a:rPr lang="en-GB" sz="2800" b="1" dirty="0">
                <a:cs typeface="Arial" panose="020B0604020202020204" pitchFamily="34" charset="0"/>
              </a:rPr>
              <a:t>Problem 1: </a:t>
            </a:r>
            <a:r>
              <a:rPr lang="en-GB" sz="2800" dirty="0">
                <a:cs typeface="Arial" panose="020B0604020202020204" pitchFamily="34" charset="0"/>
              </a:rPr>
              <a:t>Doesn’t cover indirect costs. Marginal pricing regime for electricity imposes carbon costs that importers would not have to pay</a:t>
            </a:r>
          </a:p>
          <a:p>
            <a:pPr lvl="1"/>
            <a:r>
              <a:rPr lang="en-GB" sz="2800" b="1" dirty="0">
                <a:cs typeface="Arial" panose="020B0604020202020204" pitchFamily="34" charset="0"/>
              </a:rPr>
              <a:t>Problem 2:</a:t>
            </a:r>
            <a:r>
              <a:rPr lang="en-GB" sz="2800" dirty="0">
                <a:cs typeface="Arial" panose="020B0604020202020204" pitchFamily="34" charset="0"/>
              </a:rPr>
              <a:t> Resource shuffling risks are acute when facility-level data is used for indirect emissions.</a:t>
            </a:r>
          </a:p>
          <a:p>
            <a:pPr lvl="1"/>
            <a:r>
              <a:rPr lang="en-GB" sz="2800" b="1" dirty="0">
                <a:cs typeface="Arial" panose="020B0604020202020204" pitchFamily="34" charset="0"/>
              </a:rPr>
              <a:t>Problem 3: </a:t>
            </a:r>
            <a:r>
              <a:rPr lang="en-GB" sz="2800" dirty="0">
                <a:cs typeface="Arial" panose="020B0604020202020204" pitchFamily="34" charset="0"/>
              </a:rPr>
              <a:t>WTO law - discrimination. Puts a requirement on imported goods to pay for indirect emissions, but there’s no such requirement on domestic goods under the ETS.</a:t>
            </a:r>
          </a:p>
        </p:txBody>
      </p:sp>
      <p:sp>
        <p:nvSpPr>
          <p:cNvPr id="4" name="Text Placeholder 3"/>
          <p:cNvSpPr>
            <a:spLocks noGrp="1"/>
          </p:cNvSpPr>
          <p:nvPr>
            <p:ph type="body" sz="quarter" idx="14"/>
          </p:nvPr>
        </p:nvSpPr>
        <p:spPr/>
        <p:txBody>
          <a:bodyPr>
            <a:normAutofit/>
          </a:bodyPr>
          <a:lstStyle/>
          <a:p>
            <a:r>
              <a:rPr lang="en-US" dirty="0">
                <a:latin typeface="Cambria" panose="02040503050406030204" pitchFamily="18" charset="0"/>
              </a:rPr>
              <a:t>Option 2: Basic Inclusion</a:t>
            </a:r>
          </a:p>
          <a:p>
            <a:endParaRPr lang="en-US" dirty="0">
              <a:latin typeface="Cambria" panose="02040503050406030204" pitchFamily="18" charset="0"/>
            </a:endParaRPr>
          </a:p>
        </p:txBody>
      </p:sp>
      <p:sp>
        <p:nvSpPr>
          <p:cNvPr id="2" name="Slide Number Placeholder 1">
            <a:extLst>
              <a:ext uri="{FF2B5EF4-FFF2-40B4-BE49-F238E27FC236}">
                <a16:creationId xmlns:a16="http://schemas.microsoft.com/office/drawing/2014/main" id="{E341FD41-AD73-1240-B932-71A10FE39DED}"/>
              </a:ext>
            </a:extLst>
          </p:cNvPr>
          <p:cNvSpPr>
            <a:spLocks noGrp="1"/>
          </p:cNvSpPr>
          <p:nvPr>
            <p:ph type="sldNum" sz="quarter" idx="12"/>
          </p:nvPr>
        </p:nvSpPr>
        <p:spPr>
          <a:xfrm>
            <a:off x="9177867" y="6425325"/>
            <a:ext cx="2743200" cy="365125"/>
          </a:xfrm>
        </p:spPr>
        <p:txBody>
          <a:bodyPr/>
          <a:lstStyle/>
          <a:p>
            <a:fld id="{F26FC048-DF4E-0746-B313-543F0DD72FCB}" type="slidenum">
              <a:rPr lang="en-GB" smtClean="0"/>
              <a:t>9</a:t>
            </a:fld>
            <a:endParaRPr lang="en-GB"/>
          </a:p>
        </p:txBody>
      </p:sp>
    </p:spTree>
    <p:extLst>
      <p:ext uri="{BB962C8B-B14F-4D97-AF65-F5344CB8AC3E}">
        <p14:creationId xmlns:p14="http://schemas.microsoft.com/office/powerpoint/2010/main" val="924213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4"/>
          </p:nvPr>
        </p:nvSpPr>
        <p:spPr/>
        <p:txBody>
          <a:bodyPr>
            <a:normAutofit fontScale="70000" lnSpcReduction="20000"/>
          </a:bodyPr>
          <a:lstStyle/>
          <a:p>
            <a:r>
              <a:rPr lang="en-US" dirty="0">
                <a:latin typeface="Cambria" panose="02040503050406030204" pitchFamily="18" charset="0"/>
              </a:rPr>
              <a:t>Option 3: Basic inclusion, plus reform of marginal cost pricing of electricity</a:t>
            </a:r>
          </a:p>
        </p:txBody>
      </p:sp>
      <p:sp>
        <p:nvSpPr>
          <p:cNvPr id="2" name="Slide Number Placeholder 1">
            <a:extLst>
              <a:ext uri="{FF2B5EF4-FFF2-40B4-BE49-F238E27FC236}">
                <a16:creationId xmlns:a16="http://schemas.microsoft.com/office/drawing/2014/main" id="{E341FD41-AD73-1240-B932-71A10FE39DED}"/>
              </a:ext>
            </a:extLst>
          </p:cNvPr>
          <p:cNvSpPr>
            <a:spLocks noGrp="1"/>
          </p:cNvSpPr>
          <p:nvPr>
            <p:ph type="sldNum" sz="quarter" idx="12"/>
          </p:nvPr>
        </p:nvSpPr>
        <p:spPr>
          <a:xfrm>
            <a:off x="9177867" y="6425325"/>
            <a:ext cx="2743200" cy="365125"/>
          </a:xfrm>
        </p:spPr>
        <p:txBody>
          <a:bodyPr/>
          <a:lstStyle/>
          <a:p>
            <a:fld id="{F26FC048-DF4E-0746-B313-543F0DD72FCB}" type="slidenum">
              <a:rPr lang="en-GB" smtClean="0"/>
              <a:t>10</a:t>
            </a:fld>
            <a:endParaRPr lang="en-GB"/>
          </a:p>
        </p:txBody>
      </p:sp>
      <p:sp>
        <p:nvSpPr>
          <p:cNvPr id="6" name="TextBox 5">
            <a:extLst>
              <a:ext uri="{FF2B5EF4-FFF2-40B4-BE49-F238E27FC236}">
                <a16:creationId xmlns:a16="http://schemas.microsoft.com/office/drawing/2014/main" id="{3A243701-B374-C66A-16D7-CAC458D74020}"/>
              </a:ext>
            </a:extLst>
          </p:cNvPr>
          <p:cNvSpPr txBox="1"/>
          <p:nvPr/>
        </p:nvSpPr>
        <p:spPr>
          <a:xfrm>
            <a:off x="362164" y="1305341"/>
            <a:ext cx="4918753" cy="5632311"/>
          </a:xfrm>
          <a:prstGeom prst="rect">
            <a:avLst/>
          </a:prstGeom>
          <a:noFill/>
        </p:spPr>
        <p:txBody>
          <a:bodyPr wrap="square">
            <a:spAutoFit/>
          </a:bodyPr>
          <a:lstStyle/>
          <a:p>
            <a:r>
              <a:rPr lang="en-US" dirty="0"/>
              <a:t>In a wholesale electricity market design with marginal cost pricing and a “pay-as-clear” model, electricity users face an indirect cost in the presence of high-carbon marginal electricity generation that does not reflect the actual carbon intensity of consumed power.</a:t>
            </a:r>
          </a:p>
          <a:p>
            <a:endParaRPr lang="en-US" dirty="0"/>
          </a:p>
          <a:p>
            <a:r>
              <a:rPr lang="en-US" dirty="0"/>
              <a:t>Since pass-through rates differ regionally and temporally across Europe, these indirect costs would be difficult to quantify for adjustment under the CBAM.</a:t>
            </a:r>
          </a:p>
          <a:p>
            <a:endParaRPr lang="en-US" dirty="0"/>
          </a:p>
          <a:p>
            <a:r>
              <a:rPr lang="en-US" dirty="0"/>
              <a:t>An alternative solution to the problem of indirect cost could consist in reforming the current electricity market design so that pricing is based on average rather than marginal cost, but such a reform would be politically challenging and incur numerous trade-offs.</a:t>
            </a:r>
          </a:p>
          <a:p>
            <a:endParaRPr lang="en-US" dirty="0"/>
          </a:p>
          <a:p>
            <a:endParaRPr lang="en-US" dirty="0"/>
          </a:p>
        </p:txBody>
      </p:sp>
      <p:pic>
        <p:nvPicPr>
          <p:cNvPr id="7" name="Picture 6">
            <a:extLst>
              <a:ext uri="{FF2B5EF4-FFF2-40B4-BE49-F238E27FC236}">
                <a16:creationId xmlns:a16="http://schemas.microsoft.com/office/drawing/2014/main" id="{ACB629DE-D76F-47AC-A1B2-8C13C3A79C2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67570" y="1370752"/>
            <a:ext cx="6250879" cy="4824549"/>
          </a:xfrm>
          <a:prstGeom prst="rect">
            <a:avLst/>
          </a:prstGeom>
        </p:spPr>
      </p:pic>
      <p:sp>
        <p:nvSpPr>
          <p:cNvPr id="8" name="Text Box 4">
            <a:extLst>
              <a:ext uri="{FF2B5EF4-FFF2-40B4-BE49-F238E27FC236}">
                <a16:creationId xmlns:a16="http://schemas.microsoft.com/office/drawing/2014/main" id="{13A4F41E-89FB-2CE9-7A2F-13336A56738B}"/>
              </a:ext>
            </a:extLst>
          </p:cNvPr>
          <p:cNvSpPr txBox="1">
            <a:spLocks noChangeArrowheads="1"/>
          </p:cNvSpPr>
          <p:nvPr/>
        </p:nvSpPr>
        <p:spPr bwMode="auto">
          <a:xfrm>
            <a:off x="6143697" y="6323146"/>
            <a:ext cx="4898873" cy="341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1pPr>
            <a:lvl2pPr>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2pPr>
            <a:lvl3pPr>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3pPr>
            <a:lvl4pPr>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4pPr>
            <a:lvl5pPr>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9pPr>
          </a:lstStyle>
          <a:p>
            <a:pPr algn="ctr"/>
            <a:r>
              <a:rPr lang="en-GB" altLang="x-none" sz="1400" dirty="0">
                <a:solidFill>
                  <a:schemeClr val="tx2">
                    <a:lumMod val="50000"/>
                  </a:schemeClr>
                </a:solidFill>
                <a:latin typeface="Calibri Light" panose="020F0302020204030204" pitchFamily="34" charset="0"/>
                <a:cs typeface="Calibri Light" panose="020F0302020204030204" pitchFamily="34" charset="0"/>
              </a:rPr>
              <a:t>(Source: </a:t>
            </a:r>
            <a:r>
              <a:rPr lang="en-GB" altLang="x-none" sz="1400" dirty="0">
                <a:solidFill>
                  <a:schemeClr val="tx2">
                    <a:lumMod val="50000"/>
                  </a:schemeClr>
                </a:solidFill>
                <a:latin typeface="Calibri Light" panose="020F0302020204030204" pitchFamily="34" charset="0"/>
                <a:cs typeface="Calibri Light" panose="020F0302020204030204" pitchFamily="34" charset="0"/>
                <a:hlinkClick r:id="rId4"/>
              </a:rPr>
              <a:t>Dupuy et al., 2020</a:t>
            </a:r>
            <a:r>
              <a:rPr lang="en-GB" altLang="x-none" sz="1400" dirty="0">
                <a:solidFill>
                  <a:schemeClr val="tx2">
                    <a:lumMod val="50000"/>
                  </a:schemeClr>
                </a:solidFill>
                <a:latin typeface="Calibri Light" panose="020F0302020204030204" pitchFamily="34" charset="0"/>
                <a:cs typeface="Calibri Light" panose="020F0302020204030204" pitchFamily="34" charset="0"/>
              </a:rPr>
              <a:t>)</a:t>
            </a:r>
          </a:p>
        </p:txBody>
      </p:sp>
    </p:spTree>
    <p:extLst>
      <p:ext uri="{BB962C8B-B14F-4D97-AF65-F5344CB8AC3E}">
        <p14:creationId xmlns:p14="http://schemas.microsoft.com/office/powerpoint/2010/main" val="80973568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p:txBody>
          <a:bodyPr>
            <a:normAutofit/>
          </a:bodyPr>
          <a:lstStyle/>
          <a:p>
            <a:pPr marL="0" indent="0">
              <a:lnSpc>
                <a:spcPct val="100000"/>
              </a:lnSpc>
              <a:spcAft>
                <a:spcPts val="1800"/>
              </a:spcAft>
              <a:buNone/>
            </a:pPr>
            <a:r>
              <a:rPr lang="en-GB" sz="3200" dirty="0">
                <a:cs typeface="Arial" panose="020B0604020202020204" pitchFamily="34" charset="0"/>
              </a:rPr>
              <a:t>CBAM covers indirect emissions, uses default grid averages to calculate embedded indirect emissions in imports. (Similar to Commission proposal for electricity imports).</a:t>
            </a:r>
          </a:p>
          <a:p>
            <a:pPr lvl="1"/>
            <a:r>
              <a:rPr lang="en-GB" sz="2800" dirty="0">
                <a:cs typeface="Arial" panose="020B0604020202020204" pitchFamily="34" charset="0"/>
              </a:rPr>
              <a:t>Greatly reduces risks of resource shuffling</a:t>
            </a:r>
          </a:p>
          <a:p>
            <a:pPr lvl="1"/>
            <a:r>
              <a:rPr lang="en-GB" sz="2800" dirty="0">
                <a:cs typeface="Arial" panose="020B0604020202020204" pitchFamily="34" charset="0"/>
              </a:rPr>
              <a:t>But might have to allow use of actual data for directly purchased electricity (via, for example, a power purchase agreement). </a:t>
            </a:r>
          </a:p>
          <a:p>
            <a:pPr lvl="1"/>
            <a:r>
              <a:rPr lang="en-GB" sz="2800" dirty="0">
                <a:cs typeface="Arial" panose="020B0604020202020204" pitchFamily="34" charset="0"/>
              </a:rPr>
              <a:t>WTO law is a concern: there is case law that suggests it is illegal to make importers use a default while domestic producers can use actual data. But the </a:t>
            </a:r>
            <a:r>
              <a:rPr lang="en-US" sz="2800" dirty="0">
                <a:effectLst/>
                <a:latin typeface="Calibri" panose="020F0502020204030204" pitchFamily="34" charset="0"/>
                <a:ea typeface="Calibri" panose="020F0502020204030204" pitchFamily="34" charset="0"/>
              </a:rPr>
              <a:t>unique physical characteristics of electricity may justify aggregation and use of average values.</a:t>
            </a:r>
            <a:endParaRPr lang="en-GB" sz="2800" dirty="0">
              <a:cs typeface="Arial" panose="020B0604020202020204" pitchFamily="34" charset="0"/>
            </a:endParaRPr>
          </a:p>
        </p:txBody>
      </p:sp>
      <p:sp>
        <p:nvSpPr>
          <p:cNvPr id="4" name="Text Placeholder 3"/>
          <p:cNvSpPr>
            <a:spLocks noGrp="1"/>
          </p:cNvSpPr>
          <p:nvPr>
            <p:ph type="body" sz="quarter" idx="14"/>
          </p:nvPr>
        </p:nvSpPr>
        <p:spPr/>
        <p:txBody>
          <a:bodyPr>
            <a:normAutofit/>
          </a:bodyPr>
          <a:lstStyle/>
          <a:p>
            <a:r>
              <a:rPr lang="en-US" sz="2200" dirty="0">
                <a:latin typeface="Cambria" panose="02040503050406030204" pitchFamily="18" charset="0"/>
              </a:rPr>
              <a:t>Option 4: Basic inclusion, plus use of grid averages from country of export </a:t>
            </a:r>
          </a:p>
          <a:p>
            <a:endParaRPr lang="en-US" dirty="0">
              <a:latin typeface="Cambria" panose="02040503050406030204" pitchFamily="18" charset="0"/>
            </a:endParaRPr>
          </a:p>
        </p:txBody>
      </p:sp>
      <p:sp>
        <p:nvSpPr>
          <p:cNvPr id="2" name="Slide Number Placeholder 1">
            <a:extLst>
              <a:ext uri="{FF2B5EF4-FFF2-40B4-BE49-F238E27FC236}">
                <a16:creationId xmlns:a16="http://schemas.microsoft.com/office/drawing/2014/main" id="{E341FD41-AD73-1240-B932-71A10FE39DED}"/>
              </a:ext>
            </a:extLst>
          </p:cNvPr>
          <p:cNvSpPr>
            <a:spLocks noGrp="1"/>
          </p:cNvSpPr>
          <p:nvPr>
            <p:ph type="sldNum" sz="quarter" idx="12"/>
          </p:nvPr>
        </p:nvSpPr>
        <p:spPr>
          <a:xfrm>
            <a:off x="9177867" y="6425325"/>
            <a:ext cx="2743200" cy="365125"/>
          </a:xfrm>
        </p:spPr>
        <p:txBody>
          <a:bodyPr/>
          <a:lstStyle/>
          <a:p>
            <a:fld id="{F26FC048-DF4E-0746-B313-543F0DD72FCB}" type="slidenum">
              <a:rPr lang="en-GB" smtClean="0"/>
              <a:t>11</a:t>
            </a:fld>
            <a:endParaRPr lang="en-GB"/>
          </a:p>
        </p:txBody>
      </p:sp>
    </p:spTree>
    <p:extLst>
      <p:ext uri="{BB962C8B-B14F-4D97-AF65-F5344CB8AC3E}">
        <p14:creationId xmlns:p14="http://schemas.microsoft.com/office/powerpoint/2010/main" val="38636858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p:txBody>
          <a:bodyPr>
            <a:normAutofit/>
          </a:bodyPr>
          <a:lstStyle/>
          <a:p>
            <a:pPr marL="0" indent="0">
              <a:lnSpc>
                <a:spcPct val="100000"/>
              </a:lnSpc>
              <a:spcAft>
                <a:spcPts val="1800"/>
              </a:spcAft>
              <a:buNone/>
            </a:pPr>
            <a:r>
              <a:rPr lang="en-GB" sz="3200" dirty="0">
                <a:cs typeface="Arial" panose="020B0604020202020204" pitchFamily="34" charset="0"/>
              </a:rPr>
              <a:t>CBAM covers indirect emissions, regime for compensation of indirect costs is reformed.</a:t>
            </a:r>
          </a:p>
          <a:p>
            <a:pPr lvl="1"/>
            <a:r>
              <a:rPr lang="en-US" sz="2800" dirty="0">
                <a:cs typeface="Arial" panose="020B0604020202020204" pitchFamily="34" charset="0"/>
              </a:rPr>
              <a:t>CBAM would make importers pay the cost of indirect emissions embedded in imported goods</a:t>
            </a:r>
            <a:r>
              <a:rPr lang="en-US" sz="2800" dirty="0">
                <a:effectLst/>
                <a:latin typeface="Calibri" panose="020F0502020204030204" pitchFamily="34" charset="0"/>
                <a:ea typeface="Calibri" panose="020F0502020204030204" pitchFamily="34" charset="0"/>
              </a:rPr>
              <a:t>. </a:t>
            </a:r>
            <a:r>
              <a:rPr lang="en-US" sz="2800" dirty="0">
                <a:latin typeface="Calibri" panose="020F0502020204030204" pitchFamily="34" charset="0"/>
                <a:cs typeface="Arial" panose="020B0604020202020204" pitchFamily="34" charset="0"/>
              </a:rPr>
              <a:t>Compensation mechanism would only pay EU firms for the rest of the indirect costs they bear – costs due to the marginal cost pricing regime for electricity. (No double protection.)</a:t>
            </a:r>
          </a:p>
          <a:p>
            <a:pPr lvl="1"/>
            <a:r>
              <a:rPr lang="en-US" sz="2800" dirty="0">
                <a:latin typeface="Calibri" panose="020F0502020204030204" pitchFamily="34" charset="0"/>
                <a:cs typeface="Arial" panose="020B0604020202020204" pitchFamily="34" charset="0"/>
              </a:rPr>
              <a:t>Compensation mechanism applied consistently across all Member States.</a:t>
            </a:r>
          </a:p>
          <a:p>
            <a:pPr lvl="2">
              <a:spcBef>
                <a:spcPts val="1200"/>
              </a:spcBef>
              <a:buFont typeface="Wingdings" panose="05000000000000000000" pitchFamily="2" charset="2"/>
              <a:buChar char="v"/>
            </a:pPr>
            <a:r>
              <a:rPr lang="en-US" sz="2400" b="1" dirty="0">
                <a:solidFill>
                  <a:srgbClr val="FF0000"/>
                </a:solidFill>
                <a:latin typeface="Calibri" panose="020F0502020204030204" pitchFamily="34" charset="0"/>
                <a:cs typeface="Arial" panose="020B0604020202020204" pitchFamily="34" charset="0"/>
              </a:rPr>
              <a:t>Con:</a:t>
            </a:r>
            <a:r>
              <a:rPr lang="en-US" sz="2400" dirty="0">
                <a:solidFill>
                  <a:srgbClr val="FF0000"/>
                </a:solidFill>
                <a:latin typeface="Calibri" panose="020F0502020204030204" pitchFamily="34" charset="0"/>
                <a:cs typeface="Arial" panose="020B0604020202020204" pitchFamily="34" charset="0"/>
              </a:rPr>
              <a:t> Costly budget line for the Commission, if centralized</a:t>
            </a:r>
          </a:p>
          <a:p>
            <a:pPr lvl="2">
              <a:buFont typeface="Wingdings" panose="05000000000000000000" pitchFamily="2" charset="2"/>
              <a:buChar char="ü"/>
            </a:pPr>
            <a:r>
              <a:rPr lang="en-US" sz="2400" b="1" dirty="0">
                <a:solidFill>
                  <a:schemeClr val="accent6"/>
                </a:solidFill>
                <a:latin typeface="Calibri" panose="020F0502020204030204" pitchFamily="34" charset="0"/>
                <a:cs typeface="Arial" panose="020B0604020202020204" pitchFamily="34" charset="0"/>
              </a:rPr>
              <a:t>Pro:</a:t>
            </a:r>
            <a:r>
              <a:rPr lang="en-US" sz="2400" dirty="0">
                <a:solidFill>
                  <a:schemeClr val="accent6"/>
                </a:solidFill>
                <a:latin typeface="Calibri" panose="020F0502020204030204" pitchFamily="34" charset="0"/>
                <a:cs typeface="Arial" panose="020B0604020202020204" pitchFamily="34" charset="0"/>
              </a:rPr>
              <a:t> Probably closer to accurate compensation for costs than existing formulas.</a:t>
            </a:r>
          </a:p>
          <a:p>
            <a:pPr lvl="1"/>
            <a:endParaRPr lang="en-GB" sz="2800" dirty="0">
              <a:cs typeface="Arial" panose="020B0604020202020204" pitchFamily="34" charset="0"/>
            </a:endParaRPr>
          </a:p>
        </p:txBody>
      </p:sp>
      <p:sp>
        <p:nvSpPr>
          <p:cNvPr id="4" name="Text Placeholder 3"/>
          <p:cNvSpPr>
            <a:spLocks noGrp="1"/>
          </p:cNvSpPr>
          <p:nvPr>
            <p:ph type="body" sz="quarter" idx="14"/>
          </p:nvPr>
        </p:nvSpPr>
        <p:spPr/>
        <p:txBody>
          <a:bodyPr>
            <a:normAutofit/>
          </a:bodyPr>
          <a:lstStyle/>
          <a:p>
            <a:r>
              <a:rPr lang="en-US" sz="2200" dirty="0">
                <a:latin typeface="Cambria" panose="02040503050406030204" pitchFamily="18" charset="0"/>
              </a:rPr>
              <a:t>Option 5: Basic inclusion, plus reform of compensation for indirect costs</a:t>
            </a:r>
          </a:p>
          <a:p>
            <a:endParaRPr lang="en-US" dirty="0">
              <a:latin typeface="Cambria" panose="02040503050406030204" pitchFamily="18" charset="0"/>
            </a:endParaRPr>
          </a:p>
        </p:txBody>
      </p:sp>
      <p:sp>
        <p:nvSpPr>
          <p:cNvPr id="2" name="Slide Number Placeholder 1">
            <a:extLst>
              <a:ext uri="{FF2B5EF4-FFF2-40B4-BE49-F238E27FC236}">
                <a16:creationId xmlns:a16="http://schemas.microsoft.com/office/drawing/2014/main" id="{E341FD41-AD73-1240-B932-71A10FE39DED}"/>
              </a:ext>
            </a:extLst>
          </p:cNvPr>
          <p:cNvSpPr>
            <a:spLocks noGrp="1"/>
          </p:cNvSpPr>
          <p:nvPr>
            <p:ph type="sldNum" sz="quarter" idx="12"/>
          </p:nvPr>
        </p:nvSpPr>
        <p:spPr>
          <a:xfrm>
            <a:off x="9177867" y="6425325"/>
            <a:ext cx="2743200" cy="365125"/>
          </a:xfrm>
        </p:spPr>
        <p:txBody>
          <a:bodyPr/>
          <a:lstStyle/>
          <a:p>
            <a:fld id="{F26FC048-DF4E-0746-B313-543F0DD72FCB}" type="slidenum">
              <a:rPr lang="en-GB" smtClean="0"/>
              <a:t>12</a:t>
            </a:fld>
            <a:endParaRPr lang="en-GB"/>
          </a:p>
        </p:txBody>
      </p:sp>
    </p:spTree>
    <p:extLst>
      <p:ext uri="{BB962C8B-B14F-4D97-AF65-F5344CB8AC3E}">
        <p14:creationId xmlns:p14="http://schemas.microsoft.com/office/powerpoint/2010/main" val="5978761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p:txBody>
          <a:bodyPr>
            <a:normAutofit fontScale="85000" lnSpcReduction="10000"/>
          </a:bodyPr>
          <a:lstStyle/>
          <a:p>
            <a:pPr marL="0" indent="0">
              <a:buNone/>
            </a:pPr>
            <a:r>
              <a:rPr lang="en-US" sz="3200" dirty="0">
                <a:effectLst/>
                <a:latin typeface="Calibri" panose="020F0502020204030204" pitchFamily="34" charset="0"/>
                <a:ea typeface="Calibri" panose="020F0502020204030204" pitchFamily="34" charset="0"/>
              </a:rPr>
              <a:t>Indirect emissions should only be included in the CBAM as part of the policy option packages described below:</a:t>
            </a:r>
          </a:p>
          <a:p>
            <a:r>
              <a:rPr lang="en-US" sz="3200" dirty="0">
                <a:cs typeface="Arial" panose="020B0604020202020204" pitchFamily="34" charset="0"/>
              </a:rPr>
              <a:t>Covering indirect emissions through the CBAM is one option, but others should continue to be explored as the energy matrix changes in the EU and outside. </a:t>
            </a:r>
          </a:p>
          <a:p>
            <a:r>
              <a:rPr lang="en-US" sz="3200" dirty="0">
                <a:cs typeface="Arial" panose="020B0604020202020204" pitchFamily="34" charset="0"/>
              </a:rPr>
              <a:t>The CBAM’s coverage of indirect emissions should not start immediately on its entry into force. This allows more analysis of options, and allows the EU grid to further decarbonize, defusing challenges.</a:t>
            </a:r>
          </a:p>
          <a:p>
            <a:r>
              <a:rPr lang="en-US" sz="3200" dirty="0">
                <a:cs typeface="Arial" panose="020B0604020202020204" pitchFamily="34" charset="0"/>
              </a:rPr>
              <a:t>The tensions between the CBAM’s need to cover indirect costs and the EU’s electricity market design will need to be examined. But the electricity market has an evolution and momentum far beyond CBAM.</a:t>
            </a:r>
            <a:endParaRPr lang="en-GB" sz="3200" dirty="0">
              <a:cs typeface="Arial" panose="020B0604020202020204" pitchFamily="34" charset="0"/>
            </a:endParaRPr>
          </a:p>
        </p:txBody>
      </p:sp>
      <p:sp>
        <p:nvSpPr>
          <p:cNvPr id="4" name="Text Placeholder 3"/>
          <p:cNvSpPr>
            <a:spLocks noGrp="1"/>
          </p:cNvSpPr>
          <p:nvPr>
            <p:ph type="body" sz="quarter" idx="14"/>
          </p:nvPr>
        </p:nvSpPr>
        <p:spPr/>
        <p:txBody>
          <a:bodyPr>
            <a:normAutofit/>
          </a:bodyPr>
          <a:lstStyle/>
          <a:p>
            <a:r>
              <a:rPr lang="en-US" dirty="0">
                <a:latin typeface="Cambria" panose="02040503050406030204" pitchFamily="18" charset="0"/>
              </a:rPr>
              <a:t>Recommendations</a:t>
            </a:r>
          </a:p>
        </p:txBody>
      </p:sp>
      <p:sp>
        <p:nvSpPr>
          <p:cNvPr id="2" name="Slide Number Placeholder 1">
            <a:extLst>
              <a:ext uri="{FF2B5EF4-FFF2-40B4-BE49-F238E27FC236}">
                <a16:creationId xmlns:a16="http://schemas.microsoft.com/office/drawing/2014/main" id="{E341FD41-AD73-1240-B932-71A10FE39DED}"/>
              </a:ext>
            </a:extLst>
          </p:cNvPr>
          <p:cNvSpPr>
            <a:spLocks noGrp="1"/>
          </p:cNvSpPr>
          <p:nvPr>
            <p:ph type="sldNum" sz="quarter" idx="12"/>
          </p:nvPr>
        </p:nvSpPr>
        <p:spPr>
          <a:xfrm>
            <a:off x="9177867" y="6425325"/>
            <a:ext cx="2743200" cy="365125"/>
          </a:xfrm>
        </p:spPr>
        <p:txBody>
          <a:bodyPr/>
          <a:lstStyle/>
          <a:p>
            <a:fld id="{F26FC048-DF4E-0746-B313-543F0DD72FCB}" type="slidenum">
              <a:rPr lang="en-GB" smtClean="0"/>
              <a:t>13</a:t>
            </a:fld>
            <a:endParaRPr lang="en-GB"/>
          </a:p>
        </p:txBody>
      </p:sp>
    </p:spTree>
    <p:extLst>
      <p:ext uri="{BB962C8B-B14F-4D97-AF65-F5344CB8AC3E}">
        <p14:creationId xmlns:p14="http://schemas.microsoft.com/office/powerpoint/2010/main" val="338759905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p:txBody>
          <a:bodyPr>
            <a:normAutofit fontScale="92500" lnSpcReduction="20000"/>
          </a:bodyPr>
          <a:lstStyle/>
          <a:p>
            <a:r>
              <a:rPr lang="en-US" sz="3200" dirty="0">
                <a:cs typeface="Arial" panose="020B0604020202020204" pitchFamily="34" charset="0"/>
              </a:rPr>
              <a:t>The basis for calculating indirect emissions in imported goods should be the average GHG intensity of all generating sources in the grid of origin. Exceptions only for direct purchase/production. </a:t>
            </a:r>
          </a:p>
          <a:p>
            <a:r>
              <a:rPr lang="en-US" sz="3200" dirty="0">
                <a:cs typeface="Arial" panose="020B0604020202020204" pitchFamily="34" charset="0"/>
              </a:rPr>
              <a:t>The regime of compensation for indirect costs should be reformed in two ways: consistent application across Member States, and only compensate for the effects of EU marginal cost pricing regime for electricity.</a:t>
            </a:r>
          </a:p>
          <a:p>
            <a:r>
              <a:rPr lang="en-US" sz="3200" dirty="0">
                <a:cs typeface="Arial" panose="020B0604020202020204" pitchFamily="34" charset="0"/>
              </a:rPr>
              <a:t>The EU should show political courage in the face of potential WTO challenges. A reasonable argument can be made for the legality of using grid average default values for emissions intensity of imports.</a:t>
            </a:r>
          </a:p>
          <a:p>
            <a:endParaRPr lang="en-GB" sz="3200" dirty="0">
              <a:cs typeface="Arial" panose="020B0604020202020204" pitchFamily="34" charset="0"/>
            </a:endParaRPr>
          </a:p>
        </p:txBody>
      </p:sp>
      <p:sp>
        <p:nvSpPr>
          <p:cNvPr id="4" name="Text Placeholder 3"/>
          <p:cNvSpPr>
            <a:spLocks noGrp="1"/>
          </p:cNvSpPr>
          <p:nvPr>
            <p:ph type="body" sz="quarter" idx="14"/>
          </p:nvPr>
        </p:nvSpPr>
        <p:spPr/>
        <p:txBody>
          <a:bodyPr>
            <a:normAutofit/>
          </a:bodyPr>
          <a:lstStyle/>
          <a:p>
            <a:r>
              <a:rPr lang="en-US" dirty="0">
                <a:latin typeface="Cambria" panose="02040503050406030204" pitchFamily="18" charset="0"/>
              </a:rPr>
              <a:t>Recommendations (continued)</a:t>
            </a:r>
          </a:p>
        </p:txBody>
      </p:sp>
      <p:sp>
        <p:nvSpPr>
          <p:cNvPr id="2" name="Slide Number Placeholder 1">
            <a:extLst>
              <a:ext uri="{FF2B5EF4-FFF2-40B4-BE49-F238E27FC236}">
                <a16:creationId xmlns:a16="http://schemas.microsoft.com/office/drawing/2014/main" id="{E341FD41-AD73-1240-B932-71A10FE39DED}"/>
              </a:ext>
            </a:extLst>
          </p:cNvPr>
          <p:cNvSpPr>
            <a:spLocks noGrp="1"/>
          </p:cNvSpPr>
          <p:nvPr>
            <p:ph type="sldNum" sz="quarter" idx="12"/>
          </p:nvPr>
        </p:nvSpPr>
        <p:spPr>
          <a:xfrm>
            <a:off x="9177867" y="6425325"/>
            <a:ext cx="2743200" cy="365125"/>
          </a:xfrm>
        </p:spPr>
        <p:txBody>
          <a:bodyPr/>
          <a:lstStyle/>
          <a:p>
            <a:fld id="{F26FC048-DF4E-0746-B313-543F0DD72FCB}" type="slidenum">
              <a:rPr lang="en-GB" smtClean="0"/>
              <a:t>14</a:t>
            </a:fld>
            <a:endParaRPr lang="en-GB"/>
          </a:p>
        </p:txBody>
      </p:sp>
    </p:spTree>
    <p:extLst>
      <p:ext uri="{BB962C8B-B14F-4D97-AF65-F5344CB8AC3E}">
        <p14:creationId xmlns:p14="http://schemas.microsoft.com/office/powerpoint/2010/main" val="113542418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p:txBody>
          <a:bodyPr>
            <a:normAutofit/>
          </a:bodyPr>
          <a:lstStyle/>
          <a:p>
            <a:endParaRPr lang="en-GB" sz="3200" dirty="0">
              <a:cs typeface="Arial" panose="020B0604020202020204" pitchFamily="34" charset="0"/>
            </a:endParaRPr>
          </a:p>
        </p:txBody>
      </p:sp>
      <p:sp>
        <p:nvSpPr>
          <p:cNvPr id="4" name="Text Placeholder 3"/>
          <p:cNvSpPr>
            <a:spLocks noGrp="1"/>
          </p:cNvSpPr>
          <p:nvPr>
            <p:ph type="body" sz="quarter" idx="14"/>
          </p:nvPr>
        </p:nvSpPr>
        <p:spPr/>
        <p:txBody>
          <a:bodyPr>
            <a:normAutofit/>
          </a:bodyPr>
          <a:lstStyle/>
          <a:p>
            <a:endParaRPr lang="en-US" dirty="0">
              <a:latin typeface="Cambria" panose="02040503050406030204" pitchFamily="18" charset="0"/>
            </a:endParaRPr>
          </a:p>
        </p:txBody>
      </p:sp>
      <p:sp>
        <p:nvSpPr>
          <p:cNvPr id="2" name="Slide Number Placeholder 1">
            <a:extLst>
              <a:ext uri="{FF2B5EF4-FFF2-40B4-BE49-F238E27FC236}">
                <a16:creationId xmlns:a16="http://schemas.microsoft.com/office/drawing/2014/main" id="{E341FD41-AD73-1240-B932-71A10FE39DED}"/>
              </a:ext>
            </a:extLst>
          </p:cNvPr>
          <p:cNvSpPr>
            <a:spLocks noGrp="1"/>
          </p:cNvSpPr>
          <p:nvPr>
            <p:ph type="sldNum" sz="quarter" idx="12"/>
          </p:nvPr>
        </p:nvSpPr>
        <p:spPr>
          <a:xfrm>
            <a:off x="9177867" y="6425325"/>
            <a:ext cx="2743200" cy="365125"/>
          </a:xfrm>
        </p:spPr>
        <p:txBody>
          <a:bodyPr/>
          <a:lstStyle/>
          <a:p>
            <a:fld id="{F26FC048-DF4E-0746-B313-543F0DD72FCB}" type="slidenum">
              <a:rPr lang="en-GB" smtClean="0"/>
              <a:t>15</a:t>
            </a:fld>
            <a:endParaRPr lang="en-GB"/>
          </a:p>
        </p:txBody>
      </p:sp>
    </p:spTree>
    <p:extLst>
      <p:ext uri="{BB962C8B-B14F-4D97-AF65-F5344CB8AC3E}">
        <p14:creationId xmlns:p14="http://schemas.microsoft.com/office/powerpoint/2010/main" val="1306359105"/>
      </p:ext>
    </p:extLst>
  </p:cSld>
  <p:clrMapOvr>
    <a:masterClrMapping/>
  </p:clrMapOvr>
  <p:transition/>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1F6BA7"/>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A3C09D55-CCA0-2146-9FD9-7449152E9544}" vid="{A540A8AC-723E-8A40-A482-55C1D42503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257</TotalTime>
  <Words>1231</Words>
  <Application>Microsoft Macintosh PowerPoint</Application>
  <PresentationFormat>Widescreen</PresentationFormat>
  <Paragraphs>107</Paragraphs>
  <Slides>15</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Calibri</vt:lpstr>
      <vt:lpstr>Calibri Light</vt:lpstr>
      <vt:lpstr>Cambria</vt:lpstr>
      <vt:lpstr>Cambria Math</vt:lpstr>
      <vt:lpstr>Open Sans</vt:lpstr>
      <vt:lpstr>Wingdings</vt:lpstr>
      <vt:lpstr>Office Theme</vt:lpstr>
      <vt:lpstr>Andrei Marcu   Michael Mehling         Aaron Cosbey  Alexandra Maratou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Andrei Marcu</dc:creator>
  <cp:lastModifiedBy>Andrei Marcu</cp:lastModifiedBy>
  <cp:revision>12</cp:revision>
  <cp:lastPrinted>2022-07-05T06:43:17Z</cp:lastPrinted>
  <dcterms:created xsi:type="dcterms:W3CDTF">2022-07-04T14:04:36Z</dcterms:created>
  <dcterms:modified xsi:type="dcterms:W3CDTF">2022-07-05T06:58:32Z</dcterms:modified>
</cp:coreProperties>
</file>