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319" r:id="rId2"/>
    <p:sldId id="372" r:id="rId3"/>
    <p:sldId id="1184" r:id="rId4"/>
    <p:sldId id="1156" r:id="rId5"/>
    <p:sldId id="1181" r:id="rId6"/>
    <p:sldId id="1161" r:id="rId7"/>
    <p:sldId id="1176" r:id="rId8"/>
    <p:sldId id="1177" r:id="rId9"/>
    <p:sldId id="1178" r:id="rId10"/>
    <p:sldId id="1180" r:id="rId11"/>
    <p:sldId id="1182" r:id="rId12"/>
    <p:sldId id="1183" r:id="rId13"/>
    <p:sldId id="1168" r:id="rId14"/>
    <p:sldId id="1172" r:id="rId15"/>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livier Imbault" initials="OI" lastIdx="27" clrIdx="0">
    <p:extLst>
      <p:ext uri="{19B8F6BF-5375-455C-9EA6-DF929625EA0E}">
        <p15:presenceInfo xmlns:p15="http://schemas.microsoft.com/office/powerpoint/2012/main" userId="e8b359901459ce1a" providerId="Windows Live"/>
      </p:ext>
    </p:extLst>
  </p:cmAuthor>
  <p:cmAuthor id="2" name="Antonio Fernandez" initials="AF" lastIdx="10" clrIdx="1">
    <p:extLst>
      <p:ext uri="{19B8F6BF-5375-455C-9EA6-DF929625EA0E}">
        <p15:presenceInfo xmlns:p15="http://schemas.microsoft.com/office/powerpoint/2012/main" userId="S::afernandez@ercst.org::d127aca3-2cd0-40bf-b052-c22a98e372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2"/>
    <p:restoredTop sz="86217"/>
  </p:normalViewPr>
  <p:slideViewPr>
    <p:cSldViewPr snapToGrid="0" snapToObjects="1">
      <p:cViewPr varScale="1">
        <p:scale>
          <a:sx n="96" d="100"/>
          <a:sy n="96" d="100"/>
        </p:scale>
        <p:origin x="552" y="17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D8CD54-61C7-49E9-9476-B7B84476956B}"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C1C01DA-A939-447E-8613-E64DD22C72F6}">
      <dgm:prSet custT="1"/>
      <dgm:spPr/>
      <dgm:t>
        <a:bodyPr/>
        <a:lstStyle/>
        <a:p>
          <a:r>
            <a:rPr lang="en-BE" sz="2400" b="1" dirty="0"/>
            <a:t>Fit for 55 Package and H</a:t>
          </a:r>
          <a:r>
            <a:rPr lang="en-BE" sz="2400" b="1" baseline="-25000" dirty="0"/>
            <a:t>2, </a:t>
          </a:r>
          <a:r>
            <a:rPr lang="en-BE" sz="2400" b="1" dirty="0"/>
            <a:t>completing the regulatory puzzle</a:t>
          </a:r>
          <a:endParaRPr lang="en-US" sz="2400" dirty="0"/>
        </a:p>
      </dgm:t>
    </dgm:pt>
    <dgm:pt modelId="{E8508793-C760-4C5A-9A8D-DF7D89EE777D}" type="parTrans" cxnId="{3F35C9C3-3AEC-42B3-9D26-DECD5BDA9264}">
      <dgm:prSet/>
      <dgm:spPr/>
      <dgm:t>
        <a:bodyPr/>
        <a:lstStyle/>
        <a:p>
          <a:endParaRPr lang="en-US"/>
        </a:p>
      </dgm:t>
    </dgm:pt>
    <dgm:pt modelId="{DFA9E416-8871-4DD9-916F-FF3D97E760CE}" type="sibTrans" cxnId="{3F35C9C3-3AEC-42B3-9D26-DECD5BDA9264}">
      <dgm:prSet/>
      <dgm:spPr/>
      <dgm:t>
        <a:bodyPr/>
        <a:lstStyle/>
        <a:p>
          <a:endParaRPr lang="en-US"/>
        </a:p>
      </dgm:t>
    </dgm:pt>
    <dgm:pt modelId="{EB9F07AF-60CD-4F01-A607-BEBC04BDFDD9}">
      <dgm:prSet custT="1"/>
      <dgm:spPr/>
      <dgm:t>
        <a:bodyPr/>
        <a:lstStyle/>
        <a:p>
          <a:r>
            <a:rPr lang="en-BE" sz="2400" b="1" dirty="0"/>
            <a:t>Background to the discussions state of play of the hydrogen and gas market in Europe</a:t>
          </a:r>
          <a:endParaRPr lang="en-US" sz="2400" dirty="0"/>
        </a:p>
      </dgm:t>
    </dgm:pt>
    <dgm:pt modelId="{29983C6C-9338-4B83-943B-0D87A0E841E2}" type="parTrans" cxnId="{623E505A-7E6F-42D0-B649-B1535C4E3926}">
      <dgm:prSet/>
      <dgm:spPr/>
      <dgm:t>
        <a:bodyPr/>
        <a:lstStyle/>
        <a:p>
          <a:endParaRPr lang="en-US"/>
        </a:p>
      </dgm:t>
    </dgm:pt>
    <dgm:pt modelId="{5CDB7973-1827-471E-BD7F-CC356D8A634E}" type="sibTrans" cxnId="{623E505A-7E6F-42D0-B649-B1535C4E3926}">
      <dgm:prSet/>
      <dgm:spPr/>
      <dgm:t>
        <a:bodyPr/>
        <a:lstStyle/>
        <a:p>
          <a:endParaRPr lang="en-US"/>
        </a:p>
      </dgm:t>
    </dgm:pt>
    <dgm:pt modelId="{83A93078-8D99-48A6-8D6A-B5C509C2D693}">
      <dgm:prSet custT="1"/>
      <dgm:spPr/>
      <dgm:t>
        <a:bodyPr/>
        <a:lstStyle/>
        <a:p>
          <a:r>
            <a:rPr lang="en-BE" sz="2400" b="1" dirty="0"/>
            <a:t>What is in the revision of the package for hydrogen</a:t>
          </a:r>
          <a:endParaRPr lang="en-US" sz="2400" dirty="0"/>
        </a:p>
      </dgm:t>
    </dgm:pt>
    <dgm:pt modelId="{A1640E11-8959-4EE4-BBDB-157F63E9A331}" type="parTrans" cxnId="{55B3C496-875E-4F46-9598-7F6E063A2A97}">
      <dgm:prSet/>
      <dgm:spPr/>
      <dgm:t>
        <a:bodyPr/>
        <a:lstStyle/>
        <a:p>
          <a:endParaRPr lang="en-US"/>
        </a:p>
      </dgm:t>
    </dgm:pt>
    <dgm:pt modelId="{62338BA7-7F5D-4286-89D2-4498062D0FBF}" type="sibTrans" cxnId="{55B3C496-875E-4F46-9598-7F6E063A2A97}">
      <dgm:prSet/>
      <dgm:spPr/>
      <dgm:t>
        <a:bodyPr/>
        <a:lstStyle/>
        <a:p>
          <a:endParaRPr lang="en-US"/>
        </a:p>
      </dgm:t>
    </dgm:pt>
    <dgm:pt modelId="{2053B6E7-44D2-4AD8-97B5-9E29BEFE8536}">
      <dgm:prSet custT="1"/>
      <dgm:spPr/>
      <dgm:t>
        <a:bodyPr/>
        <a:lstStyle/>
        <a:p>
          <a:r>
            <a:rPr lang="en-BE" sz="2400" b="1" dirty="0"/>
            <a:t>Additionality principle for renewable hydrogen</a:t>
          </a:r>
          <a:endParaRPr lang="en-US" sz="2400" dirty="0"/>
        </a:p>
      </dgm:t>
    </dgm:pt>
    <dgm:pt modelId="{A3F21B1A-D77C-4A4B-9F35-A5BA5A663F99}" type="parTrans" cxnId="{F528C3A9-6980-4FF4-8EC3-345C013CE0C6}">
      <dgm:prSet/>
      <dgm:spPr/>
      <dgm:t>
        <a:bodyPr/>
        <a:lstStyle/>
        <a:p>
          <a:endParaRPr lang="en-US"/>
        </a:p>
      </dgm:t>
    </dgm:pt>
    <dgm:pt modelId="{25F70CC5-AC5A-4171-9D67-4278B655CA06}" type="sibTrans" cxnId="{F528C3A9-6980-4FF4-8EC3-345C013CE0C6}">
      <dgm:prSet/>
      <dgm:spPr/>
      <dgm:t>
        <a:bodyPr/>
        <a:lstStyle/>
        <a:p>
          <a:endParaRPr lang="en-US"/>
        </a:p>
      </dgm:t>
    </dgm:pt>
    <dgm:pt modelId="{4F922884-E609-4969-939D-934EFF92AEFF}">
      <dgm:prSet/>
      <dgm:spPr/>
      <dgm:t>
        <a:bodyPr/>
        <a:lstStyle/>
        <a:p>
          <a:pPr algn="ctr"/>
          <a:r>
            <a:rPr lang="en-BE" b="1" dirty="0"/>
            <a:t>Key questions for the discussions:</a:t>
          </a:r>
          <a:endParaRPr lang="en-US" dirty="0"/>
        </a:p>
      </dgm:t>
    </dgm:pt>
    <dgm:pt modelId="{1A8AA3C4-D670-48AB-A4A7-EFC596B30001}" type="parTrans" cxnId="{656D7659-7D5C-411C-A9BB-597B6FEF8A4E}">
      <dgm:prSet/>
      <dgm:spPr/>
      <dgm:t>
        <a:bodyPr/>
        <a:lstStyle/>
        <a:p>
          <a:endParaRPr lang="en-US"/>
        </a:p>
      </dgm:t>
    </dgm:pt>
    <dgm:pt modelId="{D008F336-6042-4EE6-A609-A4307B81ED23}" type="sibTrans" cxnId="{656D7659-7D5C-411C-A9BB-597B6FEF8A4E}">
      <dgm:prSet/>
      <dgm:spPr/>
      <dgm:t>
        <a:bodyPr/>
        <a:lstStyle/>
        <a:p>
          <a:endParaRPr lang="en-US"/>
        </a:p>
      </dgm:t>
    </dgm:pt>
    <dgm:pt modelId="{7BBD1AC1-71B6-4871-84B4-61B1D100A25F}">
      <dgm:prSet custT="1"/>
      <dgm:spPr/>
      <dgm:t>
        <a:bodyPr/>
        <a:lstStyle/>
        <a:p>
          <a:r>
            <a:rPr lang="en-BE" sz="2000" b="1" dirty="0"/>
            <a:t>Is the regulatory framework for hydrogen complete? What are the missing pieces?</a:t>
          </a:r>
          <a:endParaRPr lang="en-US" sz="2000" dirty="0"/>
        </a:p>
      </dgm:t>
    </dgm:pt>
    <dgm:pt modelId="{E32D33FD-678F-4C41-B990-B9FD37991369}" type="parTrans" cxnId="{CFCD0E17-5B6E-440C-B5B3-9BBD21CEB01B}">
      <dgm:prSet/>
      <dgm:spPr/>
      <dgm:t>
        <a:bodyPr/>
        <a:lstStyle/>
        <a:p>
          <a:endParaRPr lang="en-US"/>
        </a:p>
      </dgm:t>
    </dgm:pt>
    <dgm:pt modelId="{338D13C9-4FA8-4858-80BC-BE5B410EF174}" type="sibTrans" cxnId="{CFCD0E17-5B6E-440C-B5B3-9BBD21CEB01B}">
      <dgm:prSet/>
      <dgm:spPr/>
      <dgm:t>
        <a:bodyPr/>
        <a:lstStyle/>
        <a:p>
          <a:endParaRPr lang="en-US"/>
        </a:p>
      </dgm:t>
    </dgm:pt>
    <dgm:pt modelId="{0BA453FA-9D75-6141-A391-82571724937B}">
      <dgm:prSet custT="1"/>
      <dgm:spPr/>
      <dgm:t>
        <a:bodyPr/>
        <a:lstStyle/>
        <a:p>
          <a:r>
            <a:rPr lang="en-US" sz="1800" b="1" dirty="0">
              <a:solidFill>
                <a:prstClr val="black">
                  <a:hueOff val="0"/>
                  <a:satOff val="0"/>
                  <a:lumOff val="0"/>
                  <a:alphaOff val="0"/>
                </a:prstClr>
              </a:solidFill>
              <a:latin typeface="Calibri" panose="020F0502020204030204"/>
              <a:ea typeface="+mn-ea"/>
              <a:cs typeface="+mn-cs"/>
            </a:rPr>
            <a:t>Is there a comprehensive definition for low carbon hydrogen that provides certainty and supports investments in this technological landscape?</a:t>
          </a:r>
        </a:p>
      </dgm:t>
    </dgm:pt>
    <dgm:pt modelId="{45F9FC66-C42F-A344-8154-0F2567CFB568}" type="parTrans" cxnId="{94591CF5-E6D9-4247-B3D2-760747586864}">
      <dgm:prSet/>
      <dgm:spPr/>
      <dgm:t>
        <a:bodyPr/>
        <a:lstStyle/>
        <a:p>
          <a:endParaRPr lang="en-GB"/>
        </a:p>
      </dgm:t>
    </dgm:pt>
    <dgm:pt modelId="{78E0E2A4-820C-CF46-8C1F-ABB3DF1BEA53}" type="sibTrans" cxnId="{94591CF5-E6D9-4247-B3D2-760747586864}">
      <dgm:prSet/>
      <dgm:spPr/>
      <dgm:t>
        <a:bodyPr/>
        <a:lstStyle/>
        <a:p>
          <a:endParaRPr lang="en-GB"/>
        </a:p>
      </dgm:t>
    </dgm:pt>
    <dgm:pt modelId="{C890809B-87CC-5D49-B8B8-0C708240854F}">
      <dgm:prSet custT="1"/>
      <dgm:spPr/>
      <dgm:t>
        <a:bodyPr/>
        <a:lstStyle/>
        <a:p>
          <a:r>
            <a:rPr lang="en-US" sz="2000" b="1" kern="1200" dirty="0">
              <a:solidFill>
                <a:prstClr val="black">
                  <a:hueOff val="0"/>
                  <a:satOff val="0"/>
                  <a:lumOff val="0"/>
                  <a:alphaOff val="0"/>
                </a:prstClr>
              </a:solidFill>
              <a:latin typeface="Calibri" panose="020F0502020204030204"/>
              <a:ea typeface="+mn-ea"/>
              <a:cs typeface="+mn-cs"/>
            </a:rPr>
            <a:t>What are those elements of the regulation that despite being included may act as a regulatory bottle neck? </a:t>
          </a:r>
        </a:p>
      </dgm:t>
    </dgm:pt>
    <dgm:pt modelId="{D7A0D396-2997-3944-90FF-70A6B5C7C958}" type="parTrans" cxnId="{A774AB8D-D492-BE40-8CB7-15615458DD4C}">
      <dgm:prSet/>
      <dgm:spPr/>
      <dgm:t>
        <a:bodyPr/>
        <a:lstStyle/>
        <a:p>
          <a:endParaRPr lang="en-GB"/>
        </a:p>
      </dgm:t>
    </dgm:pt>
    <dgm:pt modelId="{6520B3F4-A196-434D-8235-5EB0C83E1AFC}" type="sibTrans" cxnId="{A774AB8D-D492-BE40-8CB7-15615458DD4C}">
      <dgm:prSet/>
      <dgm:spPr/>
      <dgm:t>
        <a:bodyPr/>
        <a:lstStyle/>
        <a:p>
          <a:endParaRPr lang="en-GB"/>
        </a:p>
      </dgm:t>
    </dgm:pt>
    <dgm:pt modelId="{2B98ECD1-5848-794F-9B02-A8ED32427305}">
      <dgm:prSet custT="1"/>
      <dgm:spPr/>
      <dgm:t>
        <a:bodyPr/>
        <a:lstStyle/>
        <a:p>
          <a:r>
            <a:rPr lang="en-US" sz="2000" b="1" kern="1200" dirty="0">
              <a:solidFill>
                <a:prstClr val="black">
                  <a:hueOff val="0"/>
                  <a:satOff val="0"/>
                  <a:lumOff val="0"/>
                  <a:alphaOff val="0"/>
                </a:prstClr>
              </a:solidFill>
              <a:latin typeface="Calibri" panose="020F0502020204030204"/>
              <a:ea typeface="+mn-ea"/>
              <a:cs typeface="+mn-cs"/>
            </a:rPr>
            <a:t>Are we making an excessive use of regulation? Additionality</a:t>
          </a:r>
          <a:r>
            <a:rPr lang="en-US" sz="1800" b="1" kern="1200" dirty="0">
              <a:solidFill>
                <a:prstClr val="black">
                  <a:hueOff val="0"/>
                  <a:satOff val="0"/>
                  <a:lumOff val="0"/>
                  <a:alphaOff val="0"/>
                </a:prstClr>
              </a:solidFill>
              <a:latin typeface="Calibri" panose="020F0502020204030204"/>
              <a:ea typeface="+mn-ea"/>
              <a:cs typeface="+mn-cs"/>
            </a:rPr>
            <a:t>?</a:t>
          </a:r>
        </a:p>
      </dgm:t>
    </dgm:pt>
    <dgm:pt modelId="{DA0AFAD2-66E3-A043-8832-785041C5E32E}" type="parTrans" cxnId="{7F9D9341-B45C-9348-B166-9A5AD75EABD6}">
      <dgm:prSet/>
      <dgm:spPr/>
      <dgm:t>
        <a:bodyPr/>
        <a:lstStyle/>
        <a:p>
          <a:endParaRPr lang="en-GB"/>
        </a:p>
      </dgm:t>
    </dgm:pt>
    <dgm:pt modelId="{AAEE7514-4102-F144-91E3-07758F3880C7}" type="sibTrans" cxnId="{7F9D9341-B45C-9348-B166-9A5AD75EABD6}">
      <dgm:prSet/>
      <dgm:spPr/>
      <dgm:t>
        <a:bodyPr/>
        <a:lstStyle/>
        <a:p>
          <a:endParaRPr lang="en-GB"/>
        </a:p>
      </dgm:t>
    </dgm:pt>
    <dgm:pt modelId="{3692D594-57D6-4F41-817B-7B3EB7ADEC12}" type="pres">
      <dgm:prSet presAssocID="{96D8CD54-61C7-49E9-9476-B7B84476956B}" presName="vert0" presStyleCnt="0">
        <dgm:presLayoutVars>
          <dgm:dir/>
          <dgm:animOne val="branch"/>
          <dgm:animLvl val="lvl"/>
        </dgm:presLayoutVars>
      </dgm:prSet>
      <dgm:spPr/>
    </dgm:pt>
    <dgm:pt modelId="{E219D2A1-4F4E-AF40-BF5B-960841CABAD9}" type="pres">
      <dgm:prSet presAssocID="{2C1C01DA-A939-447E-8613-E64DD22C72F6}" presName="thickLine" presStyleLbl="alignNode1" presStyleIdx="0" presStyleCnt="9"/>
      <dgm:spPr/>
    </dgm:pt>
    <dgm:pt modelId="{49CD03A9-597F-ED4C-95CC-09B78086F872}" type="pres">
      <dgm:prSet presAssocID="{2C1C01DA-A939-447E-8613-E64DD22C72F6}" presName="horz1" presStyleCnt="0"/>
      <dgm:spPr/>
    </dgm:pt>
    <dgm:pt modelId="{CD7099E3-5E4A-7044-8016-76D65BCD501A}" type="pres">
      <dgm:prSet presAssocID="{2C1C01DA-A939-447E-8613-E64DD22C72F6}" presName="tx1" presStyleLbl="revTx" presStyleIdx="0" presStyleCnt="9"/>
      <dgm:spPr/>
    </dgm:pt>
    <dgm:pt modelId="{8BE56C98-71F3-CF4F-95CA-6D6D941A8983}" type="pres">
      <dgm:prSet presAssocID="{2C1C01DA-A939-447E-8613-E64DD22C72F6}" presName="vert1" presStyleCnt="0"/>
      <dgm:spPr/>
    </dgm:pt>
    <dgm:pt modelId="{D3823716-C130-7E47-97B9-DDFB9741B885}" type="pres">
      <dgm:prSet presAssocID="{EB9F07AF-60CD-4F01-A607-BEBC04BDFDD9}" presName="thickLine" presStyleLbl="alignNode1" presStyleIdx="1" presStyleCnt="9"/>
      <dgm:spPr/>
    </dgm:pt>
    <dgm:pt modelId="{764B0D11-7753-9A44-A310-491FDE704CF1}" type="pres">
      <dgm:prSet presAssocID="{EB9F07AF-60CD-4F01-A607-BEBC04BDFDD9}" presName="horz1" presStyleCnt="0"/>
      <dgm:spPr/>
    </dgm:pt>
    <dgm:pt modelId="{053B1298-37E7-F846-9D83-6E6DB9652D42}" type="pres">
      <dgm:prSet presAssocID="{EB9F07AF-60CD-4F01-A607-BEBC04BDFDD9}" presName="tx1" presStyleLbl="revTx" presStyleIdx="1" presStyleCnt="9"/>
      <dgm:spPr/>
    </dgm:pt>
    <dgm:pt modelId="{1C7C3E36-FB52-B14C-BD6A-14BFAAB31923}" type="pres">
      <dgm:prSet presAssocID="{EB9F07AF-60CD-4F01-A607-BEBC04BDFDD9}" presName="vert1" presStyleCnt="0"/>
      <dgm:spPr/>
    </dgm:pt>
    <dgm:pt modelId="{462DAD4F-890B-8B47-9C09-4E03DB7C172F}" type="pres">
      <dgm:prSet presAssocID="{83A93078-8D99-48A6-8D6A-B5C509C2D693}" presName="thickLine" presStyleLbl="alignNode1" presStyleIdx="2" presStyleCnt="9"/>
      <dgm:spPr/>
    </dgm:pt>
    <dgm:pt modelId="{3820A4EF-0B20-3F41-87C9-A8FE883D3751}" type="pres">
      <dgm:prSet presAssocID="{83A93078-8D99-48A6-8D6A-B5C509C2D693}" presName="horz1" presStyleCnt="0"/>
      <dgm:spPr/>
    </dgm:pt>
    <dgm:pt modelId="{6A4825C2-C175-AB44-A9AD-7A85A38B04EA}" type="pres">
      <dgm:prSet presAssocID="{83A93078-8D99-48A6-8D6A-B5C509C2D693}" presName="tx1" presStyleLbl="revTx" presStyleIdx="2" presStyleCnt="9"/>
      <dgm:spPr/>
    </dgm:pt>
    <dgm:pt modelId="{2DBB0BD1-46F5-C442-A974-559B959E04D7}" type="pres">
      <dgm:prSet presAssocID="{83A93078-8D99-48A6-8D6A-B5C509C2D693}" presName="vert1" presStyleCnt="0"/>
      <dgm:spPr/>
    </dgm:pt>
    <dgm:pt modelId="{A391B083-79D3-8943-8643-6DDFF1358779}" type="pres">
      <dgm:prSet presAssocID="{2053B6E7-44D2-4AD8-97B5-9E29BEFE8536}" presName="thickLine" presStyleLbl="alignNode1" presStyleIdx="3" presStyleCnt="9"/>
      <dgm:spPr/>
    </dgm:pt>
    <dgm:pt modelId="{23C16E45-3BF2-BB40-B46A-2CF45AAE1EE8}" type="pres">
      <dgm:prSet presAssocID="{2053B6E7-44D2-4AD8-97B5-9E29BEFE8536}" presName="horz1" presStyleCnt="0"/>
      <dgm:spPr/>
    </dgm:pt>
    <dgm:pt modelId="{C158EBA7-EBF4-0F45-A40B-D93874D96CB8}" type="pres">
      <dgm:prSet presAssocID="{2053B6E7-44D2-4AD8-97B5-9E29BEFE8536}" presName="tx1" presStyleLbl="revTx" presStyleIdx="3" presStyleCnt="9"/>
      <dgm:spPr/>
    </dgm:pt>
    <dgm:pt modelId="{9A4FBE28-A845-6545-9207-504A7F6556F7}" type="pres">
      <dgm:prSet presAssocID="{2053B6E7-44D2-4AD8-97B5-9E29BEFE8536}" presName="vert1" presStyleCnt="0"/>
      <dgm:spPr/>
    </dgm:pt>
    <dgm:pt modelId="{EE385EDA-90F9-FC43-8FE0-3E4C311E78BF}" type="pres">
      <dgm:prSet presAssocID="{4F922884-E609-4969-939D-934EFF92AEFF}" presName="thickLine" presStyleLbl="alignNode1" presStyleIdx="4" presStyleCnt="9"/>
      <dgm:spPr/>
    </dgm:pt>
    <dgm:pt modelId="{D70A0361-C09C-8842-9932-41EB6CB10C59}" type="pres">
      <dgm:prSet presAssocID="{4F922884-E609-4969-939D-934EFF92AEFF}" presName="horz1" presStyleCnt="0"/>
      <dgm:spPr/>
    </dgm:pt>
    <dgm:pt modelId="{46B8C9F9-7801-C244-84D4-2BC24D149BE8}" type="pres">
      <dgm:prSet presAssocID="{4F922884-E609-4969-939D-934EFF92AEFF}" presName="tx1" presStyleLbl="revTx" presStyleIdx="4" presStyleCnt="9"/>
      <dgm:spPr/>
    </dgm:pt>
    <dgm:pt modelId="{8ADD5996-B0FA-164C-A598-F2567E069B79}" type="pres">
      <dgm:prSet presAssocID="{4F922884-E609-4969-939D-934EFF92AEFF}" presName="vert1" presStyleCnt="0"/>
      <dgm:spPr/>
    </dgm:pt>
    <dgm:pt modelId="{41592B9C-4E59-134B-B003-383D7036589F}" type="pres">
      <dgm:prSet presAssocID="{7BBD1AC1-71B6-4871-84B4-61B1D100A25F}" presName="thickLine" presStyleLbl="alignNode1" presStyleIdx="5" presStyleCnt="9"/>
      <dgm:spPr/>
    </dgm:pt>
    <dgm:pt modelId="{944FE209-7B8D-DA46-B62B-FF99FCBAC545}" type="pres">
      <dgm:prSet presAssocID="{7BBD1AC1-71B6-4871-84B4-61B1D100A25F}" presName="horz1" presStyleCnt="0"/>
      <dgm:spPr/>
    </dgm:pt>
    <dgm:pt modelId="{F782CE8D-2EB7-2F41-A70F-C7708200F753}" type="pres">
      <dgm:prSet presAssocID="{7BBD1AC1-71B6-4871-84B4-61B1D100A25F}" presName="tx1" presStyleLbl="revTx" presStyleIdx="5" presStyleCnt="9"/>
      <dgm:spPr/>
    </dgm:pt>
    <dgm:pt modelId="{5F8E6FBF-6AA3-F04E-BC7D-8E3549FC6AAB}" type="pres">
      <dgm:prSet presAssocID="{7BBD1AC1-71B6-4871-84B4-61B1D100A25F}" presName="vert1" presStyleCnt="0"/>
      <dgm:spPr/>
    </dgm:pt>
    <dgm:pt modelId="{86AA624A-4689-2640-9ED7-4C07CC6672F7}" type="pres">
      <dgm:prSet presAssocID="{0BA453FA-9D75-6141-A391-82571724937B}" presName="thickLine" presStyleLbl="alignNode1" presStyleIdx="6" presStyleCnt="9"/>
      <dgm:spPr/>
    </dgm:pt>
    <dgm:pt modelId="{F4CD0369-6575-E944-98CB-9355361EBC12}" type="pres">
      <dgm:prSet presAssocID="{0BA453FA-9D75-6141-A391-82571724937B}" presName="horz1" presStyleCnt="0"/>
      <dgm:spPr/>
    </dgm:pt>
    <dgm:pt modelId="{48477AF3-2355-5F46-B354-2D06801B3D7A}" type="pres">
      <dgm:prSet presAssocID="{0BA453FA-9D75-6141-A391-82571724937B}" presName="tx1" presStyleLbl="revTx" presStyleIdx="6" presStyleCnt="9"/>
      <dgm:spPr/>
    </dgm:pt>
    <dgm:pt modelId="{B77D80B3-BD43-D74F-B083-35ED4F516EF0}" type="pres">
      <dgm:prSet presAssocID="{0BA453FA-9D75-6141-A391-82571724937B}" presName="vert1" presStyleCnt="0"/>
      <dgm:spPr/>
    </dgm:pt>
    <dgm:pt modelId="{6D796B9F-F631-494F-ABA7-F87411E89A53}" type="pres">
      <dgm:prSet presAssocID="{C890809B-87CC-5D49-B8B8-0C708240854F}" presName="thickLine" presStyleLbl="alignNode1" presStyleIdx="7" presStyleCnt="9"/>
      <dgm:spPr/>
    </dgm:pt>
    <dgm:pt modelId="{BD67624D-1338-0D4D-9018-D0F607DE156E}" type="pres">
      <dgm:prSet presAssocID="{C890809B-87CC-5D49-B8B8-0C708240854F}" presName="horz1" presStyleCnt="0"/>
      <dgm:spPr/>
    </dgm:pt>
    <dgm:pt modelId="{75E55E2E-4B09-5947-806F-906D59AE2D7E}" type="pres">
      <dgm:prSet presAssocID="{C890809B-87CC-5D49-B8B8-0C708240854F}" presName="tx1" presStyleLbl="revTx" presStyleIdx="7" presStyleCnt="9"/>
      <dgm:spPr/>
    </dgm:pt>
    <dgm:pt modelId="{87FBE530-64A3-9C4E-819E-B9CA4AB7B40E}" type="pres">
      <dgm:prSet presAssocID="{C890809B-87CC-5D49-B8B8-0C708240854F}" presName="vert1" presStyleCnt="0"/>
      <dgm:spPr/>
    </dgm:pt>
    <dgm:pt modelId="{12072505-BD6D-7B48-BD1E-0E7C7B1DF2A4}" type="pres">
      <dgm:prSet presAssocID="{2B98ECD1-5848-794F-9B02-A8ED32427305}" presName="thickLine" presStyleLbl="alignNode1" presStyleIdx="8" presStyleCnt="9"/>
      <dgm:spPr/>
    </dgm:pt>
    <dgm:pt modelId="{9B94AF98-08FD-4248-8B99-D37ED69636F1}" type="pres">
      <dgm:prSet presAssocID="{2B98ECD1-5848-794F-9B02-A8ED32427305}" presName="horz1" presStyleCnt="0"/>
      <dgm:spPr/>
    </dgm:pt>
    <dgm:pt modelId="{92FB82F6-9F4D-EA47-972F-1C4FEF7C15D0}" type="pres">
      <dgm:prSet presAssocID="{2B98ECD1-5848-794F-9B02-A8ED32427305}" presName="tx1" presStyleLbl="revTx" presStyleIdx="8" presStyleCnt="9"/>
      <dgm:spPr/>
    </dgm:pt>
    <dgm:pt modelId="{8ADF480F-DD00-034D-B373-D26D4D64E4FE}" type="pres">
      <dgm:prSet presAssocID="{2B98ECD1-5848-794F-9B02-A8ED32427305}" presName="vert1" presStyleCnt="0"/>
      <dgm:spPr/>
    </dgm:pt>
  </dgm:ptLst>
  <dgm:cxnLst>
    <dgm:cxn modelId="{259B2F00-DBB6-7146-B759-192364B4F9EA}" type="presOf" srcId="{2B98ECD1-5848-794F-9B02-A8ED32427305}" destId="{92FB82F6-9F4D-EA47-972F-1C4FEF7C15D0}" srcOrd="0" destOrd="0" presId="urn:microsoft.com/office/officeart/2008/layout/LinedList"/>
    <dgm:cxn modelId="{A52E8402-0DC9-6447-B759-21015CAD48B5}" type="presOf" srcId="{2C1C01DA-A939-447E-8613-E64DD22C72F6}" destId="{CD7099E3-5E4A-7044-8016-76D65BCD501A}" srcOrd="0" destOrd="0" presId="urn:microsoft.com/office/officeart/2008/layout/LinedList"/>
    <dgm:cxn modelId="{CFCD0E17-5B6E-440C-B5B3-9BBD21CEB01B}" srcId="{96D8CD54-61C7-49E9-9476-B7B84476956B}" destId="{7BBD1AC1-71B6-4871-84B4-61B1D100A25F}" srcOrd="5" destOrd="0" parTransId="{E32D33FD-678F-4C41-B990-B9FD37991369}" sibTransId="{338D13C9-4FA8-4858-80BC-BE5B410EF174}"/>
    <dgm:cxn modelId="{7F9D9341-B45C-9348-B166-9A5AD75EABD6}" srcId="{96D8CD54-61C7-49E9-9476-B7B84476956B}" destId="{2B98ECD1-5848-794F-9B02-A8ED32427305}" srcOrd="8" destOrd="0" parTransId="{DA0AFAD2-66E3-A043-8832-785041C5E32E}" sibTransId="{AAEE7514-4102-F144-91E3-07758F3880C7}"/>
    <dgm:cxn modelId="{55482842-5A39-1C4E-8ED5-7D0C6F05BFDB}" type="presOf" srcId="{96D8CD54-61C7-49E9-9476-B7B84476956B}" destId="{3692D594-57D6-4F41-817B-7B3EB7ADEC12}" srcOrd="0" destOrd="0" presId="urn:microsoft.com/office/officeart/2008/layout/LinedList"/>
    <dgm:cxn modelId="{AA4D7F44-ABE4-5D42-9FC4-9057318A7A02}" type="presOf" srcId="{EB9F07AF-60CD-4F01-A607-BEBC04BDFDD9}" destId="{053B1298-37E7-F846-9D83-6E6DB9652D42}" srcOrd="0" destOrd="0" presId="urn:microsoft.com/office/officeart/2008/layout/LinedList"/>
    <dgm:cxn modelId="{BA94E946-F36E-274D-BC07-E42C602138FA}" type="presOf" srcId="{C890809B-87CC-5D49-B8B8-0C708240854F}" destId="{75E55E2E-4B09-5947-806F-906D59AE2D7E}" srcOrd="0" destOrd="0" presId="urn:microsoft.com/office/officeart/2008/layout/LinedList"/>
    <dgm:cxn modelId="{656D7659-7D5C-411C-A9BB-597B6FEF8A4E}" srcId="{96D8CD54-61C7-49E9-9476-B7B84476956B}" destId="{4F922884-E609-4969-939D-934EFF92AEFF}" srcOrd="4" destOrd="0" parTransId="{1A8AA3C4-D670-48AB-A4A7-EFC596B30001}" sibTransId="{D008F336-6042-4EE6-A609-A4307B81ED23}"/>
    <dgm:cxn modelId="{623E505A-7E6F-42D0-B649-B1535C4E3926}" srcId="{96D8CD54-61C7-49E9-9476-B7B84476956B}" destId="{EB9F07AF-60CD-4F01-A607-BEBC04BDFDD9}" srcOrd="1" destOrd="0" parTransId="{29983C6C-9338-4B83-943B-0D87A0E841E2}" sibTransId="{5CDB7973-1827-471E-BD7F-CC356D8A634E}"/>
    <dgm:cxn modelId="{9FA03A71-E40E-384E-A587-9700FCA208B7}" type="presOf" srcId="{4F922884-E609-4969-939D-934EFF92AEFF}" destId="{46B8C9F9-7801-C244-84D4-2BC24D149BE8}" srcOrd="0" destOrd="0" presId="urn:microsoft.com/office/officeart/2008/layout/LinedList"/>
    <dgm:cxn modelId="{595B3883-C2D0-AE49-9CB0-C6326BD37ED5}" type="presOf" srcId="{2053B6E7-44D2-4AD8-97B5-9E29BEFE8536}" destId="{C158EBA7-EBF4-0F45-A40B-D93874D96CB8}" srcOrd="0" destOrd="0" presId="urn:microsoft.com/office/officeart/2008/layout/LinedList"/>
    <dgm:cxn modelId="{A774AB8D-D492-BE40-8CB7-15615458DD4C}" srcId="{96D8CD54-61C7-49E9-9476-B7B84476956B}" destId="{C890809B-87CC-5D49-B8B8-0C708240854F}" srcOrd="7" destOrd="0" parTransId="{D7A0D396-2997-3944-90FF-70A6B5C7C958}" sibTransId="{6520B3F4-A196-434D-8235-5EB0C83E1AFC}"/>
    <dgm:cxn modelId="{EB642894-D492-404F-92F9-DDA4CA5410B5}" type="presOf" srcId="{7BBD1AC1-71B6-4871-84B4-61B1D100A25F}" destId="{F782CE8D-2EB7-2F41-A70F-C7708200F753}" srcOrd="0" destOrd="0" presId="urn:microsoft.com/office/officeart/2008/layout/LinedList"/>
    <dgm:cxn modelId="{55B3C496-875E-4F46-9598-7F6E063A2A97}" srcId="{96D8CD54-61C7-49E9-9476-B7B84476956B}" destId="{83A93078-8D99-48A6-8D6A-B5C509C2D693}" srcOrd="2" destOrd="0" parTransId="{A1640E11-8959-4EE4-BBDB-157F63E9A331}" sibTransId="{62338BA7-7F5D-4286-89D2-4498062D0FBF}"/>
    <dgm:cxn modelId="{F528C3A9-6980-4FF4-8EC3-345C013CE0C6}" srcId="{96D8CD54-61C7-49E9-9476-B7B84476956B}" destId="{2053B6E7-44D2-4AD8-97B5-9E29BEFE8536}" srcOrd="3" destOrd="0" parTransId="{A3F21B1A-D77C-4A4B-9F35-A5BA5A663F99}" sibTransId="{25F70CC5-AC5A-4171-9D67-4278B655CA06}"/>
    <dgm:cxn modelId="{3F35C9C3-3AEC-42B3-9D26-DECD5BDA9264}" srcId="{96D8CD54-61C7-49E9-9476-B7B84476956B}" destId="{2C1C01DA-A939-447E-8613-E64DD22C72F6}" srcOrd="0" destOrd="0" parTransId="{E8508793-C760-4C5A-9A8D-DF7D89EE777D}" sibTransId="{DFA9E416-8871-4DD9-916F-FF3D97E760CE}"/>
    <dgm:cxn modelId="{9F6219CF-89C4-E14F-9A42-C9FC38B9534E}" type="presOf" srcId="{0BA453FA-9D75-6141-A391-82571724937B}" destId="{48477AF3-2355-5F46-B354-2D06801B3D7A}" srcOrd="0" destOrd="0" presId="urn:microsoft.com/office/officeart/2008/layout/LinedList"/>
    <dgm:cxn modelId="{2D0689E8-A57F-F943-B4BD-0C1673AF69BE}" type="presOf" srcId="{83A93078-8D99-48A6-8D6A-B5C509C2D693}" destId="{6A4825C2-C175-AB44-A9AD-7A85A38B04EA}" srcOrd="0" destOrd="0" presId="urn:microsoft.com/office/officeart/2008/layout/LinedList"/>
    <dgm:cxn modelId="{94591CF5-E6D9-4247-B3D2-760747586864}" srcId="{96D8CD54-61C7-49E9-9476-B7B84476956B}" destId="{0BA453FA-9D75-6141-A391-82571724937B}" srcOrd="6" destOrd="0" parTransId="{45F9FC66-C42F-A344-8154-0F2567CFB568}" sibTransId="{78E0E2A4-820C-CF46-8C1F-ABB3DF1BEA53}"/>
    <dgm:cxn modelId="{1BE657C5-377A-2F43-8455-B1477D99D7E1}" type="presParOf" srcId="{3692D594-57D6-4F41-817B-7B3EB7ADEC12}" destId="{E219D2A1-4F4E-AF40-BF5B-960841CABAD9}" srcOrd="0" destOrd="0" presId="urn:microsoft.com/office/officeart/2008/layout/LinedList"/>
    <dgm:cxn modelId="{C44C4DAB-A78A-DD45-B596-C2343B45AAD7}" type="presParOf" srcId="{3692D594-57D6-4F41-817B-7B3EB7ADEC12}" destId="{49CD03A9-597F-ED4C-95CC-09B78086F872}" srcOrd="1" destOrd="0" presId="urn:microsoft.com/office/officeart/2008/layout/LinedList"/>
    <dgm:cxn modelId="{FF41638D-4FDD-5442-8FDB-38DBF5AB5F62}" type="presParOf" srcId="{49CD03A9-597F-ED4C-95CC-09B78086F872}" destId="{CD7099E3-5E4A-7044-8016-76D65BCD501A}" srcOrd="0" destOrd="0" presId="urn:microsoft.com/office/officeart/2008/layout/LinedList"/>
    <dgm:cxn modelId="{9C0C2FE5-E055-2D49-84CD-0D1D71B1BD68}" type="presParOf" srcId="{49CD03A9-597F-ED4C-95CC-09B78086F872}" destId="{8BE56C98-71F3-CF4F-95CA-6D6D941A8983}" srcOrd="1" destOrd="0" presId="urn:microsoft.com/office/officeart/2008/layout/LinedList"/>
    <dgm:cxn modelId="{641D9E1D-1613-D84A-B8A6-6433428EBA82}" type="presParOf" srcId="{3692D594-57D6-4F41-817B-7B3EB7ADEC12}" destId="{D3823716-C130-7E47-97B9-DDFB9741B885}" srcOrd="2" destOrd="0" presId="urn:microsoft.com/office/officeart/2008/layout/LinedList"/>
    <dgm:cxn modelId="{CC293608-9377-924D-BDD8-9DAE1D6A9EE5}" type="presParOf" srcId="{3692D594-57D6-4F41-817B-7B3EB7ADEC12}" destId="{764B0D11-7753-9A44-A310-491FDE704CF1}" srcOrd="3" destOrd="0" presId="urn:microsoft.com/office/officeart/2008/layout/LinedList"/>
    <dgm:cxn modelId="{F54C9332-79F6-1945-9E16-512B693CE94B}" type="presParOf" srcId="{764B0D11-7753-9A44-A310-491FDE704CF1}" destId="{053B1298-37E7-F846-9D83-6E6DB9652D42}" srcOrd="0" destOrd="0" presId="urn:microsoft.com/office/officeart/2008/layout/LinedList"/>
    <dgm:cxn modelId="{70DA41EB-E3CC-BC4B-99E0-566E026121BF}" type="presParOf" srcId="{764B0D11-7753-9A44-A310-491FDE704CF1}" destId="{1C7C3E36-FB52-B14C-BD6A-14BFAAB31923}" srcOrd="1" destOrd="0" presId="urn:microsoft.com/office/officeart/2008/layout/LinedList"/>
    <dgm:cxn modelId="{C3924769-14D9-F840-ABEF-6C10C4D0B9FE}" type="presParOf" srcId="{3692D594-57D6-4F41-817B-7B3EB7ADEC12}" destId="{462DAD4F-890B-8B47-9C09-4E03DB7C172F}" srcOrd="4" destOrd="0" presId="urn:microsoft.com/office/officeart/2008/layout/LinedList"/>
    <dgm:cxn modelId="{7F74AC8D-1D09-6249-AC92-1E3AC04A5BCB}" type="presParOf" srcId="{3692D594-57D6-4F41-817B-7B3EB7ADEC12}" destId="{3820A4EF-0B20-3F41-87C9-A8FE883D3751}" srcOrd="5" destOrd="0" presId="urn:microsoft.com/office/officeart/2008/layout/LinedList"/>
    <dgm:cxn modelId="{A79BC067-85FC-AC4C-AB3D-70A3D859C200}" type="presParOf" srcId="{3820A4EF-0B20-3F41-87C9-A8FE883D3751}" destId="{6A4825C2-C175-AB44-A9AD-7A85A38B04EA}" srcOrd="0" destOrd="0" presId="urn:microsoft.com/office/officeart/2008/layout/LinedList"/>
    <dgm:cxn modelId="{052A6772-707F-1342-821F-1C2B92A18A7D}" type="presParOf" srcId="{3820A4EF-0B20-3F41-87C9-A8FE883D3751}" destId="{2DBB0BD1-46F5-C442-A974-559B959E04D7}" srcOrd="1" destOrd="0" presId="urn:microsoft.com/office/officeart/2008/layout/LinedList"/>
    <dgm:cxn modelId="{CDF028FE-2778-0A43-A16F-F1A981DC3860}" type="presParOf" srcId="{3692D594-57D6-4F41-817B-7B3EB7ADEC12}" destId="{A391B083-79D3-8943-8643-6DDFF1358779}" srcOrd="6" destOrd="0" presId="urn:microsoft.com/office/officeart/2008/layout/LinedList"/>
    <dgm:cxn modelId="{C928A0F4-2A51-EB49-93C0-24F2519C47DE}" type="presParOf" srcId="{3692D594-57D6-4F41-817B-7B3EB7ADEC12}" destId="{23C16E45-3BF2-BB40-B46A-2CF45AAE1EE8}" srcOrd="7" destOrd="0" presId="urn:microsoft.com/office/officeart/2008/layout/LinedList"/>
    <dgm:cxn modelId="{1C926A68-6BC5-CE41-AFA0-ABF6D532A81A}" type="presParOf" srcId="{23C16E45-3BF2-BB40-B46A-2CF45AAE1EE8}" destId="{C158EBA7-EBF4-0F45-A40B-D93874D96CB8}" srcOrd="0" destOrd="0" presId="urn:microsoft.com/office/officeart/2008/layout/LinedList"/>
    <dgm:cxn modelId="{9F6ED8EF-0634-7548-9D40-94A9E93C7AC3}" type="presParOf" srcId="{23C16E45-3BF2-BB40-B46A-2CF45AAE1EE8}" destId="{9A4FBE28-A845-6545-9207-504A7F6556F7}" srcOrd="1" destOrd="0" presId="urn:microsoft.com/office/officeart/2008/layout/LinedList"/>
    <dgm:cxn modelId="{F934AB1D-4E76-0A4C-B6F9-2DF8FB81919D}" type="presParOf" srcId="{3692D594-57D6-4F41-817B-7B3EB7ADEC12}" destId="{EE385EDA-90F9-FC43-8FE0-3E4C311E78BF}" srcOrd="8" destOrd="0" presId="urn:microsoft.com/office/officeart/2008/layout/LinedList"/>
    <dgm:cxn modelId="{4A551E19-B28E-CF4B-AD00-B6E7C7A40F74}" type="presParOf" srcId="{3692D594-57D6-4F41-817B-7B3EB7ADEC12}" destId="{D70A0361-C09C-8842-9932-41EB6CB10C59}" srcOrd="9" destOrd="0" presId="urn:microsoft.com/office/officeart/2008/layout/LinedList"/>
    <dgm:cxn modelId="{CAA2C47C-1225-6049-9327-49B2BED10AA7}" type="presParOf" srcId="{D70A0361-C09C-8842-9932-41EB6CB10C59}" destId="{46B8C9F9-7801-C244-84D4-2BC24D149BE8}" srcOrd="0" destOrd="0" presId="urn:microsoft.com/office/officeart/2008/layout/LinedList"/>
    <dgm:cxn modelId="{928F8396-EB1E-2E47-A843-C614F2B8562F}" type="presParOf" srcId="{D70A0361-C09C-8842-9932-41EB6CB10C59}" destId="{8ADD5996-B0FA-164C-A598-F2567E069B79}" srcOrd="1" destOrd="0" presId="urn:microsoft.com/office/officeart/2008/layout/LinedList"/>
    <dgm:cxn modelId="{DD73AF1C-C3F1-144C-8D1F-FB692AD41BB9}" type="presParOf" srcId="{3692D594-57D6-4F41-817B-7B3EB7ADEC12}" destId="{41592B9C-4E59-134B-B003-383D7036589F}" srcOrd="10" destOrd="0" presId="urn:microsoft.com/office/officeart/2008/layout/LinedList"/>
    <dgm:cxn modelId="{5D66F274-0798-9D41-AD4D-5C6F4F0C241D}" type="presParOf" srcId="{3692D594-57D6-4F41-817B-7B3EB7ADEC12}" destId="{944FE209-7B8D-DA46-B62B-FF99FCBAC545}" srcOrd="11" destOrd="0" presId="urn:microsoft.com/office/officeart/2008/layout/LinedList"/>
    <dgm:cxn modelId="{7F02135D-77C5-6043-B06B-78400C7C967B}" type="presParOf" srcId="{944FE209-7B8D-DA46-B62B-FF99FCBAC545}" destId="{F782CE8D-2EB7-2F41-A70F-C7708200F753}" srcOrd="0" destOrd="0" presId="urn:microsoft.com/office/officeart/2008/layout/LinedList"/>
    <dgm:cxn modelId="{C1D59261-8336-7E4C-B8B1-F0B544E84F19}" type="presParOf" srcId="{944FE209-7B8D-DA46-B62B-FF99FCBAC545}" destId="{5F8E6FBF-6AA3-F04E-BC7D-8E3549FC6AAB}" srcOrd="1" destOrd="0" presId="urn:microsoft.com/office/officeart/2008/layout/LinedList"/>
    <dgm:cxn modelId="{3A627932-54BD-F246-B804-FCCECF3DAF61}" type="presParOf" srcId="{3692D594-57D6-4F41-817B-7B3EB7ADEC12}" destId="{86AA624A-4689-2640-9ED7-4C07CC6672F7}" srcOrd="12" destOrd="0" presId="urn:microsoft.com/office/officeart/2008/layout/LinedList"/>
    <dgm:cxn modelId="{2C200123-1103-804F-8C98-9E2C61B7D76A}" type="presParOf" srcId="{3692D594-57D6-4F41-817B-7B3EB7ADEC12}" destId="{F4CD0369-6575-E944-98CB-9355361EBC12}" srcOrd="13" destOrd="0" presId="urn:microsoft.com/office/officeart/2008/layout/LinedList"/>
    <dgm:cxn modelId="{7E139029-FF7C-544B-98F1-1ACFAD3A5E9C}" type="presParOf" srcId="{F4CD0369-6575-E944-98CB-9355361EBC12}" destId="{48477AF3-2355-5F46-B354-2D06801B3D7A}" srcOrd="0" destOrd="0" presId="urn:microsoft.com/office/officeart/2008/layout/LinedList"/>
    <dgm:cxn modelId="{768117D5-8EE9-CA42-B90D-87C2BBD830FE}" type="presParOf" srcId="{F4CD0369-6575-E944-98CB-9355361EBC12}" destId="{B77D80B3-BD43-D74F-B083-35ED4F516EF0}" srcOrd="1" destOrd="0" presId="urn:microsoft.com/office/officeart/2008/layout/LinedList"/>
    <dgm:cxn modelId="{0DDD59B5-0F4C-A547-8F6F-33F96961B0AB}" type="presParOf" srcId="{3692D594-57D6-4F41-817B-7B3EB7ADEC12}" destId="{6D796B9F-F631-494F-ABA7-F87411E89A53}" srcOrd="14" destOrd="0" presId="urn:microsoft.com/office/officeart/2008/layout/LinedList"/>
    <dgm:cxn modelId="{D741C623-139E-AB46-9A13-F4E289EA0A6B}" type="presParOf" srcId="{3692D594-57D6-4F41-817B-7B3EB7ADEC12}" destId="{BD67624D-1338-0D4D-9018-D0F607DE156E}" srcOrd="15" destOrd="0" presId="urn:microsoft.com/office/officeart/2008/layout/LinedList"/>
    <dgm:cxn modelId="{27C65DBD-33EA-0240-9F24-2DCA80471AE5}" type="presParOf" srcId="{BD67624D-1338-0D4D-9018-D0F607DE156E}" destId="{75E55E2E-4B09-5947-806F-906D59AE2D7E}" srcOrd="0" destOrd="0" presId="urn:microsoft.com/office/officeart/2008/layout/LinedList"/>
    <dgm:cxn modelId="{719C51AE-F285-5C4B-B372-1FD710D29CB7}" type="presParOf" srcId="{BD67624D-1338-0D4D-9018-D0F607DE156E}" destId="{87FBE530-64A3-9C4E-819E-B9CA4AB7B40E}" srcOrd="1" destOrd="0" presId="urn:microsoft.com/office/officeart/2008/layout/LinedList"/>
    <dgm:cxn modelId="{22799B36-10B1-814B-BE05-03E430ED11CF}" type="presParOf" srcId="{3692D594-57D6-4F41-817B-7B3EB7ADEC12}" destId="{12072505-BD6D-7B48-BD1E-0E7C7B1DF2A4}" srcOrd="16" destOrd="0" presId="urn:microsoft.com/office/officeart/2008/layout/LinedList"/>
    <dgm:cxn modelId="{48A14BD6-6883-E94A-89F1-02C0AB2867E0}" type="presParOf" srcId="{3692D594-57D6-4F41-817B-7B3EB7ADEC12}" destId="{9B94AF98-08FD-4248-8B99-D37ED69636F1}" srcOrd="17" destOrd="0" presId="urn:microsoft.com/office/officeart/2008/layout/LinedList"/>
    <dgm:cxn modelId="{99674F5B-2680-4E4D-B418-84CCD3CC56A4}" type="presParOf" srcId="{9B94AF98-08FD-4248-8B99-D37ED69636F1}" destId="{92FB82F6-9F4D-EA47-972F-1C4FEF7C15D0}" srcOrd="0" destOrd="0" presId="urn:microsoft.com/office/officeart/2008/layout/LinedList"/>
    <dgm:cxn modelId="{3D534E17-A6DB-DD44-B354-6252416694E1}" type="presParOf" srcId="{9B94AF98-08FD-4248-8B99-D37ED69636F1}" destId="{8ADF480F-DD00-034D-B373-D26D4D64E4F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6D1EF6-159D-4E41-8032-8109320A67E8}" type="doc">
      <dgm:prSet loTypeId="urn:microsoft.com/office/officeart/2005/8/layout/radial4" loCatId="" qsTypeId="urn:microsoft.com/office/officeart/2005/8/quickstyle/simple1" qsCatId="simple" csTypeId="urn:microsoft.com/office/officeart/2005/8/colors/accent1_2" csCatId="accent1" phldr="1"/>
      <dgm:spPr/>
      <dgm:t>
        <a:bodyPr/>
        <a:lstStyle/>
        <a:p>
          <a:endParaRPr lang="en-GB"/>
        </a:p>
      </dgm:t>
    </dgm:pt>
    <dgm:pt modelId="{A489C622-8BF9-DE44-9015-2032D2F79C28}">
      <dgm:prSet phldrT="[Text]">
        <dgm:style>
          <a:lnRef idx="1">
            <a:schemeClr val="accent6"/>
          </a:lnRef>
          <a:fillRef idx="2">
            <a:schemeClr val="accent6"/>
          </a:fillRef>
          <a:effectRef idx="1">
            <a:schemeClr val="accent6"/>
          </a:effectRef>
          <a:fontRef idx="minor">
            <a:schemeClr val="dk1"/>
          </a:fontRef>
        </dgm:style>
      </dgm:prSet>
      <dgm:spPr/>
      <dgm:t>
        <a:bodyPr/>
        <a:lstStyle/>
        <a:p>
          <a:r>
            <a:rPr lang="en-GB" b="1" dirty="0"/>
            <a:t>The</a:t>
          </a:r>
          <a:r>
            <a:rPr lang="en-GB" b="1" baseline="0" dirty="0"/>
            <a:t> package in a nutshell</a:t>
          </a:r>
          <a:endParaRPr lang="en-GB" b="1" dirty="0"/>
        </a:p>
      </dgm:t>
    </dgm:pt>
    <dgm:pt modelId="{6C85B506-1AC3-B04F-B97B-EA3BC55AD2F9}" type="parTrans" cxnId="{0A535F8F-A85C-8D44-8530-F68D1DE7BA47}">
      <dgm:prSet/>
      <dgm:spPr/>
      <dgm:t>
        <a:bodyPr/>
        <a:lstStyle/>
        <a:p>
          <a:endParaRPr lang="en-GB"/>
        </a:p>
      </dgm:t>
    </dgm:pt>
    <dgm:pt modelId="{815D1F05-1A37-7247-90E8-E3BD750CB86F}" type="sibTrans" cxnId="{0A535F8F-A85C-8D44-8530-F68D1DE7BA47}">
      <dgm:prSet/>
      <dgm:spPr/>
      <dgm:t>
        <a:bodyPr/>
        <a:lstStyle/>
        <a:p>
          <a:endParaRPr lang="en-GB"/>
        </a:p>
      </dgm:t>
    </dgm:pt>
    <dgm:pt modelId="{C7D1A0C9-B0BD-3A4D-919C-677853BC46F8}">
      <dgm:prSet phldrT="[Text]">
        <dgm:style>
          <a:lnRef idx="1">
            <a:schemeClr val="accent6"/>
          </a:lnRef>
          <a:fillRef idx="2">
            <a:schemeClr val="accent6"/>
          </a:fillRef>
          <a:effectRef idx="1">
            <a:schemeClr val="accent6"/>
          </a:effectRef>
          <a:fontRef idx="minor">
            <a:schemeClr val="dk1"/>
          </a:fontRef>
        </dgm:style>
      </dgm:prSet>
      <dgm:spPr/>
      <dgm:t>
        <a:bodyPr/>
        <a:lstStyle/>
        <a:p>
          <a:r>
            <a:rPr lang="en-GB" dirty="0"/>
            <a:t>Definition for </a:t>
          </a:r>
          <a:r>
            <a:rPr lang="en-GB" b="1" dirty="0"/>
            <a:t>low-carbon hydrogen Non Renewable </a:t>
          </a:r>
          <a:r>
            <a:rPr lang="en-GB" dirty="0"/>
            <a:t>meets a GHG reduction threshold of [70%].”</a:t>
          </a:r>
          <a:endParaRPr lang="en-GB" b="1" dirty="0"/>
        </a:p>
      </dgm:t>
    </dgm:pt>
    <dgm:pt modelId="{2EACC90E-3A17-154E-9B54-ECA06924DB5D}" type="parTrans" cxnId="{75361D52-B153-A440-A852-EFF27B82B3DF}">
      <dgm:prSet/>
      <dgm:spPr/>
      <dgm:t>
        <a:bodyPr/>
        <a:lstStyle/>
        <a:p>
          <a:endParaRPr lang="en-GB"/>
        </a:p>
      </dgm:t>
    </dgm:pt>
    <dgm:pt modelId="{17C6CA90-D755-0D4B-8029-746FAB76A763}" type="sibTrans" cxnId="{75361D52-B153-A440-A852-EFF27B82B3DF}">
      <dgm:prSet/>
      <dgm:spPr/>
      <dgm:t>
        <a:bodyPr/>
        <a:lstStyle/>
        <a:p>
          <a:endParaRPr lang="en-GB"/>
        </a:p>
      </dgm:t>
    </dgm:pt>
    <dgm:pt modelId="{F6BF501A-DEBC-6840-88DB-1879D1C47883}">
      <dgm:prSet phldrT="[Text]">
        <dgm:style>
          <a:lnRef idx="1">
            <a:schemeClr val="accent6"/>
          </a:lnRef>
          <a:fillRef idx="2">
            <a:schemeClr val="accent6"/>
          </a:fillRef>
          <a:effectRef idx="1">
            <a:schemeClr val="accent6"/>
          </a:effectRef>
          <a:fontRef idx="minor">
            <a:schemeClr val="dk1"/>
          </a:fontRef>
        </dgm:style>
      </dgm:prSet>
      <dgm:spPr/>
      <dgm:t>
        <a:bodyPr/>
        <a:lstStyle/>
        <a:p>
          <a:r>
            <a:rPr lang="en-GB" b="1" dirty="0"/>
            <a:t>EU-wide certification of low carbon gases for</a:t>
          </a:r>
          <a:r>
            <a:rPr lang="en-GB" dirty="0"/>
            <a:t> domestically produced and imported gases. </a:t>
          </a:r>
          <a:endParaRPr lang="en-GB" b="1" dirty="0"/>
        </a:p>
      </dgm:t>
    </dgm:pt>
    <dgm:pt modelId="{26598E2B-5A6B-E940-81D4-6449A9CC84DA}" type="parTrans" cxnId="{92770F66-6698-8347-92C1-B079ADA9FA76}">
      <dgm:prSet/>
      <dgm:spPr/>
      <dgm:t>
        <a:bodyPr/>
        <a:lstStyle/>
        <a:p>
          <a:endParaRPr lang="en-GB"/>
        </a:p>
      </dgm:t>
    </dgm:pt>
    <dgm:pt modelId="{5C0E4A95-7C39-8249-A701-79EDB773B04B}" type="sibTrans" cxnId="{92770F66-6698-8347-92C1-B079ADA9FA76}">
      <dgm:prSet/>
      <dgm:spPr/>
      <dgm:t>
        <a:bodyPr/>
        <a:lstStyle/>
        <a:p>
          <a:endParaRPr lang="en-GB"/>
        </a:p>
      </dgm:t>
    </dgm:pt>
    <dgm:pt modelId="{A6F4D804-2D34-C041-8936-89014DC2FE0D}">
      <dgm:prSet phldrT="[Text]">
        <dgm:style>
          <a:lnRef idx="1">
            <a:schemeClr val="accent6"/>
          </a:lnRef>
          <a:fillRef idx="2">
            <a:schemeClr val="accent6"/>
          </a:fillRef>
          <a:effectRef idx="1">
            <a:schemeClr val="accent6"/>
          </a:effectRef>
          <a:fontRef idx="minor">
            <a:schemeClr val="dk1"/>
          </a:fontRef>
        </dgm:style>
      </dgm:prSet>
      <dgm:spPr/>
      <dgm:t>
        <a:bodyPr/>
        <a:lstStyle/>
        <a:p>
          <a:r>
            <a:rPr lang="en-GB" b="1" dirty="0"/>
            <a:t>Grandfathering </a:t>
          </a:r>
          <a:r>
            <a:rPr lang="en-GB" dirty="0"/>
            <a:t>of licences when </a:t>
          </a:r>
          <a:r>
            <a:rPr lang="en-GB" b="1" dirty="0"/>
            <a:t>repurposing </a:t>
          </a:r>
          <a:r>
            <a:rPr lang="en-GB" dirty="0"/>
            <a:t>natural gas pipelines</a:t>
          </a:r>
          <a:endParaRPr lang="en-GB" b="1" dirty="0"/>
        </a:p>
      </dgm:t>
    </dgm:pt>
    <dgm:pt modelId="{1C85D9ED-6A18-C749-8D00-2292750A8CCD}" type="parTrans" cxnId="{8971D6CE-484E-F84C-8662-ABA7B2883B36}">
      <dgm:prSet/>
      <dgm:spPr/>
      <dgm:t>
        <a:bodyPr/>
        <a:lstStyle/>
        <a:p>
          <a:endParaRPr lang="en-GB"/>
        </a:p>
      </dgm:t>
    </dgm:pt>
    <dgm:pt modelId="{3CD32750-1388-3344-863C-CA059C7F2B9B}" type="sibTrans" cxnId="{8971D6CE-484E-F84C-8662-ABA7B2883B36}">
      <dgm:prSet/>
      <dgm:spPr/>
      <dgm:t>
        <a:bodyPr/>
        <a:lstStyle/>
        <a:p>
          <a:endParaRPr lang="en-GB"/>
        </a:p>
      </dgm:t>
    </dgm:pt>
    <dgm:pt modelId="{AEA802B2-F033-204A-AE55-DFE4D451BB00}">
      <dgm:prSet phldrT="[Text]">
        <dgm:style>
          <a:lnRef idx="1">
            <a:schemeClr val="accent6"/>
          </a:lnRef>
          <a:fillRef idx="2">
            <a:schemeClr val="accent6"/>
          </a:fillRef>
          <a:effectRef idx="1">
            <a:schemeClr val="accent6"/>
          </a:effectRef>
          <a:fontRef idx="minor">
            <a:schemeClr val="dk1"/>
          </a:fontRef>
        </dgm:style>
      </dgm:prSet>
      <dgm:spPr/>
      <dgm:t>
        <a:bodyPr/>
        <a:lstStyle/>
        <a:p>
          <a:r>
            <a:rPr lang="en-GB" b="1" dirty="0"/>
            <a:t>EU-wide blending threshold </a:t>
          </a:r>
          <a:r>
            <a:rPr lang="en-GB" dirty="0"/>
            <a:t>of natural gas with hydrogen set at 5% as of 1 October 2025 (no obligation)</a:t>
          </a:r>
          <a:endParaRPr lang="en-GB" b="1" dirty="0"/>
        </a:p>
      </dgm:t>
    </dgm:pt>
    <dgm:pt modelId="{33717CA6-8053-A044-AA57-3D0D5F5033B6}" type="parTrans" cxnId="{C958E882-09F6-A14B-9A7A-4A1B117FA143}">
      <dgm:prSet/>
      <dgm:spPr/>
      <dgm:t>
        <a:bodyPr/>
        <a:lstStyle/>
        <a:p>
          <a:endParaRPr lang="en-GB"/>
        </a:p>
      </dgm:t>
    </dgm:pt>
    <dgm:pt modelId="{4C411129-DA8E-C245-8AAD-9DA200317F81}" type="sibTrans" cxnId="{C958E882-09F6-A14B-9A7A-4A1B117FA143}">
      <dgm:prSet/>
      <dgm:spPr/>
      <dgm:t>
        <a:bodyPr/>
        <a:lstStyle/>
        <a:p>
          <a:endParaRPr lang="en-GB"/>
        </a:p>
      </dgm:t>
    </dgm:pt>
    <dgm:pt modelId="{B83D8FEB-5641-CE47-A33B-888B8BF0D361}">
      <dgm:prSet phldrT="[Text]">
        <dgm:style>
          <a:lnRef idx="1">
            <a:schemeClr val="accent6"/>
          </a:lnRef>
          <a:fillRef idx="2">
            <a:schemeClr val="accent6"/>
          </a:fillRef>
          <a:effectRef idx="1">
            <a:schemeClr val="accent6"/>
          </a:effectRef>
          <a:fontRef idx="minor">
            <a:schemeClr val="dk1"/>
          </a:fontRef>
        </dgm:style>
      </dgm:prSet>
      <dgm:spPr/>
      <dgm:t>
        <a:bodyPr/>
        <a:lstStyle/>
        <a:p>
          <a:r>
            <a:rPr lang="en-GB" b="1" dirty="0"/>
            <a:t>75% tariff discount </a:t>
          </a:r>
          <a:r>
            <a:rPr lang="en-GB" dirty="0"/>
            <a:t>for the injection of renewable and low- carbon gases to the grid and </a:t>
          </a:r>
          <a:r>
            <a:rPr lang="en-GB" b="1" dirty="0"/>
            <a:t>100% </a:t>
          </a:r>
          <a:r>
            <a:rPr lang="en-GB" dirty="0"/>
            <a:t>at interconnectors. </a:t>
          </a:r>
          <a:endParaRPr lang="en-GB" b="1" dirty="0"/>
        </a:p>
      </dgm:t>
    </dgm:pt>
    <dgm:pt modelId="{72F14AF6-C01F-8547-94F3-0F799E3869E4}" type="parTrans" cxnId="{E8F30248-7E40-9E45-BE06-5BDECFE71D62}">
      <dgm:prSet/>
      <dgm:spPr/>
      <dgm:t>
        <a:bodyPr/>
        <a:lstStyle/>
        <a:p>
          <a:endParaRPr lang="en-GB"/>
        </a:p>
      </dgm:t>
    </dgm:pt>
    <dgm:pt modelId="{F849836A-BFDA-354D-A270-E2D4C198A3D3}" type="sibTrans" cxnId="{E8F30248-7E40-9E45-BE06-5BDECFE71D62}">
      <dgm:prSet/>
      <dgm:spPr/>
      <dgm:t>
        <a:bodyPr/>
        <a:lstStyle/>
        <a:p>
          <a:endParaRPr lang="en-GB"/>
        </a:p>
      </dgm:t>
    </dgm:pt>
    <dgm:pt modelId="{8A4174BA-6819-9B40-889D-2C3E2031431A}">
      <dgm:prSet phldrT="[Text]">
        <dgm:style>
          <a:lnRef idx="1">
            <a:schemeClr val="accent6"/>
          </a:lnRef>
          <a:fillRef idx="2">
            <a:schemeClr val="accent6"/>
          </a:fillRef>
          <a:effectRef idx="1">
            <a:schemeClr val="accent6"/>
          </a:effectRef>
          <a:fontRef idx="minor">
            <a:schemeClr val="dk1"/>
          </a:fontRef>
        </dgm:style>
      </dgm:prSet>
      <dgm:spPr/>
      <dgm:t>
        <a:bodyPr/>
        <a:lstStyle/>
        <a:p>
          <a:r>
            <a:rPr lang="en-GB" b="1" dirty="0"/>
            <a:t>Separate regulated asset base </a:t>
          </a:r>
          <a:r>
            <a:rPr lang="en-GB" dirty="0"/>
            <a:t>for gas and hydrogen.  </a:t>
          </a:r>
          <a:r>
            <a:rPr lang="en-GB" b="1" dirty="0"/>
            <a:t>Cross-subsidization still possible</a:t>
          </a:r>
        </a:p>
      </dgm:t>
    </dgm:pt>
    <dgm:pt modelId="{38B525A1-ABBB-CB4F-9A4F-9F7B1DAF69E8}" type="parTrans" cxnId="{617FB2D4-64F6-DE41-8E81-E23572FCABB5}">
      <dgm:prSet/>
      <dgm:spPr/>
      <dgm:t>
        <a:bodyPr/>
        <a:lstStyle/>
        <a:p>
          <a:endParaRPr lang="en-GB"/>
        </a:p>
      </dgm:t>
    </dgm:pt>
    <dgm:pt modelId="{11B80820-D99D-5D44-97A7-781F77B93859}" type="sibTrans" cxnId="{617FB2D4-64F6-DE41-8E81-E23572FCABB5}">
      <dgm:prSet/>
      <dgm:spPr/>
      <dgm:t>
        <a:bodyPr/>
        <a:lstStyle/>
        <a:p>
          <a:endParaRPr lang="en-GB"/>
        </a:p>
      </dgm:t>
    </dgm:pt>
    <dgm:pt modelId="{3D5E955C-F82E-7F44-9CCB-1A4B6E3661F7}">
      <dgm:prSet phldrT="[Text]">
        <dgm:style>
          <a:lnRef idx="1">
            <a:schemeClr val="accent6"/>
          </a:lnRef>
          <a:fillRef idx="2">
            <a:schemeClr val="accent6"/>
          </a:fillRef>
          <a:effectRef idx="1">
            <a:schemeClr val="accent6"/>
          </a:effectRef>
          <a:fontRef idx="minor">
            <a:schemeClr val="dk1"/>
          </a:fontRef>
        </dgm:style>
      </dgm:prSet>
      <dgm:spPr/>
      <dgm:t>
        <a:bodyPr/>
        <a:lstStyle/>
        <a:p>
          <a:r>
            <a:rPr lang="en-GB" b="1" dirty="0"/>
            <a:t>Negotiated TPA until 2030</a:t>
          </a:r>
        </a:p>
        <a:p>
          <a:r>
            <a:rPr lang="en-GB" b="1" dirty="0"/>
            <a:t>Vertical and Horizontal unbundling with nuances</a:t>
          </a:r>
        </a:p>
      </dgm:t>
    </dgm:pt>
    <dgm:pt modelId="{D2D14ED7-69E3-6C4B-AACE-C8814A5C1FC4}" type="parTrans" cxnId="{7BB7FC77-7949-174C-B1C8-99E492E1A715}">
      <dgm:prSet/>
      <dgm:spPr/>
      <dgm:t>
        <a:bodyPr/>
        <a:lstStyle/>
        <a:p>
          <a:endParaRPr lang="en-GB"/>
        </a:p>
      </dgm:t>
    </dgm:pt>
    <dgm:pt modelId="{FF973DE6-5D89-EF46-BD36-7551E0BE5844}" type="sibTrans" cxnId="{7BB7FC77-7949-174C-B1C8-99E492E1A715}">
      <dgm:prSet/>
      <dgm:spPr/>
      <dgm:t>
        <a:bodyPr/>
        <a:lstStyle/>
        <a:p>
          <a:endParaRPr lang="en-GB"/>
        </a:p>
      </dgm:t>
    </dgm:pt>
    <dgm:pt modelId="{A2BAC028-FF46-7548-A4D5-A1B9D7522502}" type="pres">
      <dgm:prSet presAssocID="{F76D1EF6-159D-4E41-8032-8109320A67E8}" presName="cycle" presStyleCnt="0">
        <dgm:presLayoutVars>
          <dgm:chMax val="1"/>
          <dgm:dir/>
          <dgm:animLvl val="ctr"/>
          <dgm:resizeHandles val="exact"/>
        </dgm:presLayoutVars>
      </dgm:prSet>
      <dgm:spPr/>
    </dgm:pt>
    <dgm:pt modelId="{3893EF39-C5CC-D847-B91C-8EA4EA14AB94}" type="pres">
      <dgm:prSet presAssocID="{A489C622-8BF9-DE44-9015-2032D2F79C28}" presName="centerShape" presStyleLbl="node0" presStyleIdx="0" presStyleCnt="1" custScaleX="115255" custScaleY="103537"/>
      <dgm:spPr/>
    </dgm:pt>
    <dgm:pt modelId="{0F73D845-0088-7243-ACE5-5137EF6D5EF5}" type="pres">
      <dgm:prSet presAssocID="{2EACC90E-3A17-154E-9B54-ECA06924DB5D}" presName="parTrans" presStyleLbl="bgSibTrans2D1" presStyleIdx="0" presStyleCnt="7"/>
      <dgm:spPr/>
    </dgm:pt>
    <dgm:pt modelId="{46E23C0B-4C7C-134E-9083-1652333E8FAD}" type="pres">
      <dgm:prSet presAssocID="{C7D1A0C9-B0BD-3A4D-919C-677853BC46F8}" presName="node" presStyleLbl="node1" presStyleIdx="0" presStyleCnt="7" custScaleX="186438" custRadScaleRad="100250" custRadScaleInc="-19230">
        <dgm:presLayoutVars>
          <dgm:bulletEnabled val="1"/>
        </dgm:presLayoutVars>
      </dgm:prSet>
      <dgm:spPr/>
    </dgm:pt>
    <dgm:pt modelId="{39D836A4-4468-AA46-9282-2C0C843DDAE6}" type="pres">
      <dgm:prSet presAssocID="{26598E2B-5A6B-E940-81D4-6449A9CC84DA}" presName="parTrans" presStyleLbl="bgSibTrans2D1" presStyleIdx="1" presStyleCnt="7"/>
      <dgm:spPr/>
    </dgm:pt>
    <dgm:pt modelId="{7319F081-45AD-1844-A915-9E8E8E2E4197}" type="pres">
      <dgm:prSet presAssocID="{F6BF501A-DEBC-6840-88DB-1879D1C47883}" presName="node" presStyleLbl="node1" presStyleIdx="1" presStyleCnt="7" custScaleX="186438" custRadScaleRad="106669" custRadScaleInc="-46475">
        <dgm:presLayoutVars>
          <dgm:bulletEnabled val="1"/>
        </dgm:presLayoutVars>
      </dgm:prSet>
      <dgm:spPr/>
    </dgm:pt>
    <dgm:pt modelId="{31F34617-70F2-DE40-B03F-DEFE7325F409}" type="pres">
      <dgm:prSet presAssocID="{1C85D9ED-6A18-C749-8D00-2292750A8CCD}" presName="parTrans" presStyleLbl="bgSibTrans2D1" presStyleIdx="2" presStyleCnt="7"/>
      <dgm:spPr/>
    </dgm:pt>
    <dgm:pt modelId="{12C2CAB8-DDE7-204A-9A03-7EC8CC239504}" type="pres">
      <dgm:prSet presAssocID="{A6F4D804-2D34-C041-8936-89014DC2FE0D}" presName="node" presStyleLbl="node1" presStyleIdx="2" presStyleCnt="7" custScaleX="186438" custRadScaleRad="112662" custRadScaleInc="-74004">
        <dgm:presLayoutVars>
          <dgm:bulletEnabled val="1"/>
        </dgm:presLayoutVars>
      </dgm:prSet>
      <dgm:spPr/>
    </dgm:pt>
    <dgm:pt modelId="{02E3A878-7D5A-3E46-AA87-AE466D6EC18B}" type="pres">
      <dgm:prSet presAssocID="{33717CA6-8053-A044-AA57-3D0D5F5033B6}" presName="parTrans" presStyleLbl="bgSibTrans2D1" presStyleIdx="3" presStyleCnt="7"/>
      <dgm:spPr/>
    </dgm:pt>
    <dgm:pt modelId="{52ECBB5E-B5A9-7545-8829-8BFA17C90E9D}" type="pres">
      <dgm:prSet presAssocID="{AEA802B2-F033-204A-AE55-DFE4D451BB00}" presName="node" presStyleLbl="node1" presStyleIdx="3" presStyleCnt="7" custScaleX="186438" custRadScaleRad="82379" custRadScaleInc="-11120">
        <dgm:presLayoutVars>
          <dgm:bulletEnabled val="1"/>
        </dgm:presLayoutVars>
      </dgm:prSet>
      <dgm:spPr/>
    </dgm:pt>
    <dgm:pt modelId="{210975A0-D4B5-0242-BC08-B91A6D9BC687}" type="pres">
      <dgm:prSet presAssocID="{72F14AF6-C01F-8547-94F3-0F799E3869E4}" presName="parTrans" presStyleLbl="bgSibTrans2D1" presStyleIdx="4" presStyleCnt="7"/>
      <dgm:spPr/>
    </dgm:pt>
    <dgm:pt modelId="{7D354D57-16DC-EA43-86F7-D7B1B581D682}" type="pres">
      <dgm:prSet presAssocID="{B83D8FEB-5641-CE47-A33B-888B8BF0D361}" presName="node" presStyleLbl="node1" presStyleIdx="4" presStyleCnt="7" custScaleX="186438" custRadScaleRad="105671" custRadScaleInc="60860">
        <dgm:presLayoutVars>
          <dgm:bulletEnabled val="1"/>
        </dgm:presLayoutVars>
      </dgm:prSet>
      <dgm:spPr/>
    </dgm:pt>
    <dgm:pt modelId="{D1E92891-006C-3F40-8CD5-5A3F909A4BBD}" type="pres">
      <dgm:prSet presAssocID="{38B525A1-ABBB-CB4F-9A4F-9F7B1DAF69E8}" presName="parTrans" presStyleLbl="bgSibTrans2D1" presStyleIdx="5" presStyleCnt="7"/>
      <dgm:spPr/>
    </dgm:pt>
    <dgm:pt modelId="{A043598A-C0B0-8140-8ABE-6CA059C57DF8}" type="pres">
      <dgm:prSet presAssocID="{8A4174BA-6819-9B40-889D-2C3E2031431A}" presName="node" presStyleLbl="node1" presStyleIdx="5" presStyleCnt="7" custScaleX="186438" custRadScaleRad="101318" custRadScaleInc="42629">
        <dgm:presLayoutVars>
          <dgm:bulletEnabled val="1"/>
        </dgm:presLayoutVars>
      </dgm:prSet>
      <dgm:spPr/>
    </dgm:pt>
    <dgm:pt modelId="{AB55670F-0BBD-B74A-8A63-13BE1E4610B4}" type="pres">
      <dgm:prSet presAssocID="{D2D14ED7-69E3-6C4B-AACE-C8814A5C1FC4}" presName="parTrans" presStyleLbl="bgSibTrans2D1" presStyleIdx="6" presStyleCnt="7"/>
      <dgm:spPr/>
    </dgm:pt>
    <dgm:pt modelId="{1D6429AB-30B3-5C46-9E34-75D8B51334D9}" type="pres">
      <dgm:prSet presAssocID="{3D5E955C-F82E-7F44-9CCB-1A4B6E3661F7}" presName="node" presStyleLbl="node1" presStyleIdx="6" presStyleCnt="7" custScaleX="186438" custRadScaleRad="95392" custRadScaleInc="18168">
        <dgm:presLayoutVars>
          <dgm:bulletEnabled val="1"/>
        </dgm:presLayoutVars>
      </dgm:prSet>
      <dgm:spPr/>
    </dgm:pt>
  </dgm:ptLst>
  <dgm:cxnLst>
    <dgm:cxn modelId="{9A36BC07-3776-7642-8959-A461A51DB02A}" type="presOf" srcId="{3D5E955C-F82E-7F44-9CCB-1A4B6E3661F7}" destId="{1D6429AB-30B3-5C46-9E34-75D8B51334D9}" srcOrd="0" destOrd="0" presId="urn:microsoft.com/office/officeart/2005/8/layout/radial4"/>
    <dgm:cxn modelId="{EBA07516-C8B2-A848-9032-F526C6348447}" type="presOf" srcId="{AEA802B2-F033-204A-AE55-DFE4D451BB00}" destId="{52ECBB5E-B5A9-7545-8829-8BFA17C90E9D}" srcOrd="0" destOrd="0" presId="urn:microsoft.com/office/officeart/2005/8/layout/radial4"/>
    <dgm:cxn modelId="{88638634-D7D4-E741-B1E7-882D553A9ACC}" type="presOf" srcId="{A489C622-8BF9-DE44-9015-2032D2F79C28}" destId="{3893EF39-C5CC-D847-B91C-8EA4EA14AB94}" srcOrd="0" destOrd="0" presId="urn:microsoft.com/office/officeart/2005/8/layout/radial4"/>
    <dgm:cxn modelId="{E8F30248-7E40-9E45-BE06-5BDECFE71D62}" srcId="{A489C622-8BF9-DE44-9015-2032D2F79C28}" destId="{B83D8FEB-5641-CE47-A33B-888B8BF0D361}" srcOrd="4" destOrd="0" parTransId="{72F14AF6-C01F-8547-94F3-0F799E3869E4}" sibTransId="{F849836A-BFDA-354D-A270-E2D4C198A3D3}"/>
    <dgm:cxn modelId="{75361D52-B153-A440-A852-EFF27B82B3DF}" srcId="{A489C622-8BF9-DE44-9015-2032D2F79C28}" destId="{C7D1A0C9-B0BD-3A4D-919C-677853BC46F8}" srcOrd="0" destOrd="0" parTransId="{2EACC90E-3A17-154E-9B54-ECA06924DB5D}" sibTransId="{17C6CA90-D755-0D4B-8029-746FAB76A763}"/>
    <dgm:cxn modelId="{E0DACE61-5459-8448-BB8C-F921AAFF99D1}" type="presOf" srcId="{F76D1EF6-159D-4E41-8032-8109320A67E8}" destId="{A2BAC028-FF46-7548-A4D5-A1B9D7522502}" srcOrd="0" destOrd="0" presId="urn:microsoft.com/office/officeart/2005/8/layout/radial4"/>
    <dgm:cxn modelId="{92770F66-6698-8347-92C1-B079ADA9FA76}" srcId="{A489C622-8BF9-DE44-9015-2032D2F79C28}" destId="{F6BF501A-DEBC-6840-88DB-1879D1C47883}" srcOrd="1" destOrd="0" parTransId="{26598E2B-5A6B-E940-81D4-6449A9CC84DA}" sibTransId="{5C0E4A95-7C39-8249-A701-79EDB773B04B}"/>
    <dgm:cxn modelId="{F3325E66-C739-AF41-AFA8-D90512D41499}" type="presOf" srcId="{C7D1A0C9-B0BD-3A4D-919C-677853BC46F8}" destId="{46E23C0B-4C7C-134E-9083-1652333E8FAD}" srcOrd="0" destOrd="0" presId="urn:microsoft.com/office/officeart/2005/8/layout/radial4"/>
    <dgm:cxn modelId="{7BB7FC77-7949-174C-B1C8-99E492E1A715}" srcId="{A489C622-8BF9-DE44-9015-2032D2F79C28}" destId="{3D5E955C-F82E-7F44-9CCB-1A4B6E3661F7}" srcOrd="6" destOrd="0" parTransId="{D2D14ED7-69E3-6C4B-AACE-C8814A5C1FC4}" sibTransId="{FF973DE6-5D89-EF46-BD36-7551E0BE5844}"/>
    <dgm:cxn modelId="{9C93CB78-D7A8-D44B-B9A1-391B8DDD98AD}" type="presOf" srcId="{38B525A1-ABBB-CB4F-9A4F-9F7B1DAF69E8}" destId="{D1E92891-006C-3F40-8CD5-5A3F909A4BBD}" srcOrd="0" destOrd="0" presId="urn:microsoft.com/office/officeart/2005/8/layout/radial4"/>
    <dgm:cxn modelId="{C958E882-09F6-A14B-9A7A-4A1B117FA143}" srcId="{A489C622-8BF9-DE44-9015-2032D2F79C28}" destId="{AEA802B2-F033-204A-AE55-DFE4D451BB00}" srcOrd="3" destOrd="0" parTransId="{33717CA6-8053-A044-AA57-3D0D5F5033B6}" sibTransId="{4C411129-DA8E-C245-8AAD-9DA200317F81}"/>
    <dgm:cxn modelId="{127C638C-60EE-294F-82F6-FABC0D1B969E}" type="presOf" srcId="{72F14AF6-C01F-8547-94F3-0F799E3869E4}" destId="{210975A0-D4B5-0242-BC08-B91A6D9BC687}" srcOrd="0" destOrd="0" presId="urn:microsoft.com/office/officeart/2005/8/layout/radial4"/>
    <dgm:cxn modelId="{97C8D48D-2526-2847-B76C-BFF35D1322FF}" type="presOf" srcId="{B83D8FEB-5641-CE47-A33B-888B8BF0D361}" destId="{7D354D57-16DC-EA43-86F7-D7B1B581D682}" srcOrd="0" destOrd="0" presId="urn:microsoft.com/office/officeart/2005/8/layout/radial4"/>
    <dgm:cxn modelId="{0A535F8F-A85C-8D44-8530-F68D1DE7BA47}" srcId="{F76D1EF6-159D-4E41-8032-8109320A67E8}" destId="{A489C622-8BF9-DE44-9015-2032D2F79C28}" srcOrd="0" destOrd="0" parTransId="{6C85B506-1AC3-B04F-B97B-EA3BC55AD2F9}" sibTransId="{815D1F05-1A37-7247-90E8-E3BD750CB86F}"/>
    <dgm:cxn modelId="{8DE8D697-A432-954E-A0B0-306C922AB943}" type="presOf" srcId="{26598E2B-5A6B-E940-81D4-6449A9CC84DA}" destId="{39D836A4-4468-AA46-9282-2C0C843DDAE6}" srcOrd="0" destOrd="0" presId="urn:microsoft.com/office/officeart/2005/8/layout/radial4"/>
    <dgm:cxn modelId="{C76CF9A7-F611-DD4D-92FF-35CA2D0E799F}" type="presOf" srcId="{8A4174BA-6819-9B40-889D-2C3E2031431A}" destId="{A043598A-C0B0-8140-8ABE-6CA059C57DF8}" srcOrd="0" destOrd="0" presId="urn:microsoft.com/office/officeart/2005/8/layout/radial4"/>
    <dgm:cxn modelId="{748E66AA-6A4A-134A-8A5C-7099B750364C}" type="presOf" srcId="{1C85D9ED-6A18-C749-8D00-2292750A8CCD}" destId="{31F34617-70F2-DE40-B03F-DEFE7325F409}" srcOrd="0" destOrd="0" presId="urn:microsoft.com/office/officeart/2005/8/layout/radial4"/>
    <dgm:cxn modelId="{22E25DAF-1879-6542-9B39-E2D8AF3D97EF}" type="presOf" srcId="{33717CA6-8053-A044-AA57-3D0D5F5033B6}" destId="{02E3A878-7D5A-3E46-AA87-AE466D6EC18B}" srcOrd="0" destOrd="0" presId="urn:microsoft.com/office/officeart/2005/8/layout/radial4"/>
    <dgm:cxn modelId="{C60AA5B8-1885-A84A-B5F6-61264F13B153}" type="presOf" srcId="{D2D14ED7-69E3-6C4B-AACE-C8814A5C1FC4}" destId="{AB55670F-0BBD-B74A-8A63-13BE1E4610B4}" srcOrd="0" destOrd="0" presId="urn:microsoft.com/office/officeart/2005/8/layout/radial4"/>
    <dgm:cxn modelId="{86B042BB-D836-6440-BF5E-B571B897D02A}" type="presOf" srcId="{F6BF501A-DEBC-6840-88DB-1879D1C47883}" destId="{7319F081-45AD-1844-A915-9E8E8E2E4197}" srcOrd="0" destOrd="0" presId="urn:microsoft.com/office/officeart/2005/8/layout/radial4"/>
    <dgm:cxn modelId="{8971D6CE-484E-F84C-8662-ABA7B2883B36}" srcId="{A489C622-8BF9-DE44-9015-2032D2F79C28}" destId="{A6F4D804-2D34-C041-8936-89014DC2FE0D}" srcOrd="2" destOrd="0" parTransId="{1C85D9ED-6A18-C749-8D00-2292750A8CCD}" sibTransId="{3CD32750-1388-3344-863C-CA059C7F2B9B}"/>
    <dgm:cxn modelId="{6C5C56D0-FDA3-354C-B077-262577C1560E}" type="presOf" srcId="{2EACC90E-3A17-154E-9B54-ECA06924DB5D}" destId="{0F73D845-0088-7243-ACE5-5137EF6D5EF5}" srcOrd="0" destOrd="0" presId="urn:microsoft.com/office/officeart/2005/8/layout/radial4"/>
    <dgm:cxn modelId="{617FB2D4-64F6-DE41-8E81-E23572FCABB5}" srcId="{A489C622-8BF9-DE44-9015-2032D2F79C28}" destId="{8A4174BA-6819-9B40-889D-2C3E2031431A}" srcOrd="5" destOrd="0" parTransId="{38B525A1-ABBB-CB4F-9A4F-9F7B1DAF69E8}" sibTransId="{11B80820-D99D-5D44-97A7-781F77B93859}"/>
    <dgm:cxn modelId="{5E6C08FF-ECC6-1948-A207-4D4CA290560A}" type="presOf" srcId="{A6F4D804-2D34-C041-8936-89014DC2FE0D}" destId="{12C2CAB8-DDE7-204A-9A03-7EC8CC239504}" srcOrd="0" destOrd="0" presId="urn:microsoft.com/office/officeart/2005/8/layout/radial4"/>
    <dgm:cxn modelId="{5DC92A36-0587-2A48-AAD1-90FD1D0EA6D8}" type="presParOf" srcId="{A2BAC028-FF46-7548-A4D5-A1B9D7522502}" destId="{3893EF39-C5CC-D847-B91C-8EA4EA14AB94}" srcOrd="0" destOrd="0" presId="urn:microsoft.com/office/officeart/2005/8/layout/radial4"/>
    <dgm:cxn modelId="{1E9816AB-9A5A-9941-80C7-88E8779877B2}" type="presParOf" srcId="{A2BAC028-FF46-7548-A4D5-A1B9D7522502}" destId="{0F73D845-0088-7243-ACE5-5137EF6D5EF5}" srcOrd="1" destOrd="0" presId="urn:microsoft.com/office/officeart/2005/8/layout/radial4"/>
    <dgm:cxn modelId="{B1F006E0-7DAD-404E-B968-29ADBE878E2A}" type="presParOf" srcId="{A2BAC028-FF46-7548-A4D5-A1B9D7522502}" destId="{46E23C0B-4C7C-134E-9083-1652333E8FAD}" srcOrd="2" destOrd="0" presId="urn:microsoft.com/office/officeart/2005/8/layout/radial4"/>
    <dgm:cxn modelId="{39067866-2A5F-514C-9293-63FA4E6B9821}" type="presParOf" srcId="{A2BAC028-FF46-7548-A4D5-A1B9D7522502}" destId="{39D836A4-4468-AA46-9282-2C0C843DDAE6}" srcOrd="3" destOrd="0" presId="urn:microsoft.com/office/officeart/2005/8/layout/radial4"/>
    <dgm:cxn modelId="{C93ECC23-945F-4944-9107-D424634313AC}" type="presParOf" srcId="{A2BAC028-FF46-7548-A4D5-A1B9D7522502}" destId="{7319F081-45AD-1844-A915-9E8E8E2E4197}" srcOrd="4" destOrd="0" presId="urn:microsoft.com/office/officeart/2005/8/layout/radial4"/>
    <dgm:cxn modelId="{7F960163-0E78-724D-ACA9-8247FF650CDB}" type="presParOf" srcId="{A2BAC028-FF46-7548-A4D5-A1B9D7522502}" destId="{31F34617-70F2-DE40-B03F-DEFE7325F409}" srcOrd="5" destOrd="0" presId="urn:microsoft.com/office/officeart/2005/8/layout/radial4"/>
    <dgm:cxn modelId="{571971ED-B606-E54C-9107-A76A8DCF8569}" type="presParOf" srcId="{A2BAC028-FF46-7548-A4D5-A1B9D7522502}" destId="{12C2CAB8-DDE7-204A-9A03-7EC8CC239504}" srcOrd="6" destOrd="0" presId="urn:microsoft.com/office/officeart/2005/8/layout/radial4"/>
    <dgm:cxn modelId="{2181E1AF-ECCC-FC46-8BFD-DD48C730D036}" type="presParOf" srcId="{A2BAC028-FF46-7548-A4D5-A1B9D7522502}" destId="{02E3A878-7D5A-3E46-AA87-AE466D6EC18B}" srcOrd="7" destOrd="0" presId="urn:microsoft.com/office/officeart/2005/8/layout/radial4"/>
    <dgm:cxn modelId="{CE7F0530-3706-0446-98F0-A9EBBFF75491}" type="presParOf" srcId="{A2BAC028-FF46-7548-A4D5-A1B9D7522502}" destId="{52ECBB5E-B5A9-7545-8829-8BFA17C90E9D}" srcOrd="8" destOrd="0" presId="urn:microsoft.com/office/officeart/2005/8/layout/radial4"/>
    <dgm:cxn modelId="{2DA22E84-26B2-4847-A93E-CBBFAF9BC54D}" type="presParOf" srcId="{A2BAC028-FF46-7548-A4D5-A1B9D7522502}" destId="{210975A0-D4B5-0242-BC08-B91A6D9BC687}" srcOrd="9" destOrd="0" presId="urn:microsoft.com/office/officeart/2005/8/layout/radial4"/>
    <dgm:cxn modelId="{3059E049-607E-814B-B562-6546CAC7EC9E}" type="presParOf" srcId="{A2BAC028-FF46-7548-A4D5-A1B9D7522502}" destId="{7D354D57-16DC-EA43-86F7-D7B1B581D682}" srcOrd="10" destOrd="0" presId="urn:microsoft.com/office/officeart/2005/8/layout/radial4"/>
    <dgm:cxn modelId="{8B575E47-DCA6-5743-91E8-CC162B20156A}" type="presParOf" srcId="{A2BAC028-FF46-7548-A4D5-A1B9D7522502}" destId="{D1E92891-006C-3F40-8CD5-5A3F909A4BBD}" srcOrd="11" destOrd="0" presId="urn:microsoft.com/office/officeart/2005/8/layout/radial4"/>
    <dgm:cxn modelId="{E7B73A8B-B196-D244-BDEE-6B6CAB53583B}" type="presParOf" srcId="{A2BAC028-FF46-7548-A4D5-A1B9D7522502}" destId="{A043598A-C0B0-8140-8ABE-6CA059C57DF8}" srcOrd="12" destOrd="0" presId="urn:microsoft.com/office/officeart/2005/8/layout/radial4"/>
    <dgm:cxn modelId="{83787E25-9331-BE44-B68A-FC375290D913}" type="presParOf" srcId="{A2BAC028-FF46-7548-A4D5-A1B9D7522502}" destId="{AB55670F-0BBD-B74A-8A63-13BE1E4610B4}" srcOrd="13" destOrd="0" presId="urn:microsoft.com/office/officeart/2005/8/layout/radial4"/>
    <dgm:cxn modelId="{75C85952-6B4A-BB47-8EDD-6746D0AD2ABF}" type="presParOf" srcId="{A2BAC028-FF46-7548-A4D5-A1B9D7522502}" destId="{1D6429AB-30B3-5C46-9E34-75D8B51334D9}" srcOrd="14" destOrd="0" presId="urn:microsoft.com/office/officeart/2005/8/layout/radial4"/>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FCFF9F-E8A9-4103-8659-6A6A01E629E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AC3B3C3-661A-41FF-90F0-430646649083}">
      <dgm:prSet/>
      <dgm:spPr/>
      <dgm:t>
        <a:bodyPr/>
        <a:lstStyle/>
        <a:p>
          <a:pPr>
            <a:lnSpc>
              <a:spcPct val="100000"/>
            </a:lnSpc>
          </a:pPr>
          <a:r>
            <a:rPr lang="en-BE" b="1"/>
            <a:t>Is the regulatory framework for hydrogen complete? What are the missing pieces?</a:t>
          </a:r>
          <a:endParaRPr lang="en-US" dirty="0"/>
        </a:p>
      </dgm:t>
    </dgm:pt>
    <dgm:pt modelId="{2906AE57-95AF-4F17-9813-B365FA5B1C2E}" type="parTrans" cxnId="{1AB817DD-9B1A-4768-9F88-8FDAD7E12F8A}">
      <dgm:prSet/>
      <dgm:spPr/>
      <dgm:t>
        <a:bodyPr/>
        <a:lstStyle/>
        <a:p>
          <a:endParaRPr lang="en-US"/>
        </a:p>
      </dgm:t>
    </dgm:pt>
    <dgm:pt modelId="{AD8165A5-B361-445C-9E90-1B269A03A478}" type="sibTrans" cxnId="{1AB817DD-9B1A-4768-9F88-8FDAD7E12F8A}">
      <dgm:prSet/>
      <dgm:spPr/>
      <dgm:t>
        <a:bodyPr/>
        <a:lstStyle/>
        <a:p>
          <a:endParaRPr lang="en-US"/>
        </a:p>
      </dgm:t>
    </dgm:pt>
    <dgm:pt modelId="{DAAD77CD-2786-42B6-AD91-AC903D9BD4C9}">
      <dgm:prSet/>
      <dgm:spPr/>
      <dgm:t>
        <a:bodyPr/>
        <a:lstStyle/>
        <a:p>
          <a:pPr>
            <a:lnSpc>
              <a:spcPct val="100000"/>
            </a:lnSpc>
          </a:pPr>
          <a:r>
            <a:rPr lang="en-US" b="1">
              <a:solidFill>
                <a:prstClr val="black">
                  <a:hueOff val="0"/>
                  <a:satOff val="0"/>
                  <a:lumOff val="0"/>
                  <a:alphaOff val="0"/>
                </a:prstClr>
              </a:solidFill>
              <a:latin typeface="Calibri" panose="020F0502020204030204"/>
              <a:ea typeface="+mn-ea"/>
              <a:cs typeface="+mn-cs"/>
            </a:rPr>
            <a:t>Is there a comprehensive definition for low carbon hydrogen that provides certainty and supports investments in this technological landscape?</a:t>
          </a:r>
          <a:endParaRPr lang="en-US" dirty="0"/>
        </a:p>
      </dgm:t>
    </dgm:pt>
    <dgm:pt modelId="{E6B38A6D-9A3E-4953-9086-316172682556}" type="parTrans" cxnId="{B907D4B5-5BD7-4804-AF5A-BF8A4F58C4E5}">
      <dgm:prSet/>
      <dgm:spPr/>
      <dgm:t>
        <a:bodyPr/>
        <a:lstStyle/>
        <a:p>
          <a:endParaRPr lang="en-US"/>
        </a:p>
      </dgm:t>
    </dgm:pt>
    <dgm:pt modelId="{CB151844-27AF-4D2F-B816-DE58DEB130C5}" type="sibTrans" cxnId="{B907D4B5-5BD7-4804-AF5A-BF8A4F58C4E5}">
      <dgm:prSet/>
      <dgm:spPr/>
      <dgm:t>
        <a:bodyPr/>
        <a:lstStyle/>
        <a:p>
          <a:endParaRPr lang="en-US"/>
        </a:p>
      </dgm:t>
    </dgm:pt>
    <dgm:pt modelId="{26EB0A9F-955A-4A03-84AA-AB6B8F0C601E}">
      <dgm:prSet/>
      <dgm:spPr/>
      <dgm:t>
        <a:bodyPr/>
        <a:lstStyle/>
        <a:p>
          <a:pPr>
            <a:lnSpc>
              <a:spcPct val="100000"/>
            </a:lnSpc>
          </a:pPr>
          <a:r>
            <a:rPr lang="en-US" b="1" dirty="0">
              <a:solidFill>
                <a:prstClr val="black">
                  <a:hueOff val="0"/>
                  <a:satOff val="0"/>
                  <a:lumOff val="0"/>
                  <a:alphaOff val="0"/>
                </a:prstClr>
              </a:solidFill>
              <a:latin typeface="Calibri" panose="020F0502020204030204"/>
              <a:ea typeface="+mn-ea"/>
              <a:cs typeface="+mn-cs"/>
            </a:rPr>
            <a:t>What are those elements of the regulation that despite being included may act as a bottle neck? </a:t>
          </a:r>
          <a:endParaRPr lang="en-US" dirty="0"/>
        </a:p>
      </dgm:t>
    </dgm:pt>
    <dgm:pt modelId="{3BE51B14-0743-4616-BE9C-42E3B5AC94D0}" type="parTrans" cxnId="{CD48D590-4DFF-4476-A2FC-53B06C0968E7}">
      <dgm:prSet/>
      <dgm:spPr/>
      <dgm:t>
        <a:bodyPr/>
        <a:lstStyle/>
        <a:p>
          <a:endParaRPr lang="en-US"/>
        </a:p>
      </dgm:t>
    </dgm:pt>
    <dgm:pt modelId="{449C8F2D-3577-4F73-A260-DB1C85A70DFE}" type="sibTrans" cxnId="{CD48D590-4DFF-4476-A2FC-53B06C0968E7}">
      <dgm:prSet/>
      <dgm:spPr/>
      <dgm:t>
        <a:bodyPr/>
        <a:lstStyle/>
        <a:p>
          <a:endParaRPr lang="en-US"/>
        </a:p>
      </dgm:t>
    </dgm:pt>
    <dgm:pt modelId="{9E833082-155C-43E2-9AD2-72CF842AECC3}">
      <dgm:prSet/>
      <dgm:spPr/>
      <dgm:t>
        <a:bodyPr/>
        <a:lstStyle/>
        <a:p>
          <a:pPr>
            <a:lnSpc>
              <a:spcPct val="100000"/>
            </a:lnSpc>
          </a:pPr>
          <a:r>
            <a:rPr lang="en-US" b="1"/>
            <a:t>Are we making an excessive use of regulation vis a vis market-based instruments such as carbon pricing?</a:t>
          </a:r>
          <a:endParaRPr lang="en-US" b="1" dirty="0"/>
        </a:p>
      </dgm:t>
    </dgm:pt>
    <dgm:pt modelId="{460A3DE3-6E94-4503-BB5C-4AD0A81D2AFB}" type="parTrans" cxnId="{0A4ECA1D-A1A6-4CAA-94A5-A2C05BFE1868}">
      <dgm:prSet/>
      <dgm:spPr/>
      <dgm:t>
        <a:bodyPr/>
        <a:lstStyle/>
        <a:p>
          <a:endParaRPr lang="en-US"/>
        </a:p>
      </dgm:t>
    </dgm:pt>
    <dgm:pt modelId="{B957F690-3BE9-4C23-8A3F-E181B59FF417}" type="sibTrans" cxnId="{0A4ECA1D-A1A6-4CAA-94A5-A2C05BFE1868}">
      <dgm:prSet/>
      <dgm:spPr/>
      <dgm:t>
        <a:bodyPr/>
        <a:lstStyle/>
        <a:p>
          <a:endParaRPr lang="en-US"/>
        </a:p>
      </dgm:t>
    </dgm:pt>
    <dgm:pt modelId="{49418586-5AAF-0B42-B112-4283BD3A945D}">
      <dgm:prSet/>
      <dgm:spPr/>
      <dgm:t>
        <a:bodyPr/>
        <a:lstStyle/>
        <a:p>
          <a:pPr>
            <a:lnSpc>
              <a:spcPct val="100000"/>
            </a:lnSpc>
          </a:pPr>
          <a:r>
            <a:rPr lang="en-US" b="1" dirty="0"/>
            <a:t>More specifically, could the upcoming delegated act on Renewable Fuels of Non Biological Origin (RFNBO) act as a bottleneck/barrier for the deployment of a hydrogen economy?</a:t>
          </a:r>
        </a:p>
      </dgm:t>
    </dgm:pt>
    <dgm:pt modelId="{21EF3AB6-702B-F645-B3AE-2C5907CE5699}" type="parTrans" cxnId="{A7D4BE40-D776-DB43-AF7F-354ECF181E07}">
      <dgm:prSet/>
      <dgm:spPr/>
      <dgm:t>
        <a:bodyPr/>
        <a:lstStyle/>
        <a:p>
          <a:endParaRPr lang="en-GB"/>
        </a:p>
      </dgm:t>
    </dgm:pt>
    <dgm:pt modelId="{37F2425F-B4E4-6A4C-A63B-745BBEA3FCEF}" type="sibTrans" cxnId="{A7D4BE40-D776-DB43-AF7F-354ECF181E07}">
      <dgm:prSet/>
      <dgm:spPr/>
      <dgm:t>
        <a:bodyPr/>
        <a:lstStyle/>
        <a:p>
          <a:endParaRPr lang="en-GB"/>
        </a:p>
      </dgm:t>
    </dgm:pt>
    <dgm:pt modelId="{FB61AE67-B5DD-494E-9F37-BCF265ACDBAB}" type="pres">
      <dgm:prSet presAssocID="{54FCFF9F-E8A9-4103-8659-6A6A01E629E7}" presName="root" presStyleCnt="0">
        <dgm:presLayoutVars>
          <dgm:dir/>
          <dgm:resizeHandles val="exact"/>
        </dgm:presLayoutVars>
      </dgm:prSet>
      <dgm:spPr/>
    </dgm:pt>
    <dgm:pt modelId="{53853959-741E-42E9-8ED6-5315DB999C9B}" type="pres">
      <dgm:prSet presAssocID="{AAC3B3C3-661A-41FF-90F0-430646649083}" presName="compNode" presStyleCnt="0"/>
      <dgm:spPr/>
    </dgm:pt>
    <dgm:pt modelId="{3A4F97B9-6DFC-4602-AD61-3B1BB82583D9}" type="pres">
      <dgm:prSet presAssocID="{AAC3B3C3-661A-41FF-90F0-430646649083}" presName="bgRect" presStyleLbl="bgShp" presStyleIdx="0" presStyleCnt="5"/>
      <dgm:spPr/>
    </dgm:pt>
    <dgm:pt modelId="{00796BCB-FB27-4F6C-B7C7-798089E6C561}" type="pres">
      <dgm:prSet presAssocID="{AAC3B3C3-661A-41FF-90F0-430646649083}"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37BA3C1F-DB1A-4F34-BEBF-94F2FC7195EA}" type="pres">
      <dgm:prSet presAssocID="{AAC3B3C3-661A-41FF-90F0-430646649083}" presName="spaceRect" presStyleCnt="0"/>
      <dgm:spPr/>
    </dgm:pt>
    <dgm:pt modelId="{308626D9-61B1-4C4D-88A7-EC503638ABF5}" type="pres">
      <dgm:prSet presAssocID="{AAC3B3C3-661A-41FF-90F0-430646649083}" presName="parTx" presStyleLbl="revTx" presStyleIdx="0" presStyleCnt="5">
        <dgm:presLayoutVars>
          <dgm:chMax val="0"/>
          <dgm:chPref val="0"/>
        </dgm:presLayoutVars>
      </dgm:prSet>
      <dgm:spPr/>
    </dgm:pt>
    <dgm:pt modelId="{89CC61E8-191F-41A4-999B-14444FD3BF4F}" type="pres">
      <dgm:prSet presAssocID="{AD8165A5-B361-445C-9E90-1B269A03A478}" presName="sibTrans" presStyleCnt="0"/>
      <dgm:spPr/>
    </dgm:pt>
    <dgm:pt modelId="{0B80FED6-B1AF-4675-951B-077A9B0673CD}" type="pres">
      <dgm:prSet presAssocID="{DAAD77CD-2786-42B6-AD91-AC903D9BD4C9}" presName="compNode" presStyleCnt="0"/>
      <dgm:spPr/>
    </dgm:pt>
    <dgm:pt modelId="{67CD4C51-3363-421F-90A6-4ABFA07BD56E}" type="pres">
      <dgm:prSet presAssocID="{DAAD77CD-2786-42B6-AD91-AC903D9BD4C9}" presName="bgRect" presStyleLbl="bgShp" presStyleIdx="1" presStyleCnt="5"/>
      <dgm:spPr/>
    </dgm:pt>
    <dgm:pt modelId="{19CEAAB7-E2EC-416D-8179-01495F6EDA94}" type="pres">
      <dgm:prSet presAssocID="{DAAD77CD-2786-42B6-AD91-AC903D9BD4C9}"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ales of Justice"/>
        </a:ext>
      </dgm:extLst>
    </dgm:pt>
    <dgm:pt modelId="{67722CBD-9C79-48ED-9EC8-82060BFC5AE4}" type="pres">
      <dgm:prSet presAssocID="{DAAD77CD-2786-42B6-AD91-AC903D9BD4C9}" presName="spaceRect" presStyleCnt="0"/>
      <dgm:spPr/>
    </dgm:pt>
    <dgm:pt modelId="{57EE630B-E625-46F4-9F24-38199FBA3DE0}" type="pres">
      <dgm:prSet presAssocID="{DAAD77CD-2786-42B6-AD91-AC903D9BD4C9}" presName="parTx" presStyleLbl="revTx" presStyleIdx="1" presStyleCnt="5">
        <dgm:presLayoutVars>
          <dgm:chMax val="0"/>
          <dgm:chPref val="0"/>
        </dgm:presLayoutVars>
      </dgm:prSet>
      <dgm:spPr/>
    </dgm:pt>
    <dgm:pt modelId="{F41F2970-D744-45D0-B84C-E25C454A9B7F}" type="pres">
      <dgm:prSet presAssocID="{CB151844-27AF-4D2F-B816-DE58DEB130C5}" presName="sibTrans" presStyleCnt="0"/>
      <dgm:spPr/>
    </dgm:pt>
    <dgm:pt modelId="{AC55B7A8-7DDD-4BE6-BD2F-1B29166892CA}" type="pres">
      <dgm:prSet presAssocID="{26EB0A9F-955A-4A03-84AA-AB6B8F0C601E}" presName="compNode" presStyleCnt="0"/>
      <dgm:spPr/>
    </dgm:pt>
    <dgm:pt modelId="{1F7A53AF-5F2C-4C35-9FD4-774D0B09B4AB}" type="pres">
      <dgm:prSet presAssocID="{26EB0A9F-955A-4A03-84AA-AB6B8F0C601E}" presName="bgRect" presStyleLbl="bgShp" presStyleIdx="2" presStyleCnt="5"/>
      <dgm:spPr/>
    </dgm:pt>
    <dgm:pt modelId="{66EBB108-FFF2-4BF7-B899-30CBE6A0F938}" type="pres">
      <dgm:prSet presAssocID="{26EB0A9F-955A-4A03-84AA-AB6B8F0C601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auge"/>
        </a:ext>
      </dgm:extLst>
    </dgm:pt>
    <dgm:pt modelId="{627A032A-2BDD-47BA-B558-0B876CA24891}" type="pres">
      <dgm:prSet presAssocID="{26EB0A9F-955A-4A03-84AA-AB6B8F0C601E}" presName="spaceRect" presStyleCnt="0"/>
      <dgm:spPr/>
    </dgm:pt>
    <dgm:pt modelId="{97E0FAF5-D01B-488F-B99B-55724969D106}" type="pres">
      <dgm:prSet presAssocID="{26EB0A9F-955A-4A03-84AA-AB6B8F0C601E}" presName="parTx" presStyleLbl="revTx" presStyleIdx="2" presStyleCnt="5">
        <dgm:presLayoutVars>
          <dgm:chMax val="0"/>
          <dgm:chPref val="0"/>
        </dgm:presLayoutVars>
      </dgm:prSet>
      <dgm:spPr/>
    </dgm:pt>
    <dgm:pt modelId="{48A2E498-8FF7-486C-9B93-8249F06B40F9}" type="pres">
      <dgm:prSet presAssocID="{449C8F2D-3577-4F73-A260-DB1C85A70DFE}" presName="sibTrans" presStyleCnt="0"/>
      <dgm:spPr/>
    </dgm:pt>
    <dgm:pt modelId="{ECF2663B-E35B-48A1-8AAF-58AEA680C8B8}" type="pres">
      <dgm:prSet presAssocID="{9E833082-155C-43E2-9AD2-72CF842AECC3}" presName="compNode" presStyleCnt="0"/>
      <dgm:spPr/>
    </dgm:pt>
    <dgm:pt modelId="{84F9F856-0C0D-4359-B8A6-D27A279B0189}" type="pres">
      <dgm:prSet presAssocID="{9E833082-155C-43E2-9AD2-72CF842AECC3}" presName="bgRect" presStyleLbl="bgShp" presStyleIdx="3" presStyleCnt="5"/>
      <dgm:spPr/>
    </dgm:pt>
    <dgm:pt modelId="{C9842250-DA8E-4F0E-BEE2-977538E22125}" type="pres">
      <dgm:prSet presAssocID="{9E833082-155C-43E2-9AD2-72CF842AECC3}" presName="iconRect" presStyleLbl="node1" presStyleIdx="3" presStyleCnt="5"/>
      <dgm:spPr>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Hierarchy"/>
        </a:ext>
      </dgm:extLst>
    </dgm:pt>
    <dgm:pt modelId="{524FF8DB-B19D-4C2C-8660-062A35240CBA}" type="pres">
      <dgm:prSet presAssocID="{9E833082-155C-43E2-9AD2-72CF842AECC3}" presName="spaceRect" presStyleCnt="0"/>
      <dgm:spPr/>
    </dgm:pt>
    <dgm:pt modelId="{AA5A49D5-ACB5-4E7F-A06A-AE11A9FA8531}" type="pres">
      <dgm:prSet presAssocID="{9E833082-155C-43E2-9AD2-72CF842AECC3}" presName="parTx" presStyleLbl="revTx" presStyleIdx="3" presStyleCnt="5">
        <dgm:presLayoutVars>
          <dgm:chMax val="0"/>
          <dgm:chPref val="0"/>
        </dgm:presLayoutVars>
      </dgm:prSet>
      <dgm:spPr/>
    </dgm:pt>
    <dgm:pt modelId="{1DFC2B3C-C31A-0D47-A891-22C04B6757A3}" type="pres">
      <dgm:prSet presAssocID="{B957F690-3BE9-4C23-8A3F-E181B59FF417}" presName="sibTrans" presStyleCnt="0"/>
      <dgm:spPr/>
    </dgm:pt>
    <dgm:pt modelId="{EA6A727C-B179-AC47-8491-F1E16CF0F0DA}" type="pres">
      <dgm:prSet presAssocID="{49418586-5AAF-0B42-B112-4283BD3A945D}" presName="compNode" presStyleCnt="0"/>
      <dgm:spPr/>
    </dgm:pt>
    <dgm:pt modelId="{4173B016-3144-D444-BAF5-7EA51C4FD61E}" type="pres">
      <dgm:prSet presAssocID="{49418586-5AAF-0B42-B112-4283BD3A945D}" presName="bgRect" presStyleLbl="bgShp" presStyleIdx="4" presStyleCnt="5"/>
      <dgm:spPr/>
    </dgm:pt>
    <dgm:pt modelId="{372656B8-A22D-FE42-BF69-90E89657B672}" type="pres">
      <dgm:prSet presAssocID="{49418586-5AAF-0B42-B112-4283BD3A945D}" presName="iconRect" presStyleLbl="node1" presStyleIdx="4" presStyleCnt="5"/>
      <dgm:spPr>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pt>
    <dgm:pt modelId="{10380297-E4C1-2749-A07F-355920A4E2AE}" type="pres">
      <dgm:prSet presAssocID="{49418586-5AAF-0B42-B112-4283BD3A945D}" presName="spaceRect" presStyleCnt="0"/>
      <dgm:spPr/>
    </dgm:pt>
    <dgm:pt modelId="{195E8DDF-C51F-874A-93F9-4CF589FF0397}" type="pres">
      <dgm:prSet presAssocID="{49418586-5AAF-0B42-B112-4283BD3A945D}" presName="parTx" presStyleLbl="revTx" presStyleIdx="4" presStyleCnt="5">
        <dgm:presLayoutVars>
          <dgm:chMax val="0"/>
          <dgm:chPref val="0"/>
        </dgm:presLayoutVars>
      </dgm:prSet>
      <dgm:spPr/>
    </dgm:pt>
  </dgm:ptLst>
  <dgm:cxnLst>
    <dgm:cxn modelId="{42D60B11-4A57-084A-9214-E2CB99604EEB}" type="presOf" srcId="{49418586-5AAF-0B42-B112-4283BD3A945D}" destId="{195E8DDF-C51F-874A-93F9-4CF589FF0397}" srcOrd="0" destOrd="0" presId="urn:microsoft.com/office/officeart/2018/2/layout/IconVerticalSolidList"/>
    <dgm:cxn modelId="{0A4ECA1D-A1A6-4CAA-94A5-A2C05BFE1868}" srcId="{54FCFF9F-E8A9-4103-8659-6A6A01E629E7}" destId="{9E833082-155C-43E2-9AD2-72CF842AECC3}" srcOrd="3" destOrd="0" parTransId="{460A3DE3-6E94-4503-BB5C-4AD0A81D2AFB}" sibTransId="{B957F690-3BE9-4C23-8A3F-E181B59FF417}"/>
    <dgm:cxn modelId="{031EB23E-39C6-4E4F-A465-F865776CC06E}" type="presOf" srcId="{AAC3B3C3-661A-41FF-90F0-430646649083}" destId="{308626D9-61B1-4C4D-88A7-EC503638ABF5}" srcOrd="0" destOrd="0" presId="urn:microsoft.com/office/officeart/2018/2/layout/IconVerticalSolidList"/>
    <dgm:cxn modelId="{A7D4BE40-D776-DB43-AF7F-354ECF181E07}" srcId="{54FCFF9F-E8A9-4103-8659-6A6A01E629E7}" destId="{49418586-5AAF-0B42-B112-4283BD3A945D}" srcOrd="4" destOrd="0" parTransId="{21EF3AB6-702B-F645-B3AE-2C5907CE5699}" sibTransId="{37F2425F-B4E4-6A4C-A63B-745BBEA3FCEF}"/>
    <dgm:cxn modelId="{CF78B96C-9554-CF4A-90A2-82D8A98C2465}" type="presOf" srcId="{DAAD77CD-2786-42B6-AD91-AC903D9BD4C9}" destId="{57EE630B-E625-46F4-9F24-38199FBA3DE0}" srcOrd="0" destOrd="0" presId="urn:microsoft.com/office/officeart/2018/2/layout/IconVerticalSolidList"/>
    <dgm:cxn modelId="{CD48D590-4DFF-4476-A2FC-53B06C0968E7}" srcId="{54FCFF9F-E8A9-4103-8659-6A6A01E629E7}" destId="{26EB0A9F-955A-4A03-84AA-AB6B8F0C601E}" srcOrd="2" destOrd="0" parTransId="{3BE51B14-0743-4616-BE9C-42E3B5AC94D0}" sibTransId="{449C8F2D-3577-4F73-A260-DB1C85A70DFE}"/>
    <dgm:cxn modelId="{8EDF9997-A40E-D54E-8371-D5A1AC417263}" type="presOf" srcId="{26EB0A9F-955A-4A03-84AA-AB6B8F0C601E}" destId="{97E0FAF5-D01B-488F-B99B-55724969D106}" srcOrd="0" destOrd="0" presId="urn:microsoft.com/office/officeart/2018/2/layout/IconVerticalSolidList"/>
    <dgm:cxn modelId="{B907D4B5-5BD7-4804-AF5A-BF8A4F58C4E5}" srcId="{54FCFF9F-E8A9-4103-8659-6A6A01E629E7}" destId="{DAAD77CD-2786-42B6-AD91-AC903D9BD4C9}" srcOrd="1" destOrd="0" parTransId="{E6B38A6D-9A3E-4953-9086-316172682556}" sibTransId="{CB151844-27AF-4D2F-B816-DE58DEB130C5}"/>
    <dgm:cxn modelId="{2E1901C3-5BD9-514A-AB71-02F287D03E59}" type="presOf" srcId="{9E833082-155C-43E2-9AD2-72CF842AECC3}" destId="{AA5A49D5-ACB5-4E7F-A06A-AE11A9FA8531}" srcOrd="0" destOrd="0" presId="urn:microsoft.com/office/officeart/2018/2/layout/IconVerticalSolidList"/>
    <dgm:cxn modelId="{1AB817DD-9B1A-4768-9F88-8FDAD7E12F8A}" srcId="{54FCFF9F-E8A9-4103-8659-6A6A01E629E7}" destId="{AAC3B3C3-661A-41FF-90F0-430646649083}" srcOrd="0" destOrd="0" parTransId="{2906AE57-95AF-4F17-9813-B365FA5B1C2E}" sibTransId="{AD8165A5-B361-445C-9E90-1B269A03A478}"/>
    <dgm:cxn modelId="{07C3E7FB-CCD6-C649-88EC-D11856B39325}" type="presOf" srcId="{54FCFF9F-E8A9-4103-8659-6A6A01E629E7}" destId="{FB61AE67-B5DD-494E-9F37-BCF265ACDBAB}" srcOrd="0" destOrd="0" presId="urn:microsoft.com/office/officeart/2018/2/layout/IconVerticalSolidList"/>
    <dgm:cxn modelId="{FEF8CF3C-15D5-B249-B0EC-767FBFE06352}" type="presParOf" srcId="{FB61AE67-B5DD-494E-9F37-BCF265ACDBAB}" destId="{53853959-741E-42E9-8ED6-5315DB999C9B}" srcOrd="0" destOrd="0" presId="urn:microsoft.com/office/officeart/2018/2/layout/IconVerticalSolidList"/>
    <dgm:cxn modelId="{9B2AC498-EBC1-C64B-BA77-B35081191259}" type="presParOf" srcId="{53853959-741E-42E9-8ED6-5315DB999C9B}" destId="{3A4F97B9-6DFC-4602-AD61-3B1BB82583D9}" srcOrd="0" destOrd="0" presId="urn:microsoft.com/office/officeart/2018/2/layout/IconVerticalSolidList"/>
    <dgm:cxn modelId="{884FC050-14AC-F848-95ED-7332F561C891}" type="presParOf" srcId="{53853959-741E-42E9-8ED6-5315DB999C9B}" destId="{00796BCB-FB27-4F6C-B7C7-798089E6C561}" srcOrd="1" destOrd="0" presId="urn:microsoft.com/office/officeart/2018/2/layout/IconVerticalSolidList"/>
    <dgm:cxn modelId="{D1FA603B-CED9-FF43-9C2A-D6DE99D43CE2}" type="presParOf" srcId="{53853959-741E-42E9-8ED6-5315DB999C9B}" destId="{37BA3C1F-DB1A-4F34-BEBF-94F2FC7195EA}" srcOrd="2" destOrd="0" presId="urn:microsoft.com/office/officeart/2018/2/layout/IconVerticalSolidList"/>
    <dgm:cxn modelId="{185D84B7-6D1A-694E-A25E-93FC552DD7C7}" type="presParOf" srcId="{53853959-741E-42E9-8ED6-5315DB999C9B}" destId="{308626D9-61B1-4C4D-88A7-EC503638ABF5}" srcOrd="3" destOrd="0" presId="urn:microsoft.com/office/officeart/2018/2/layout/IconVerticalSolidList"/>
    <dgm:cxn modelId="{B967884A-60FC-4A40-8DCC-0956CBCDEFB2}" type="presParOf" srcId="{FB61AE67-B5DD-494E-9F37-BCF265ACDBAB}" destId="{89CC61E8-191F-41A4-999B-14444FD3BF4F}" srcOrd="1" destOrd="0" presId="urn:microsoft.com/office/officeart/2018/2/layout/IconVerticalSolidList"/>
    <dgm:cxn modelId="{14AF5B63-B500-A744-9C5B-8AD70FE76DD9}" type="presParOf" srcId="{FB61AE67-B5DD-494E-9F37-BCF265ACDBAB}" destId="{0B80FED6-B1AF-4675-951B-077A9B0673CD}" srcOrd="2" destOrd="0" presId="urn:microsoft.com/office/officeart/2018/2/layout/IconVerticalSolidList"/>
    <dgm:cxn modelId="{157AD97F-5908-B54E-8684-9AC836BE8CFC}" type="presParOf" srcId="{0B80FED6-B1AF-4675-951B-077A9B0673CD}" destId="{67CD4C51-3363-421F-90A6-4ABFA07BD56E}" srcOrd="0" destOrd="0" presId="urn:microsoft.com/office/officeart/2018/2/layout/IconVerticalSolidList"/>
    <dgm:cxn modelId="{BE7CB417-51A6-E14B-9993-406DFE4C767E}" type="presParOf" srcId="{0B80FED6-B1AF-4675-951B-077A9B0673CD}" destId="{19CEAAB7-E2EC-416D-8179-01495F6EDA94}" srcOrd="1" destOrd="0" presId="urn:microsoft.com/office/officeart/2018/2/layout/IconVerticalSolidList"/>
    <dgm:cxn modelId="{446B1443-BD95-C842-8758-F6BBD1EFBB08}" type="presParOf" srcId="{0B80FED6-B1AF-4675-951B-077A9B0673CD}" destId="{67722CBD-9C79-48ED-9EC8-82060BFC5AE4}" srcOrd="2" destOrd="0" presId="urn:microsoft.com/office/officeart/2018/2/layout/IconVerticalSolidList"/>
    <dgm:cxn modelId="{A2FF78CA-1E89-B446-8C99-DC9894CF5B57}" type="presParOf" srcId="{0B80FED6-B1AF-4675-951B-077A9B0673CD}" destId="{57EE630B-E625-46F4-9F24-38199FBA3DE0}" srcOrd="3" destOrd="0" presId="urn:microsoft.com/office/officeart/2018/2/layout/IconVerticalSolidList"/>
    <dgm:cxn modelId="{ABD2F5B9-D0D0-414C-8C26-550D7593F1E7}" type="presParOf" srcId="{FB61AE67-B5DD-494E-9F37-BCF265ACDBAB}" destId="{F41F2970-D744-45D0-B84C-E25C454A9B7F}" srcOrd="3" destOrd="0" presId="urn:microsoft.com/office/officeart/2018/2/layout/IconVerticalSolidList"/>
    <dgm:cxn modelId="{FCAEE3AB-DEFA-964D-B0F9-D3FBAE6B1AA8}" type="presParOf" srcId="{FB61AE67-B5DD-494E-9F37-BCF265ACDBAB}" destId="{AC55B7A8-7DDD-4BE6-BD2F-1B29166892CA}" srcOrd="4" destOrd="0" presId="urn:microsoft.com/office/officeart/2018/2/layout/IconVerticalSolidList"/>
    <dgm:cxn modelId="{D8373437-5895-D643-A0F7-914249A16AC0}" type="presParOf" srcId="{AC55B7A8-7DDD-4BE6-BD2F-1B29166892CA}" destId="{1F7A53AF-5F2C-4C35-9FD4-774D0B09B4AB}" srcOrd="0" destOrd="0" presId="urn:microsoft.com/office/officeart/2018/2/layout/IconVerticalSolidList"/>
    <dgm:cxn modelId="{BE9C899A-9A74-2649-B741-D70AC5C71C7D}" type="presParOf" srcId="{AC55B7A8-7DDD-4BE6-BD2F-1B29166892CA}" destId="{66EBB108-FFF2-4BF7-B899-30CBE6A0F938}" srcOrd="1" destOrd="0" presId="urn:microsoft.com/office/officeart/2018/2/layout/IconVerticalSolidList"/>
    <dgm:cxn modelId="{AA1018C7-B8A2-DE44-96BA-CF52435A3651}" type="presParOf" srcId="{AC55B7A8-7DDD-4BE6-BD2F-1B29166892CA}" destId="{627A032A-2BDD-47BA-B558-0B876CA24891}" srcOrd="2" destOrd="0" presId="urn:microsoft.com/office/officeart/2018/2/layout/IconVerticalSolidList"/>
    <dgm:cxn modelId="{B804193D-BB26-5C4D-865C-302669C605A7}" type="presParOf" srcId="{AC55B7A8-7DDD-4BE6-BD2F-1B29166892CA}" destId="{97E0FAF5-D01B-488F-B99B-55724969D106}" srcOrd="3" destOrd="0" presId="urn:microsoft.com/office/officeart/2018/2/layout/IconVerticalSolidList"/>
    <dgm:cxn modelId="{2FB7C264-EAA5-DC49-A43A-D5D856D3A277}" type="presParOf" srcId="{FB61AE67-B5DD-494E-9F37-BCF265ACDBAB}" destId="{48A2E498-8FF7-486C-9B93-8249F06B40F9}" srcOrd="5" destOrd="0" presId="urn:microsoft.com/office/officeart/2018/2/layout/IconVerticalSolidList"/>
    <dgm:cxn modelId="{DBCE45B6-6C47-6242-B89F-643D2F7879E5}" type="presParOf" srcId="{FB61AE67-B5DD-494E-9F37-BCF265ACDBAB}" destId="{ECF2663B-E35B-48A1-8AAF-58AEA680C8B8}" srcOrd="6" destOrd="0" presId="urn:microsoft.com/office/officeart/2018/2/layout/IconVerticalSolidList"/>
    <dgm:cxn modelId="{B1AC15FD-5D1D-A94F-850F-EA8FD4A3B150}" type="presParOf" srcId="{ECF2663B-E35B-48A1-8AAF-58AEA680C8B8}" destId="{84F9F856-0C0D-4359-B8A6-D27A279B0189}" srcOrd="0" destOrd="0" presId="urn:microsoft.com/office/officeart/2018/2/layout/IconVerticalSolidList"/>
    <dgm:cxn modelId="{A5801252-B595-164C-B186-56C0DA758D75}" type="presParOf" srcId="{ECF2663B-E35B-48A1-8AAF-58AEA680C8B8}" destId="{C9842250-DA8E-4F0E-BEE2-977538E22125}" srcOrd="1" destOrd="0" presId="urn:microsoft.com/office/officeart/2018/2/layout/IconVerticalSolidList"/>
    <dgm:cxn modelId="{B29383E3-845B-7945-B4BB-654ABE6AF09C}" type="presParOf" srcId="{ECF2663B-E35B-48A1-8AAF-58AEA680C8B8}" destId="{524FF8DB-B19D-4C2C-8660-062A35240CBA}" srcOrd="2" destOrd="0" presId="urn:microsoft.com/office/officeart/2018/2/layout/IconVerticalSolidList"/>
    <dgm:cxn modelId="{8ED52CBF-ED05-1849-AD64-86B9A15B728B}" type="presParOf" srcId="{ECF2663B-E35B-48A1-8AAF-58AEA680C8B8}" destId="{AA5A49D5-ACB5-4E7F-A06A-AE11A9FA8531}" srcOrd="3" destOrd="0" presId="urn:microsoft.com/office/officeart/2018/2/layout/IconVerticalSolidList"/>
    <dgm:cxn modelId="{CAC0659E-6D84-534A-86D9-0D02E66D9CE5}" type="presParOf" srcId="{FB61AE67-B5DD-494E-9F37-BCF265ACDBAB}" destId="{1DFC2B3C-C31A-0D47-A891-22C04B6757A3}" srcOrd="7" destOrd="0" presId="urn:microsoft.com/office/officeart/2018/2/layout/IconVerticalSolidList"/>
    <dgm:cxn modelId="{6D2E0DE8-0F8C-554C-B085-2AE2060796EC}" type="presParOf" srcId="{FB61AE67-B5DD-494E-9F37-BCF265ACDBAB}" destId="{EA6A727C-B179-AC47-8491-F1E16CF0F0DA}" srcOrd="8" destOrd="0" presId="urn:microsoft.com/office/officeart/2018/2/layout/IconVerticalSolidList"/>
    <dgm:cxn modelId="{3A4A2C59-BFCE-C64D-819A-B7456819881A}" type="presParOf" srcId="{EA6A727C-B179-AC47-8491-F1E16CF0F0DA}" destId="{4173B016-3144-D444-BAF5-7EA51C4FD61E}" srcOrd="0" destOrd="0" presId="urn:microsoft.com/office/officeart/2018/2/layout/IconVerticalSolidList"/>
    <dgm:cxn modelId="{423E66FB-A32B-5444-9D2B-D10D207E925F}" type="presParOf" srcId="{EA6A727C-B179-AC47-8491-F1E16CF0F0DA}" destId="{372656B8-A22D-FE42-BF69-90E89657B672}" srcOrd="1" destOrd="0" presId="urn:microsoft.com/office/officeart/2018/2/layout/IconVerticalSolidList"/>
    <dgm:cxn modelId="{4729B5DB-202B-8B4D-B9D1-5099B2EA132D}" type="presParOf" srcId="{EA6A727C-B179-AC47-8491-F1E16CF0F0DA}" destId="{10380297-E4C1-2749-A07F-355920A4E2AE}" srcOrd="2" destOrd="0" presId="urn:microsoft.com/office/officeart/2018/2/layout/IconVerticalSolidList"/>
    <dgm:cxn modelId="{7076A114-7583-CF48-97AD-4CC22D9F851E}" type="presParOf" srcId="{EA6A727C-B179-AC47-8491-F1E16CF0F0DA}" destId="{195E8DDF-C51F-874A-93F9-4CF589FF039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19D2A1-4F4E-AF40-BF5B-960841CABAD9}">
      <dsp:nvSpPr>
        <dsp:cNvPr id="0" name=""/>
        <dsp:cNvSpPr/>
      </dsp:nvSpPr>
      <dsp:spPr>
        <a:xfrm>
          <a:off x="0" y="652"/>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7099E3-5E4A-7044-8016-76D65BCD501A}">
      <dsp:nvSpPr>
        <dsp:cNvPr id="0" name=""/>
        <dsp:cNvSpPr/>
      </dsp:nvSpPr>
      <dsp:spPr>
        <a:xfrm>
          <a:off x="0" y="652"/>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BE" sz="2400" b="1" kern="1200" dirty="0"/>
            <a:t>Fit for 55 Package and H</a:t>
          </a:r>
          <a:r>
            <a:rPr lang="en-BE" sz="2400" b="1" kern="1200" baseline="-25000" dirty="0"/>
            <a:t>2, </a:t>
          </a:r>
          <a:r>
            <a:rPr lang="en-BE" sz="2400" b="1" kern="1200" dirty="0"/>
            <a:t>completing the regulatory puzzle</a:t>
          </a:r>
          <a:endParaRPr lang="en-US" sz="2400" kern="1200" dirty="0"/>
        </a:p>
      </dsp:txBody>
      <dsp:txXfrm>
        <a:off x="0" y="652"/>
        <a:ext cx="11616345" cy="593585"/>
      </dsp:txXfrm>
    </dsp:sp>
    <dsp:sp modelId="{D3823716-C130-7E47-97B9-DDFB9741B885}">
      <dsp:nvSpPr>
        <dsp:cNvPr id="0" name=""/>
        <dsp:cNvSpPr/>
      </dsp:nvSpPr>
      <dsp:spPr>
        <a:xfrm>
          <a:off x="0" y="594237"/>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3B1298-37E7-F846-9D83-6E6DB9652D42}">
      <dsp:nvSpPr>
        <dsp:cNvPr id="0" name=""/>
        <dsp:cNvSpPr/>
      </dsp:nvSpPr>
      <dsp:spPr>
        <a:xfrm>
          <a:off x="0" y="594237"/>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BE" sz="2400" b="1" kern="1200" dirty="0"/>
            <a:t>Background to the discussions state of play of the hydrogen and gas market in Europe</a:t>
          </a:r>
          <a:endParaRPr lang="en-US" sz="2400" kern="1200" dirty="0"/>
        </a:p>
      </dsp:txBody>
      <dsp:txXfrm>
        <a:off x="0" y="594237"/>
        <a:ext cx="11616345" cy="593585"/>
      </dsp:txXfrm>
    </dsp:sp>
    <dsp:sp modelId="{462DAD4F-890B-8B47-9C09-4E03DB7C172F}">
      <dsp:nvSpPr>
        <dsp:cNvPr id="0" name=""/>
        <dsp:cNvSpPr/>
      </dsp:nvSpPr>
      <dsp:spPr>
        <a:xfrm>
          <a:off x="0" y="1187823"/>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A4825C2-C175-AB44-A9AD-7A85A38B04EA}">
      <dsp:nvSpPr>
        <dsp:cNvPr id="0" name=""/>
        <dsp:cNvSpPr/>
      </dsp:nvSpPr>
      <dsp:spPr>
        <a:xfrm>
          <a:off x="0" y="1187823"/>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BE" sz="2400" b="1" kern="1200" dirty="0"/>
            <a:t>What is in the revision of the package for hydrogen</a:t>
          </a:r>
          <a:endParaRPr lang="en-US" sz="2400" kern="1200" dirty="0"/>
        </a:p>
      </dsp:txBody>
      <dsp:txXfrm>
        <a:off x="0" y="1187823"/>
        <a:ext cx="11616345" cy="593585"/>
      </dsp:txXfrm>
    </dsp:sp>
    <dsp:sp modelId="{A391B083-79D3-8943-8643-6DDFF1358779}">
      <dsp:nvSpPr>
        <dsp:cNvPr id="0" name=""/>
        <dsp:cNvSpPr/>
      </dsp:nvSpPr>
      <dsp:spPr>
        <a:xfrm>
          <a:off x="0" y="1781408"/>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58EBA7-EBF4-0F45-A40B-D93874D96CB8}">
      <dsp:nvSpPr>
        <dsp:cNvPr id="0" name=""/>
        <dsp:cNvSpPr/>
      </dsp:nvSpPr>
      <dsp:spPr>
        <a:xfrm>
          <a:off x="0" y="1781408"/>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BE" sz="2400" b="1" kern="1200" dirty="0"/>
            <a:t>Additionality principle for renewable hydrogen</a:t>
          </a:r>
          <a:endParaRPr lang="en-US" sz="2400" kern="1200" dirty="0"/>
        </a:p>
      </dsp:txBody>
      <dsp:txXfrm>
        <a:off x="0" y="1781408"/>
        <a:ext cx="11616345" cy="593585"/>
      </dsp:txXfrm>
    </dsp:sp>
    <dsp:sp modelId="{EE385EDA-90F9-FC43-8FE0-3E4C311E78BF}">
      <dsp:nvSpPr>
        <dsp:cNvPr id="0" name=""/>
        <dsp:cNvSpPr/>
      </dsp:nvSpPr>
      <dsp:spPr>
        <a:xfrm>
          <a:off x="0" y="2374993"/>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B8C9F9-7801-C244-84D4-2BC24D149BE8}">
      <dsp:nvSpPr>
        <dsp:cNvPr id="0" name=""/>
        <dsp:cNvSpPr/>
      </dsp:nvSpPr>
      <dsp:spPr>
        <a:xfrm>
          <a:off x="0" y="2374993"/>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ctr" defTabSz="1200150">
            <a:lnSpc>
              <a:spcPct val="90000"/>
            </a:lnSpc>
            <a:spcBef>
              <a:spcPct val="0"/>
            </a:spcBef>
            <a:spcAft>
              <a:spcPct val="35000"/>
            </a:spcAft>
            <a:buNone/>
          </a:pPr>
          <a:r>
            <a:rPr lang="en-BE" sz="2700" b="1" kern="1200" dirty="0"/>
            <a:t>Key questions for the discussions:</a:t>
          </a:r>
          <a:endParaRPr lang="en-US" sz="2700" kern="1200" dirty="0"/>
        </a:p>
      </dsp:txBody>
      <dsp:txXfrm>
        <a:off x="0" y="2374993"/>
        <a:ext cx="11616345" cy="593585"/>
      </dsp:txXfrm>
    </dsp:sp>
    <dsp:sp modelId="{41592B9C-4E59-134B-B003-383D7036589F}">
      <dsp:nvSpPr>
        <dsp:cNvPr id="0" name=""/>
        <dsp:cNvSpPr/>
      </dsp:nvSpPr>
      <dsp:spPr>
        <a:xfrm>
          <a:off x="0" y="2968579"/>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82CE8D-2EB7-2F41-A70F-C7708200F753}">
      <dsp:nvSpPr>
        <dsp:cNvPr id="0" name=""/>
        <dsp:cNvSpPr/>
      </dsp:nvSpPr>
      <dsp:spPr>
        <a:xfrm>
          <a:off x="0" y="2968579"/>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BE" sz="2000" b="1" kern="1200" dirty="0"/>
            <a:t>Is the regulatory framework for hydrogen complete? What are the missing pieces?</a:t>
          </a:r>
          <a:endParaRPr lang="en-US" sz="2000" kern="1200" dirty="0"/>
        </a:p>
      </dsp:txBody>
      <dsp:txXfrm>
        <a:off x="0" y="2968579"/>
        <a:ext cx="11616345" cy="593585"/>
      </dsp:txXfrm>
    </dsp:sp>
    <dsp:sp modelId="{86AA624A-4689-2640-9ED7-4C07CC6672F7}">
      <dsp:nvSpPr>
        <dsp:cNvPr id="0" name=""/>
        <dsp:cNvSpPr/>
      </dsp:nvSpPr>
      <dsp:spPr>
        <a:xfrm>
          <a:off x="0" y="3562164"/>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477AF3-2355-5F46-B354-2D06801B3D7A}">
      <dsp:nvSpPr>
        <dsp:cNvPr id="0" name=""/>
        <dsp:cNvSpPr/>
      </dsp:nvSpPr>
      <dsp:spPr>
        <a:xfrm>
          <a:off x="0" y="3562164"/>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n-US" sz="1800" b="1" kern="1200" dirty="0">
              <a:solidFill>
                <a:prstClr val="black">
                  <a:hueOff val="0"/>
                  <a:satOff val="0"/>
                  <a:lumOff val="0"/>
                  <a:alphaOff val="0"/>
                </a:prstClr>
              </a:solidFill>
              <a:latin typeface="Calibri" panose="020F0502020204030204"/>
              <a:ea typeface="+mn-ea"/>
              <a:cs typeface="+mn-cs"/>
            </a:rPr>
            <a:t>Is there a comprehensive definition for low carbon hydrogen that provides certainty and supports investments in this technological landscape?</a:t>
          </a:r>
        </a:p>
      </dsp:txBody>
      <dsp:txXfrm>
        <a:off x="0" y="3562164"/>
        <a:ext cx="11616345" cy="593585"/>
      </dsp:txXfrm>
    </dsp:sp>
    <dsp:sp modelId="{6D796B9F-F631-494F-ABA7-F87411E89A53}">
      <dsp:nvSpPr>
        <dsp:cNvPr id="0" name=""/>
        <dsp:cNvSpPr/>
      </dsp:nvSpPr>
      <dsp:spPr>
        <a:xfrm>
          <a:off x="0" y="4155749"/>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E55E2E-4B09-5947-806F-906D59AE2D7E}">
      <dsp:nvSpPr>
        <dsp:cNvPr id="0" name=""/>
        <dsp:cNvSpPr/>
      </dsp:nvSpPr>
      <dsp:spPr>
        <a:xfrm>
          <a:off x="0" y="4155749"/>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prstClr val="black">
                  <a:hueOff val="0"/>
                  <a:satOff val="0"/>
                  <a:lumOff val="0"/>
                  <a:alphaOff val="0"/>
                </a:prstClr>
              </a:solidFill>
              <a:latin typeface="Calibri" panose="020F0502020204030204"/>
              <a:ea typeface="+mn-ea"/>
              <a:cs typeface="+mn-cs"/>
            </a:rPr>
            <a:t>What are those elements of the regulation that despite being included may act as a regulatory bottle neck? </a:t>
          </a:r>
        </a:p>
      </dsp:txBody>
      <dsp:txXfrm>
        <a:off x="0" y="4155749"/>
        <a:ext cx="11616345" cy="593585"/>
      </dsp:txXfrm>
    </dsp:sp>
    <dsp:sp modelId="{12072505-BD6D-7B48-BD1E-0E7C7B1DF2A4}">
      <dsp:nvSpPr>
        <dsp:cNvPr id="0" name=""/>
        <dsp:cNvSpPr/>
      </dsp:nvSpPr>
      <dsp:spPr>
        <a:xfrm>
          <a:off x="0" y="4749335"/>
          <a:ext cx="1161634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FB82F6-9F4D-EA47-972F-1C4FEF7C15D0}">
      <dsp:nvSpPr>
        <dsp:cNvPr id="0" name=""/>
        <dsp:cNvSpPr/>
      </dsp:nvSpPr>
      <dsp:spPr>
        <a:xfrm>
          <a:off x="0" y="4749335"/>
          <a:ext cx="11616345" cy="593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solidFill>
                <a:prstClr val="black">
                  <a:hueOff val="0"/>
                  <a:satOff val="0"/>
                  <a:lumOff val="0"/>
                  <a:alphaOff val="0"/>
                </a:prstClr>
              </a:solidFill>
              <a:latin typeface="Calibri" panose="020F0502020204030204"/>
              <a:ea typeface="+mn-ea"/>
              <a:cs typeface="+mn-cs"/>
            </a:rPr>
            <a:t>Are we making an excessive use of regulation? Additionality</a:t>
          </a:r>
          <a:r>
            <a:rPr lang="en-US" sz="1800" b="1" kern="1200" dirty="0">
              <a:solidFill>
                <a:prstClr val="black">
                  <a:hueOff val="0"/>
                  <a:satOff val="0"/>
                  <a:lumOff val="0"/>
                  <a:alphaOff val="0"/>
                </a:prstClr>
              </a:solidFill>
              <a:latin typeface="Calibri" panose="020F0502020204030204"/>
              <a:ea typeface="+mn-ea"/>
              <a:cs typeface="+mn-cs"/>
            </a:rPr>
            <a:t>?</a:t>
          </a:r>
        </a:p>
      </dsp:txBody>
      <dsp:txXfrm>
        <a:off x="0" y="4749335"/>
        <a:ext cx="11616345" cy="5935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93EF39-C5CC-D847-B91C-8EA4EA14AB94}">
      <dsp:nvSpPr>
        <dsp:cNvPr id="0" name=""/>
        <dsp:cNvSpPr/>
      </dsp:nvSpPr>
      <dsp:spPr>
        <a:xfrm>
          <a:off x="4310958" y="3224129"/>
          <a:ext cx="2616003" cy="2350033"/>
        </a:xfrm>
        <a:prstGeom prst="ellipse">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en-GB" sz="3200" b="1" kern="1200" dirty="0"/>
            <a:t>The</a:t>
          </a:r>
          <a:r>
            <a:rPr lang="en-GB" sz="3200" b="1" kern="1200" baseline="0" dirty="0"/>
            <a:t> package in a nutshell</a:t>
          </a:r>
          <a:endParaRPr lang="en-GB" sz="3200" b="1" kern="1200" dirty="0"/>
        </a:p>
      </dsp:txBody>
      <dsp:txXfrm>
        <a:off x="4694063" y="3568283"/>
        <a:ext cx="1849793" cy="1661725"/>
      </dsp:txXfrm>
    </dsp:sp>
    <dsp:sp modelId="{0F73D845-0088-7243-ACE5-5137EF6D5EF5}">
      <dsp:nvSpPr>
        <dsp:cNvPr id="0" name=""/>
        <dsp:cNvSpPr/>
      </dsp:nvSpPr>
      <dsp:spPr>
        <a:xfrm rot="10503309">
          <a:off x="1837143" y="4301329"/>
          <a:ext cx="2348058" cy="64687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6E23C0B-4C7C-134E-9083-1652333E8FAD}">
      <dsp:nvSpPr>
        <dsp:cNvPr id="0" name=""/>
        <dsp:cNvSpPr/>
      </dsp:nvSpPr>
      <dsp:spPr>
        <a:xfrm>
          <a:off x="360424" y="4090436"/>
          <a:ext cx="2962177" cy="1271061"/>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kern="1200" dirty="0"/>
            <a:t>Definition for </a:t>
          </a:r>
          <a:r>
            <a:rPr lang="en-GB" sz="1800" b="1" kern="1200" dirty="0"/>
            <a:t>low-carbon hydrogen Non Renewable </a:t>
          </a:r>
          <a:r>
            <a:rPr lang="en-GB" sz="1800" kern="1200" dirty="0"/>
            <a:t>meets a GHG reduction threshold of [70%].”</a:t>
          </a:r>
          <a:endParaRPr lang="en-GB" sz="1800" b="1" kern="1200" dirty="0"/>
        </a:p>
      </dsp:txBody>
      <dsp:txXfrm>
        <a:off x="397652" y="4127664"/>
        <a:ext cx="2887721" cy="1196605"/>
      </dsp:txXfrm>
    </dsp:sp>
    <dsp:sp modelId="{39D836A4-4468-AA46-9282-2C0C843DDAE6}">
      <dsp:nvSpPr>
        <dsp:cNvPr id="0" name=""/>
        <dsp:cNvSpPr/>
      </dsp:nvSpPr>
      <dsp:spPr>
        <a:xfrm rot="11882957">
          <a:off x="1719421" y="3227016"/>
          <a:ext cx="2590332" cy="64687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19F081-45AD-1844-A915-9E8E8E2E4197}">
      <dsp:nvSpPr>
        <dsp:cNvPr id="0" name=""/>
        <dsp:cNvSpPr/>
      </dsp:nvSpPr>
      <dsp:spPr>
        <a:xfrm>
          <a:off x="302067" y="2513637"/>
          <a:ext cx="2962177" cy="1271061"/>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EU-wide certification of low carbon gases for</a:t>
          </a:r>
          <a:r>
            <a:rPr lang="en-GB" sz="1800" kern="1200" dirty="0"/>
            <a:t> domestically produced and imported gases. </a:t>
          </a:r>
          <a:endParaRPr lang="en-GB" sz="1800" b="1" kern="1200" dirty="0"/>
        </a:p>
      </dsp:txBody>
      <dsp:txXfrm>
        <a:off x="339295" y="2550865"/>
        <a:ext cx="2887721" cy="1196605"/>
      </dsp:txXfrm>
    </dsp:sp>
    <dsp:sp modelId="{31F34617-70F2-DE40-B03F-DEFE7325F409}">
      <dsp:nvSpPr>
        <dsp:cNvPr id="0" name=""/>
        <dsp:cNvSpPr/>
      </dsp:nvSpPr>
      <dsp:spPr>
        <a:xfrm rot="13258224">
          <a:off x="2052695" y="2216103"/>
          <a:ext cx="2849607" cy="64687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C2CAB8-DDE7-204A-9A03-7EC8CC239504}">
      <dsp:nvSpPr>
        <dsp:cNvPr id="0" name=""/>
        <dsp:cNvSpPr/>
      </dsp:nvSpPr>
      <dsp:spPr>
        <a:xfrm>
          <a:off x="920614" y="969813"/>
          <a:ext cx="2962177" cy="1271061"/>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Grandfathering </a:t>
          </a:r>
          <a:r>
            <a:rPr lang="en-GB" sz="1800" kern="1200" dirty="0"/>
            <a:t>of licences when </a:t>
          </a:r>
          <a:r>
            <a:rPr lang="en-GB" sz="1800" b="1" kern="1200" dirty="0"/>
            <a:t>repurposing </a:t>
          </a:r>
          <a:r>
            <a:rPr lang="en-GB" sz="1800" kern="1200" dirty="0"/>
            <a:t>natural gas pipelines</a:t>
          </a:r>
          <a:endParaRPr lang="en-GB" sz="1800" b="1" kern="1200" dirty="0"/>
        </a:p>
      </dsp:txBody>
      <dsp:txXfrm>
        <a:off x="957842" y="1007041"/>
        <a:ext cx="2887721" cy="1196605"/>
      </dsp:txXfrm>
    </dsp:sp>
    <dsp:sp modelId="{02E3A878-7D5A-3E46-AA87-AE466D6EC18B}">
      <dsp:nvSpPr>
        <dsp:cNvPr id="0" name=""/>
        <dsp:cNvSpPr/>
      </dsp:nvSpPr>
      <dsp:spPr>
        <a:xfrm rot="16028434">
          <a:off x="4592449" y="1879604"/>
          <a:ext cx="1833640" cy="64687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ECBB5E-B5A9-7545-8829-8BFA17C90E9D}">
      <dsp:nvSpPr>
        <dsp:cNvPr id="0" name=""/>
        <dsp:cNvSpPr/>
      </dsp:nvSpPr>
      <dsp:spPr>
        <a:xfrm>
          <a:off x="3982444" y="651834"/>
          <a:ext cx="2962177" cy="1271061"/>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EU-wide blending threshold </a:t>
          </a:r>
          <a:r>
            <a:rPr lang="en-GB" sz="1800" kern="1200" dirty="0"/>
            <a:t>of natural gas with hydrogen set at 5% as of 1 October 2025 (no obligation)</a:t>
          </a:r>
          <a:endParaRPr lang="en-GB" sz="1800" b="1" kern="1200" dirty="0"/>
        </a:p>
      </dsp:txBody>
      <dsp:txXfrm>
        <a:off x="4019672" y="689062"/>
        <a:ext cx="2887721" cy="1196605"/>
      </dsp:txXfrm>
    </dsp:sp>
    <dsp:sp modelId="{210975A0-D4B5-0242-BC08-B91A6D9BC687}">
      <dsp:nvSpPr>
        <dsp:cNvPr id="0" name=""/>
        <dsp:cNvSpPr/>
      </dsp:nvSpPr>
      <dsp:spPr>
        <a:xfrm rot="18938983">
          <a:off x="6241085" y="2193181"/>
          <a:ext cx="2607170" cy="64687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D354D57-16DC-EA43-86F7-D7B1B581D682}">
      <dsp:nvSpPr>
        <dsp:cNvPr id="0" name=""/>
        <dsp:cNvSpPr/>
      </dsp:nvSpPr>
      <dsp:spPr>
        <a:xfrm>
          <a:off x="6995749" y="969828"/>
          <a:ext cx="2962177" cy="1271061"/>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75% tariff discount </a:t>
          </a:r>
          <a:r>
            <a:rPr lang="en-GB" sz="1800" kern="1200" dirty="0"/>
            <a:t>for the injection of renewable and low- carbon gases to the grid and </a:t>
          </a:r>
          <a:r>
            <a:rPr lang="en-GB" sz="1800" b="1" kern="1200" dirty="0"/>
            <a:t>100% </a:t>
          </a:r>
          <a:r>
            <a:rPr lang="en-GB" sz="1800" kern="1200" dirty="0"/>
            <a:t>at interconnectors. </a:t>
          </a:r>
          <a:endParaRPr lang="en-GB" sz="1800" b="1" kern="1200" dirty="0"/>
        </a:p>
      </dsp:txBody>
      <dsp:txXfrm>
        <a:off x="7032977" y="1007056"/>
        <a:ext cx="2887721" cy="1196605"/>
      </dsp:txXfrm>
    </dsp:sp>
    <dsp:sp modelId="{D1E92891-006C-3F40-8CD5-5A3F909A4BBD}">
      <dsp:nvSpPr>
        <dsp:cNvPr id="0" name=""/>
        <dsp:cNvSpPr/>
      </dsp:nvSpPr>
      <dsp:spPr>
        <a:xfrm rot="20457705">
          <a:off x="6906395" y="3217257"/>
          <a:ext cx="2400567" cy="64687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43598A-C0B0-8140-8ABE-6CA059C57DF8}">
      <dsp:nvSpPr>
        <dsp:cNvPr id="0" name=""/>
        <dsp:cNvSpPr/>
      </dsp:nvSpPr>
      <dsp:spPr>
        <a:xfrm>
          <a:off x="7760220" y="2513634"/>
          <a:ext cx="2962177" cy="1271061"/>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Separate regulated asset base </a:t>
          </a:r>
          <a:r>
            <a:rPr lang="en-GB" sz="1800" kern="1200" dirty="0"/>
            <a:t>for gas and hydrogen.  </a:t>
          </a:r>
          <a:r>
            <a:rPr lang="en-GB" sz="1800" b="1" kern="1200" dirty="0"/>
            <a:t>Cross-subsidization still possible</a:t>
          </a:r>
        </a:p>
      </dsp:txBody>
      <dsp:txXfrm>
        <a:off x="7797448" y="2550862"/>
        <a:ext cx="2887721" cy="1196605"/>
      </dsp:txXfrm>
    </dsp:sp>
    <dsp:sp modelId="{AB55670F-0BBD-B74A-8A63-13BE1E4610B4}">
      <dsp:nvSpPr>
        <dsp:cNvPr id="0" name=""/>
        <dsp:cNvSpPr/>
      </dsp:nvSpPr>
      <dsp:spPr>
        <a:xfrm rot="280306">
          <a:off x="7044098" y="4281008"/>
          <a:ext cx="2174312" cy="646879"/>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6429AB-30B3-5C46-9E34-75D8B51334D9}">
      <dsp:nvSpPr>
        <dsp:cNvPr id="0" name=""/>
        <dsp:cNvSpPr/>
      </dsp:nvSpPr>
      <dsp:spPr>
        <a:xfrm>
          <a:off x="7733710" y="4057463"/>
          <a:ext cx="2962177" cy="1271061"/>
        </a:xfrm>
        <a:prstGeom prst="roundRect">
          <a:avLst>
            <a:gd name="adj" fmla="val 10000"/>
          </a:avLst>
        </a:prstGeom>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6350" cap="flat" cmpd="sng" algn="ctr">
          <a:solidFill>
            <a:schemeClr val="accent6"/>
          </a:solidFill>
          <a:prstDash val="solid"/>
          <a:miter lim="800000"/>
        </a:ln>
        <a:effectLst/>
      </dsp:spPr>
      <dsp:style>
        <a:lnRef idx="1">
          <a:schemeClr val="accent6"/>
        </a:lnRef>
        <a:fillRef idx="2">
          <a:schemeClr val="accent6"/>
        </a:fillRef>
        <a:effectRef idx="1">
          <a:schemeClr val="accent6"/>
        </a:effectRef>
        <a:fontRef idx="minor">
          <a:schemeClr val="dk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GB" sz="1800" b="1" kern="1200" dirty="0"/>
            <a:t>Negotiated TPA until 2030</a:t>
          </a:r>
        </a:p>
        <a:p>
          <a:pPr marL="0" lvl="0" indent="0" algn="ctr" defTabSz="800100">
            <a:lnSpc>
              <a:spcPct val="90000"/>
            </a:lnSpc>
            <a:spcBef>
              <a:spcPct val="0"/>
            </a:spcBef>
            <a:spcAft>
              <a:spcPct val="35000"/>
            </a:spcAft>
            <a:buNone/>
          </a:pPr>
          <a:r>
            <a:rPr lang="en-GB" sz="1800" b="1" kern="1200" dirty="0"/>
            <a:t>Vertical and Horizontal unbundling with nuances</a:t>
          </a:r>
        </a:p>
      </dsp:txBody>
      <dsp:txXfrm>
        <a:off x="7770938" y="4094691"/>
        <a:ext cx="2887721" cy="11966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4F97B9-6DFC-4602-AD61-3B1BB82583D9}">
      <dsp:nvSpPr>
        <dsp:cNvPr id="0" name=""/>
        <dsp:cNvSpPr/>
      </dsp:nvSpPr>
      <dsp:spPr>
        <a:xfrm>
          <a:off x="0" y="4111"/>
          <a:ext cx="10969642" cy="8757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796BCB-FB27-4F6C-B7C7-798089E6C561}">
      <dsp:nvSpPr>
        <dsp:cNvPr id="0" name=""/>
        <dsp:cNvSpPr/>
      </dsp:nvSpPr>
      <dsp:spPr>
        <a:xfrm>
          <a:off x="264927" y="201165"/>
          <a:ext cx="481685" cy="48168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8626D9-61B1-4C4D-88A7-EC503638ABF5}">
      <dsp:nvSpPr>
        <dsp:cNvPr id="0" name=""/>
        <dsp:cNvSpPr/>
      </dsp:nvSpPr>
      <dsp:spPr>
        <a:xfrm>
          <a:off x="1011540" y="4111"/>
          <a:ext cx="9958102" cy="875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688" tIns="92688" rIns="92688" bIns="92688" numCol="1" spcCol="1270" anchor="ctr" anchorCtr="0">
          <a:noAutofit/>
        </a:bodyPr>
        <a:lstStyle/>
        <a:p>
          <a:pPr marL="0" lvl="0" indent="0" algn="l" defTabSz="844550">
            <a:lnSpc>
              <a:spcPct val="100000"/>
            </a:lnSpc>
            <a:spcBef>
              <a:spcPct val="0"/>
            </a:spcBef>
            <a:spcAft>
              <a:spcPct val="35000"/>
            </a:spcAft>
            <a:buNone/>
          </a:pPr>
          <a:r>
            <a:rPr lang="en-BE" sz="1900" b="1" kern="1200"/>
            <a:t>Is the regulatory framework for hydrogen complete? What are the missing pieces?</a:t>
          </a:r>
          <a:endParaRPr lang="en-US" sz="1900" kern="1200" dirty="0"/>
        </a:p>
      </dsp:txBody>
      <dsp:txXfrm>
        <a:off x="1011540" y="4111"/>
        <a:ext cx="9958102" cy="875792"/>
      </dsp:txXfrm>
    </dsp:sp>
    <dsp:sp modelId="{67CD4C51-3363-421F-90A6-4ABFA07BD56E}">
      <dsp:nvSpPr>
        <dsp:cNvPr id="0" name=""/>
        <dsp:cNvSpPr/>
      </dsp:nvSpPr>
      <dsp:spPr>
        <a:xfrm>
          <a:off x="0" y="1098852"/>
          <a:ext cx="10969642" cy="8757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CEAAB7-E2EC-416D-8179-01495F6EDA94}">
      <dsp:nvSpPr>
        <dsp:cNvPr id="0" name=""/>
        <dsp:cNvSpPr/>
      </dsp:nvSpPr>
      <dsp:spPr>
        <a:xfrm>
          <a:off x="264927" y="1295905"/>
          <a:ext cx="481685" cy="48168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EE630B-E625-46F4-9F24-38199FBA3DE0}">
      <dsp:nvSpPr>
        <dsp:cNvPr id="0" name=""/>
        <dsp:cNvSpPr/>
      </dsp:nvSpPr>
      <dsp:spPr>
        <a:xfrm>
          <a:off x="1011540" y="1098852"/>
          <a:ext cx="9958102" cy="875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688" tIns="92688" rIns="92688" bIns="92688" numCol="1" spcCol="1270" anchor="ctr" anchorCtr="0">
          <a:noAutofit/>
        </a:bodyPr>
        <a:lstStyle/>
        <a:p>
          <a:pPr marL="0" lvl="0" indent="0" algn="l" defTabSz="844550">
            <a:lnSpc>
              <a:spcPct val="100000"/>
            </a:lnSpc>
            <a:spcBef>
              <a:spcPct val="0"/>
            </a:spcBef>
            <a:spcAft>
              <a:spcPct val="35000"/>
            </a:spcAft>
            <a:buNone/>
          </a:pPr>
          <a:r>
            <a:rPr lang="en-US" sz="1900" b="1" kern="1200">
              <a:solidFill>
                <a:prstClr val="black">
                  <a:hueOff val="0"/>
                  <a:satOff val="0"/>
                  <a:lumOff val="0"/>
                  <a:alphaOff val="0"/>
                </a:prstClr>
              </a:solidFill>
              <a:latin typeface="Calibri" panose="020F0502020204030204"/>
              <a:ea typeface="+mn-ea"/>
              <a:cs typeface="+mn-cs"/>
            </a:rPr>
            <a:t>Is there a comprehensive definition for low carbon hydrogen that provides certainty and supports investments in this technological landscape?</a:t>
          </a:r>
          <a:endParaRPr lang="en-US" sz="1900" kern="1200" dirty="0"/>
        </a:p>
      </dsp:txBody>
      <dsp:txXfrm>
        <a:off x="1011540" y="1098852"/>
        <a:ext cx="9958102" cy="875792"/>
      </dsp:txXfrm>
    </dsp:sp>
    <dsp:sp modelId="{1F7A53AF-5F2C-4C35-9FD4-774D0B09B4AB}">
      <dsp:nvSpPr>
        <dsp:cNvPr id="0" name=""/>
        <dsp:cNvSpPr/>
      </dsp:nvSpPr>
      <dsp:spPr>
        <a:xfrm>
          <a:off x="0" y="2193593"/>
          <a:ext cx="10969642" cy="8757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EBB108-FFF2-4BF7-B899-30CBE6A0F938}">
      <dsp:nvSpPr>
        <dsp:cNvPr id="0" name=""/>
        <dsp:cNvSpPr/>
      </dsp:nvSpPr>
      <dsp:spPr>
        <a:xfrm>
          <a:off x="264927" y="2390646"/>
          <a:ext cx="481685" cy="48168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E0FAF5-D01B-488F-B99B-55724969D106}">
      <dsp:nvSpPr>
        <dsp:cNvPr id="0" name=""/>
        <dsp:cNvSpPr/>
      </dsp:nvSpPr>
      <dsp:spPr>
        <a:xfrm>
          <a:off x="1011540" y="2193593"/>
          <a:ext cx="9958102" cy="875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688" tIns="92688" rIns="92688" bIns="92688" numCol="1" spcCol="1270" anchor="ctr" anchorCtr="0">
          <a:noAutofit/>
        </a:bodyPr>
        <a:lstStyle/>
        <a:p>
          <a:pPr marL="0" lvl="0" indent="0" algn="l" defTabSz="844550">
            <a:lnSpc>
              <a:spcPct val="100000"/>
            </a:lnSpc>
            <a:spcBef>
              <a:spcPct val="0"/>
            </a:spcBef>
            <a:spcAft>
              <a:spcPct val="35000"/>
            </a:spcAft>
            <a:buNone/>
          </a:pPr>
          <a:r>
            <a:rPr lang="en-US" sz="1900" b="1" kern="1200" dirty="0">
              <a:solidFill>
                <a:prstClr val="black">
                  <a:hueOff val="0"/>
                  <a:satOff val="0"/>
                  <a:lumOff val="0"/>
                  <a:alphaOff val="0"/>
                </a:prstClr>
              </a:solidFill>
              <a:latin typeface="Calibri" panose="020F0502020204030204"/>
              <a:ea typeface="+mn-ea"/>
              <a:cs typeface="+mn-cs"/>
            </a:rPr>
            <a:t>What are those elements of the regulation that despite being included may act as a bottle neck? </a:t>
          </a:r>
          <a:endParaRPr lang="en-US" sz="1900" kern="1200" dirty="0"/>
        </a:p>
      </dsp:txBody>
      <dsp:txXfrm>
        <a:off x="1011540" y="2193593"/>
        <a:ext cx="9958102" cy="875792"/>
      </dsp:txXfrm>
    </dsp:sp>
    <dsp:sp modelId="{84F9F856-0C0D-4359-B8A6-D27A279B0189}">
      <dsp:nvSpPr>
        <dsp:cNvPr id="0" name=""/>
        <dsp:cNvSpPr/>
      </dsp:nvSpPr>
      <dsp:spPr>
        <a:xfrm>
          <a:off x="0" y="3288333"/>
          <a:ext cx="10969642" cy="8757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842250-DA8E-4F0E-BEE2-977538E22125}">
      <dsp:nvSpPr>
        <dsp:cNvPr id="0" name=""/>
        <dsp:cNvSpPr/>
      </dsp:nvSpPr>
      <dsp:spPr>
        <a:xfrm>
          <a:off x="264927" y="3485387"/>
          <a:ext cx="481685" cy="481685"/>
        </a:xfrm>
        <a:prstGeom prst="rect">
          <a:avLst/>
        </a:prstGeom>
        <a:blipFill rotWithShape="1">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A5A49D5-ACB5-4E7F-A06A-AE11A9FA8531}">
      <dsp:nvSpPr>
        <dsp:cNvPr id="0" name=""/>
        <dsp:cNvSpPr/>
      </dsp:nvSpPr>
      <dsp:spPr>
        <a:xfrm>
          <a:off x="1011540" y="3288333"/>
          <a:ext cx="9958102" cy="875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688" tIns="92688" rIns="92688" bIns="92688" numCol="1" spcCol="1270" anchor="ctr" anchorCtr="0">
          <a:noAutofit/>
        </a:bodyPr>
        <a:lstStyle/>
        <a:p>
          <a:pPr marL="0" lvl="0" indent="0" algn="l" defTabSz="844550">
            <a:lnSpc>
              <a:spcPct val="100000"/>
            </a:lnSpc>
            <a:spcBef>
              <a:spcPct val="0"/>
            </a:spcBef>
            <a:spcAft>
              <a:spcPct val="35000"/>
            </a:spcAft>
            <a:buNone/>
          </a:pPr>
          <a:r>
            <a:rPr lang="en-US" sz="1900" b="1" kern="1200"/>
            <a:t>Are we making an excessive use of regulation vis a vis market-based instruments such as carbon pricing?</a:t>
          </a:r>
          <a:endParaRPr lang="en-US" sz="1900" b="1" kern="1200" dirty="0"/>
        </a:p>
      </dsp:txBody>
      <dsp:txXfrm>
        <a:off x="1011540" y="3288333"/>
        <a:ext cx="9958102" cy="875792"/>
      </dsp:txXfrm>
    </dsp:sp>
    <dsp:sp modelId="{4173B016-3144-D444-BAF5-7EA51C4FD61E}">
      <dsp:nvSpPr>
        <dsp:cNvPr id="0" name=""/>
        <dsp:cNvSpPr/>
      </dsp:nvSpPr>
      <dsp:spPr>
        <a:xfrm>
          <a:off x="0" y="4383074"/>
          <a:ext cx="10969642" cy="8757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2656B8-A22D-FE42-BF69-90E89657B672}">
      <dsp:nvSpPr>
        <dsp:cNvPr id="0" name=""/>
        <dsp:cNvSpPr/>
      </dsp:nvSpPr>
      <dsp:spPr>
        <a:xfrm>
          <a:off x="264927" y="4580128"/>
          <a:ext cx="481685" cy="481685"/>
        </a:xfrm>
        <a:prstGeom prst="rect">
          <a:avLst/>
        </a:prstGeom>
        <a:blipFill rotWithShape="1">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5E8DDF-C51F-874A-93F9-4CF589FF0397}">
      <dsp:nvSpPr>
        <dsp:cNvPr id="0" name=""/>
        <dsp:cNvSpPr/>
      </dsp:nvSpPr>
      <dsp:spPr>
        <a:xfrm>
          <a:off x="1011540" y="4383074"/>
          <a:ext cx="9958102" cy="875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688" tIns="92688" rIns="92688" bIns="92688" numCol="1" spcCol="1270" anchor="ctr" anchorCtr="0">
          <a:noAutofit/>
        </a:bodyPr>
        <a:lstStyle/>
        <a:p>
          <a:pPr marL="0" lvl="0" indent="0" algn="l" defTabSz="844550">
            <a:lnSpc>
              <a:spcPct val="100000"/>
            </a:lnSpc>
            <a:spcBef>
              <a:spcPct val="0"/>
            </a:spcBef>
            <a:spcAft>
              <a:spcPct val="35000"/>
            </a:spcAft>
            <a:buNone/>
          </a:pPr>
          <a:r>
            <a:rPr lang="en-US" sz="1900" b="1" kern="1200" dirty="0"/>
            <a:t>More specifically, could the upcoming delegated act on Renewable Fuels of Non Biological Origin (RFNBO) act as a bottleneck/barrier for the deployment of a hydrogen economy?</a:t>
          </a:r>
        </a:p>
      </dsp:txBody>
      <dsp:txXfrm>
        <a:off x="1011540" y="4383074"/>
        <a:ext cx="9958102" cy="875792"/>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BE"/>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961DFA5E-B41D-DE41-96F5-64F8CF4DF7C5}" type="datetimeFigureOut">
              <a:rPr lang="en-BE" smtClean="0"/>
              <a:t>28/01/2022</a:t>
            </a:fld>
            <a:endParaRPr lang="en-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BE"/>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A69948-CE24-B94B-A274-2C652B1C14C0}" type="slidenum">
              <a:rPr lang="en-BE" smtClean="0"/>
              <a:t>‹#›</a:t>
            </a:fld>
            <a:endParaRPr lang="en-BE"/>
          </a:p>
        </p:txBody>
      </p:sp>
    </p:spTree>
    <p:extLst>
      <p:ext uri="{BB962C8B-B14F-4D97-AF65-F5344CB8AC3E}">
        <p14:creationId xmlns:p14="http://schemas.microsoft.com/office/powerpoint/2010/main" val="15137408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 long slide show, so we’ll go quickly over background </a:t>
            </a:r>
            <a:r>
              <a:rPr lang="en-US" dirty="0" err="1"/>
              <a:t>etc</a:t>
            </a:r>
            <a:r>
              <a:rPr lang="en-US"/>
              <a:t> to have time to focus on the core issues!</a:t>
            </a:r>
          </a:p>
        </p:txBody>
      </p:sp>
      <p:sp>
        <p:nvSpPr>
          <p:cNvPr id="4" name="Slide Number Placeholder 3"/>
          <p:cNvSpPr>
            <a:spLocks noGrp="1"/>
          </p:cNvSpPr>
          <p:nvPr>
            <p:ph type="sldNum" sz="quarter" idx="5"/>
          </p:nvPr>
        </p:nvSpPr>
        <p:spPr/>
        <p:txBody>
          <a:bodyPr/>
          <a:lstStyle/>
          <a:p>
            <a:fld id="{167819B1-5A62-8942-A1A9-7C81B8FCFFD7}" type="slidenum">
              <a:rPr lang="en-GB" smtClean="0"/>
              <a:t>1</a:t>
            </a:fld>
            <a:endParaRPr lang="en-GB"/>
          </a:p>
        </p:txBody>
      </p:sp>
    </p:spTree>
    <p:extLst>
      <p:ext uri="{BB962C8B-B14F-4D97-AF65-F5344CB8AC3E}">
        <p14:creationId xmlns:p14="http://schemas.microsoft.com/office/powerpoint/2010/main" val="8010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fld id="{4FA69948-CE24-B94B-A274-2C652B1C14C0}" type="slidenum">
              <a:rPr lang="en-BE" smtClean="0"/>
              <a:t>3</a:t>
            </a:fld>
            <a:endParaRPr lang="en-BE"/>
          </a:p>
        </p:txBody>
      </p:sp>
    </p:spTree>
    <p:extLst>
      <p:ext uri="{BB962C8B-B14F-4D97-AF65-F5344CB8AC3E}">
        <p14:creationId xmlns:p14="http://schemas.microsoft.com/office/powerpoint/2010/main" val="2871729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4</a:t>
            </a:fld>
            <a:endParaRPr lang="en-BE"/>
          </a:p>
        </p:txBody>
      </p:sp>
    </p:spTree>
    <p:extLst>
      <p:ext uri="{BB962C8B-B14F-4D97-AF65-F5344CB8AC3E}">
        <p14:creationId xmlns:p14="http://schemas.microsoft.com/office/powerpoint/2010/main" val="1178686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5</a:t>
            </a:fld>
            <a:endParaRPr lang="en-BE"/>
          </a:p>
        </p:txBody>
      </p:sp>
    </p:spTree>
    <p:extLst>
      <p:ext uri="{BB962C8B-B14F-4D97-AF65-F5344CB8AC3E}">
        <p14:creationId xmlns:p14="http://schemas.microsoft.com/office/powerpoint/2010/main" val="3453993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6</a:t>
            </a:fld>
            <a:endParaRPr lang="en-BE"/>
          </a:p>
        </p:txBody>
      </p:sp>
    </p:spTree>
    <p:extLst>
      <p:ext uri="{BB962C8B-B14F-4D97-AF65-F5344CB8AC3E}">
        <p14:creationId xmlns:p14="http://schemas.microsoft.com/office/powerpoint/2010/main" val="73125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7</a:t>
            </a:fld>
            <a:endParaRPr lang="en-BE"/>
          </a:p>
        </p:txBody>
      </p:sp>
    </p:spTree>
    <p:extLst>
      <p:ext uri="{BB962C8B-B14F-4D97-AF65-F5344CB8AC3E}">
        <p14:creationId xmlns:p14="http://schemas.microsoft.com/office/powerpoint/2010/main" val="26954979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8</a:t>
            </a:fld>
            <a:endParaRPr lang="en-BE"/>
          </a:p>
        </p:txBody>
      </p:sp>
    </p:spTree>
    <p:extLst>
      <p:ext uri="{BB962C8B-B14F-4D97-AF65-F5344CB8AC3E}">
        <p14:creationId xmlns:p14="http://schemas.microsoft.com/office/powerpoint/2010/main" val="820582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9</a:t>
            </a:fld>
            <a:endParaRPr lang="en-BE"/>
          </a:p>
        </p:txBody>
      </p:sp>
    </p:spTree>
    <p:extLst>
      <p:ext uri="{BB962C8B-B14F-4D97-AF65-F5344CB8AC3E}">
        <p14:creationId xmlns:p14="http://schemas.microsoft.com/office/powerpoint/2010/main" val="2643781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10</a:t>
            </a:fld>
            <a:endParaRPr lang="en-BE"/>
          </a:p>
        </p:txBody>
      </p:sp>
    </p:spTree>
    <p:extLst>
      <p:ext uri="{BB962C8B-B14F-4D97-AF65-F5344CB8AC3E}">
        <p14:creationId xmlns:p14="http://schemas.microsoft.com/office/powerpoint/2010/main" val="2069823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11</a:t>
            </a:fld>
            <a:endParaRPr lang="en-BE"/>
          </a:p>
        </p:txBody>
      </p:sp>
    </p:spTree>
    <p:extLst>
      <p:ext uri="{BB962C8B-B14F-4D97-AF65-F5344CB8AC3E}">
        <p14:creationId xmlns:p14="http://schemas.microsoft.com/office/powerpoint/2010/main" val="2740385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12</a:t>
            </a:fld>
            <a:endParaRPr lang="en-BE"/>
          </a:p>
        </p:txBody>
      </p:sp>
    </p:spTree>
    <p:extLst>
      <p:ext uri="{BB962C8B-B14F-4D97-AF65-F5344CB8AC3E}">
        <p14:creationId xmlns:p14="http://schemas.microsoft.com/office/powerpoint/2010/main" val="29900349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13</a:t>
            </a:fld>
            <a:endParaRPr lang="en-BE"/>
          </a:p>
        </p:txBody>
      </p:sp>
    </p:spTree>
    <p:extLst>
      <p:ext uri="{BB962C8B-B14F-4D97-AF65-F5344CB8AC3E}">
        <p14:creationId xmlns:p14="http://schemas.microsoft.com/office/powerpoint/2010/main" val="4250728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BE" dirty="0"/>
              <a:t>Separate slide and add data for Bruegel</a:t>
            </a:r>
          </a:p>
        </p:txBody>
      </p:sp>
      <p:sp>
        <p:nvSpPr>
          <p:cNvPr id="4" name="Slide Number Placeholder 3"/>
          <p:cNvSpPr>
            <a:spLocks noGrp="1"/>
          </p:cNvSpPr>
          <p:nvPr>
            <p:ph type="sldNum" sz="quarter" idx="5"/>
          </p:nvPr>
        </p:nvSpPr>
        <p:spPr/>
        <p:txBody>
          <a:bodyPr/>
          <a:lstStyle/>
          <a:p>
            <a:fld id="{4FA69948-CE24-B94B-A274-2C652B1C14C0}" type="slidenum">
              <a:rPr lang="en-BE" smtClean="0"/>
              <a:t>14</a:t>
            </a:fld>
            <a:endParaRPr lang="en-BE"/>
          </a:p>
        </p:txBody>
      </p:sp>
    </p:spTree>
    <p:extLst>
      <p:ext uri="{BB962C8B-B14F-4D97-AF65-F5344CB8AC3E}">
        <p14:creationId xmlns:p14="http://schemas.microsoft.com/office/powerpoint/2010/main" val="9852424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044B2-F736-1E49-92DE-9A78BC7A3A8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009A9421-2134-0F41-8ECD-0C5C6B5452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66DB58E4-3D09-0249-A6BC-DF54AB93277F}"/>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5" name="Footer Placeholder 4">
            <a:extLst>
              <a:ext uri="{FF2B5EF4-FFF2-40B4-BE49-F238E27FC236}">
                <a16:creationId xmlns:a16="http://schemas.microsoft.com/office/drawing/2014/main" id="{877DC75C-FF36-764C-9521-38DE76E4070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A713B3C6-5F77-5A4A-A910-41F09BFF8748}"/>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640964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0E700-FE6D-8540-9307-BF4A65A908F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BDB410FA-19B1-2C40-9CBD-3959272E8D0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A3F3C373-7ED2-274E-A64D-E0719B36CDA7}"/>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5" name="Footer Placeholder 4">
            <a:extLst>
              <a:ext uri="{FF2B5EF4-FFF2-40B4-BE49-F238E27FC236}">
                <a16:creationId xmlns:a16="http://schemas.microsoft.com/office/drawing/2014/main" id="{BA11E84C-ED0B-CE4B-BBD9-179560336B1C}"/>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D8BE183-DE6C-7247-A473-8C52FC0A3F7E}"/>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825411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2798F-E15E-3249-8384-A553FD9BE414}"/>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38287BCE-51D2-FB42-B4A8-9D821AE7B1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EE7D12FF-51B8-E046-AA76-6EB63FAE2551}"/>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5" name="Footer Placeholder 4">
            <a:extLst>
              <a:ext uri="{FF2B5EF4-FFF2-40B4-BE49-F238E27FC236}">
                <a16:creationId xmlns:a16="http://schemas.microsoft.com/office/drawing/2014/main" id="{21A7C829-B921-2344-A84D-C9CF12B86DAC}"/>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8F69F2A8-637F-D64B-915D-575E6A0F00D4}"/>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4204326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D3E1B-1AF2-BC4D-AD4D-FDE721B5A66E}"/>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DEA49BAF-F7C3-7746-B0C6-7BA52C9966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9583AF1E-D545-6541-B3F8-09309527D2E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BFE99319-9043-BC4C-9543-03DC12249D58}"/>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6" name="Footer Placeholder 5">
            <a:extLst>
              <a:ext uri="{FF2B5EF4-FFF2-40B4-BE49-F238E27FC236}">
                <a16:creationId xmlns:a16="http://schemas.microsoft.com/office/drawing/2014/main" id="{5442A7C3-DE60-1B43-B329-55C97E76F9ED}"/>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C9287F6B-0F07-C341-94F6-1679E3B0A582}"/>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110325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9E1B-A6D5-F54F-8216-6D136A1BA6F1}"/>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4EB5275E-E4F6-0A4D-916D-781061EEC5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7FEEBD0-636C-194E-88A4-BA7B4F63C4E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E0B9A251-5942-C940-863C-4D29122247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5735977-8650-AB46-9D22-C41800B2D7A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16D8FEC4-9D47-AE4D-8413-3F7150067909}"/>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8" name="Footer Placeholder 7">
            <a:extLst>
              <a:ext uri="{FF2B5EF4-FFF2-40B4-BE49-F238E27FC236}">
                <a16:creationId xmlns:a16="http://schemas.microsoft.com/office/drawing/2014/main" id="{00E8C754-8F0E-E64C-800D-AA24DC78446E}"/>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55A03C0F-3DC1-1640-9EF8-34A28273A297}"/>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2427549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3C857-0055-3345-86B6-D73B0C909E93}"/>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3CED5FD0-6C65-7B44-B477-C7C88CC1C9BB}"/>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4" name="Footer Placeholder 3">
            <a:extLst>
              <a:ext uri="{FF2B5EF4-FFF2-40B4-BE49-F238E27FC236}">
                <a16:creationId xmlns:a16="http://schemas.microsoft.com/office/drawing/2014/main" id="{CC39E29D-BA88-DE41-94F6-7252B3D63E36}"/>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9477AF9F-52A6-524C-BEA7-848039328449}"/>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2545800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068738-F6CF-4745-92FF-8FDD930E9A2A}"/>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3" name="Footer Placeholder 2">
            <a:extLst>
              <a:ext uri="{FF2B5EF4-FFF2-40B4-BE49-F238E27FC236}">
                <a16:creationId xmlns:a16="http://schemas.microsoft.com/office/drawing/2014/main" id="{645A1D19-2B09-C842-B34F-91EB69AFD244}"/>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10D3CE58-3B20-1847-BD8F-C3A49C3E2D49}"/>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818067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15371-11A8-AF42-89D3-C3E56785F37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422AF5CC-2393-A743-B3D2-80570ACCDE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CBC036B8-9E8D-A945-B59C-2684451B74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58368E7-5DC2-B14C-B206-999361C5BE81}"/>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6" name="Footer Placeholder 5">
            <a:extLst>
              <a:ext uri="{FF2B5EF4-FFF2-40B4-BE49-F238E27FC236}">
                <a16:creationId xmlns:a16="http://schemas.microsoft.com/office/drawing/2014/main" id="{52E68CDE-770D-E746-AC8A-55BD2AB35D1A}"/>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A049141-FC22-124D-9CA0-D012627DC0D6}"/>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2123227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C3EA6-BC00-5048-A7A5-40CAFA724A7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BBE6C322-E456-184D-BD5A-8D3F50511D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4C064D49-C875-0943-86C3-15E79DEEE8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D856C53-0B90-624E-BE38-608AD9848A85}"/>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6" name="Footer Placeholder 5">
            <a:extLst>
              <a:ext uri="{FF2B5EF4-FFF2-40B4-BE49-F238E27FC236}">
                <a16:creationId xmlns:a16="http://schemas.microsoft.com/office/drawing/2014/main" id="{21AAA6DE-7852-5740-922F-C2C1109942F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EFA71CE1-6E49-614C-B5B9-DD07B4BF9F95}"/>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363716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9EDF5-84E3-564D-87F9-303873ECB092}"/>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8C5ADA9D-CED8-C647-827C-E45CAD29C50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F0E60DB6-2C6B-0E4F-9D0A-58742C425761}"/>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5" name="Footer Placeholder 4">
            <a:extLst>
              <a:ext uri="{FF2B5EF4-FFF2-40B4-BE49-F238E27FC236}">
                <a16:creationId xmlns:a16="http://schemas.microsoft.com/office/drawing/2014/main" id="{97689E4F-CF97-B04A-9C77-35701586F90A}"/>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701B1202-E0C7-904B-AE95-2C39DB07B535}"/>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2292840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CB5BECD-5B85-B64F-A64B-742DE3A1755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86300B32-35F6-9940-BB82-4B98E1CDEFB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0B67E4E6-7991-F247-9FD7-723CCBE07738}"/>
              </a:ext>
            </a:extLst>
          </p:cNvPr>
          <p:cNvSpPr>
            <a:spLocks noGrp="1"/>
          </p:cNvSpPr>
          <p:nvPr>
            <p:ph type="dt" sz="half" idx="10"/>
          </p:nvPr>
        </p:nvSpPr>
        <p:spPr/>
        <p:txBody>
          <a:bodyPr/>
          <a:lstStyle/>
          <a:p>
            <a:fld id="{3945D2AC-E77B-4D4D-AAA1-BEC7F04331AC}" type="datetimeFigureOut">
              <a:rPr lang="en-BE" smtClean="0"/>
              <a:t>28/01/2022</a:t>
            </a:fld>
            <a:endParaRPr lang="en-BE"/>
          </a:p>
        </p:txBody>
      </p:sp>
      <p:sp>
        <p:nvSpPr>
          <p:cNvPr id="5" name="Footer Placeholder 4">
            <a:extLst>
              <a:ext uri="{FF2B5EF4-FFF2-40B4-BE49-F238E27FC236}">
                <a16:creationId xmlns:a16="http://schemas.microsoft.com/office/drawing/2014/main" id="{187E968B-60C7-7943-80FD-5CD1E91CFC7C}"/>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97FE6DD7-C447-874E-A2F4-A4A416405A6B}"/>
              </a:ext>
            </a:extLst>
          </p:cNvPr>
          <p:cNvSpPr>
            <a:spLocks noGrp="1"/>
          </p:cNvSpPr>
          <p:nvPr>
            <p:ph type="sldNum" sz="quarter" idx="12"/>
          </p:nvPr>
        </p:nvSpPr>
        <p:spPr/>
        <p:txBody>
          <a:bodyPr/>
          <a:lstStyle/>
          <a:p>
            <a:fld id="{6D9BE962-EF2B-0F41-80C2-B0C8C16D308C}" type="slidenum">
              <a:rPr lang="en-BE" smtClean="0"/>
              <a:t>‹#›</a:t>
            </a:fld>
            <a:endParaRPr lang="en-BE"/>
          </a:p>
        </p:txBody>
      </p:sp>
    </p:spTree>
    <p:extLst>
      <p:ext uri="{BB962C8B-B14F-4D97-AF65-F5344CB8AC3E}">
        <p14:creationId xmlns:p14="http://schemas.microsoft.com/office/powerpoint/2010/main" val="13192622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egnaposto contenuto 2"/>
          <p:cNvSpPr>
            <a:spLocks noGrp="1"/>
          </p:cNvSpPr>
          <p:nvPr>
            <p:ph idx="13" hasCustomPrompt="1"/>
          </p:nvPr>
        </p:nvSpPr>
        <p:spPr>
          <a:xfrm>
            <a:off x="304722" y="1246798"/>
            <a:ext cx="11616345" cy="5234092"/>
          </a:xfrm>
          <a:prstGeom prst="rect">
            <a:avLst/>
          </a:prstGeom>
        </p:spPr>
        <p:txBody>
          <a:bodyPr/>
          <a:lstStyle>
            <a:lvl1pPr marL="285750" indent="-285750">
              <a:lnSpc>
                <a:spcPct val="120000"/>
              </a:lnSpc>
              <a:buFont typeface="Arial" panose="020B0604020202020204" pitchFamily="34" charset="0"/>
              <a:buChar char="•"/>
              <a:defRPr/>
            </a:lvl1pPr>
          </a:lstStyle>
          <a:p>
            <a:pPr marL="0" indent="0">
              <a:buNone/>
            </a:pPr>
            <a:r>
              <a:rPr lang="it-IT" b="1" dirty="0">
                <a:latin typeface="Open Sans"/>
                <a:cs typeface="Open Sans"/>
              </a:rPr>
              <a:t>Text (</a:t>
            </a:r>
            <a:r>
              <a:rPr lang="it-IT" b="1" dirty="0" err="1">
                <a:latin typeface="Open Sans"/>
                <a:cs typeface="Open Sans"/>
              </a:rPr>
              <a:t>title</a:t>
            </a:r>
            <a:r>
              <a:rPr lang="it-IT" b="1" dirty="0">
                <a:latin typeface="Open Sans"/>
                <a:cs typeface="Open Sans"/>
              </a:rPr>
              <a:t>)</a:t>
            </a:r>
          </a:p>
          <a:p>
            <a:pPr marL="0" indent="0">
              <a:lnSpc>
                <a:spcPct val="120000"/>
              </a:lnSpc>
              <a:buNone/>
            </a:pPr>
            <a:r>
              <a:rPr lang="it-IT" sz="1800" dirty="0">
                <a:latin typeface="Open Sans"/>
                <a:cs typeface="Open Sans"/>
              </a:rPr>
              <a:t>Text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 </a:t>
            </a:r>
            <a:r>
              <a:rPr lang="it-IT" sz="1800" dirty="0" err="1">
                <a:latin typeface="Open Sans"/>
                <a:cs typeface="Open Sans"/>
              </a:rPr>
              <a:t>Lorem</a:t>
            </a:r>
            <a:r>
              <a:rPr lang="it-IT" sz="1800" dirty="0">
                <a:latin typeface="Open Sans"/>
                <a:cs typeface="Open Sans"/>
              </a:rPr>
              <a:t> </a:t>
            </a:r>
            <a:r>
              <a:rPr lang="it-IT" sz="1800" dirty="0" err="1">
                <a:latin typeface="Open Sans"/>
                <a:cs typeface="Open Sans"/>
              </a:rPr>
              <a:t>ipsum</a:t>
            </a:r>
            <a:r>
              <a:rPr lang="it-IT" sz="1800" dirty="0">
                <a:latin typeface="Open Sans"/>
                <a:cs typeface="Open Sans"/>
              </a:rPr>
              <a:t> </a:t>
            </a:r>
            <a:r>
              <a:rPr lang="it-IT" sz="1800" dirty="0" err="1">
                <a:latin typeface="Open Sans"/>
                <a:cs typeface="Open Sans"/>
              </a:rPr>
              <a:t>dolor</a:t>
            </a:r>
            <a:r>
              <a:rPr lang="it-IT" sz="1800" dirty="0">
                <a:latin typeface="Open Sans"/>
                <a:cs typeface="Open Sans"/>
              </a:rPr>
              <a:t> </a:t>
            </a:r>
            <a:r>
              <a:rPr lang="it-IT" sz="1800" dirty="0" err="1">
                <a:latin typeface="Open Sans"/>
                <a:cs typeface="Open Sans"/>
              </a:rPr>
              <a:t>sitmkn</a:t>
            </a:r>
            <a:r>
              <a:rPr lang="it-IT" sz="1800" dirty="0">
                <a:latin typeface="Open Sans"/>
                <a:cs typeface="Open Sans"/>
              </a:rPr>
              <a:t> </a:t>
            </a:r>
            <a:r>
              <a:rPr lang="it-IT" sz="1800" dirty="0" err="1">
                <a:latin typeface="Open Sans"/>
                <a:cs typeface="Open Sans"/>
              </a:rPr>
              <a:t>djsoinsc-msdece</a:t>
            </a:r>
            <a:r>
              <a:rPr lang="it-IT" sz="1800" dirty="0">
                <a:latin typeface="Open Sans"/>
                <a:cs typeface="Open Sans"/>
              </a:rPr>
              <a:t>.</a:t>
            </a:r>
          </a:p>
          <a:p>
            <a:pPr marL="0" indent="0">
              <a:buNone/>
            </a:pPr>
            <a:endParaRPr lang="it-IT" sz="1800" dirty="0">
              <a:latin typeface="Open Sans"/>
              <a:cs typeface="Open Sans"/>
            </a:endParaRPr>
          </a:p>
          <a:p>
            <a:pPr marL="0" indent="0">
              <a:buNone/>
            </a:pPr>
            <a:endParaRPr lang="it-IT" sz="1800" dirty="0">
              <a:latin typeface="Open Sans"/>
              <a:cs typeface="Open Sans"/>
            </a:endParaRPr>
          </a:p>
          <a:p>
            <a:pPr marL="0" indent="0">
              <a:buNone/>
            </a:pPr>
            <a:endParaRPr lang="it-IT" sz="1800" dirty="0">
              <a:latin typeface="Open Sans"/>
              <a:cs typeface="Open Sans"/>
            </a:endParaRPr>
          </a:p>
        </p:txBody>
      </p:sp>
      <p:sp>
        <p:nvSpPr>
          <p:cNvPr id="8" name="Text Placeholder 14"/>
          <p:cNvSpPr>
            <a:spLocks noGrp="1"/>
          </p:cNvSpPr>
          <p:nvPr>
            <p:ph type="body" sz="quarter" idx="14" hasCustomPrompt="1"/>
          </p:nvPr>
        </p:nvSpPr>
        <p:spPr>
          <a:xfrm>
            <a:off x="263609" y="420625"/>
            <a:ext cx="10935855" cy="530352"/>
          </a:xfrm>
          <a:prstGeom prst="rect">
            <a:avLst/>
          </a:prstGeom>
        </p:spPr>
        <p:txBody>
          <a:bodyPr/>
          <a:lstStyle>
            <a:lvl1pPr marL="0" indent="0">
              <a:buNone/>
              <a:defRPr lang="en-US" sz="3200" b="1" kern="1200" dirty="0" smtClean="0">
                <a:solidFill>
                  <a:srgbClr val="1F6BA7"/>
                </a:solidFill>
                <a:latin typeface="Open Sans"/>
                <a:ea typeface="+mn-ea"/>
                <a:cs typeface="Open Sans"/>
              </a:defRPr>
            </a:lvl1pPr>
            <a:lvl2pPr>
              <a:defRPr lang="en-US" sz="1050" kern="1200" dirty="0" smtClean="0">
                <a:solidFill>
                  <a:srgbClr val="1F6BA7"/>
                </a:solidFill>
                <a:latin typeface="Open Sans"/>
                <a:ea typeface="+mn-ea"/>
                <a:cs typeface="Open Sans"/>
              </a:defRPr>
            </a:lvl2pPr>
            <a:lvl3pPr>
              <a:defRPr lang="en-US" sz="1050" kern="1200" dirty="0" smtClean="0">
                <a:solidFill>
                  <a:srgbClr val="1F6BA7"/>
                </a:solidFill>
                <a:latin typeface="Open Sans"/>
                <a:ea typeface="+mn-ea"/>
                <a:cs typeface="Open Sans"/>
              </a:defRPr>
            </a:lvl3pPr>
            <a:lvl4pPr>
              <a:defRPr lang="en-US" sz="1050" kern="1200" dirty="0" smtClean="0">
                <a:solidFill>
                  <a:srgbClr val="1F6BA7"/>
                </a:solidFill>
                <a:latin typeface="Open Sans"/>
                <a:ea typeface="+mn-ea"/>
                <a:cs typeface="Open Sans"/>
              </a:defRPr>
            </a:lvl4pPr>
            <a:lvl5pPr>
              <a:defRPr lang="en-GB" sz="1050" kern="1200" dirty="0">
                <a:solidFill>
                  <a:srgbClr val="1F6BA7"/>
                </a:solidFill>
                <a:latin typeface="Open Sans"/>
                <a:ea typeface="+mn-ea"/>
                <a:cs typeface="Open Sans"/>
              </a:defRPr>
            </a:lvl5pPr>
          </a:lstStyle>
          <a:p>
            <a:pPr lvl="0"/>
            <a:r>
              <a:rPr lang="en-US" dirty="0"/>
              <a:t>Slide title</a:t>
            </a:r>
          </a:p>
        </p:txBody>
      </p:sp>
      <p:cxnSp>
        <p:nvCxnSpPr>
          <p:cNvPr id="5" name="Straight Connector 4">
            <a:extLst>
              <a:ext uri="{FF2B5EF4-FFF2-40B4-BE49-F238E27FC236}">
                <a16:creationId xmlns:a16="http://schemas.microsoft.com/office/drawing/2014/main" id="{F1E641C7-CC69-6945-A1AC-1FF05AD96B6F}"/>
              </a:ext>
            </a:extLst>
          </p:cNvPr>
          <p:cNvCxnSpPr>
            <a:cxnSpLocks/>
          </p:cNvCxnSpPr>
          <p:nvPr userDrawn="1"/>
        </p:nvCxnSpPr>
        <p:spPr>
          <a:xfrm>
            <a:off x="12135497" y="0"/>
            <a:ext cx="0" cy="6858000"/>
          </a:xfrm>
          <a:prstGeom prst="line">
            <a:avLst/>
          </a:prstGeom>
          <a:ln w="152400"/>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F027964-0995-8F43-9E2B-8D42B3704AD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0121645" y="27832"/>
            <a:ext cx="1913263" cy="1071055"/>
          </a:xfrm>
          <a:prstGeom prst="rect">
            <a:avLst/>
          </a:prstGeom>
        </p:spPr>
      </p:pic>
      <p:sp>
        <p:nvSpPr>
          <p:cNvPr id="9" name="Slide Number Placeholder 5">
            <a:extLst>
              <a:ext uri="{FF2B5EF4-FFF2-40B4-BE49-F238E27FC236}">
                <a16:creationId xmlns:a16="http://schemas.microsoft.com/office/drawing/2014/main" id="{17204E7F-823B-6242-BF5D-893F8B1E7834}"/>
              </a:ext>
            </a:extLst>
          </p:cNvPr>
          <p:cNvSpPr>
            <a:spLocks noGrp="1"/>
          </p:cNvSpPr>
          <p:nvPr>
            <p:ph type="sldNum" sz="quarter" idx="12"/>
          </p:nvPr>
        </p:nvSpPr>
        <p:spPr>
          <a:xfrm>
            <a:off x="9177867" y="6411586"/>
            <a:ext cx="2743200" cy="365125"/>
          </a:xfrm>
        </p:spPr>
        <p:txBody>
          <a:bodyPr/>
          <a:lstStyle>
            <a:lvl1pPr>
              <a:defRPr sz="1600"/>
            </a:lvl1pPr>
          </a:lstStyle>
          <a:p>
            <a:fld id="{F26FC048-DF4E-0746-B313-543F0DD72FCB}" type="slidenum">
              <a:rPr lang="en-GB" smtClean="0"/>
              <a:pPr/>
              <a:t>‹#›</a:t>
            </a:fld>
            <a:endParaRPr lang="en-GB" dirty="0"/>
          </a:p>
        </p:txBody>
      </p:sp>
    </p:spTree>
    <p:extLst>
      <p:ext uri="{BB962C8B-B14F-4D97-AF65-F5344CB8AC3E}">
        <p14:creationId xmlns:p14="http://schemas.microsoft.com/office/powerpoint/2010/main" val="2254404034"/>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rst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432" y="4310142"/>
            <a:ext cx="10515600" cy="468103"/>
          </a:xfrm>
          <a:prstGeom prst="rect">
            <a:avLst/>
          </a:prstGeom>
        </p:spPr>
        <p:txBody>
          <a:bodyPr/>
          <a:lstStyle>
            <a:lvl1pPr>
              <a:defRPr lang="en-GB" sz="18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Name(s) of presenters</a:t>
            </a:r>
            <a:r>
              <a:rPr lang="en-US" b="0" dirty="0"/>
              <a:t>, affiliation</a:t>
            </a:r>
            <a:endParaRPr lang="en-GB" dirty="0"/>
          </a:p>
        </p:txBody>
      </p:sp>
      <p:sp>
        <p:nvSpPr>
          <p:cNvPr id="3" name="Content Placeholder 2"/>
          <p:cNvSpPr>
            <a:spLocks noGrp="1"/>
          </p:cNvSpPr>
          <p:nvPr>
            <p:ph sz="half" idx="1" hasCustomPrompt="1"/>
          </p:nvPr>
        </p:nvSpPr>
        <p:spPr>
          <a:xfrm>
            <a:off x="442432" y="3132712"/>
            <a:ext cx="10911367" cy="380399"/>
          </a:xfrm>
          <a:prstGeom prst="rect">
            <a:avLst/>
          </a:prstGeom>
        </p:spPr>
        <p:txBody>
          <a:bodyPr>
            <a:normAutofit/>
          </a:bodyPr>
          <a:lstStyle>
            <a:lvl1pPr marL="0" indent="0">
              <a:buNone/>
              <a:defRPr lang="en-US" sz="2000" b="0" i="0" kern="1200" dirty="0" smtClean="0">
                <a:solidFill>
                  <a:srgbClr val="1F6BA7"/>
                </a:solidFill>
                <a:latin typeface="Cambria" panose="02040503050406030204" pitchFamily="18" charset="0"/>
                <a:ea typeface="+mn-ea"/>
                <a:cs typeface="Cambria" panose="02040503050406030204" pitchFamily="18" charset="0"/>
              </a:defRPr>
            </a:lvl1pPr>
          </a:lstStyle>
          <a:p>
            <a:pPr lvl="0"/>
            <a:r>
              <a:rPr lang="en-US" dirty="0"/>
              <a:t>Subtitle – location, date</a:t>
            </a:r>
          </a:p>
        </p:txBody>
      </p:sp>
      <p:sp>
        <p:nvSpPr>
          <p:cNvPr id="4" name="Content Placeholder 3"/>
          <p:cNvSpPr>
            <a:spLocks noGrp="1"/>
          </p:cNvSpPr>
          <p:nvPr>
            <p:ph sz="half" idx="2" hasCustomPrompt="1"/>
          </p:nvPr>
        </p:nvSpPr>
        <p:spPr>
          <a:xfrm>
            <a:off x="442432" y="2323677"/>
            <a:ext cx="10911367" cy="714466"/>
          </a:xfrm>
          <a:prstGeom prst="rect">
            <a:avLst/>
          </a:prstGeom>
        </p:spPr>
        <p:txBody>
          <a:bodyPr>
            <a:normAutofit/>
          </a:bodyPr>
          <a:lstStyle>
            <a:lvl1pPr marL="0" indent="0">
              <a:buNone/>
              <a:defRPr lang="en-US" sz="3600" b="1" kern="1200" dirty="0" smtClean="0">
                <a:solidFill>
                  <a:schemeClr val="tx1"/>
                </a:solidFill>
                <a:latin typeface="Cambria" panose="02040503050406030204" pitchFamily="18" charset="0"/>
                <a:ea typeface="Cambria" panose="02040503050406030204" pitchFamily="18" charset="0"/>
                <a:cs typeface="Cambria" panose="02040503050406030204" pitchFamily="18" charset="0"/>
              </a:defRPr>
            </a:lvl1pPr>
            <a:lvl2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a:defRPr lang="en-US" sz="2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a:defRPr lang="en-GB" sz="2400" b="1" kern="1200" dirty="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Main title</a:t>
            </a:r>
          </a:p>
        </p:txBody>
      </p:sp>
      <p:cxnSp>
        <p:nvCxnSpPr>
          <p:cNvPr id="12" name="Connettore 1 15"/>
          <p:cNvCxnSpPr>
            <a:cxnSpLocks/>
          </p:cNvCxnSpPr>
          <p:nvPr userDrawn="1"/>
        </p:nvCxnSpPr>
        <p:spPr>
          <a:xfrm>
            <a:off x="442432" y="5942730"/>
            <a:ext cx="11565954" cy="0"/>
          </a:xfrm>
          <a:prstGeom prst="line">
            <a:avLst/>
          </a:prstGeom>
          <a:ln w="6350" cmpd="sng">
            <a:solidFill>
              <a:srgbClr val="1F497D"/>
            </a:solidFill>
          </a:ln>
          <a:effectLst>
            <a:outerShdw dist="12700" dir="5400000" sx="0" sy="0" rotWithShape="0">
              <a:srgbClr val="000000"/>
            </a:outerShdw>
          </a:effectLst>
        </p:spPr>
        <p:style>
          <a:lnRef idx="2">
            <a:schemeClr val="accent1"/>
          </a:lnRef>
          <a:fillRef idx="0">
            <a:schemeClr val="accent1"/>
          </a:fillRef>
          <a:effectRef idx="1">
            <a:schemeClr val="accent1"/>
          </a:effectRef>
          <a:fontRef idx="minor">
            <a:schemeClr val="tx1"/>
          </a:fontRef>
        </p:style>
      </p:cxnSp>
      <p:sp>
        <p:nvSpPr>
          <p:cNvPr id="17" name="Text Placeholder 16"/>
          <p:cNvSpPr>
            <a:spLocks noGrp="1"/>
          </p:cNvSpPr>
          <p:nvPr>
            <p:ph type="body" sz="quarter" idx="10"/>
          </p:nvPr>
        </p:nvSpPr>
        <p:spPr>
          <a:xfrm>
            <a:off x="359217" y="655227"/>
            <a:ext cx="3188315" cy="271462"/>
          </a:xfrm>
          <a:prstGeom prst="rect">
            <a:avLst/>
          </a:prstGeom>
        </p:spPr>
        <p:txBody>
          <a:bodyPr/>
          <a:lstStyle>
            <a:lvl1pPr>
              <a:defRPr lang="en-US" sz="1600" b="1" kern="1200" dirty="0" smtClean="0">
                <a:solidFill>
                  <a:prstClr val="white"/>
                </a:solidFill>
                <a:latin typeface="Open Sans"/>
                <a:ea typeface="+mn-ea"/>
                <a:cs typeface="Open Sans"/>
              </a:defRPr>
            </a:lvl1pPr>
          </a:lstStyle>
          <a:p>
            <a:pPr lvl="0"/>
            <a:r>
              <a:rPr lang="en-US"/>
              <a:t>Click to edit Master text styles</a:t>
            </a:r>
          </a:p>
        </p:txBody>
      </p:sp>
      <p:pic>
        <p:nvPicPr>
          <p:cNvPr id="13" name="Immagine 5"/>
          <p:cNvPicPr>
            <a:picLocks noChangeAspect="1"/>
          </p:cNvPicPr>
          <p:nvPr userDrawn="1"/>
        </p:nvPicPr>
        <p:blipFill>
          <a:blip r:embed="rId2"/>
          <a:stretch>
            <a:fillRect/>
          </a:stretch>
        </p:blipFill>
        <p:spPr>
          <a:xfrm>
            <a:off x="-661119" y="386816"/>
            <a:ext cx="4606591" cy="714466"/>
          </a:xfrm>
          <a:prstGeom prst="rect">
            <a:avLst/>
          </a:prstGeom>
        </p:spPr>
      </p:pic>
      <p:pic>
        <p:nvPicPr>
          <p:cNvPr id="6" name="Picture 5">
            <a:extLst>
              <a:ext uri="{FF2B5EF4-FFF2-40B4-BE49-F238E27FC236}">
                <a16:creationId xmlns:a16="http://schemas.microsoft.com/office/drawing/2014/main" id="{2738A5C0-9CAE-D448-9A43-C65D1B01E42D}"/>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9661793" y="5338161"/>
            <a:ext cx="2478779" cy="1387633"/>
          </a:xfrm>
          <a:prstGeom prst="rect">
            <a:avLst/>
          </a:prstGeom>
        </p:spPr>
      </p:pic>
    </p:spTree>
    <p:extLst>
      <p:ext uri="{BB962C8B-B14F-4D97-AF65-F5344CB8AC3E}">
        <p14:creationId xmlns:p14="http://schemas.microsoft.com/office/powerpoint/2010/main" val="238259086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7A09AA-AEA2-7246-BE71-27C6A2060D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153F94BD-2B84-1F4B-830C-846A56CBDD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1CBFAF03-1D34-FC44-AD5E-D86F5F87BF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45D2AC-E77B-4D4D-AAA1-BEC7F04331AC}" type="datetimeFigureOut">
              <a:rPr lang="en-BE" smtClean="0"/>
              <a:t>28/01/2022</a:t>
            </a:fld>
            <a:endParaRPr lang="en-BE"/>
          </a:p>
        </p:txBody>
      </p:sp>
      <p:sp>
        <p:nvSpPr>
          <p:cNvPr id="5" name="Footer Placeholder 4">
            <a:extLst>
              <a:ext uri="{FF2B5EF4-FFF2-40B4-BE49-F238E27FC236}">
                <a16:creationId xmlns:a16="http://schemas.microsoft.com/office/drawing/2014/main" id="{EEBD44E2-CECA-C54E-989D-CB4FBA89F7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39DEF90F-2806-A748-96B6-BE8443D7CE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BE962-EF2B-0F41-80C2-B0C8C16D308C}" type="slidenum">
              <a:rPr lang="en-BE" smtClean="0"/>
              <a:t>‹#›</a:t>
            </a:fld>
            <a:endParaRPr lang="en-BE"/>
          </a:p>
        </p:txBody>
      </p:sp>
    </p:spTree>
    <p:extLst>
      <p:ext uri="{BB962C8B-B14F-4D97-AF65-F5344CB8AC3E}">
        <p14:creationId xmlns:p14="http://schemas.microsoft.com/office/powerpoint/2010/main" val="21642561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2C9BC-2C6A-4244-998F-180C3DF2BEA0}"/>
              </a:ext>
            </a:extLst>
          </p:cNvPr>
          <p:cNvSpPr>
            <a:spLocks noGrp="1"/>
          </p:cNvSpPr>
          <p:nvPr>
            <p:ph type="title"/>
          </p:nvPr>
        </p:nvSpPr>
        <p:spPr>
          <a:xfrm>
            <a:off x="442432" y="4222438"/>
            <a:ext cx="10515600" cy="963337"/>
          </a:xfrm>
        </p:spPr>
        <p:txBody>
          <a:bodyPr>
            <a:normAutofit fontScale="90000"/>
          </a:bodyPr>
          <a:lstStyle/>
          <a:p>
            <a:r>
              <a:rPr lang="en-US" dirty="0"/>
              <a:t>Andrei </a:t>
            </a:r>
            <a:r>
              <a:rPr lang="en-US" dirty="0" err="1"/>
              <a:t>Marcu</a:t>
            </a:r>
            <a:br>
              <a:rPr lang="en-US" dirty="0"/>
            </a:br>
            <a:r>
              <a:rPr lang="en-US" dirty="0"/>
              <a:t>Olivier </a:t>
            </a:r>
            <a:r>
              <a:rPr lang="en-US" dirty="0" err="1"/>
              <a:t>Imbault</a:t>
            </a:r>
            <a:br>
              <a:rPr lang="en-US" dirty="0"/>
            </a:br>
            <a:r>
              <a:rPr lang="en-US" dirty="0"/>
              <a:t>Antonio A. Fernández</a:t>
            </a:r>
            <a:br>
              <a:rPr lang="en-US" dirty="0"/>
            </a:br>
            <a:endParaRPr lang="en-US" dirty="0"/>
          </a:p>
        </p:txBody>
      </p:sp>
      <p:sp>
        <p:nvSpPr>
          <p:cNvPr id="3" name="Content Placeholder 2">
            <a:extLst>
              <a:ext uri="{FF2B5EF4-FFF2-40B4-BE49-F238E27FC236}">
                <a16:creationId xmlns:a16="http://schemas.microsoft.com/office/drawing/2014/main" id="{42DCA48D-17FA-3841-95FC-E9FFE39557ED}"/>
              </a:ext>
            </a:extLst>
          </p:cNvPr>
          <p:cNvSpPr>
            <a:spLocks noGrp="1"/>
          </p:cNvSpPr>
          <p:nvPr>
            <p:ph sz="half" idx="1"/>
          </p:nvPr>
        </p:nvSpPr>
        <p:spPr/>
        <p:txBody>
          <a:bodyPr/>
          <a:lstStyle/>
          <a:p>
            <a:r>
              <a:rPr lang="en-US" dirty="0">
                <a:latin typeface="+mn-lt"/>
              </a:rPr>
              <a:t>Brussels, January 28</a:t>
            </a:r>
            <a:r>
              <a:rPr lang="en-US" baseline="30000" dirty="0">
                <a:latin typeface="+mn-lt"/>
              </a:rPr>
              <a:t>th</a:t>
            </a:r>
            <a:r>
              <a:rPr lang="en-US" dirty="0">
                <a:latin typeface="+mn-lt"/>
              </a:rPr>
              <a:t>, 2022</a:t>
            </a:r>
          </a:p>
        </p:txBody>
      </p:sp>
      <p:sp>
        <p:nvSpPr>
          <p:cNvPr id="4" name="Content Placeholder 3">
            <a:extLst>
              <a:ext uri="{FF2B5EF4-FFF2-40B4-BE49-F238E27FC236}">
                <a16:creationId xmlns:a16="http://schemas.microsoft.com/office/drawing/2014/main" id="{BB594FA6-4096-AD4C-A6CA-70A4B56BB12E}"/>
              </a:ext>
            </a:extLst>
          </p:cNvPr>
          <p:cNvSpPr>
            <a:spLocks noGrp="1"/>
          </p:cNvSpPr>
          <p:nvPr>
            <p:ph sz="half" idx="2"/>
          </p:nvPr>
        </p:nvSpPr>
        <p:spPr>
          <a:xfrm>
            <a:off x="442432" y="2258363"/>
            <a:ext cx="10911367" cy="714466"/>
          </a:xfrm>
        </p:spPr>
        <p:txBody>
          <a:bodyPr vert="horz" lIns="91440" tIns="45720" rIns="91440" bIns="45720" rtlCol="0">
            <a:normAutofit/>
          </a:bodyPr>
          <a:lstStyle/>
          <a:p>
            <a:r>
              <a:rPr lang="en-GB" dirty="0">
                <a:solidFill>
                  <a:srgbClr val="1E6BA7"/>
                </a:solidFill>
                <a:latin typeface="+mn-lt"/>
                <a:ea typeface="Cambria Math" charset="0"/>
              </a:rPr>
              <a:t>HYDROGEN and decarbonised gas market package</a:t>
            </a:r>
          </a:p>
        </p:txBody>
      </p:sp>
    </p:spTree>
    <p:extLst>
      <p:ext uri="{BB962C8B-B14F-4D97-AF65-F5344CB8AC3E}">
        <p14:creationId xmlns:p14="http://schemas.microsoft.com/office/powerpoint/2010/main" val="42327927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2CF37F-E773-3646-A67D-597CEB71356B}"/>
              </a:ext>
            </a:extLst>
          </p:cNvPr>
          <p:cNvSpPr>
            <a:spLocks noGrp="1"/>
          </p:cNvSpPr>
          <p:nvPr>
            <p:ph type="body" sz="quarter" idx="14"/>
          </p:nvPr>
        </p:nvSpPr>
        <p:spPr/>
        <p:txBody>
          <a:bodyPr>
            <a:noAutofit/>
          </a:bodyPr>
          <a:lstStyle/>
          <a:p>
            <a:r>
              <a:rPr lang="en-BE" sz="3000" dirty="0"/>
              <a:t>Presentation Structure</a:t>
            </a:r>
          </a:p>
        </p:txBody>
      </p:sp>
      <p:graphicFrame>
        <p:nvGraphicFramePr>
          <p:cNvPr id="13" name="Content Placeholder 1">
            <a:extLst>
              <a:ext uri="{FF2B5EF4-FFF2-40B4-BE49-F238E27FC236}">
                <a16:creationId xmlns:a16="http://schemas.microsoft.com/office/drawing/2014/main" id="{C2C2F455-6265-4200-9D42-ED3E0254E17A}"/>
              </a:ext>
            </a:extLst>
          </p:cNvPr>
          <p:cNvGraphicFramePr/>
          <p:nvPr>
            <p:extLst>
              <p:ext uri="{D42A27DB-BD31-4B8C-83A1-F6EECF244321}">
                <p14:modId xmlns:p14="http://schemas.microsoft.com/office/powerpoint/2010/main" val="1466822098"/>
              </p:ext>
            </p:extLst>
          </p:nvPr>
        </p:nvGraphicFramePr>
        <p:xfrm>
          <a:off x="304722" y="1246798"/>
          <a:ext cx="11616345" cy="53435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8987629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text&#10;&#10;Description automatically generated">
            <a:extLst>
              <a:ext uri="{FF2B5EF4-FFF2-40B4-BE49-F238E27FC236}">
                <a16:creationId xmlns:a16="http://schemas.microsoft.com/office/drawing/2014/main" id="{92FF1D69-BF53-6C43-B0D8-F647895C9324}"/>
              </a:ext>
            </a:extLst>
          </p:cNvPr>
          <p:cNvPicPr>
            <a:picLocks noChangeAspect="1"/>
          </p:cNvPicPr>
          <p:nvPr/>
        </p:nvPicPr>
        <p:blipFill>
          <a:blip r:embed="rId3"/>
          <a:stretch>
            <a:fillRect/>
          </a:stretch>
        </p:blipFill>
        <p:spPr>
          <a:xfrm>
            <a:off x="537663" y="1216943"/>
            <a:ext cx="10905066" cy="4716438"/>
          </a:xfrm>
          <a:prstGeom prst="rect">
            <a:avLst/>
          </a:prstGeom>
          <a:ln>
            <a:noFill/>
          </a:ln>
        </p:spPr>
      </p:pic>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246797"/>
            <a:ext cx="11616345" cy="5190578"/>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endParaRPr lang="en-BE" sz="2000" dirty="0">
              <a:cs typeface="Times New Roman" panose="02020603050405020304" pitchFamily="18" charset="0"/>
            </a:endParaRPr>
          </a:p>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7" name="TextBox 6">
            <a:extLst>
              <a:ext uri="{FF2B5EF4-FFF2-40B4-BE49-F238E27FC236}">
                <a16:creationId xmlns:a16="http://schemas.microsoft.com/office/drawing/2014/main" id="{7B08E97B-FED9-BD4C-81EE-E916EB38D31C}"/>
              </a:ext>
            </a:extLst>
          </p:cNvPr>
          <p:cNvSpPr txBox="1"/>
          <p:nvPr/>
        </p:nvSpPr>
        <p:spPr>
          <a:xfrm>
            <a:off x="304722" y="370621"/>
            <a:ext cx="4129977" cy="553998"/>
          </a:xfrm>
          <a:prstGeom prst="rect">
            <a:avLst/>
          </a:prstGeom>
          <a:noFill/>
        </p:spPr>
        <p:txBody>
          <a:bodyPr wrap="none" rtlCol="0">
            <a:spAutoFit/>
          </a:bodyPr>
          <a:lstStyle/>
          <a:p>
            <a:r>
              <a:rPr lang="en-BE" sz="3000" b="1" dirty="0">
                <a:solidFill>
                  <a:srgbClr val="1F6BA7"/>
                </a:solidFill>
                <a:latin typeface="Open Sans"/>
                <a:cs typeface="Open Sans"/>
              </a:rPr>
              <a:t>H2 regulatory puzzle</a:t>
            </a:r>
          </a:p>
        </p:txBody>
      </p:sp>
    </p:spTree>
    <p:extLst>
      <p:ext uri="{BB962C8B-B14F-4D97-AF65-F5344CB8AC3E}">
        <p14:creationId xmlns:p14="http://schemas.microsoft.com/office/powerpoint/2010/main" val="398981260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2CF37F-E773-3646-A67D-597CEB71356B}"/>
              </a:ext>
            </a:extLst>
          </p:cNvPr>
          <p:cNvSpPr>
            <a:spLocks noGrp="1"/>
          </p:cNvSpPr>
          <p:nvPr>
            <p:ph type="body" sz="quarter" idx="14"/>
          </p:nvPr>
        </p:nvSpPr>
        <p:spPr/>
        <p:txBody>
          <a:bodyPr>
            <a:noAutofit/>
          </a:bodyPr>
          <a:lstStyle/>
          <a:p>
            <a:r>
              <a:rPr lang="en-BE" sz="2800" dirty="0"/>
              <a:t>Renewable and low carbon gases in the exisiting gas infrastructure an markets</a:t>
            </a:r>
          </a:p>
        </p:txBody>
      </p:sp>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870364"/>
            <a:ext cx="11616345" cy="4987635"/>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0" y="1748132"/>
            <a:ext cx="5419239"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lnSpc>
                <a:spcPct val="100000"/>
              </a:lnSpc>
            </a:pPr>
            <a:r>
              <a:rPr lang="en-GB" b="1" dirty="0"/>
              <a:t>Gaseous fuels will represent approximately 20% of final energy consumption in 2050.</a:t>
            </a:r>
          </a:p>
          <a:p>
            <a:pPr lvl="1" algn="just">
              <a:lnSpc>
                <a:spcPct val="100000"/>
              </a:lnSpc>
            </a:pPr>
            <a:r>
              <a:rPr lang="en-GB" dirty="0"/>
              <a:t>Decarbonizing current gas consumption will be key. </a:t>
            </a:r>
          </a:p>
          <a:p>
            <a:pPr lvl="1" algn="just">
              <a:lnSpc>
                <a:spcPct val="100000"/>
              </a:lnSpc>
            </a:pPr>
            <a:r>
              <a:rPr lang="en-GB" b="1" dirty="0"/>
              <a:t>EC focus on: </a:t>
            </a:r>
            <a:r>
              <a:rPr lang="en-GB" dirty="0"/>
              <a:t>biogas, biomethane, renewable and low-carbon hydrogen as well as synthetic methane.</a:t>
            </a:r>
          </a:p>
          <a:p>
            <a:pPr lvl="1" algn="just">
              <a:lnSpc>
                <a:spcPct val="100000"/>
              </a:lnSpc>
            </a:pPr>
            <a:r>
              <a:rPr lang="en-GB" b="1" dirty="0"/>
              <a:t>Problem: </a:t>
            </a:r>
            <a:r>
              <a:rPr lang="en-GB" dirty="0"/>
              <a:t>Decarbonised gases have significantly higher levelized costs of energy compared to natural gas.</a:t>
            </a:r>
          </a:p>
        </p:txBody>
      </p:sp>
      <p:sp>
        <p:nvSpPr>
          <p:cNvPr id="4" name="TextBox 3">
            <a:extLst>
              <a:ext uri="{FF2B5EF4-FFF2-40B4-BE49-F238E27FC236}">
                <a16:creationId xmlns:a16="http://schemas.microsoft.com/office/drawing/2014/main" id="{06F44049-6DBD-7D4B-AD40-4C147C94A2D1}"/>
              </a:ext>
            </a:extLst>
          </p:cNvPr>
          <p:cNvSpPr txBox="1"/>
          <p:nvPr/>
        </p:nvSpPr>
        <p:spPr>
          <a:xfrm>
            <a:off x="6112894" y="5693624"/>
            <a:ext cx="4753889" cy="307777"/>
          </a:xfrm>
          <a:prstGeom prst="rect">
            <a:avLst/>
          </a:prstGeom>
          <a:noFill/>
        </p:spPr>
        <p:txBody>
          <a:bodyPr wrap="square" rtlCol="0">
            <a:spAutoFit/>
          </a:bodyPr>
          <a:lstStyle/>
          <a:p>
            <a:r>
              <a:rPr lang="en-BE" sz="1400" i="1" dirty="0"/>
              <a:t>Source: Impact assessment EU Commission</a:t>
            </a:r>
          </a:p>
        </p:txBody>
      </p:sp>
      <p:pic>
        <p:nvPicPr>
          <p:cNvPr id="5" name="Picture 4">
            <a:extLst>
              <a:ext uri="{FF2B5EF4-FFF2-40B4-BE49-F238E27FC236}">
                <a16:creationId xmlns:a16="http://schemas.microsoft.com/office/drawing/2014/main" id="{34F24370-2B9A-854D-B2C8-FBA5DE53FC07}"/>
              </a:ext>
            </a:extLst>
          </p:cNvPr>
          <p:cNvPicPr>
            <a:picLocks noChangeAspect="1"/>
          </p:cNvPicPr>
          <p:nvPr/>
        </p:nvPicPr>
        <p:blipFill>
          <a:blip r:embed="rId3"/>
          <a:stretch>
            <a:fillRect/>
          </a:stretch>
        </p:blipFill>
        <p:spPr>
          <a:xfrm>
            <a:off x="5879836" y="1689077"/>
            <a:ext cx="5319628" cy="3880199"/>
          </a:xfrm>
          <a:prstGeom prst="rect">
            <a:avLst/>
          </a:prstGeom>
        </p:spPr>
      </p:pic>
    </p:spTree>
    <p:extLst>
      <p:ext uri="{BB962C8B-B14F-4D97-AF65-F5344CB8AC3E}">
        <p14:creationId xmlns:p14="http://schemas.microsoft.com/office/powerpoint/2010/main" val="13490931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F2CF37F-E773-3646-A67D-597CEB71356B}"/>
              </a:ext>
            </a:extLst>
          </p:cNvPr>
          <p:cNvSpPr>
            <a:spLocks noGrp="1"/>
          </p:cNvSpPr>
          <p:nvPr>
            <p:ph type="body" sz="quarter" idx="14"/>
          </p:nvPr>
        </p:nvSpPr>
        <p:spPr>
          <a:xfrm>
            <a:off x="263609" y="420624"/>
            <a:ext cx="10935855" cy="715449"/>
          </a:xfrm>
        </p:spPr>
        <p:txBody>
          <a:bodyPr>
            <a:noAutofit/>
          </a:bodyPr>
          <a:lstStyle/>
          <a:p>
            <a:r>
              <a:rPr lang="en-BE" sz="2800" dirty="0"/>
              <a:t>The package in a nutshell</a:t>
            </a:r>
          </a:p>
          <a:p>
            <a:endParaRPr lang="en-BE" dirty="0"/>
          </a:p>
          <a:p>
            <a:pPr lvl="1" algn="just"/>
            <a:endParaRPr lang="en-BE" sz="1600" b="1" dirty="0"/>
          </a:p>
          <a:p>
            <a:endParaRPr lang="en-BE" dirty="0"/>
          </a:p>
          <a:p>
            <a:endParaRPr lang="en-BE" sz="3000" dirty="0"/>
          </a:p>
        </p:txBody>
      </p:sp>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870364"/>
            <a:ext cx="11616345" cy="4987635"/>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graphicFrame>
        <p:nvGraphicFramePr>
          <p:cNvPr id="8" name="Diagram 7">
            <a:extLst>
              <a:ext uri="{FF2B5EF4-FFF2-40B4-BE49-F238E27FC236}">
                <a16:creationId xmlns:a16="http://schemas.microsoft.com/office/drawing/2014/main" id="{6930EC10-3F28-B340-9F47-8D73D0C355DC}"/>
              </a:ext>
            </a:extLst>
          </p:cNvPr>
          <p:cNvGraphicFramePr/>
          <p:nvPr>
            <p:extLst>
              <p:ext uri="{D42A27DB-BD31-4B8C-83A1-F6EECF244321}">
                <p14:modId xmlns:p14="http://schemas.microsoft.com/office/powerpoint/2010/main" val="3903168028"/>
              </p:ext>
            </p:extLst>
          </p:nvPr>
        </p:nvGraphicFramePr>
        <p:xfrm>
          <a:off x="493933" y="999334"/>
          <a:ext cx="11237921" cy="55556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401054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870364"/>
            <a:ext cx="11616345" cy="4987635"/>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78587" y="1316182"/>
            <a:ext cx="11616345" cy="4849090"/>
          </a:xfrm>
          <a:prstGeom prst="rect">
            <a:avLst/>
          </a:prstGeom>
        </p:spPr>
        <p:txBody>
          <a:bodyPr vert="horz" lIns="91440" tIns="45720" rIns="91440" bIns="45720" rtlCol="0">
            <a:normAutofit fontScale="85000" lnSpcReduction="10000"/>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lnSpc>
                <a:spcPct val="100000"/>
              </a:lnSpc>
              <a:spcAft>
                <a:spcPts val="600"/>
              </a:spcAft>
            </a:pPr>
            <a:r>
              <a:rPr lang="en-GB" sz="3200" dirty="0"/>
              <a:t>The EC hydrogen strategy acknowledges that while renewable hydrogen is the priority it will not be enough to achieve the strategy targets. </a:t>
            </a:r>
          </a:p>
          <a:p>
            <a:pPr lvl="1" algn="just">
              <a:lnSpc>
                <a:spcPct val="100000"/>
              </a:lnSpc>
              <a:spcAft>
                <a:spcPts val="600"/>
              </a:spcAft>
            </a:pPr>
            <a:r>
              <a:rPr lang="en-GB" sz="3200" b="1" dirty="0"/>
              <a:t>Other forms of low-carbon hydrogen are needed at least in the transition</a:t>
            </a:r>
            <a:r>
              <a:rPr lang="en-GB" sz="3200" dirty="0"/>
              <a:t>.</a:t>
            </a:r>
          </a:p>
          <a:p>
            <a:pPr lvl="1" algn="just">
              <a:lnSpc>
                <a:spcPct val="100000"/>
              </a:lnSpc>
              <a:spcAft>
                <a:spcPts val="600"/>
              </a:spcAft>
            </a:pPr>
            <a:r>
              <a:rPr lang="en-GB" sz="3200" b="1" dirty="0"/>
              <a:t>Colours will come with money </a:t>
            </a:r>
            <a:r>
              <a:rPr lang="en-GB" sz="3200" dirty="0"/>
              <a:t>or in other words, definitions are needed as the basis for the development of support mechanisms/incentives. They are also important from an State Aid perspective.</a:t>
            </a:r>
          </a:p>
          <a:p>
            <a:pPr lvl="1" algn="just">
              <a:lnSpc>
                <a:spcPct val="100000"/>
              </a:lnSpc>
              <a:spcAft>
                <a:spcPts val="600"/>
              </a:spcAft>
            </a:pPr>
            <a:r>
              <a:rPr lang="en-GB" sz="3200" b="1" dirty="0"/>
              <a:t>Low Carbon hydrogen definition: </a:t>
            </a:r>
            <a:r>
              <a:rPr lang="en-GB" sz="3200" dirty="0"/>
              <a:t>low-carbon hydrogen means hydrogen the energy content of which is derived from non-renewable sources, which meets a greenhouse gas emission reduction threshold of [70%].”</a:t>
            </a:r>
          </a:p>
          <a:p>
            <a:pPr lvl="2" algn="just">
              <a:lnSpc>
                <a:spcPct val="100000"/>
              </a:lnSpc>
              <a:spcAft>
                <a:spcPts val="600"/>
              </a:spcAft>
            </a:pPr>
            <a:r>
              <a:rPr lang="en-GB" sz="2800" dirty="0"/>
              <a:t>The exact methodology to assess emissions for low-carbon hydrogen will be developed through a Delegated Act adopted by the end of 2024.</a:t>
            </a:r>
          </a:p>
          <a:p>
            <a:pPr lvl="2" algn="just">
              <a:lnSpc>
                <a:spcPct val="100000"/>
              </a:lnSpc>
              <a:spcAft>
                <a:spcPts val="600"/>
              </a:spcAft>
            </a:pPr>
            <a:endParaRPr lang="en-GB" sz="2800" dirty="0"/>
          </a:p>
          <a:p>
            <a:pPr marL="914400" lvl="2" indent="0" algn="just">
              <a:lnSpc>
                <a:spcPct val="100000"/>
              </a:lnSpc>
              <a:buNone/>
            </a:pPr>
            <a:endParaRPr lang="en-GB" dirty="0"/>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normAutofit/>
          </a:bodyPr>
          <a:lstStyle/>
          <a:p>
            <a:r>
              <a:rPr lang="en-BE" sz="2800" dirty="0"/>
              <a:t>A definition for Low-Carbon Hydrogen in the package</a:t>
            </a:r>
          </a:p>
        </p:txBody>
      </p:sp>
    </p:spTree>
    <p:extLst>
      <p:ext uri="{BB962C8B-B14F-4D97-AF65-F5344CB8AC3E}">
        <p14:creationId xmlns:p14="http://schemas.microsoft.com/office/powerpoint/2010/main" val="23769073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870364"/>
            <a:ext cx="11616345" cy="4987635"/>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78587" y="1316182"/>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lgn="just">
              <a:lnSpc>
                <a:spcPct val="100000"/>
              </a:lnSpc>
            </a:pPr>
            <a:endParaRPr lang="en-GB" b="1" dirty="0"/>
          </a:p>
          <a:p>
            <a:pPr lvl="2" algn="just">
              <a:lnSpc>
                <a:spcPct val="100000"/>
              </a:lnSpc>
            </a:pPr>
            <a:endParaRPr lang="en-GB" b="1" dirty="0"/>
          </a:p>
          <a:p>
            <a:pPr lvl="2" algn="just">
              <a:lnSpc>
                <a:spcPct val="100000"/>
              </a:lnSpc>
            </a:pPr>
            <a:endParaRPr lang="en-GB" b="1" dirty="0"/>
          </a:p>
          <a:p>
            <a:pPr marL="914400" lvl="2" indent="0" algn="just">
              <a:lnSpc>
                <a:spcPct val="100000"/>
              </a:lnSpc>
              <a:buNone/>
            </a:pPr>
            <a:endParaRPr lang="en-GB" dirty="0"/>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noAutofit/>
          </a:bodyPr>
          <a:lstStyle/>
          <a:p>
            <a:r>
              <a:rPr lang="en-BE" sz="2400" dirty="0"/>
              <a:t>Pros and cons of the proposed low-carbon hydrogen definition</a:t>
            </a:r>
          </a:p>
        </p:txBody>
      </p:sp>
      <p:pic>
        <p:nvPicPr>
          <p:cNvPr id="3" name="Picture 2">
            <a:extLst>
              <a:ext uri="{FF2B5EF4-FFF2-40B4-BE49-F238E27FC236}">
                <a16:creationId xmlns:a16="http://schemas.microsoft.com/office/drawing/2014/main" id="{0D8F1DB2-99A8-DA48-B5CF-0D05C6B691E4}"/>
              </a:ext>
            </a:extLst>
          </p:cNvPr>
          <p:cNvPicPr>
            <a:picLocks noChangeAspect="1"/>
          </p:cNvPicPr>
          <p:nvPr/>
        </p:nvPicPr>
        <p:blipFill>
          <a:blip r:embed="rId3"/>
          <a:stretch>
            <a:fillRect/>
          </a:stretch>
        </p:blipFill>
        <p:spPr>
          <a:xfrm>
            <a:off x="1982827" y="1206877"/>
            <a:ext cx="7497417" cy="5067699"/>
          </a:xfrm>
          <a:prstGeom prst="rect">
            <a:avLst/>
          </a:prstGeom>
        </p:spPr>
      </p:pic>
    </p:spTree>
    <p:extLst>
      <p:ext uri="{BB962C8B-B14F-4D97-AF65-F5344CB8AC3E}">
        <p14:creationId xmlns:p14="http://schemas.microsoft.com/office/powerpoint/2010/main" val="409544912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870364"/>
            <a:ext cx="11616345" cy="4987635"/>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263609" y="1763717"/>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pPr>
            <a:r>
              <a:rPr lang="en-GB" dirty="0"/>
              <a:t>Renewable gases shall be certified in accordance with Article 29 and 30 of Directive (EU) 2018/2001 (RED).</a:t>
            </a:r>
          </a:p>
          <a:p>
            <a:pPr>
              <a:spcBef>
                <a:spcPts val="0"/>
              </a:spcBef>
              <a:spcAft>
                <a:spcPts val="600"/>
              </a:spcAft>
            </a:pPr>
            <a:r>
              <a:rPr lang="en-GB" dirty="0"/>
              <a:t>Certification based on a life-cycle emissions approach.</a:t>
            </a:r>
          </a:p>
          <a:p>
            <a:pPr>
              <a:spcBef>
                <a:spcPts val="0"/>
              </a:spcBef>
              <a:spcAft>
                <a:spcPts val="600"/>
              </a:spcAft>
            </a:pPr>
            <a:r>
              <a:rPr lang="en-GB" dirty="0"/>
              <a:t>The exact methodology to assess emissions for low-carbon hydrogen will be developed through a Delegated Act adopted by the end of 2024. (Art. 8.5. D)</a:t>
            </a:r>
            <a:endParaRPr lang="en-GB" b="1" dirty="0"/>
          </a:p>
          <a:p>
            <a:pPr lvl="2" algn="just">
              <a:lnSpc>
                <a:spcPct val="120000"/>
              </a:lnSpc>
            </a:pPr>
            <a:endParaRPr lang="en-GB" b="1" dirty="0"/>
          </a:p>
          <a:p>
            <a:pPr lvl="2" algn="just">
              <a:lnSpc>
                <a:spcPct val="100000"/>
              </a:lnSpc>
            </a:pPr>
            <a:endParaRPr lang="en-GB" b="1" dirty="0"/>
          </a:p>
          <a:p>
            <a:pPr marL="914400" lvl="2" indent="0" algn="just">
              <a:lnSpc>
                <a:spcPct val="100000"/>
              </a:lnSpc>
              <a:buNone/>
            </a:pPr>
            <a:endParaRPr lang="en-GB" dirty="0"/>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noAutofit/>
          </a:bodyPr>
          <a:lstStyle/>
          <a:p>
            <a:r>
              <a:rPr lang="en-BE" sz="2800" dirty="0"/>
              <a:t>A Certification system for Low-Carbon hydrogen (Art. 8 Directive)</a:t>
            </a:r>
            <a:br>
              <a:rPr lang="en-BE" sz="2800" dirty="0"/>
            </a:br>
            <a:endParaRPr lang="en-BE" sz="2800" dirty="0"/>
          </a:p>
        </p:txBody>
      </p:sp>
    </p:spTree>
    <p:extLst>
      <p:ext uri="{BB962C8B-B14F-4D97-AF65-F5344CB8AC3E}">
        <p14:creationId xmlns:p14="http://schemas.microsoft.com/office/powerpoint/2010/main" val="263529912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139688"/>
            <a:ext cx="11616345" cy="5718312"/>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76637" y="1087714"/>
            <a:ext cx="11616345" cy="5349661"/>
          </a:xfrm>
          <a:prstGeom prst="rect">
            <a:avLst/>
          </a:prstGeom>
        </p:spPr>
        <p:txBody>
          <a:bodyPr vert="horz" lIns="91440" tIns="45720" rIns="91440" bIns="45720" rtlCol="0">
            <a:normAutofit fontScale="92500"/>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lgn="just">
              <a:lnSpc>
                <a:spcPct val="100000"/>
              </a:lnSpc>
            </a:pPr>
            <a:endParaRPr lang="en-GB" b="1" dirty="0"/>
          </a:p>
          <a:p>
            <a:pPr lvl="1" algn="just">
              <a:lnSpc>
                <a:spcPct val="100000"/>
              </a:lnSpc>
              <a:spcAft>
                <a:spcPts val="600"/>
              </a:spcAft>
            </a:pPr>
            <a:r>
              <a:rPr lang="en-GB" sz="2800" dirty="0"/>
              <a:t>The proposal provides that access to the hydrogen transmission networks should be subject to regulated </a:t>
            </a:r>
            <a:r>
              <a:rPr lang="en-GB" sz="2800" b="1" dirty="0"/>
              <a:t>Third Party Access </a:t>
            </a:r>
            <a:r>
              <a:rPr lang="en-GB" sz="2800" dirty="0"/>
              <a:t>and provide flexibility until 2030 (Art. 31 D).</a:t>
            </a:r>
          </a:p>
          <a:p>
            <a:pPr lvl="1" algn="just">
              <a:lnSpc>
                <a:spcPct val="100000"/>
              </a:lnSpc>
              <a:spcAft>
                <a:spcPts val="600"/>
              </a:spcAft>
            </a:pPr>
            <a:r>
              <a:rPr lang="en-GB" sz="2800" b="1" dirty="0"/>
              <a:t>Vertical unbundling</a:t>
            </a:r>
            <a:r>
              <a:rPr lang="en-GB" sz="2800" dirty="0"/>
              <a:t>: VU addresses the question whether a hydrogen TSO should be allowed to own and operate a hydrogen production facility as well as the grid. </a:t>
            </a:r>
          </a:p>
          <a:p>
            <a:pPr lvl="1" algn="just">
              <a:lnSpc>
                <a:spcPct val="100000"/>
              </a:lnSpc>
              <a:spcAft>
                <a:spcPts val="600"/>
              </a:spcAft>
            </a:pPr>
            <a:r>
              <a:rPr lang="en-GB" sz="2800" dirty="0"/>
              <a:t>Member States shall ensure that by 31 December 2024, hydrogen network operators are unbundled.</a:t>
            </a:r>
          </a:p>
          <a:p>
            <a:pPr lvl="1" algn="just">
              <a:lnSpc>
                <a:spcPct val="100000"/>
              </a:lnSpc>
              <a:spcAft>
                <a:spcPts val="600"/>
              </a:spcAft>
            </a:pPr>
            <a:r>
              <a:rPr lang="en-GB" sz="2800" dirty="0"/>
              <a:t>There is however, </a:t>
            </a:r>
            <a:r>
              <a:rPr lang="en-GB" sz="2800" b="1" dirty="0"/>
              <a:t>some flexibility </a:t>
            </a:r>
            <a:r>
              <a:rPr lang="en-GB" sz="2800" dirty="0"/>
              <a:t>(Art. 62 D): if the hydrogen network belongs to a vertically integrated company,  MS may implement an ownership unbundling model but also have the option to choose ISO  or ITO. </a:t>
            </a:r>
          </a:p>
          <a:p>
            <a:pPr lvl="1" algn="just">
              <a:lnSpc>
                <a:spcPct val="100000"/>
              </a:lnSpc>
            </a:pPr>
            <a:endParaRPr lang="en-GB" dirty="0"/>
          </a:p>
          <a:p>
            <a:pPr lvl="1" algn="just">
              <a:lnSpc>
                <a:spcPct val="100000"/>
              </a:lnSpc>
            </a:pPr>
            <a:endParaRPr lang="en-GB" dirty="0"/>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noAutofit/>
          </a:bodyPr>
          <a:lstStyle/>
          <a:p>
            <a:r>
              <a:rPr lang="en-BE" sz="2800" dirty="0"/>
              <a:t>Third party access and vertical unbundling</a:t>
            </a:r>
          </a:p>
        </p:txBody>
      </p:sp>
    </p:spTree>
    <p:extLst>
      <p:ext uri="{BB962C8B-B14F-4D97-AF65-F5344CB8AC3E}">
        <p14:creationId xmlns:p14="http://schemas.microsoft.com/office/powerpoint/2010/main" val="28887157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139688"/>
            <a:ext cx="11616345" cy="5718312"/>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78587" y="1316181"/>
            <a:ext cx="11616345" cy="5349661"/>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lnSpc>
                <a:spcPct val="100000"/>
              </a:lnSpc>
            </a:pPr>
            <a:r>
              <a:rPr lang="en-GB" sz="2800" dirty="0"/>
              <a:t>If a network operator provides regulated services for gas, hydrogen and/or electricity, it will need to have </a:t>
            </a:r>
            <a:r>
              <a:rPr lang="en-GB" sz="2800" b="1" dirty="0"/>
              <a:t>separate regulated asset bases </a:t>
            </a:r>
            <a:r>
              <a:rPr lang="en-GB" sz="2800" dirty="0"/>
              <a:t>(RAB). (Art. 4 R)</a:t>
            </a:r>
          </a:p>
          <a:p>
            <a:pPr lvl="1" algn="just">
              <a:lnSpc>
                <a:spcPct val="100000"/>
              </a:lnSpc>
            </a:pPr>
            <a:r>
              <a:rPr lang="en-GB" sz="2800" dirty="0"/>
              <a:t>However, </a:t>
            </a:r>
            <a:r>
              <a:rPr lang="en-GB" sz="2800" b="1" dirty="0"/>
              <a:t>MS can allow financial transfers from one RAB to another </a:t>
            </a:r>
            <a:r>
              <a:rPr lang="en-GB" sz="2800" dirty="0"/>
              <a:t>after compliance with some pre-defined requirements. (Art. 4.2 R)</a:t>
            </a:r>
          </a:p>
          <a:p>
            <a:pPr lvl="1" algn="just">
              <a:lnSpc>
                <a:spcPct val="100000"/>
              </a:lnSpc>
            </a:pPr>
            <a:r>
              <a:rPr lang="en-GB" sz="2800" b="1" dirty="0"/>
              <a:t>Cross-subsidization: </a:t>
            </a:r>
            <a:r>
              <a:rPr lang="en-GB" sz="2800" dirty="0"/>
              <a:t>The proposal acknowledges that it could bring benefits in particular during earlier phases of network development and contribute to an investment climate supportive with the EU decarbonisation objectives. (Recital 47 R)</a:t>
            </a:r>
          </a:p>
          <a:p>
            <a:pPr lvl="1" algn="just">
              <a:lnSpc>
                <a:spcPct val="100000"/>
              </a:lnSpc>
            </a:pPr>
            <a:endParaRPr lang="en-GB" dirty="0"/>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noAutofit/>
          </a:bodyPr>
          <a:lstStyle/>
          <a:p>
            <a:r>
              <a:rPr lang="en-BE" sz="2800" dirty="0"/>
              <a:t>Horizontal unbundling, RAB and cross-subsidisation</a:t>
            </a:r>
          </a:p>
        </p:txBody>
      </p:sp>
    </p:spTree>
    <p:extLst>
      <p:ext uri="{BB962C8B-B14F-4D97-AF65-F5344CB8AC3E}">
        <p14:creationId xmlns:p14="http://schemas.microsoft.com/office/powerpoint/2010/main" val="20226784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139688"/>
            <a:ext cx="11616345" cy="5718312"/>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78587" y="1316181"/>
            <a:ext cx="11616345" cy="5349661"/>
          </a:xfrm>
          <a:prstGeom prst="rect">
            <a:avLst/>
          </a:prstGeom>
        </p:spPr>
        <p:txBody>
          <a:bodyPr vert="horz" lIns="91440" tIns="45720" rIns="91440" bIns="45720" rtlCol="0">
            <a:no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lnSpc>
                <a:spcPct val="100000"/>
              </a:lnSpc>
            </a:pPr>
            <a:r>
              <a:rPr lang="en-GB" sz="2600" b="1" dirty="0"/>
              <a:t>Blending: </a:t>
            </a:r>
            <a:r>
              <a:rPr lang="en-GB" sz="2600" dirty="0"/>
              <a:t>The proposed Regulation allows some flexibility to Member States as to whether they would allow blending of hydrogen into their natural gas system. </a:t>
            </a:r>
          </a:p>
          <a:p>
            <a:pPr lvl="1" algn="just">
              <a:lnSpc>
                <a:spcPct val="100000"/>
              </a:lnSpc>
            </a:pPr>
            <a:r>
              <a:rPr lang="en-GB" sz="2600" b="1" dirty="0"/>
              <a:t>Introduction of a 5% cap </a:t>
            </a:r>
            <a:r>
              <a:rPr lang="en-GB" sz="2600" dirty="0"/>
              <a:t>(no obligation) for hydrogen blends at interconnection points between Member States. Voluntary agreements for higher blends still possible. </a:t>
            </a:r>
          </a:p>
          <a:p>
            <a:pPr lvl="1" algn="just">
              <a:lnSpc>
                <a:spcPct val="100000"/>
              </a:lnSpc>
            </a:pPr>
            <a:r>
              <a:rPr lang="en-GB" sz="2600" b="1" dirty="0"/>
              <a:t>Repurposing:  </a:t>
            </a:r>
            <a:r>
              <a:rPr lang="en-GB" sz="2600" dirty="0"/>
              <a:t>Gas network operators shall include information on infrastructure that can or will be decommissioned (and could potentially be repurposed for transport of hydrogen).</a:t>
            </a:r>
          </a:p>
          <a:p>
            <a:pPr lvl="1" algn="just">
              <a:lnSpc>
                <a:spcPct val="100000"/>
              </a:lnSpc>
            </a:pPr>
            <a:r>
              <a:rPr lang="en-GB" sz="2600" dirty="0"/>
              <a:t>Hydrogen network operators shall include information on the extent to which repurposed natural gas pipelines will be used for the transport of hydrogen. </a:t>
            </a:r>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noAutofit/>
          </a:bodyPr>
          <a:lstStyle/>
          <a:p>
            <a:r>
              <a:rPr lang="en-BE" sz="2800" dirty="0"/>
              <a:t>Blending and repurposing</a:t>
            </a:r>
          </a:p>
        </p:txBody>
      </p:sp>
    </p:spTree>
    <p:extLst>
      <p:ext uri="{BB962C8B-B14F-4D97-AF65-F5344CB8AC3E}">
        <p14:creationId xmlns:p14="http://schemas.microsoft.com/office/powerpoint/2010/main" val="294285645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139688"/>
            <a:ext cx="11616345" cy="5718312"/>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78587" y="1316181"/>
            <a:ext cx="11616345" cy="5349661"/>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lnSpc>
                <a:spcPct val="100000"/>
              </a:lnSpc>
              <a:spcAft>
                <a:spcPts val="600"/>
              </a:spcAft>
            </a:pPr>
            <a:r>
              <a:rPr lang="en-GB" sz="2600" dirty="0"/>
              <a:t>The proposed Directive </a:t>
            </a:r>
            <a:r>
              <a:rPr lang="en-GB" sz="2600" b="1" dirty="0"/>
              <a:t>encourages a single network development plan at national level </a:t>
            </a:r>
            <a:r>
              <a:rPr lang="en-GB" sz="2600" dirty="0"/>
              <a:t>for all network operators aligned with: (Art. 51 D)</a:t>
            </a:r>
          </a:p>
          <a:p>
            <a:pPr lvl="2" algn="just">
              <a:lnSpc>
                <a:spcPct val="100000"/>
              </a:lnSpc>
              <a:spcAft>
                <a:spcPts val="600"/>
              </a:spcAft>
            </a:pPr>
            <a:r>
              <a:rPr lang="en-GB" sz="2600" dirty="0"/>
              <a:t>NECPs (National Energy and Climate Plans) and </a:t>
            </a:r>
          </a:p>
          <a:p>
            <a:pPr lvl="2" algn="just">
              <a:lnSpc>
                <a:spcPct val="100000"/>
              </a:lnSpc>
              <a:spcAft>
                <a:spcPts val="600"/>
              </a:spcAft>
            </a:pPr>
            <a:r>
              <a:rPr lang="en-GB" sz="2600" dirty="0"/>
              <a:t>Union TYNDP (Ten Year Network Development Plan)</a:t>
            </a:r>
          </a:p>
          <a:p>
            <a:pPr lvl="1" algn="just">
              <a:lnSpc>
                <a:spcPct val="100000"/>
              </a:lnSpc>
              <a:spcAft>
                <a:spcPts val="600"/>
              </a:spcAft>
            </a:pPr>
            <a:r>
              <a:rPr lang="en-GB" sz="2600" b="1" dirty="0"/>
              <a:t>ENNOH:</a:t>
            </a:r>
            <a:r>
              <a:rPr lang="en-GB" sz="2600" dirty="0"/>
              <a:t> The proposed Regulation provides for the establishment of an European Network of Network Operators for Hydrogen (ENNOH) following the creation of a temporary platform led by the EC for support.  (Art 40, 41 42 R)</a:t>
            </a:r>
          </a:p>
          <a:p>
            <a:pPr marL="457200" lvl="1" indent="0" algn="just">
              <a:lnSpc>
                <a:spcPct val="100000"/>
              </a:lnSpc>
              <a:buNone/>
            </a:pPr>
            <a:endParaRPr lang="en-GB" dirty="0"/>
          </a:p>
          <a:p>
            <a:pPr lvl="1" algn="just">
              <a:lnSpc>
                <a:spcPct val="100000"/>
              </a:lnSpc>
            </a:pPr>
            <a:endParaRPr lang="en-GB" dirty="0"/>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noAutofit/>
          </a:bodyPr>
          <a:lstStyle/>
          <a:p>
            <a:r>
              <a:rPr lang="en-BE" sz="2800" dirty="0"/>
              <a:t>Network planing and ENNOH </a:t>
            </a:r>
          </a:p>
        </p:txBody>
      </p:sp>
    </p:spTree>
    <p:extLst>
      <p:ext uri="{BB962C8B-B14F-4D97-AF65-F5344CB8AC3E}">
        <p14:creationId xmlns:p14="http://schemas.microsoft.com/office/powerpoint/2010/main" val="366990734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870364"/>
            <a:ext cx="11616345" cy="4987635"/>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78587" y="1316182"/>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endParaRPr lang="en-GB" dirty="0"/>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lstStyle/>
          <a:p>
            <a:r>
              <a:rPr lang="en-BE" dirty="0"/>
              <a:t>Additionality principle for renewable hydrogen</a:t>
            </a:r>
          </a:p>
        </p:txBody>
      </p:sp>
      <p:sp>
        <p:nvSpPr>
          <p:cNvPr id="3" name="TextBox 2">
            <a:extLst>
              <a:ext uri="{FF2B5EF4-FFF2-40B4-BE49-F238E27FC236}">
                <a16:creationId xmlns:a16="http://schemas.microsoft.com/office/drawing/2014/main" id="{CB55CA19-FD79-7445-BB6D-84E4CAD56B64}"/>
              </a:ext>
            </a:extLst>
          </p:cNvPr>
          <p:cNvSpPr txBox="1"/>
          <p:nvPr/>
        </p:nvSpPr>
        <p:spPr>
          <a:xfrm>
            <a:off x="304722" y="1117400"/>
            <a:ext cx="10969643" cy="4601260"/>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en-US" sz="2800" dirty="0"/>
              <a:t>In short, the additionality principle </a:t>
            </a:r>
            <a:r>
              <a:rPr lang="en-US" sz="2800" b="1" dirty="0"/>
              <a:t>is a measure intended to ensure that renewable electricity is not re-directed from the power grid, to be used for the decarbonization of other sectors. </a:t>
            </a:r>
            <a:endParaRPr lang="en-US" sz="2800" dirty="0"/>
          </a:p>
          <a:p>
            <a:pPr marL="285750" indent="-285750">
              <a:spcAft>
                <a:spcPts val="600"/>
              </a:spcAft>
              <a:buFont typeface="Arial" panose="020B0604020202020204" pitchFamily="34" charset="0"/>
              <a:buChar char="•"/>
            </a:pPr>
            <a:r>
              <a:rPr lang="en-US" sz="2800" dirty="0"/>
              <a:t>Delegated act on RFNBOs will shed more light on this issue and </a:t>
            </a:r>
            <a:r>
              <a:rPr lang="en-US" sz="2800" b="1" dirty="0"/>
              <a:t>complete the definition for renewable hydrogen.</a:t>
            </a:r>
          </a:p>
          <a:p>
            <a:pPr marL="285750" indent="-285750">
              <a:spcAft>
                <a:spcPts val="600"/>
              </a:spcAft>
              <a:buFont typeface="Arial" panose="020B0604020202020204" pitchFamily="34" charset="0"/>
              <a:buChar char="•"/>
            </a:pPr>
            <a:r>
              <a:rPr lang="en-US" sz="2800" dirty="0"/>
              <a:t>Latest leaked version of the delegated act provides wider leeway but probably not enough to avoid a bottle neck effect?</a:t>
            </a:r>
          </a:p>
          <a:p>
            <a:pPr lvl="2"/>
            <a:endParaRPr lang="en-US" sz="2200" dirty="0"/>
          </a:p>
          <a:p>
            <a:pPr lvl="2"/>
            <a:endParaRPr lang="en-US" sz="2000" dirty="0"/>
          </a:p>
          <a:p>
            <a:pPr marL="285750" indent="-285750">
              <a:buFont typeface="Arial" panose="020B0604020202020204" pitchFamily="34" charset="0"/>
              <a:buChar char="•"/>
            </a:pPr>
            <a:endParaRPr lang="en-US" sz="2000" dirty="0"/>
          </a:p>
          <a:p>
            <a:endParaRPr lang="en-BE" sz="2000" dirty="0"/>
          </a:p>
        </p:txBody>
      </p:sp>
    </p:spTree>
    <p:extLst>
      <p:ext uri="{BB962C8B-B14F-4D97-AF65-F5344CB8AC3E}">
        <p14:creationId xmlns:p14="http://schemas.microsoft.com/office/powerpoint/2010/main" val="133477247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6574ED54-1B9E-894F-B16F-3E2A2A74C0EF}"/>
              </a:ext>
            </a:extLst>
          </p:cNvPr>
          <p:cNvSpPr txBox="1">
            <a:spLocks/>
          </p:cNvSpPr>
          <p:nvPr/>
        </p:nvSpPr>
        <p:spPr>
          <a:xfrm>
            <a:off x="304722" y="1870364"/>
            <a:ext cx="11616345" cy="4987635"/>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6" name="Text Placeholder 2">
            <a:extLst>
              <a:ext uri="{FF2B5EF4-FFF2-40B4-BE49-F238E27FC236}">
                <a16:creationId xmlns:a16="http://schemas.microsoft.com/office/drawing/2014/main" id="{A6947455-32E1-2044-A809-478375E97C50}"/>
              </a:ext>
            </a:extLst>
          </p:cNvPr>
          <p:cNvSpPr txBox="1">
            <a:spLocks/>
          </p:cNvSpPr>
          <p:nvPr/>
        </p:nvSpPr>
        <p:spPr>
          <a:xfrm>
            <a:off x="304722" y="3923086"/>
            <a:ext cx="10935855" cy="53035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dirty="0" smtClean="0">
                <a:solidFill>
                  <a:srgbClr val="1F6BA7"/>
                </a:solidFill>
                <a:latin typeface="Open Sans"/>
                <a:ea typeface="+mn-ea"/>
                <a:cs typeface="Open San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050" kern="1200" dirty="0" smtClean="0">
                <a:solidFill>
                  <a:srgbClr val="1F6BA7"/>
                </a:solidFill>
                <a:latin typeface="Open Sans"/>
                <a:ea typeface="+mn-ea"/>
                <a:cs typeface="Open San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050" kern="1200" dirty="0">
                <a:solidFill>
                  <a:srgbClr val="1F6BA7"/>
                </a:solidFill>
                <a:latin typeface="Open Sans"/>
                <a:ea typeface="+mn-ea"/>
                <a:cs typeface="Open San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BE" sz="3000" dirty="0"/>
          </a:p>
        </p:txBody>
      </p:sp>
      <p:sp>
        <p:nvSpPr>
          <p:cNvPr id="7" name="Content Placeholder 1">
            <a:extLst>
              <a:ext uri="{FF2B5EF4-FFF2-40B4-BE49-F238E27FC236}">
                <a16:creationId xmlns:a16="http://schemas.microsoft.com/office/drawing/2014/main" id="{6944656D-3315-1F4C-8408-001974BE56D5}"/>
              </a:ext>
            </a:extLst>
          </p:cNvPr>
          <p:cNvSpPr txBox="1">
            <a:spLocks/>
          </p:cNvSpPr>
          <p:nvPr/>
        </p:nvSpPr>
        <p:spPr>
          <a:xfrm>
            <a:off x="304722" y="2008909"/>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BE" sz="1700" dirty="0">
              <a:cs typeface="Times New Roman" panose="02020603050405020304" pitchFamily="18" charset="0"/>
            </a:endParaRPr>
          </a:p>
          <a:p>
            <a:pPr algn="just"/>
            <a:endParaRPr lang="en-BE" sz="1700" dirty="0">
              <a:cs typeface="Times New Roman" panose="02020603050405020304" pitchFamily="18" charset="0"/>
            </a:endParaRPr>
          </a:p>
          <a:p>
            <a:pPr marL="0" indent="0" algn="just">
              <a:buFont typeface="Arial" panose="020B0604020202020204" pitchFamily="34" charset="0"/>
              <a:buNone/>
            </a:pPr>
            <a:endParaRPr lang="en-BE" dirty="0"/>
          </a:p>
          <a:p>
            <a:endParaRPr lang="en-BE" dirty="0"/>
          </a:p>
        </p:txBody>
      </p:sp>
      <p:sp>
        <p:nvSpPr>
          <p:cNvPr id="12" name="Content Placeholder 1">
            <a:extLst>
              <a:ext uri="{FF2B5EF4-FFF2-40B4-BE49-F238E27FC236}">
                <a16:creationId xmlns:a16="http://schemas.microsoft.com/office/drawing/2014/main" id="{CA95A464-CD91-9846-9586-27C31BEA3A7A}"/>
              </a:ext>
            </a:extLst>
          </p:cNvPr>
          <p:cNvSpPr txBox="1">
            <a:spLocks/>
          </p:cNvSpPr>
          <p:nvPr/>
        </p:nvSpPr>
        <p:spPr>
          <a:xfrm>
            <a:off x="78587" y="1316182"/>
            <a:ext cx="11616345" cy="4849090"/>
          </a:xfrm>
          <a:prstGeom prst="rect">
            <a:avLst/>
          </a:prstGeom>
        </p:spPr>
        <p:txBody>
          <a:bodyPr vert="horz" lIns="91440" tIns="45720" rIns="91440" bIns="45720" rtlCol="0">
            <a:normAutofit/>
          </a:bodyPr>
          <a:lstStyle>
            <a:lvl1pPr marL="285750" indent="-285750" algn="l" defTabSz="914400" rtl="0" eaLnBrk="1" latinLnBrk="0" hangingPunct="1">
              <a:lnSpc>
                <a:spcPct val="12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gn="just"/>
            <a:endParaRPr lang="en-GB" dirty="0"/>
          </a:p>
        </p:txBody>
      </p:sp>
      <p:sp>
        <p:nvSpPr>
          <p:cNvPr id="10" name="Text Placeholder 9">
            <a:extLst>
              <a:ext uri="{FF2B5EF4-FFF2-40B4-BE49-F238E27FC236}">
                <a16:creationId xmlns:a16="http://schemas.microsoft.com/office/drawing/2014/main" id="{35468EA6-40B0-2341-B220-979425BC8926}"/>
              </a:ext>
            </a:extLst>
          </p:cNvPr>
          <p:cNvSpPr>
            <a:spLocks noGrp="1"/>
          </p:cNvSpPr>
          <p:nvPr>
            <p:ph type="body" sz="quarter" idx="14"/>
          </p:nvPr>
        </p:nvSpPr>
        <p:spPr/>
        <p:txBody>
          <a:bodyPr/>
          <a:lstStyle/>
          <a:p>
            <a:r>
              <a:rPr lang="en-BE" dirty="0"/>
              <a:t>Key questions for the discussion</a:t>
            </a:r>
          </a:p>
        </p:txBody>
      </p:sp>
      <p:graphicFrame>
        <p:nvGraphicFramePr>
          <p:cNvPr id="14" name="TextBox 2">
            <a:extLst>
              <a:ext uri="{FF2B5EF4-FFF2-40B4-BE49-F238E27FC236}">
                <a16:creationId xmlns:a16="http://schemas.microsoft.com/office/drawing/2014/main" id="{4DFA09BE-9629-41FD-8E7B-B52B8E2B89EE}"/>
              </a:ext>
            </a:extLst>
          </p:cNvPr>
          <p:cNvGraphicFramePr/>
          <p:nvPr>
            <p:extLst>
              <p:ext uri="{D42A27DB-BD31-4B8C-83A1-F6EECF244321}">
                <p14:modId xmlns:p14="http://schemas.microsoft.com/office/powerpoint/2010/main" val="450788645"/>
              </p:ext>
            </p:extLst>
          </p:nvPr>
        </p:nvGraphicFramePr>
        <p:xfrm>
          <a:off x="304722" y="1117400"/>
          <a:ext cx="10969643" cy="52629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7716463"/>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41496</TotalTime>
  <Words>1257</Words>
  <Application>Microsoft Macintosh PowerPoint</Application>
  <PresentationFormat>Widescreen</PresentationFormat>
  <Paragraphs>148</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Cambria</vt:lpstr>
      <vt:lpstr>Open Sans</vt:lpstr>
      <vt:lpstr>Office Theme</vt:lpstr>
      <vt:lpstr>Andrei Marcu Olivier Imbault Antonio A. Fernández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Antonio Fernandez</dc:creator>
  <cp:lastModifiedBy>Antonio Fernandez</cp:lastModifiedBy>
  <cp:revision>280</cp:revision>
  <cp:lastPrinted>2021-09-14T16:46:36Z</cp:lastPrinted>
  <dcterms:created xsi:type="dcterms:W3CDTF">2021-04-13T08:47:27Z</dcterms:created>
  <dcterms:modified xsi:type="dcterms:W3CDTF">2022-01-28T08:22:17Z</dcterms:modified>
</cp:coreProperties>
</file>