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9" r:id="rId2"/>
    <p:sldId id="347" r:id="rId3"/>
    <p:sldId id="362" r:id="rId4"/>
    <p:sldId id="363" r:id="rId5"/>
    <p:sldId id="365" r:id="rId6"/>
    <p:sldId id="357" r:id="rId7"/>
    <p:sldId id="349" r:id="rId8"/>
    <p:sldId id="364" r:id="rId9"/>
    <p:sldId id="366" r:id="rId10"/>
  </p:sldIdLst>
  <p:sldSz cx="12192000" cy="6858000"/>
  <p:notesSz cx="6792913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6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796" autoAdjust="0"/>
  </p:normalViewPr>
  <p:slideViewPr>
    <p:cSldViewPr snapToGrid="0" snapToObjects="1">
      <p:cViewPr varScale="1">
        <p:scale>
          <a:sx n="67" d="100"/>
          <a:sy n="67" d="100"/>
        </p:scale>
        <p:origin x="6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180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D1CA6B-F26F-1B43-AF77-C4F0A3ED7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6" cy="497976"/>
          </a:xfrm>
          <a:prstGeom prst="rect">
            <a:avLst/>
          </a:prstGeom>
        </p:spPr>
        <p:txBody>
          <a:bodyPr vert="horz" lIns="91340" tIns="45670" rIns="91340" bIns="4567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F68A1-C323-B647-940D-18B257F37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747" y="0"/>
            <a:ext cx="2943596" cy="497976"/>
          </a:xfrm>
          <a:prstGeom prst="rect">
            <a:avLst/>
          </a:prstGeom>
        </p:spPr>
        <p:txBody>
          <a:bodyPr vert="horz" lIns="91340" tIns="45670" rIns="91340" bIns="45670" rtlCol="0"/>
          <a:lstStyle>
            <a:lvl1pPr algn="r">
              <a:defRPr sz="1200"/>
            </a:lvl1pPr>
          </a:lstStyle>
          <a:p>
            <a:fld id="{90628EA5-3B57-EB45-AB9E-A048054F959C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1A8AC-4164-0C43-926E-505BC0BDC3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3596" cy="497975"/>
          </a:xfrm>
          <a:prstGeom prst="rect">
            <a:avLst/>
          </a:prstGeom>
        </p:spPr>
        <p:txBody>
          <a:bodyPr vert="horz" lIns="91340" tIns="45670" rIns="91340" bIns="4567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FF39F-F0D0-014E-AAE5-B4774C48F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747" y="9427076"/>
            <a:ext cx="2943596" cy="497975"/>
          </a:xfrm>
          <a:prstGeom prst="rect">
            <a:avLst/>
          </a:prstGeom>
        </p:spPr>
        <p:txBody>
          <a:bodyPr vert="horz" lIns="91340" tIns="45670" rIns="91340" bIns="45670" rtlCol="0" anchor="b"/>
          <a:lstStyle>
            <a:lvl1pPr algn="r">
              <a:defRPr sz="1200"/>
            </a:lvl1pPr>
          </a:lstStyle>
          <a:p>
            <a:fld id="{1CF93CC9-238D-3A4D-96C0-6A460E557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58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596" cy="497976"/>
          </a:xfrm>
          <a:prstGeom prst="rect">
            <a:avLst/>
          </a:prstGeom>
        </p:spPr>
        <p:txBody>
          <a:bodyPr vert="horz" lIns="91340" tIns="45670" rIns="91340" bIns="4567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7747" y="0"/>
            <a:ext cx="2943596" cy="497976"/>
          </a:xfrm>
          <a:prstGeom prst="rect">
            <a:avLst/>
          </a:prstGeom>
        </p:spPr>
        <p:txBody>
          <a:bodyPr vert="horz" lIns="91340" tIns="45670" rIns="91340" bIns="45670" rtlCol="0"/>
          <a:lstStyle>
            <a:lvl1pPr algn="r">
              <a:defRPr sz="1200"/>
            </a:lvl1pPr>
          </a:lstStyle>
          <a:p>
            <a:fld id="{932DA37D-2FDE-F047-A814-B89AF3CAA999}" type="datetimeFigureOut">
              <a:rPr lang="en-GB" smtClean="0"/>
              <a:t>25/05/2023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38250"/>
            <a:ext cx="5957887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0" tIns="45670" rIns="91340" bIns="4567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76430"/>
            <a:ext cx="5434330" cy="3907988"/>
          </a:xfrm>
          <a:prstGeom prst="rect">
            <a:avLst/>
          </a:prstGeom>
        </p:spPr>
        <p:txBody>
          <a:bodyPr vert="horz" lIns="91340" tIns="45670" rIns="91340" bIns="456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3596" cy="497975"/>
          </a:xfrm>
          <a:prstGeom prst="rect">
            <a:avLst/>
          </a:prstGeom>
        </p:spPr>
        <p:txBody>
          <a:bodyPr vert="horz" lIns="91340" tIns="45670" rIns="91340" bIns="4567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7747" y="9427076"/>
            <a:ext cx="2943596" cy="497975"/>
          </a:xfrm>
          <a:prstGeom prst="rect">
            <a:avLst/>
          </a:prstGeom>
        </p:spPr>
        <p:txBody>
          <a:bodyPr vert="horz" lIns="91340" tIns="45670" rIns="91340" bIns="45670" rtlCol="0" anchor="b"/>
          <a:lstStyle>
            <a:lvl1pPr algn="r">
              <a:defRPr sz="1200"/>
            </a:lvl1pPr>
          </a:lstStyle>
          <a:p>
            <a:fld id="{167819B1-5A62-8942-A1A9-7C81B8FCF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0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long slide show, so we’ll go quickly over background </a:t>
            </a:r>
            <a:r>
              <a:rPr lang="en-US" dirty="0" err="1"/>
              <a:t>etc</a:t>
            </a:r>
            <a:r>
              <a:rPr lang="en-US" dirty="0"/>
              <a:t> to have time to focus on the core issues!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385" indent="-342385" algn="just" fontAlgn="base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3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385" indent="-342385" algn="just" fontAlgn="base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619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385" indent="-342385" algn="just" fontAlgn="base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832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385" indent="-342385" algn="just" fontAlgn="base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046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 fontAlgn="base">
              <a:lnSpc>
                <a:spcPct val="107000"/>
              </a:lnSpc>
              <a:buFont typeface="Calibri" panose="020F050202020403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719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946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385" indent="-342385" algn="just" fontAlgn="base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124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Tx/>
              <a:buChar char="-"/>
            </a:pPr>
            <a:endParaRPr lang="en-US" sz="1400" dirty="0"/>
          </a:p>
          <a:p>
            <a:pPr marL="342385" marR="0" lvl="0" indent="-342385" algn="just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lang="fr-BE" dirty="0"/>
              <a:t>In </a:t>
            </a:r>
            <a:r>
              <a:rPr lang="fr-BE" dirty="0" err="1"/>
              <a:t>order</a:t>
            </a:r>
            <a:r>
              <a:rPr lang="fr-BE" dirty="0"/>
              <a:t> to have long-</a:t>
            </a:r>
            <a:r>
              <a:rPr lang="fr-BE" dirty="0" err="1"/>
              <a:t>term</a:t>
            </a:r>
            <a:r>
              <a:rPr lang="fr-BE" dirty="0"/>
              <a:t> </a:t>
            </a:r>
            <a:r>
              <a:rPr lang="fr-BE" dirty="0" err="1"/>
              <a:t>signals</a:t>
            </a:r>
            <a:r>
              <a:rPr lang="fr-BE" dirty="0"/>
              <a:t> for </a:t>
            </a:r>
            <a:r>
              <a:rPr lang="fr-BE" dirty="0" err="1"/>
              <a:t>decarbonisation</a:t>
            </a:r>
            <a:r>
              <a:rPr lang="fr-BE" dirty="0"/>
              <a:t>, </a:t>
            </a:r>
            <a:r>
              <a:rPr lang="fr-BE" dirty="0" err="1"/>
              <a:t>other</a:t>
            </a:r>
            <a:r>
              <a:rPr lang="fr-BE" dirty="0"/>
              <a:t> longer-</a:t>
            </a:r>
            <a:r>
              <a:rPr lang="fr-BE" dirty="0" err="1"/>
              <a:t>term</a:t>
            </a:r>
            <a:r>
              <a:rPr lang="fr-BE" dirty="0"/>
              <a:t> </a:t>
            </a:r>
            <a:r>
              <a:rPr lang="fr-BE" dirty="0" err="1"/>
              <a:t>measures</a:t>
            </a:r>
            <a:r>
              <a:rPr lang="fr-BE" dirty="0"/>
              <a:t> </a:t>
            </a:r>
            <a:r>
              <a:rPr lang="fr-BE" dirty="0" err="1"/>
              <a:t>need</a:t>
            </a:r>
            <a:r>
              <a:rPr lang="fr-BE" dirty="0"/>
              <a:t> to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implemented</a:t>
            </a:r>
            <a:r>
              <a:rPr lang="fr-BE" dirty="0"/>
              <a:t>. </a:t>
            </a:r>
            <a:r>
              <a:rPr lang="fr-BE" dirty="0" err="1"/>
              <a:t>These</a:t>
            </a:r>
            <a:r>
              <a:rPr lang="fr-BE" dirty="0"/>
              <a:t> </a:t>
            </a:r>
            <a:r>
              <a:rPr lang="fr-BE" dirty="0" err="1"/>
              <a:t>measures</a:t>
            </a:r>
            <a:r>
              <a:rPr lang="fr-BE" dirty="0"/>
              <a:t> </a:t>
            </a:r>
            <a:r>
              <a:rPr lang="fr-BE" dirty="0" err="1"/>
              <a:t>would</a:t>
            </a:r>
            <a:r>
              <a:rPr lang="fr-BE" dirty="0"/>
              <a:t> </a:t>
            </a:r>
            <a:r>
              <a:rPr lang="fr-BE" dirty="0" err="1"/>
              <a:t>probably</a:t>
            </a:r>
            <a:r>
              <a:rPr lang="fr-BE" dirty="0"/>
              <a:t> </a:t>
            </a:r>
            <a:r>
              <a:rPr lang="fr-BE" dirty="0" err="1"/>
              <a:t>need</a:t>
            </a:r>
            <a:r>
              <a:rPr lang="fr-BE" dirty="0"/>
              <a:t> to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framed</a:t>
            </a:r>
            <a:r>
              <a:rPr lang="fr-BE" dirty="0"/>
              <a:t> on a </a:t>
            </a:r>
            <a:r>
              <a:rPr lang="fr-BE" dirty="0" err="1"/>
              <a:t>period</a:t>
            </a:r>
            <a:r>
              <a:rPr lang="fr-BE" dirty="0"/>
              <a:t> compatible </a:t>
            </a:r>
            <a:r>
              <a:rPr lang="fr-BE" dirty="0" err="1"/>
              <a:t>With</a:t>
            </a:r>
            <a:r>
              <a:rPr lang="fr-BE" dirty="0"/>
              <a:t> the return time on Investments to </a:t>
            </a:r>
            <a:r>
              <a:rPr lang="fr-BE" dirty="0" err="1"/>
              <a:t>provide</a:t>
            </a:r>
            <a:r>
              <a:rPr lang="fr-BE" dirty="0"/>
              <a:t> longer </a:t>
            </a:r>
            <a:r>
              <a:rPr lang="fr-BE" dirty="0" err="1"/>
              <a:t>term</a:t>
            </a:r>
            <a:r>
              <a:rPr lang="fr-BE" dirty="0"/>
              <a:t> </a:t>
            </a:r>
            <a:r>
              <a:rPr lang="fr-BE" dirty="0" err="1"/>
              <a:t>price</a:t>
            </a:r>
            <a:r>
              <a:rPr lang="fr-BE" dirty="0"/>
              <a:t> </a:t>
            </a:r>
            <a:r>
              <a:rPr lang="fr-BE" dirty="0" err="1"/>
              <a:t>visibility</a:t>
            </a:r>
            <a:r>
              <a:rPr lang="fr-BE" dirty="0"/>
              <a:t> or </a:t>
            </a:r>
            <a:r>
              <a:rPr lang="fr-BE" dirty="0" err="1"/>
              <a:t>predictability</a:t>
            </a:r>
            <a:r>
              <a:rPr lang="fr-BE" dirty="0"/>
              <a:t> </a:t>
            </a:r>
            <a:endParaRPr lang="en-US" dirty="0"/>
          </a:p>
          <a:p>
            <a:pPr marL="342385" indent="-342385" algn="just" fontAlgn="base">
              <a:lnSpc>
                <a:spcPct val="107000"/>
              </a:lnSpc>
              <a:buFont typeface="Calibri" panose="020F050202020403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6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432" y="4310142"/>
            <a:ext cx="10515600" cy="468103"/>
          </a:xfrm>
          <a:prstGeom prst="rect">
            <a:avLst/>
          </a:prstGeom>
        </p:spPr>
        <p:txBody>
          <a:bodyPr/>
          <a:lstStyle>
            <a:lvl1pPr>
              <a:defRPr lang="en-GB" sz="18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Name(s) of presenters</a:t>
            </a:r>
            <a:r>
              <a:rPr lang="en-US" b="0" dirty="0"/>
              <a:t>, affiliation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432" y="3132712"/>
            <a:ext cx="10911367" cy="380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2000" b="0" i="0" kern="1200" dirty="0" smtClean="0">
                <a:solidFill>
                  <a:srgbClr val="1F6BA7"/>
                </a:solidFill>
                <a:latin typeface="Cambria" panose="02040503050406030204" pitchFamily="18" charset="0"/>
                <a:ea typeface="+mn-ea"/>
                <a:cs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Subtitle – location,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2432" y="2323677"/>
            <a:ext cx="10911367" cy="7144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36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1pPr>
            <a:lvl2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lang="en-GB" sz="24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Main title</a:t>
            </a:r>
          </a:p>
        </p:txBody>
      </p:sp>
      <p:cxnSp>
        <p:nvCxnSpPr>
          <p:cNvPr id="12" name="Connettore 1 15"/>
          <p:cNvCxnSpPr>
            <a:cxnSpLocks/>
          </p:cNvCxnSpPr>
          <p:nvPr userDrawn="1"/>
        </p:nvCxnSpPr>
        <p:spPr>
          <a:xfrm>
            <a:off x="442432" y="5942730"/>
            <a:ext cx="11565954" cy="0"/>
          </a:xfrm>
          <a:prstGeom prst="line">
            <a:avLst/>
          </a:prstGeom>
          <a:ln w="6350" cmpd="sng">
            <a:solidFill>
              <a:srgbClr val="1F497D"/>
            </a:solidFill>
          </a:ln>
          <a:effectLst>
            <a:outerShdw dist="12700" dir="5400000" sx="0" sy="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59217" y="655227"/>
            <a:ext cx="3188315" cy="271462"/>
          </a:xfrm>
          <a:prstGeom prst="rect">
            <a:avLst/>
          </a:prstGeom>
        </p:spPr>
        <p:txBody>
          <a:bodyPr/>
          <a:lstStyle>
            <a:lvl1pPr>
              <a:defRPr lang="en-US" sz="1600" b="1" kern="1200" dirty="0" smtClean="0">
                <a:solidFill>
                  <a:prstClr val="white"/>
                </a:solidFill>
                <a:latin typeface="Open Sans"/>
                <a:ea typeface="+mn-ea"/>
                <a:cs typeface="Open San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Immagin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1119" y="386816"/>
            <a:ext cx="4606591" cy="714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38A5C0-9CAE-D448-9A43-C65D1B01E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793" y="5338161"/>
            <a:ext cx="2478779" cy="13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569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>
            <p:ph idx="13" hasCustomPrompt="1"/>
          </p:nvPr>
        </p:nvSpPr>
        <p:spPr>
          <a:xfrm>
            <a:off x="304722" y="1246798"/>
            <a:ext cx="11616345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 dirty="0">
                <a:latin typeface="Open Sans"/>
                <a:cs typeface="Open Sans"/>
              </a:rPr>
              <a:t>Text (</a:t>
            </a:r>
            <a:r>
              <a:rPr lang="it-IT" b="1" dirty="0" err="1">
                <a:latin typeface="Open Sans"/>
                <a:cs typeface="Open Sans"/>
              </a:rPr>
              <a:t>title</a:t>
            </a:r>
            <a:r>
              <a:rPr lang="it-IT" b="1" dirty="0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 dirty="0">
                <a:latin typeface="Open Sans"/>
                <a:cs typeface="Open Sans"/>
              </a:rPr>
              <a:t>Text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263609" y="420625"/>
            <a:ext cx="10935855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E641C7-CC69-6945-A1AC-1FF05AD96B6F}"/>
              </a:ext>
            </a:extLst>
          </p:cNvPr>
          <p:cNvCxnSpPr>
            <a:cxnSpLocks/>
          </p:cNvCxnSpPr>
          <p:nvPr userDrawn="1"/>
        </p:nvCxnSpPr>
        <p:spPr>
          <a:xfrm>
            <a:off x="12135497" y="0"/>
            <a:ext cx="0" cy="68580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F027964-0995-8F43-9E2B-8D42B3704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645" y="27832"/>
            <a:ext cx="1913263" cy="10710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204E7F-823B-6242-BF5D-893F8B1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1158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4158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DBD6C-32A7-3F44-A2EB-469D7D3C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8AB5F-426D-FC43-A1CE-4A8228FF0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AE1AC-505D-D244-BF59-1FF84006F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56B6-3911-514A-A2D3-508B453B6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FC081-57EB-A143-A1A7-1FC603BA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C048-DF4E-0746-B313-543F0DD72F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83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/>
          </a:bodyPr>
          <a:lstStyle/>
          <a:p>
            <a:r>
              <a:rPr lang="en-US" dirty="0"/>
              <a:t>Pauline Nouallet, Senior Policy Analyst, ERCST</a:t>
            </a:r>
            <a:br>
              <a:rPr lang="en-US" dirty="0"/>
            </a:br>
            <a:r>
              <a:rPr lang="en-US" dirty="0"/>
              <a:t>Mehtap Alper, Senior Policy Researcher, ERCST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Public Event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solidFill>
                  <a:srgbClr val="1E6BA7"/>
                </a:solidFill>
                <a:latin typeface="Cambria Math" charset="0"/>
                <a:ea typeface="Cambria Math" charset="0"/>
                <a:cs typeface="Cambria Math" charset="0"/>
              </a:rPr>
              <a:t>EU Climate Policy and Electricity Market </a:t>
            </a:r>
          </a:p>
        </p:txBody>
      </p:sp>
    </p:spTree>
    <p:extLst>
      <p:ext uri="{BB962C8B-B14F-4D97-AF65-F5344CB8AC3E}">
        <p14:creationId xmlns:p14="http://schemas.microsoft.com/office/powerpoint/2010/main" val="4232792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0463FB-C5F8-E525-0292-E461A18F17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6726" y="1638300"/>
            <a:ext cx="11268074" cy="4876800"/>
          </a:xfrm>
        </p:spPr>
        <p:txBody>
          <a:bodyPr>
            <a:normAutofit/>
          </a:bodyPr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B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E32AB89B-FC10-9F1E-5F46-6899CC84EA78}"/>
              </a:ext>
            </a:extLst>
          </p:cNvPr>
          <p:cNvSpPr txBox="1">
            <a:spLocks/>
          </p:cNvSpPr>
          <p:nvPr/>
        </p:nvSpPr>
        <p:spPr>
          <a:xfrm>
            <a:off x="304722" y="1378128"/>
            <a:ext cx="10687128" cy="5234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50DEBE3-C2FB-D0EB-F32D-45B440CEA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Introduction – Concept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CE446A-6659-2CF1-0C7E-C23B7A46F3B2}"/>
              </a:ext>
            </a:extLst>
          </p:cNvPr>
          <p:cNvSpPr txBox="1"/>
          <p:nvPr/>
        </p:nvSpPr>
        <p:spPr>
          <a:xfrm>
            <a:off x="118455" y="2797864"/>
            <a:ext cx="10801349" cy="3911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400" dirty="0"/>
              <a:t> </a:t>
            </a:r>
            <a:r>
              <a:rPr lang="fr-BE" b="1" dirty="0" err="1"/>
              <a:t>Electricity</a:t>
            </a:r>
            <a:r>
              <a:rPr lang="fr-BE" b="1" dirty="0"/>
              <a:t> </a:t>
            </a:r>
            <a:r>
              <a:rPr lang="fr-BE" b="1" dirty="0" err="1"/>
              <a:t>Market</a:t>
            </a:r>
            <a:r>
              <a:rPr lang="fr-BE" b="1" dirty="0"/>
              <a:t> Design Provisions </a:t>
            </a:r>
            <a:r>
              <a:rPr lang="fr-BE" dirty="0"/>
              <a:t>on the vertical axis </a:t>
            </a:r>
            <a:endParaRPr lang="fr-BE" b="1" dirty="0"/>
          </a:p>
          <a:p>
            <a:pPr marL="800100" lvl="1" indent="-342900"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Short-term </a:t>
            </a: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Pricing Mechanisms 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800100" lvl="1" indent="-342900"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Medium to Long-term instruments;</a:t>
            </a:r>
          </a:p>
          <a:p>
            <a:pPr marL="800100" lvl="1" indent="-342900"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Flexibility Options;</a:t>
            </a:r>
          </a:p>
          <a:p>
            <a:pPr lvl="1">
              <a:spcAft>
                <a:spcPts val="800"/>
              </a:spcAft>
              <a:tabLst>
                <a:tab pos="457200" algn="l"/>
              </a:tabLst>
            </a:pP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 err="1"/>
              <a:t>Desirable</a:t>
            </a:r>
            <a:r>
              <a:rPr lang="fr-BE" b="1" dirty="0"/>
              <a:t> </a:t>
            </a:r>
            <a:r>
              <a:rPr lang="fr-BE" b="1" dirty="0" err="1"/>
              <a:t>Outcomes</a:t>
            </a:r>
            <a:r>
              <a:rPr lang="fr-BE" b="1" dirty="0"/>
              <a:t> </a:t>
            </a:r>
            <a:r>
              <a:rPr lang="fr-BE" dirty="0"/>
              <a:t>on the horizontal axis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 term operational signals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 term investment signals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Competitive Advantage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Affordability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Security of Supply</a:t>
            </a:r>
            <a:endParaRPr lang="en-US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AAC3B475-4902-290D-C0A6-55D5F1C92FAE}"/>
              </a:ext>
            </a:extLst>
          </p:cNvPr>
          <p:cNvSpPr/>
          <p:nvPr/>
        </p:nvSpPr>
        <p:spPr>
          <a:xfrm>
            <a:off x="5161084" y="3728566"/>
            <a:ext cx="1140903" cy="2543725"/>
          </a:xfrm>
          <a:prstGeom prst="curvedLef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548972-E316-2F53-E49E-C84C16169080}"/>
              </a:ext>
            </a:extLst>
          </p:cNvPr>
          <p:cNvSpPr/>
          <p:nvPr/>
        </p:nvSpPr>
        <p:spPr>
          <a:xfrm>
            <a:off x="6315519" y="3814300"/>
            <a:ext cx="4488110" cy="25437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kern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1800" b="1" i="1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ooking at how some of the Electricity Market Design Provisions, </a:t>
            </a:r>
            <a:r>
              <a:rPr lang="en-US" sz="1800" b="1" i="1" u="sng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interaction with EU-ETS and other climate policies</a:t>
            </a:r>
            <a:r>
              <a:rPr lang="en-US" sz="1800" b="1" i="1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impact (positively or negatively) on the Desirable Outcomes. 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D57A1-C971-D08E-9391-863EE2ED2361}"/>
              </a:ext>
            </a:extLst>
          </p:cNvPr>
          <p:cNvSpPr txBox="1"/>
          <p:nvPr/>
        </p:nvSpPr>
        <p:spPr>
          <a:xfrm>
            <a:off x="174928" y="1396586"/>
            <a:ext cx="107448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BE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Times New Roman" panose="02020603050405020304" pitchFamily="18" charset="0"/>
              </a:rPr>
              <a:t>Framework for analyzing the European Commission (EC) proposal on electricity market reform through the lens of Climate Change Policy -  provide stakeholders with a tool and means for examining /analyzing the proposal through a climate change perspective</a:t>
            </a:r>
          </a:p>
          <a:p>
            <a:endParaRPr lang="en-US" dirty="0"/>
          </a:p>
          <a:p>
            <a:r>
              <a:rPr lang="en-US" b="1" dirty="0"/>
              <a:t>Matrix including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405287061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0463FB-C5F8-E525-0292-E461A18F17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6726" y="1638300"/>
            <a:ext cx="11268074" cy="4876800"/>
          </a:xfrm>
        </p:spPr>
        <p:txBody>
          <a:bodyPr>
            <a:normAutofit/>
          </a:bodyPr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B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50DEBE3-C2FB-D0EB-F32D-45B440CEA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Framework matrix 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0D95B7-F294-86C5-2395-57725B50C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401445"/>
              </p:ext>
            </p:extLst>
          </p:nvPr>
        </p:nvGraphicFramePr>
        <p:xfrm>
          <a:off x="304722" y="1541179"/>
          <a:ext cx="11140775" cy="4618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8902">
                  <a:extLst>
                    <a:ext uri="{9D8B030D-6E8A-4147-A177-3AD203B41FA5}">
                      <a16:colId xmlns:a16="http://schemas.microsoft.com/office/drawing/2014/main" val="4131904244"/>
                    </a:ext>
                  </a:extLst>
                </a:gridCol>
                <a:gridCol w="1715679">
                  <a:extLst>
                    <a:ext uri="{9D8B030D-6E8A-4147-A177-3AD203B41FA5}">
                      <a16:colId xmlns:a16="http://schemas.microsoft.com/office/drawing/2014/main" val="409850529"/>
                    </a:ext>
                  </a:extLst>
                </a:gridCol>
                <a:gridCol w="1746875">
                  <a:extLst>
                    <a:ext uri="{9D8B030D-6E8A-4147-A177-3AD203B41FA5}">
                      <a16:colId xmlns:a16="http://schemas.microsoft.com/office/drawing/2014/main" val="820565244"/>
                    </a:ext>
                  </a:extLst>
                </a:gridCol>
                <a:gridCol w="1677802">
                  <a:extLst>
                    <a:ext uri="{9D8B030D-6E8A-4147-A177-3AD203B41FA5}">
                      <a16:colId xmlns:a16="http://schemas.microsoft.com/office/drawing/2014/main" val="708680946"/>
                    </a:ext>
                  </a:extLst>
                </a:gridCol>
                <a:gridCol w="1809261">
                  <a:extLst>
                    <a:ext uri="{9D8B030D-6E8A-4147-A177-3AD203B41FA5}">
                      <a16:colId xmlns:a16="http://schemas.microsoft.com/office/drawing/2014/main" val="1126315176"/>
                    </a:ext>
                  </a:extLst>
                </a:gridCol>
                <a:gridCol w="1682256">
                  <a:extLst>
                    <a:ext uri="{9D8B030D-6E8A-4147-A177-3AD203B41FA5}">
                      <a16:colId xmlns:a16="http://schemas.microsoft.com/office/drawing/2014/main" val="1210511513"/>
                    </a:ext>
                  </a:extLst>
                </a:gridCol>
              </a:tblGrid>
              <a:tr h="89337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Desirable Outcomes</a:t>
                      </a:r>
                      <a:endParaRPr lang="en-US" sz="1400" i="1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EMD Provisions</a:t>
                      </a:r>
                      <a:endParaRPr lang="en-US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A. Short-term signals for decarbonization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B. Long-term signals for decarbonization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C. Competitiveness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D. Affordability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E. Security of Supply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314669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1. Short-term Pricing Mechanisms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11124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 </a:t>
                      </a:r>
                      <a:r>
                        <a:rPr lang="en-GB" sz="1200" dirty="0" err="1">
                          <a:effectLst/>
                        </a:rPr>
                        <a:t>i</a:t>
                      </a:r>
                      <a:r>
                        <a:rPr lang="en-GB" sz="1200" dirty="0">
                          <a:effectLst/>
                        </a:rPr>
                        <a:t>) Marginal Pricing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522839"/>
                  </a:ext>
                </a:extLst>
              </a:tr>
              <a:tr h="2743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Marginal Pricing Mechanism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450129678"/>
                  </a:ext>
                </a:extLst>
              </a:tr>
              <a:tr h="288468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 ii) Market Interventions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962799"/>
                  </a:ext>
                </a:extLst>
              </a:tr>
              <a:tr h="3315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Iberian Exception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489838678"/>
                  </a:ext>
                </a:extLst>
              </a:tr>
              <a:tr h="323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Inframarginal Revenue Cap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3225876655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Windfall Profit Tax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535767176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2. Medium to Long-term Instruments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08421"/>
                  </a:ext>
                </a:extLst>
              </a:tr>
              <a:tr h="2590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PPAs, CFDs, Forward Markets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4036062004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Capacity Remuneration Mechanisms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3448673591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3. Flexibility Options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28957"/>
                  </a:ext>
                </a:extLst>
              </a:tr>
              <a:tr h="5637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Flexibility Options (Storage and Demand Side Management)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195178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69149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0463FB-C5F8-E525-0292-E461A18F17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6726" y="1638300"/>
            <a:ext cx="11268074" cy="4876800"/>
          </a:xfrm>
        </p:spPr>
        <p:txBody>
          <a:bodyPr>
            <a:normAutofit/>
          </a:bodyPr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B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50DEBE3-C2FB-D0EB-F32D-45B440CEA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Framework matrix 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0D95B7-F294-86C5-2395-57725B50C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279800"/>
              </p:ext>
            </p:extLst>
          </p:nvPr>
        </p:nvGraphicFramePr>
        <p:xfrm>
          <a:off x="304722" y="1541179"/>
          <a:ext cx="11140775" cy="4618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08902">
                  <a:extLst>
                    <a:ext uri="{9D8B030D-6E8A-4147-A177-3AD203B41FA5}">
                      <a16:colId xmlns:a16="http://schemas.microsoft.com/office/drawing/2014/main" val="4131904244"/>
                    </a:ext>
                  </a:extLst>
                </a:gridCol>
                <a:gridCol w="1715679">
                  <a:extLst>
                    <a:ext uri="{9D8B030D-6E8A-4147-A177-3AD203B41FA5}">
                      <a16:colId xmlns:a16="http://schemas.microsoft.com/office/drawing/2014/main" val="409850529"/>
                    </a:ext>
                  </a:extLst>
                </a:gridCol>
                <a:gridCol w="1746875">
                  <a:extLst>
                    <a:ext uri="{9D8B030D-6E8A-4147-A177-3AD203B41FA5}">
                      <a16:colId xmlns:a16="http://schemas.microsoft.com/office/drawing/2014/main" val="820565244"/>
                    </a:ext>
                  </a:extLst>
                </a:gridCol>
                <a:gridCol w="1677802">
                  <a:extLst>
                    <a:ext uri="{9D8B030D-6E8A-4147-A177-3AD203B41FA5}">
                      <a16:colId xmlns:a16="http://schemas.microsoft.com/office/drawing/2014/main" val="708680946"/>
                    </a:ext>
                  </a:extLst>
                </a:gridCol>
                <a:gridCol w="1809261">
                  <a:extLst>
                    <a:ext uri="{9D8B030D-6E8A-4147-A177-3AD203B41FA5}">
                      <a16:colId xmlns:a16="http://schemas.microsoft.com/office/drawing/2014/main" val="1126315176"/>
                    </a:ext>
                  </a:extLst>
                </a:gridCol>
                <a:gridCol w="1682256">
                  <a:extLst>
                    <a:ext uri="{9D8B030D-6E8A-4147-A177-3AD203B41FA5}">
                      <a16:colId xmlns:a16="http://schemas.microsoft.com/office/drawing/2014/main" val="1210511513"/>
                    </a:ext>
                  </a:extLst>
                </a:gridCol>
              </a:tblGrid>
              <a:tr h="89337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Desirable Outcomes</a:t>
                      </a:r>
                      <a:endParaRPr lang="en-US" sz="1400" i="1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i="1" dirty="0">
                          <a:effectLst/>
                        </a:rPr>
                        <a:t>EMD Provisions</a:t>
                      </a:r>
                      <a:endParaRPr lang="en-US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A. Short-term signals for decarbonization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B. Long-term signals for decarbonization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C. Competitiveness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D. Affordability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E. Security of Supply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314669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1. Short-term Pricing Mechanisms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11124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 </a:t>
                      </a:r>
                      <a:r>
                        <a:rPr lang="en-GB" sz="1200" dirty="0" err="1">
                          <a:effectLst/>
                        </a:rPr>
                        <a:t>i</a:t>
                      </a:r>
                      <a:r>
                        <a:rPr lang="en-GB" sz="1200" dirty="0">
                          <a:effectLst/>
                        </a:rPr>
                        <a:t>) Marginal Pricing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522839"/>
                  </a:ext>
                </a:extLst>
              </a:tr>
              <a:tr h="2743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Marginal Pricing Mechanism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450129678"/>
                  </a:ext>
                </a:extLst>
              </a:tr>
              <a:tr h="288468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 ii) Market Interventions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962799"/>
                  </a:ext>
                </a:extLst>
              </a:tr>
              <a:tr h="3315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Iberian Exception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489838678"/>
                  </a:ext>
                </a:extLst>
              </a:tr>
              <a:tr h="323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Inframarginal Revenue Cap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3225876655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Windfall Profit Tax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535767176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2. Medium to Long-term Instruments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08421"/>
                  </a:ext>
                </a:extLst>
              </a:tr>
              <a:tr h="2590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PPAs, CFDs, Forward Markets 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4036062004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Capacity Remuneration Mechanisms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3448673591"/>
                  </a:ext>
                </a:extLst>
              </a:tr>
              <a:tr h="274396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3. Flexibility Options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28957"/>
                  </a:ext>
                </a:extLst>
              </a:tr>
              <a:tr h="5637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Flexibility Options (Storage and Demand Side Management)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+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2" marR="64262" marT="0" marB="0"/>
                </a:tc>
                <a:extLst>
                  <a:ext uri="{0D108BD9-81ED-4DB2-BD59-A6C34878D82A}">
                    <a16:rowId xmlns:a16="http://schemas.microsoft.com/office/drawing/2014/main" val="195178925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DC73B3-B1CF-C10D-DA38-18E77EECA345}"/>
              </a:ext>
            </a:extLst>
          </p:cNvPr>
          <p:cNvSpPr/>
          <p:nvPr/>
        </p:nvSpPr>
        <p:spPr>
          <a:xfrm>
            <a:off x="304722" y="1541179"/>
            <a:ext cx="5948844" cy="2792282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9351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0463FB-C5F8-E525-0292-E461A18F17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6726" y="1638300"/>
            <a:ext cx="11268074" cy="4876800"/>
          </a:xfrm>
        </p:spPr>
        <p:txBody>
          <a:bodyPr>
            <a:normAutofit/>
          </a:bodyPr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B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50DEBE3-C2FB-D0EB-F32D-45B440CEA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Framework matrix 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BCE3E1-92AE-0D66-EF1A-4D1DEE4A8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071429"/>
              </p:ext>
            </p:extLst>
          </p:nvPr>
        </p:nvGraphicFramePr>
        <p:xfrm>
          <a:off x="263609" y="1638300"/>
          <a:ext cx="10935855" cy="41184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7495">
                  <a:extLst>
                    <a:ext uri="{9D8B030D-6E8A-4147-A177-3AD203B41FA5}">
                      <a16:colId xmlns:a16="http://schemas.microsoft.com/office/drawing/2014/main" val="709799711"/>
                    </a:ext>
                  </a:extLst>
                </a:gridCol>
                <a:gridCol w="3741661">
                  <a:extLst>
                    <a:ext uri="{9D8B030D-6E8A-4147-A177-3AD203B41FA5}">
                      <a16:colId xmlns:a16="http://schemas.microsoft.com/office/drawing/2014/main" val="3445248576"/>
                    </a:ext>
                  </a:extLst>
                </a:gridCol>
                <a:gridCol w="3826699">
                  <a:extLst>
                    <a:ext uri="{9D8B030D-6E8A-4147-A177-3AD203B41FA5}">
                      <a16:colId xmlns:a16="http://schemas.microsoft.com/office/drawing/2014/main" val="2963735667"/>
                    </a:ext>
                  </a:extLst>
                </a:gridCol>
              </a:tblGrid>
              <a:tr h="89661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Desirable Outcomes</a:t>
                      </a:r>
                      <a:endParaRPr lang="en-US" sz="1600" b="1" i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EMD Provisions</a:t>
                      </a:r>
                      <a:endParaRPr lang="en-US" sz="1600" b="1" i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Short-term signals for decarbonization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Long-term signals for decarbonization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55122"/>
                  </a:ext>
                </a:extLst>
              </a:tr>
              <a:tr h="41643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1. Short-term Pricing Mechanisms</a:t>
                      </a:r>
                      <a:endParaRPr lang="en-US" sz="1600" kern="100" dirty="0">
                        <a:effectLst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4919961"/>
                  </a:ext>
                </a:extLst>
              </a:tr>
              <a:tr h="338954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</a:rPr>
                        <a:t>1. </a:t>
                      </a:r>
                      <a:r>
                        <a:rPr lang="en-GB" sz="1400" kern="100" dirty="0" err="1">
                          <a:effectLst/>
                        </a:rPr>
                        <a:t>i</a:t>
                      </a:r>
                      <a:r>
                        <a:rPr lang="en-GB" sz="1400" kern="100" dirty="0">
                          <a:effectLst/>
                        </a:rPr>
                        <a:t>) Marginal Pricing</a:t>
                      </a:r>
                    </a:p>
                  </a:txBody>
                  <a:tcPr marL="64135" marR="6413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06043773"/>
                  </a:ext>
                </a:extLst>
              </a:tr>
              <a:tr h="6027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</a:rPr>
                        <a:t>Marginal Pricing Mechanism and Merit Order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+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o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1590157752"/>
                  </a:ext>
                </a:extLst>
              </a:tr>
              <a:tr h="42380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</a:rPr>
                        <a:t>1. ii) Market Interventions</a:t>
                      </a:r>
                    </a:p>
                  </a:txBody>
                  <a:tcPr marL="64135" marR="6413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5933567"/>
                  </a:ext>
                </a:extLst>
              </a:tr>
              <a:tr h="7283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</a:rPr>
                        <a:t>Iberian Exception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-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>
                          <a:effectLst/>
                        </a:rPr>
                        <a:t>-</a:t>
                      </a:r>
                      <a:endParaRPr lang="en-US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836043804"/>
                  </a:ext>
                </a:extLst>
              </a:tr>
              <a:tr h="7115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</a:rPr>
                        <a:t>Inframarginal Revenue Cap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>
                          <a:effectLst/>
                        </a:rPr>
                        <a:t>-</a:t>
                      </a:r>
                      <a:endParaRPr lang="en-US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-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2414963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14341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50DEBE3-C2FB-D0EB-F32D-45B440CEA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Short-term pricing mechanisms and decarbonization signals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2E5D73-4A9F-0483-C8F6-37A7C9782AAC}"/>
              </a:ext>
            </a:extLst>
          </p:cNvPr>
          <p:cNvSpPr txBox="1"/>
          <p:nvPr/>
        </p:nvSpPr>
        <p:spPr>
          <a:xfrm>
            <a:off x="263608" y="2083950"/>
            <a:ext cx="11534139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Interaction with Climate Policy (</a:t>
            </a:r>
            <a:r>
              <a:rPr lang="en-US" sz="1600" b="1" dirty="0"/>
              <a:t>EU-ETS) </a:t>
            </a:r>
            <a:r>
              <a: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b="1" dirty="0"/>
              <a:t>Phasing </a:t>
            </a:r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 fossil-fuel based electricity generation</a:t>
            </a:r>
            <a:r>
              <a:rPr lang="fr-BE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en-US" sz="14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>
              <a:buFontTx/>
              <a:buChar char="-"/>
              <a:defRPr/>
            </a:pP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Plants are dispatched following the </a:t>
            </a:r>
            <a:r>
              <a:rPr lang="en-US" sz="14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merit order </a:t>
            </a:r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principle </a:t>
            </a: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(from lower to higher marginal production costs) until demand is met 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CO2 price is a component of these variable production costs for fossil fuel-based generation plants, those pl</a:t>
            </a:r>
            <a:r>
              <a:rPr lang="fr-BE" sz="14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ants</a:t>
            </a:r>
            <a:r>
              <a:rPr lang="fr-BE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incur higher marginal production costs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CO2 price, embedded in these variable production costs, contribute to </a:t>
            </a:r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shifting these fossil-fuel based plants at the end of merit order </a:t>
            </a: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and/or </a:t>
            </a:r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interchanging their dispatch contributing to fuel switching</a:t>
            </a:r>
            <a:r>
              <a: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(depending on the level of the CO2 price and the level of the other price components, such as the price of fuel used)</a:t>
            </a:r>
          </a:p>
          <a:p>
            <a:pPr>
              <a:defRPr/>
            </a:pPr>
            <a:endParaRPr lang="en-US" sz="16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US" sz="1600" b="1" dirty="0"/>
              <a:t>Do they provide decarbonization signals?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Provide </a:t>
            </a:r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short-term signals for decarbonization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en-US" sz="1400" dirty="0"/>
              <a:t>T</a:t>
            </a:r>
            <a:r>
              <a:rPr lang="en-US" sz="1400" kern="1200" dirty="0">
                <a:effectLst/>
                <a:latin typeface="+mn-lt"/>
                <a:ea typeface="+mn-ea"/>
                <a:cs typeface="+mn-cs"/>
              </a:rPr>
              <a:t>he influence of the CO2 price on electricity price (CO2 price is passing through wholesale electricity price formation) incentivize:</a:t>
            </a:r>
          </a:p>
          <a:p>
            <a:pPr marL="742950" lvl="1" indent="-285750">
              <a:buFontTx/>
              <a:buChar char="-"/>
            </a:pPr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Producers to reduce the share of these variable costs attributed to carbon emissions, and</a:t>
            </a:r>
          </a:p>
          <a:p>
            <a:pPr marL="742950" lvl="1" indent="-285750">
              <a:buFontTx/>
              <a:buChar char="-"/>
            </a:pPr>
            <a:r>
              <a:rPr lang="en-US" sz="1400" kern="1200" dirty="0">
                <a:effectLst/>
                <a:latin typeface="+mn-lt"/>
                <a:ea typeface="+mn-ea"/>
                <a:cs typeface="+mn-cs"/>
              </a:rPr>
              <a:t>Energy consumers to reduce their electricity bills: they are provided with clear signals, giving them the ability to adjust their consumption in line with changing conditions (increase energy efficiency as CO2 price increases)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85750" indent="-285750" algn="l" defTabSz="914400" rtl="0" eaLnBrk="1" latinLnBrk="0" hangingPunct="1">
              <a:buFont typeface="Wingdings" panose="05000000000000000000" pitchFamily="2" charset="2"/>
              <a:buChar char="ü"/>
            </a:pPr>
            <a:r>
              <a:rPr lang="en-US" sz="1400" b="1" dirty="0"/>
              <a:t>Neutral impact on </a:t>
            </a:r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long-term signals for decarbonization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The functioning of the marginal pricing system in the EU and the way the contracts are framed in the wholesale market gives a short term signals for decarbonization and EU ETS co</a:t>
            </a:r>
            <a:r>
              <a:rPr lang="fr-BE" sz="1400" dirty="0" err="1"/>
              <a:t>mplement</a:t>
            </a:r>
            <a:r>
              <a:rPr lang="fr-BE" sz="1400" dirty="0"/>
              <a:t> </a:t>
            </a:r>
            <a:r>
              <a:rPr lang="fr-BE" sz="1400" dirty="0" err="1"/>
              <a:t>each</a:t>
            </a:r>
            <a:r>
              <a:rPr lang="fr-BE" sz="1400" dirty="0"/>
              <a:t> </a:t>
            </a:r>
            <a:r>
              <a:rPr lang="fr-BE" sz="1400" dirty="0" err="1"/>
              <a:t>other</a:t>
            </a:r>
            <a:r>
              <a:rPr lang="fr-BE" sz="1400" dirty="0"/>
              <a:t> in </a:t>
            </a:r>
            <a:r>
              <a:rPr lang="fr-BE" sz="1400" dirty="0" err="1"/>
              <a:t>providing</a:t>
            </a:r>
            <a:r>
              <a:rPr lang="fr-BE" sz="1400" dirty="0"/>
              <a:t> short-tem </a:t>
            </a:r>
            <a:r>
              <a:rPr lang="fr-BE" sz="1400" dirty="0" err="1"/>
              <a:t>signals</a:t>
            </a:r>
            <a:r>
              <a:rPr lang="fr-BE" sz="1400" dirty="0"/>
              <a:t> for </a:t>
            </a:r>
            <a:r>
              <a:rPr lang="fr-BE" sz="1400" dirty="0" err="1"/>
              <a:t>decarbonisation</a:t>
            </a:r>
            <a:r>
              <a:rPr lang="fr-BE" sz="1400" dirty="0"/>
              <a:t> but </a:t>
            </a:r>
            <a:r>
              <a:rPr lang="fr-BE" sz="1400" dirty="0" err="1"/>
              <a:t>does</a:t>
            </a:r>
            <a:r>
              <a:rPr lang="fr-BE" sz="1400" dirty="0"/>
              <a:t> not </a:t>
            </a:r>
            <a:r>
              <a:rPr lang="fr-BE" sz="1400" dirty="0" err="1"/>
              <a:t>interfer</a:t>
            </a:r>
            <a:r>
              <a:rPr lang="fr-BE" sz="1400" dirty="0"/>
              <a:t> / have a neutral impact on </a:t>
            </a:r>
            <a:r>
              <a:rPr lang="fr-BE" sz="1400" dirty="0" err="1"/>
              <a:t>providing</a:t>
            </a:r>
            <a:r>
              <a:rPr lang="fr-BE" sz="1400" dirty="0"/>
              <a:t> long-</a:t>
            </a:r>
            <a:r>
              <a:rPr lang="fr-BE" sz="1400" dirty="0" err="1"/>
              <a:t>term</a:t>
            </a:r>
            <a:r>
              <a:rPr lang="fr-BE" sz="1400" dirty="0"/>
              <a:t> </a:t>
            </a:r>
            <a:r>
              <a:rPr lang="fr-BE" sz="1400" dirty="0" err="1"/>
              <a:t>signals</a:t>
            </a:r>
            <a:r>
              <a:rPr lang="fr-BE" sz="1400" dirty="0"/>
              <a:t> for </a:t>
            </a:r>
            <a:r>
              <a:rPr lang="fr-BE" sz="1400" dirty="0" err="1"/>
              <a:t>decarbonisation</a:t>
            </a:r>
            <a:r>
              <a:rPr lang="fr-BE" sz="1400" dirty="0"/>
              <a:t> </a:t>
            </a:r>
            <a:endParaRPr lang="en-US" sz="1400" dirty="0"/>
          </a:p>
          <a:p>
            <a:pPr>
              <a:defRPr/>
            </a:pPr>
            <a:endParaRPr lang="en-US" sz="16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6A65C4F3-2BD3-3643-BCE0-58DA11D650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609" y="1434937"/>
            <a:ext cx="10072459" cy="5798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Marginal Pricing and Merit Order</a:t>
            </a:r>
          </a:p>
        </p:txBody>
      </p:sp>
      <p:sp>
        <p:nvSpPr>
          <p:cNvPr id="2" name="Plus Sign 1">
            <a:extLst>
              <a:ext uri="{FF2B5EF4-FFF2-40B4-BE49-F238E27FC236}">
                <a16:creationId xmlns:a16="http://schemas.microsoft.com/office/drawing/2014/main" id="{306CF253-1A5E-B6C8-3FDD-A958985E804C}"/>
              </a:ext>
            </a:extLst>
          </p:cNvPr>
          <p:cNvSpPr/>
          <p:nvPr/>
        </p:nvSpPr>
        <p:spPr>
          <a:xfrm>
            <a:off x="339976" y="4298778"/>
            <a:ext cx="292983" cy="310101"/>
          </a:xfrm>
          <a:prstGeom prst="mathPlus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CB74E737-E1FE-9AE8-5F25-430D1D24F72E}"/>
              </a:ext>
            </a:extLst>
          </p:cNvPr>
          <p:cNvSpPr/>
          <p:nvPr/>
        </p:nvSpPr>
        <p:spPr>
          <a:xfrm>
            <a:off x="345997" y="5600999"/>
            <a:ext cx="200713" cy="230589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670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2E5D73-4A9F-0483-C8F6-37A7C9782AAC}"/>
              </a:ext>
            </a:extLst>
          </p:cNvPr>
          <p:cNvSpPr txBox="1"/>
          <p:nvPr/>
        </p:nvSpPr>
        <p:spPr>
          <a:xfrm>
            <a:off x="263609" y="2074661"/>
            <a:ext cx="1093511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Interaction with EU ETS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1400" b="1" dirty="0"/>
              <a:t>CO2 price signal may not be as effective </a:t>
            </a:r>
            <a:r>
              <a:rPr lang="en-US" sz="1400" dirty="0"/>
              <a:t>at phasing out fossil fuel-based producers: the balance is different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dirty="0"/>
          </a:p>
          <a:p>
            <a:pPr>
              <a:defRPr/>
            </a:pPr>
            <a:r>
              <a:rPr lang="en-US" sz="1600" b="1" dirty="0"/>
              <a:t>Description of impacts on Desirable Outcomes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not provide short-term signals for decarbonization :</a:t>
            </a:r>
          </a:p>
          <a:p>
            <a:pPr marL="742950" lvl="1" indent="-285750">
              <a:buFontTx/>
              <a:buChar char="-"/>
            </a:pPr>
            <a:r>
              <a:rPr lang="en-US" sz="1400" b="1" dirty="0"/>
              <a:t>Distortive effect on the marginal pricing system</a:t>
            </a:r>
            <a:r>
              <a:rPr lang="en-US" sz="1400" dirty="0"/>
              <a:t>, which consequently does no longer provide short-term signals for decarbonization. </a:t>
            </a:r>
            <a:endParaRPr lang="en-US" sz="1400" dirty="0">
              <a:solidFill>
                <a:schemeClr val="bg2">
                  <a:lumMod val="90000"/>
                </a:schemeClr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en-US" sz="1400" dirty="0"/>
              <a:t>This mechanisms </a:t>
            </a:r>
            <a:r>
              <a:rPr lang="en-US" sz="1400" b="1" dirty="0"/>
              <a:t>subsidizes the purchase of natural gas</a:t>
            </a:r>
            <a:r>
              <a:rPr lang="en-US" sz="1400" dirty="0"/>
              <a:t>: Generators producing electricity from gas-fired plants are compensated for the difference between the price cap and the market price; This consequently caps the electricity price in the wholesale market, limiting the rents of other producers and ensuring lower electricity prices for consumers. 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This mechanisms </a:t>
            </a:r>
            <a:r>
              <a:rPr lang="en-US" sz="1400" b="1" dirty="0"/>
              <a:t>removes the price signals of gas for electricity generation </a:t>
            </a:r>
            <a:r>
              <a:rPr lang="en-US" sz="1400" dirty="0"/>
              <a:t>and is therefore ineffective in reducing gas demand. </a:t>
            </a:r>
            <a:r>
              <a:rPr lang="en-US" sz="1400" b="1" dirty="0"/>
              <a:t>It also removes to some extent the CO2 price signal associated to gaz</a:t>
            </a:r>
            <a:r>
              <a:rPr lang="en-US" sz="1400" dirty="0"/>
              <a:t>.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An  increase in electricity production based on natural gas was observed, which can be indirectly linked to an increase of CO2 emissions in the short-term. </a:t>
            </a:r>
            <a:br>
              <a:rPr lang="en-US" sz="1400" dirty="0"/>
            </a:br>
            <a:endParaRPr lang="en-US" sz="1400" dirty="0"/>
          </a:p>
          <a:p>
            <a:pPr marL="285750" indent="-285750" algn="l" defTabSz="914400" rtl="0" eaLnBrk="1" latinLnBrk="0" hangingPunct="1">
              <a:buFont typeface="Wingdings" panose="05000000000000000000" pitchFamily="2" charset="2"/>
              <a:buChar char="ü"/>
            </a:pPr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not provide long-term signals for decarbonization: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Iberian model has succeeded in lowering electricity prices in Spain but, at the same time, </a:t>
            </a:r>
            <a:r>
              <a:rPr lang="en-US" sz="1400" b="1" dirty="0"/>
              <a:t>does not provide any safeguards for long term contracts (such as PPAs)</a:t>
            </a:r>
            <a:r>
              <a:rPr lang="en-US" sz="1400" dirty="0"/>
              <a:t>. This mechanisms can potentially disadvantage consumers who have already hedged their risks through long-term contracts. It can also hamper consumer’s attractiveness for PPAs.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Emergency interventions create </a:t>
            </a:r>
            <a:r>
              <a:rPr lang="en-US" sz="1400" b="1" dirty="0"/>
              <a:t>policy uncertainty resulting in investments being postponed</a:t>
            </a:r>
            <a:r>
              <a:rPr lang="en-US" sz="1400" dirty="0"/>
              <a:t> until a clearer and more stable market environment has been reached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C1528A5-9B5C-4C90-39B3-B9143E0DB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Short-term pricing mechanisms and decarbonization signals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F8E5B9D-D01F-B6E6-432F-21BD7096D8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609" y="1434937"/>
            <a:ext cx="10072459" cy="5798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Market Interventions : The case of the Iberian mechanism </a:t>
            </a:r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C5FA8D44-5BEE-56D5-EB22-D0D0D44A98C1}"/>
              </a:ext>
            </a:extLst>
          </p:cNvPr>
          <p:cNvSpPr/>
          <p:nvPr/>
        </p:nvSpPr>
        <p:spPr>
          <a:xfrm>
            <a:off x="263609" y="2910177"/>
            <a:ext cx="292983" cy="4532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D2D36C34-9BAE-5B5E-FB82-F11817574F15}"/>
              </a:ext>
            </a:extLst>
          </p:cNvPr>
          <p:cNvSpPr/>
          <p:nvPr/>
        </p:nvSpPr>
        <p:spPr>
          <a:xfrm>
            <a:off x="263608" y="5058354"/>
            <a:ext cx="292983" cy="4532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3147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2E5D73-4A9F-0483-C8F6-37A7C9782AAC}"/>
              </a:ext>
            </a:extLst>
          </p:cNvPr>
          <p:cNvSpPr txBox="1"/>
          <p:nvPr/>
        </p:nvSpPr>
        <p:spPr>
          <a:xfrm>
            <a:off x="270933" y="1915944"/>
            <a:ext cx="1155202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Interaction with EU ETS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dirty="0"/>
              <a:t>It determines the </a:t>
            </a:r>
            <a:r>
              <a:rPr lang="en-US" sz="1400" b="1" dirty="0"/>
              <a:t>maximum amount of revenue </a:t>
            </a:r>
            <a:r>
              <a:rPr lang="en-US" sz="1400" dirty="0"/>
              <a:t>a power plant can earn in the free electricity market according to its energy source. 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dirty="0"/>
              <a:t>The cap on market revenues are </a:t>
            </a:r>
            <a:r>
              <a:rPr lang="en-US" sz="1400" b="1" dirty="0"/>
              <a:t>applied to technologies with low marginal production costs</a:t>
            </a:r>
            <a:r>
              <a:rPr lang="en-US" sz="1400" dirty="0"/>
              <a:t>, such as for instance wind, solar, nuclear energy or lignite. </a:t>
            </a:r>
          </a:p>
          <a:p>
            <a:pPr marL="285750" indent="-285750">
              <a:buFontTx/>
              <a:buChar char="-"/>
              <a:defRPr/>
            </a:pPr>
            <a:r>
              <a:rPr lang="en-US" sz="1400" dirty="0"/>
              <a:t>The price setting technologies i.e., coal and gas fired power plants are exempt from this intervention so, in theory, the </a:t>
            </a:r>
            <a:r>
              <a:rPr lang="en-US" sz="1400" b="1" dirty="0"/>
              <a:t>marginal pricing mechanism and the EU ETS would still provide short-term signals for decarbonization</a:t>
            </a:r>
            <a:r>
              <a:rPr lang="en-US" sz="1400" dirty="0"/>
              <a:t>  (</a:t>
            </a:r>
            <a:r>
              <a:rPr lang="en-US" sz="1400" b="1" dirty="0"/>
              <a:t>the merit order and the wholesale electricity price remain unchanged</a:t>
            </a:r>
            <a:r>
              <a:rPr lang="en-US" sz="1400" dirty="0"/>
              <a:t>). </a:t>
            </a:r>
          </a:p>
          <a:p>
            <a:pPr marL="285750" indent="-285750">
              <a:buFontTx/>
              <a:buChar char="-"/>
            </a:pPr>
            <a:r>
              <a:rPr lang="en-US" sz="1400" dirty="0"/>
              <a:t>In practice, </a:t>
            </a:r>
            <a:r>
              <a:rPr lang="en-US" sz="1400" b="1" dirty="0"/>
              <a:t>national implementations of the infra-marginal revenue caps differs and impact the competition between inframarginal technologies </a:t>
            </a:r>
            <a:r>
              <a:rPr lang="en-US" sz="1400" dirty="0"/>
              <a:t>at the EU level (the level of this revenue cap differs between MS), </a:t>
            </a:r>
            <a:r>
              <a:rPr lang="en-US" sz="1400" dirty="0" err="1"/>
              <a:t>and,at</a:t>
            </a:r>
            <a:r>
              <a:rPr lang="en-US" sz="1400" dirty="0"/>
              <a:t> a national level (some MSs apply technology-specific price caps (i.e., Slovakia, France, Germany etc.), other MSs apply uniform level of price cap to all inframarginal technologies (i.e., Bulgaria)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dirty="0"/>
          </a:p>
          <a:p>
            <a:pPr>
              <a:defRPr/>
            </a:pPr>
            <a:r>
              <a:rPr lang="en-US" sz="1600" b="1" dirty="0"/>
              <a:t>Do they provide decarbonization signals?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kern="1200" dirty="0">
                <a:effectLst/>
                <a:latin typeface="+mn-lt"/>
                <a:ea typeface="+mn-ea"/>
                <a:cs typeface="+mn-cs"/>
              </a:rPr>
              <a:t>Does not provide short-term signals for decarbonization </a:t>
            </a:r>
            <a:r>
              <a:rPr lang="en-US" sz="1400" kern="1200" dirty="0"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Although the application of the revenue caps to inframarginal generators should in theory not affect the merit order, </a:t>
            </a:r>
            <a:r>
              <a:rPr lang="en-US" sz="1400" b="1" dirty="0"/>
              <a:t>this intervention can potentially be distortive depending on how it is designed</a:t>
            </a:r>
            <a:r>
              <a:rPr lang="en-US" sz="1400" dirty="0"/>
              <a:t>. For instance, a revenue cap that applies only to the day ahead market or a very low-price cap may lead to a </a:t>
            </a:r>
            <a:r>
              <a:rPr lang="en-US" sz="1400" b="1" dirty="0"/>
              <a:t>shift of inframarginal electricity production to other markets</a:t>
            </a:r>
            <a:r>
              <a:rPr lang="en-US" sz="1400" dirty="0"/>
              <a:t>, such as intra-day market, balancing market or futures markets. This, therefore, leads to the </a:t>
            </a:r>
            <a:r>
              <a:rPr lang="en-US" sz="1400" b="1" dirty="0"/>
              <a:t>less efficient dispatch of renewables in the spot market</a:t>
            </a:r>
            <a:r>
              <a:rPr lang="en-US" sz="1400" dirty="0"/>
              <a:t>. 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Reducing gap between electricity prices during peak hours and off-peak hours </a:t>
            </a:r>
            <a:r>
              <a:rPr lang="en-US" sz="1400" b="1" dirty="0"/>
              <a:t>weaken the signals for demand side flexibility</a:t>
            </a:r>
            <a:r>
              <a:rPr lang="en-US" sz="1400" dirty="0"/>
              <a:t>. This may lead to </a:t>
            </a:r>
            <a:r>
              <a:rPr lang="en-US" sz="1400" b="1" dirty="0"/>
              <a:t>increasing demand</a:t>
            </a:r>
            <a:r>
              <a:rPr lang="en-US" sz="1400" dirty="0"/>
              <a:t>, which in turn may </a:t>
            </a:r>
            <a:r>
              <a:rPr lang="en-US" sz="1400" b="1" dirty="0"/>
              <a:t>increase the production of carbon-based electricity during peak hours</a:t>
            </a:r>
            <a:r>
              <a:rPr lang="en-US" sz="1400" dirty="0"/>
              <a:t>.</a:t>
            </a:r>
            <a:endParaRPr lang="en-US" sz="1400" dirty="0">
              <a:highlight>
                <a:srgbClr val="FFFF00"/>
              </a:highlight>
            </a:endParaRPr>
          </a:p>
          <a:p>
            <a:pPr marL="285750" indent="-285750">
              <a:buFontTx/>
              <a:buChar char="-"/>
            </a:pPr>
            <a:r>
              <a:rPr lang="en-US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not provide short-term signals for decarbonization 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Emergency interventions create </a:t>
            </a:r>
            <a:r>
              <a:rPr lang="en-US" sz="1400" b="1" dirty="0"/>
              <a:t>policy uncertainty resulting in investments being postponed</a:t>
            </a:r>
            <a:r>
              <a:rPr lang="en-US" sz="1400" dirty="0"/>
              <a:t> until a clearer and more stable market environment has been reached</a:t>
            </a:r>
          </a:p>
          <a:p>
            <a:pPr marL="742950" lvl="1" indent="-285750">
              <a:buFontTx/>
              <a:buChar char="-"/>
            </a:pPr>
            <a:r>
              <a:rPr lang="en-US" sz="1400" dirty="0"/>
              <a:t>Reducing gap between electricity prices during peak hours and off-peak hours reduce the generators/producers’ opportunity for arbitrage (taking advantage of price differences). This may discourage variable generation facilities, such as wind or solar power plants, from investing in storage.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BFBB3A57-2955-DA8F-97DE-07D66144588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609" y="1434937"/>
            <a:ext cx="10072459" cy="5798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Market Interventions : Inframarginal Revenue Cap 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5FCC3BC-0033-77ED-AE83-77E87A0D0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Short-term pricing mechanisms and decarbonization signals </a:t>
            </a:r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67674F89-9350-A3A2-6F00-05098D2324D2}"/>
              </a:ext>
            </a:extLst>
          </p:cNvPr>
          <p:cNvSpPr/>
          <p:nvPr/>
        </p:nvSpPr>
        <p:spPr>
          <a:xfrm>
            <a:off x="263609" y="4051820"/>
            <a:ext cx="292983" cy="4532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770C1C1E-1771-F9C5-6467-BD8D163639F0}"/>
              </a:ext>
            </a:extLst>
          </p:cNvPr>
          <p:cNvSpPr/>
          <p:nvPr/>
        </p:nvSpPr>
        <p:spPr>
          <a:xfrm>
            <a:off x="263609" y="5539725"/>
            <a:ext cx="292983" cy="4532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4799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75FBA-0A29-B398-ABF4-E4472BB3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C1528A5-9B5C-4C90-39B3-B9143E0DB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9224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EU Climate Policy and Electricity Market</a:t>
            </a:r>
          </a:p>
          <a:p>
            <a:r>
              <a:rPr lang="en-US" sz="2600" dirty="0">
                <a:latin typeface="Cambria" panose="02040503050406030204" pitchFamily="18" charset="0"/>
              </a:rPr>
              <a:t>Short-term pricing mechanisms and decarbonization signals 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BFBB3A57-2955-DA8F-97DE-07D66144588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63609" y="1434937"/>
            <a:ext cx="10072459" cy="5798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BE" sz="2400" b="1" dirty="0" err="1"/>
              <a:t>Overview</a:t>
            </a:r>
            <a:r>
              <a:rPr lang="fr-BE" sz="2400" b="1" dirty="0"/>
              <a:t> </a:t>
            </a:r>
            <a:endParaRPr lang="en-US" sz="2400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2CE892-7A52-A8B8-7554-CA4B48386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805157"/>
              </p:ext>
            </p:extLst>
          </p:nvPr>
        </p:nvGraphicFramePr>
        <p:xfrm>
          <a:off x="637321" y="2025831"/>
          <a:ext cx="8777023" cy="30870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2722">
                  <a:extLst>
                    <a:ext uri="{9D8B030D-6E8A-4147-A177-3AD203B41FA5}">
                      <a16:colId xmlns:a16="http://schemas.microsoft.com/office/drawing/2014/main" val="709799711"/>
                    </a:ext>
                  </a:extLst>
                </a:gridCol>
                <a:gridCol w="3003025">
                  <a:extLst>
                    <a:ext uri="{9D8B030D-6E8A-4147-A177-3AD203B41FA5}">
                      <a16:colId xmlns:a16="http://schemas.microsoft.com/office/drawing/2014/main" val="3445248576"/>
                    </a:ext>
                  </a:extLst>
                </a:gridCol>
                <a:gridCol w="3071276">
                  <a:extLst>
                    <a:ext uri="{9D8B030D-6E8A-4147-A177-3AD203B41FA5}">
                      <a16:colId xmlns:a16="http://schemas.microsoft.com/office/drawing/2014/main" val="2963735667"/>
                    </a:ext>
                  </a:extLst>
                </a:gridCol>
              </a:tblGrid>
              <a:tr h="957168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Desirable Outcomes</a:t>
                      </a:r>
                      <a:endParaRPr lang="en-US" sz="1800" b="1" i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EMD Provisions</a:t>
                      </a:r>
                      <a:endParaRPr lang="en-US" sz="1800" b="1" i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Short-term signals for decarbonization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Long-term signals for decarbonization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55122"/>
                  </a:ext>
                </a:extLst>
              </a:tr>
              <a:tr h="316515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effectLst/>
                        </a:rPr>
                        <a:t>1. Short-term Pricing Mechanisms</a:t>
                      </a:r>
                      <a:endParaRPr lang="en-US" sz="1800" kern="100" dirty="0">
                        <a:effectLst/>
                      </a:endParaRPr>
                    </a:p>
                  </a:txBody>
                  <a:tcPr marL="64135" marR="64135" marT="9525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24919961"/>
                  </a:ext>
                </a:extLst>
              </a:tr>
              <a:tr h="28248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1. </a:t>
                      </a:r>
                      <a:r>
                        <a:rPr lang="en-GB" sz="1600" kern="100" dirty="0" err="1">
                          <a:effectLst/>
                        </a:rPr>
                        <a:t>i</a:t>
                      </a:r>
                      <a:r>
                        <a:rPr lang="en-GB" sz="1600" kern="100" dirty="0">
                          <a:effectLst/>
                        </a:rPr>
                        <a:t>) Marginal Pricing</a:t>
                      </a:r>
                    </a:p>
                  </a:txBody>
                  <a:tcPr marL="64135" marR="6413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06043773"/>
                  </a:ext>
                </a:extLst>
              </a:tr>
              <a:tr h="5356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Marginal Pricing Mechanism and Merit Order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>
                          <a:effectLst/>
                        </a:rPr>
                        <a:t>+</a:t>
                      </a:r>
                      <a:endParaRPr lang="en-US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o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1590157752"/>
                  </a:ext>
                </a:extLst>
              </a:tr>
              <a:tr h="277934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1. ii) Market Interventions</a:t>
                      </a:r>
                    </a:p>
                  </a:txBody>
                  <a:tcPr marL="64135" marR="6413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5933567"/>
                  </a:ext>
                </a:extLst>
              </a:tr>
              <a:tr h="3376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Iberian Exception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-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>
                          <a:effectLst/>
                        </a:rPr>
                        <a:t>-</a:t>
                      </a:r>
                      <a:endParaRPr lang="en-US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836043804"/>
                  </a:ext>
                </a:extLst>
              </a:tr>
              <a:tr h="3796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Inframarginal Revenue Cap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-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800" b="1" kern="100" dirty="0">
                          <a:effectLst/>
                        </a:rPr>
                        <a:t>-</a:t>
                      </a:r>
                      <a:endParaRPr lang="en-US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5" marR="64135" marT="9525" marB="0"/>
                </a:tc>
                <a:extLst>
                  <a:ext uri="{0D108BD9-81ED-4DB2-BD59-A6C34878D82A}">
                    <a16:rowId xmlns:a16="http://schemas.microsoft.com/office/drawing/2014/main" val="241496305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F314FD9-4CB9-18AB-EB99-D1EA1978098E}"/>
              </a:ext>
            </a:extLst>
          </p:cNvPr>
          <p:cNvSpPr txBox="1"/>
          <p:nvPr/>
        </p:nvSpPr>
        <p:spPr>
          <a:xfrm>
            <a:off x="263609" y="4939612"/>
            <a:ext cx="114248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marginal pricing mechanism and the carbon market complement each other in the short-term in their role of providing decarbonization signals</a:t>
            </a:r>
            <a:r>
              <a:rPr lang="en-US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They have a neutral impact on long-term signals for decarbonization as they do not interfere. </a:t>
            </a:r>
          </a:p>
          <a:p>
            <a:endParaRPr lang="en-US" sz="16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b="1" dirty="0"/>
              <a:t>Markets interventions can have a distortive effect </a:t>
            </a:r>
            <a:r>
              <a:rPr lang="en-US" sz="1600" dirty="0"/>
              <a:t>on</a:t>
            </a:r>
            <a:r>
              <a:rPr lang="en-US" sz="1600" b="1" dirty="0"/>
              <a:t> </a:t>
            </a:r>
            <a:r>
              <a:rPr lang="en-US" sz="1600" dirty="0"/>
              <a:t>the functioning of the marginal pricing mechanism and the CO2 price signal;  Short-term/emergency interventions can also have </a:t>
            </a:r>
            <a:r>
              <a:rPr lang="en-US" sz="1600" b="1" dirty="0"/>
              <a:t>negative long-term impacts</a:t>
            </a:r>
            <a:r>
              <a:rPr lang="en-US" sz="1600" dirty="0"/>
              <a:t>: they create </a:t>
            </a:r>
            <a:r>
              <a:rPr lang="en-US" sz="1600" b="1" dirty="0"/>
              <a:t>policy uncertainty resulting in investments being postponed</a:t>
            </a:r>
            <a:r>
              <a:rPr lang="en-US" sz="1600" dirty="0"/>
              <a:t> until a clearer and more stable regulatory environment has been reached </a:t>
            </a:r>
            <a:endParaRPr lang="en-US" sz="16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33809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F6BA7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3C09D55-CCA0-2146-9FD9-7449152E9544}" vid="{A540A8AC-723E-8A40-A482-55C1D4250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20191016 ERCST presentation template</Template>
  <TotalTime>3991</TotalTime>
  <Words>1698</Words>
  <Application>Microsoft Office PowerPoint</Application>
  <PresentationFormat>Widescreen</PresentationFormat>
  <Paragraphs>248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Cambria Math</vt:lpstr>
      <vt:lpstr>Open Sans</vt:lpstr>
      <vt:lpstr>Wingdings</vt:lpstr>
      <vt:lpstr>Office Theme</vt:lpstr>
      <vt:lpstr>Pauline Nouallet, Senior Policy Analyst, ERCST Mehtap Alper, Senior Policy Researcher, ERCST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Pauline Nouallet</dc:creator>
  <cp:lastModifiedBy>Jeanne Marullaz</cp:lastModifiedBy>
  <cp:revision>186</cp:revision>
  <cp:lastPrinted>2023-05-17T09:54:16Z</cp:lastPrinted>
  <dcterms:created xsi:type="dcterms:W3CDTF">2023-02-09T09:59:38Z</dcterms:created>
  <dcterms:modified xsi:type="dcterms:W3CDTF">2023-05-25T10:14:21Z</dcterms:modified>
</cp:coreProperties>
</file>