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344" r:id="rId2"/>
    <p:sldId id="320" r:id="rId3"/>
    <p:sldId id="327" r:id="rId4"/>
    <p:sldId id="321" r:id="rId5"/>
    <p:sldId id="328" r:id="rId6"/>
    <p:sldId id="329" r:id="rId7"/>
    <p:sldId id="330" r:id="rId8"/>
    <p:sldId id="337" r:id="rId9"/>
    <p:sldId id="331" r:id="rId10"/>
    <p:sldId id="338" r:id="rId11"/>
    <p:sldId id="343" r:id="rId12"/>
    <p:sldId id="346" r:id="rId13"/>
    <p:sldId id="341" r:id="rId14"/>
  </p:sldIdLst>
  <p:sldSz cx="12192000" cy="6858000"/>
  <p:notesSz cx="6792913" cy="9925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3DFE65-923A-D74F-9699-12D0E2CB76DE}">
          <p14:sldIdLst>
            <p14:sldId id="344"/>
            <p14:sldId id="320"/>
            <p14:sldId id="327"/>
            <p14:sldId id="321"/>
            <p14:sldId id="328"/>
            <p14:sldId id="329"/>
            <p14:sldId id="330"/>
            <p14:sldId id="337"/>
            <p14:sldId id="331"/>
            <p14:sldId id="338"/>
            <p14:sldId id="343"/>
            <p14:sldId id="346"/>
            <p14:sldId id="34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6B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40"/>
    <p:restoredTop sz="79048"/>
  </p:normalViewPr>
  <p:slideViewPr>
    <p:cSldViewPr snapToGrid="0" snapToObjects="1">
      <p:cViewPr varScale="1">
        <p:scale>
          <a:sx n="108" d="100"/>
          <a:sy n="108" d="100"/>
        </p:scale>
        <p:origin x="872" y="192"/>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180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D1CA6B-F26F-1B43-AF77-C4F0A3ED7A4D}"/>
              </a:ext>
            </a:extLst>
          </p:cNvPr>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76F68A1-C323-B647-940D-18B257F373A1}"/>
              </a:ext>
            </a:extLst>
          </p:cNvPr>
          <p:cNvSpPr>
            <a:spLocks noGrp="1"/>
          </p:cNvSpPr>
          <p:nvPr>
            <p:ph type="dt" sz="quarter" idx="1"/>
          </p:nvPr>
        </p:nvSpPr>
        <p:spPr>
          <a:xfrm>
            <a:off x="3847745" y="0"/>
            <a:ext cx="2943596" cy="497976"/>
          </a:xfrm>
          <a:prstGeom prst="rect">
            <a:avLst/>
          </a:prstGeom>
        </p:spPr>
        <p:txBody>
          <a:bodyPr vert="horz" lIns="91440" tIns="45720" rIns="91440" bIns="45720" rtlCol="0"/>
          <a:lstStyle>
            <a:lvl1pPr algn="r">
              <a:defRPr sz="1200"/>
            </a:lvl1pPr>
          </a:lstStyle>
          <a:p>
            <a:fld id="{90628EA5-3B57-EB45-AB9E-A048054F959C}" type="datetimeFigureOut">
              <a:rPr lang="en-GB" smtClean="0"/>
              <a:t>27/10/2022</a:t>
            </a:fld>
            <a:endParaRPr lang="en-GB"/>
          </a:p>
        </p:txBody>
      </p:sp>
      <p:sp>
        <p:nvSpPr>
          <p:cNvPr id="4" name="Footer Placeholder 3">
            <a:extLst>
              <a:ext uri="{FF2B5EF4-FFF2-40B4-BE49-F238E27FC236}">
                <a16:creationId xmlns:a16="http://schemas.microsoft.com/office/drawing/2014/main" id="{01D1A8AC-4164-0C43-926E-505BC0BDC352}"/>
              </a:ext>
            </a:extLst>
          </p:cNvPr>
          <p:cNvSpPr>
            <a:spLocks noGrp="1"/>
          </p:cNvSpPr>
          <p:nvPr>
            <p:ph type="ftr" sz="quarter" idx="2"/>
          </p:nvPr>
        </p:nvSpPr>
        <p:spPr>
          <a:xfrm>
            <a:off x="0" y="9427076"/>
            <a:ext cx="2943596" cy="4979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11FF39F-F0D0-014E-AAE5-B4774C48F571}"/>
              </a:ext>
            </a:extLst>
          </p:cNvPr>
          <p:cNvSpPr>
            <a:spLocks noGrp="1"/>
          </p:cNvSpPr>
          <p:nvPr>
            <p:ph type="sldNum" sz="quarter" idx="3"/>
          </p:nvPr>
        </p:nvSpPr>
        <p:spPr>
          <a:xfrm>
            <a:off x="3847745" y="9427076"/>
            <a:ext cx="2943596" cy="497975"/>
          </a:xfrm>
          <a:prstGeom prst="rect">
            <a:avLst/>
          </a:prstGeom>
        </p:spPr>
        <p:txBody>
          <a:bodyPr vert="horz" lIns="91440" tIns="45720" rIns="91440" bIns="45720" rtlCol="0" anchor="b"/>
          <a:lstStyle>
            <a:lvl1pPr algn="r">
              <a:defRPr sz="1200"/>
            </a:lvl1pPr>
          </a:lstStyle>
          <a:p>
            <a:fld id="{1CF93CC9-238D-3A4D-96C0-6A460E557E64}" type="slidenum">
              <a:rPr lang="en-GB" smtClean="0"/>
              <a:t>‹#›</a:t>
            </a:fld>
            <a:endParaRPr lang="en-GB"/>
          </a:p>
        </p:txBody>
      </p:sp>
    </p:spTree>
    <p:extLst>
      <p:ext uri="{BB962C8B-B14F-4D97-AF65-F5344CB8AC3E}">
        <p14:creationId xmlns:p14="http://schemas.microsoft.com/office/powerpoint/2010/main" val="1342758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3596" cy="49797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7745" y="0"/>
            <a:ext cx="2943596" cy="497976"/>
          </a:xfrm>
          <a:prstGeom prst="rect">
            <a:avLst/>
          </a:prstGeom>
        </p:spPr>
        <p:txBody>
          <a:bodyPr vert="horz" lIns="91440" tIns="45720" rIns="91440" bIns="45720" rtlCol="0"/>
          <a:lstStyle>
            <a:lvl1pPr algn="r">
              <a:defRPr sz="1200"/>
            </a:lvl1pPr>
          </a:lstStyle>
          <a:p>
            <a:fld id="{932DA37D-2FDE-F047-A814-B89AF3CAA999}" type="datetimeFigureOut">
              <a:rPr lang="en-GB" smtClean="0"/>
              <a:t>27/10/2022</a:t>
            </a:fld>
            <a:endParaRPr lang="en-GB"/>
          </a:p>
        </p:txBody>
      </p:sp>
      <p:sp>
        <p:nvSpPr>
          <p:cNvPr id="4" name="Slide Image Placeholder 3"/>
          <p:cNvSpPr>
            <a:spLocks noGrp="1" noRot="1" noChangeAspect="1"/>
          </p:cNvSpPr>
          <p:nvPr>
            <p:ph type="sldImg" idx="2"/>
          </p:nvPr>
        </p:nvSpPr>
        <p:spPr>
          <a:xfrm>
            <a:off x="419100" y="1239838"/>
            <a:ext cx="5954713" cy="335121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292" y="4776431"/>
            <a:ext cx="5434330" cy="3907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7076"/>
            <a:ext cx="2943596" cy="4979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7745" y="9427076"/>
            <a:ext cx="2943596" cy="497975"/>
          </a:xfrm>
          <a:prstGeom prst="rect">
            <a:avLst/>
          </a:prstGeom>
        </p:spPr>
        <p:txBody>
          <a:bodyPr vert="horz" lIns="91440" tIns="45720" rIns="91440" bIns="45720" rtlCol="0" anchor="b"/>
          <a:lstStyle>
            <a:lvl1pPr algn="r">
              <a:defRPr sz="1200"/>
            </a:lvl1pPr>
          </a:lstStyle>
          <a:p>
            <a:fld id="{167819B1-5A62-8942-A1A9-7C81B8FCFFD7}" type="slidenum">
              <a:rPr lang="en-GB" smtClean="0"/>
              <a:t>‹#›</a:t>
            </a:fld>
            <a:endParaRPr lang="en-GB"/>
          </a:p>
        </p:txBody>
      </p:sp>
    </p:spTree>
    <p:extLst>
      <p:ext uri="{BB962C8B-B14F-4D97-AF65-F5344CB8AC3E}">
        <p14:creationId xmlns:p14="http://schemas.microsoft.com/office/powerpoint/2010/main" val="796809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2</a:t>
            </a:fld>
            <a:endParaRPr lang="en-GB"/>
          </a:p>
        </p:txBody>
      </p:sp>
    </p:spTree>
    <p:extLst>
      <p:ext uri="{BB962C8B-B14F-4D97-AF65-F5344CB8AC3E}">
        <p14:creationId xmlns:p14="http://schemas.microsoft.com/office/powerpoint/2010/main" val="35840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3</a:t>
            </a:fld>
            <a:endParaRPr lang="en-GB"/>
          </a:p>
        </p:txBody>
      </p:sp>
    </p:spTree>
    <p:extLst>
      <p:ext uri="{BB962C8B-B14F-4D97-AF65-F5344CB8AC3E}">
        <p14:creationId xmlns:p14="http://schemas.microsoft.com/office/powerpoint/2010/main" val="264824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E37EAD-B669-450B-8488-2784A37454DD}" type="slidenum">
              <a:rPr lang="en-GB" smtClean="0"/>
              <a:t>4</a:t>
            </a:fld>
            <a:endParaRPr lang="en-GB"/>
          </a:p>
        </p:txBody>
      </p:sp>
    </p:spTree>
    <p:extLst>
      <p:ext uri="{BB962C8B-B14F-4D97-AF65-F5344CB8AC3E}">
        <p14:creationId xmlns:p14="http://schemas.microsoft.com/office/powerpoint/2010/main" val="3937966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long slide show, so we’ll go quickly over background </a:t>
            </a:r>
            <a:r>
              <a:rPr lang="en-US" dirty="0" err="1"/>
              <a:t>etc</a:t>
            </a:r>
            <a:r>
              <a:rPr lang="en-US" dirty="0"/>
              <a:t> to have time to focus on the core issues!</a:t>
            </a:r>
          </a:p>
        </p:txBody>
      </p:sp>
      <p:sp>
        <p:nvSpPr>
          <p:cNvPr id="4" name="Slide Number Placeholder 3"/>
          <p:cNvSpPr>
            <a:spLocks noGrp="1"/>
          </p:cNvSpPr>
          <p:nvPr>
            <p:ph type="sldNum" sz="quarter" idx="5"/>
          </p:nvPr>
        </p:nvSpPr>
        <p:spPr/>
        <p:txBody>
          <a:bodyPr/>
          <a:lstStyle/>
          <a:p>
            <a:fld id="{167819B1-5A62-8942-A1A9-7C81B8FCFFD7}" type="slidenum">
              <a:rPr lang="en-GB" smtClean="0"/>
              <a:t>13</a:t>
            </a:fld>
            <a:endParaRPr lang="en-GB"/>
          </a:p>
        </p:txBody>
      </p:sp>
    </p:spTree>
    <p:extLst>
      <p:ext uri="{BB962C8B-B14F-4D97-AF65-F5344CB8AC3E}">
        <p14:creationId xmlns:p14="http://schemas.microsoft.com/office/powerpoint/2010/main" val="20994047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First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432" y="4310142"/>
            <a:ext cx="10515600" cy="468103"/>
          </a:xfrm>
          <a:prstGeom prst="rect">
            <a:avLst/>
          </a:prstGeom>
        </p:spPr>
        <p:txBody>
          <a:bodyPr/>
          <a:lstStyle>
            <a:lvl1pPr>
              <a:defRPr lang="en-GB" sz="18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Name(s) of presenters</a:t>
            </a:r>
            <a:r>
              <a:rPr lang="en-US" b="0" dirty="0"/>
              <a:t>, affiliation</a:t>
            </a:r>
            <a:endParaRPr lang="en-GB" dirty="0"/>
          </a:p>
        </p:txBody>
      </p:sp>
      <p:sp>
        <p:nvSpPr>
          <p:cNvPr id="3" name="Content Placeholder 2"/>
          <p:cNvSpPr>
            <a:spLocks noGrp="1"/>
          </p:cNvSpPr>
          <p:nvPr>
            <p:ph sz="half" idx="1" hasCustomPrompt="1"/>
          </p:nvPr>
        </p:nvSpPr>
        <p:spPr>
          <a:xfrm>
            <a:off x="442432" y="3132712"/>
            <a:ext cx="10911367" cy="380399"/>
          </a:xfrm>
          <a:prstGeom prst="rect">
            <a:avLst/>
          </a:prstGeom>
        </p:spPr>
        <p:txBody>
          <a:bodyPr>
            <a:normAutofit/>
          </a:bodyPr>
          <a:lstStyle>
            <a:lvl1pPr marL="0" indent="0">
              <a:buNone/>
              <a:defRPr lang="en-US" sz="2000" b="0" i="0" kern="1200" dirty="0" smtClean="0">
                <a:solidFill>
                  <a:srgbClr val="1F6BA7"/>
                </a:solidFill>
                <a:latin typeface="Cambria" panose="02040503050406030204" pitchFamily="18" charset="0"/>
                <a:ea typeface="+mn-ea"/>
                <a:cs typeface="Cambria" panose="02040503050406030204" pitchFamily="18" charset="0"/>
              </a:defRPr>
            </a:lvl1pPr>
          </a:lstStyle>
          <a:p>
            <a:pPr lvl="0"/>
            <a:r>
              <a:rPr lang="en-US" dirty="0"/>
              <a:t>Subtitle – location, date</a:t>
            </a:r>
          </a:p>
        </p:txBody>
      </p:sp>
      <p:sp>
        <p:nvSpPr>
          <p:cNvPr id="4" name="Content Placeholder 3"/>
          <p:cNvSpPr>
            <a:spLocks noGrp="1"/>
          </p:cNvSpPr>
          <p:nvPr>
            <p:ph sz="half" idx="2" hasCustomPrompt="1"/>
          </p:nvPr>
        </p:nvSpPr>
        <p:spPr>
          <a:xfrm>
            <a:off x="442432" y="2323677"/>
            <a:ext cx="10911367" cy="714466"/>
          </a:xfrm>
          <a:prstGeom prst="rect">
            <a:avLst/>
          </a:prstGeom>
        </p:spPr>
        <p:txBody>
          <a:bodyPr>
            <a:normAutofit/>
          </a:bodyPr>
          <a:lstStyle>
            <a:lvl1pPr marL="0" indent="0">
              <a:buNone/>
              <a:defRPr lang="en-US" sz="3600" b="1" kern="1200" dirty="0" smtClean="0">
                <a:solidFill>
                  <a:schemeClr val="tx1"/>
                </a:solidFill>
                <a:latin typeface="Cambria" panose="02040503050406030204" pitchFamily="18" charset="0"/>
                <a:ea typeface="Cambria" panose="02040503050406030204" pitchFamily="18" charset="0"/>
                <a:cs typeface="Cambria" panose="02040503050406030204" pitchFamily="18" charset="0"/>
              </a:defRPr>
            </a:lvl1pPr>
            <a:lvl2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a:defRPr lang="en-GB" sz="24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Main title</a:t>
            </a:r>
          </a:p>
        </p:txBody>
      </p:sp>
      <p:cxnSp>
        <p:nvCxnSpPr>
          <p:cNvPr id="12" name="Connettore 1 15"/>
          <p:cNvCxnSpPr>
            <a:cxnSpLocks/>
          </p:cNvCxnSpPr>
          <p:nvPr userDrawn="1"/>
        </p:nvCxnSpPr>
        <p:spPr>
          <a:xfrm>
            <a:off x="442432" y="5942730"/>
            <a:ext cx="11565954" cy="0"/>
          </a:xfrm>
          <a:prstGeom prst="line">
            <a:avLst/>
          </a:prstGeom>
          <a:ln w="6350" cmpd="sng">
            <a:solidFill>
              <a:srgbClr val="1F497D"/>
            </a:solidFill>
          </a:ln>
          <a:effectLst>
            <a:outerShdw dist="12700" dir="5400000" sx="0" sy="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7" name="Text Placeholder 16"/>
          <p:cNvSpPr>
            <a:spLocks noGrp="1"/>
          </p:cNvSpPr>
          <p:nvPr>
            <p:ph type="body" sz="quarter" idx="10"/>
          </p:nvPr>
        </p:nvSpPr>
        <p:spPr>
          <a:xfrm>
            <a:off x="359217" y="655227"/>
            <a:ext cx="3188315" cy="271462"/>
          </a:xfrm>
          <a:prstGeom prst="rect">
            <a:avLst/>
          </a:prstGeom>
        </p:spPr>
        <p:txBody>
          <a:bodyPr/>
          <a:lstStyle>
            <a:lvl1pPr>
              <a:defRPr lang="en-US" sz="1600" b="1" kern="1200" dirty="0" smtClean="0">
                <a:solidFill>
                  <a:prstClr val="white"/>
                </a:solidFill>
                <a:latin typeface="Open Sans"/>
                <a:ea typeface="+mn-ea"/>
                <a:cs typeface="Open Sans"/>
              </a:defRPr>
            </a:lvl1pPr>
          </a:lstStyle>
          <a:p>
            <a:pPr lvl="0"/>
            <a:r>
              <a:rPr lang="en-GB"/>
              <a:t>Click to edit Master text styles</a:t>
            </a:r>
          </a:p>
        </p:txBody>
      </p:sp>
      <p:pic>
        <p:nvPicPr>
          <p:cNvPr id="13" name="Immagine 5"/>
          <p:cNvPicPr>
            <a:picLocks noChangeAspect="1"/>
          </p:cNvPicPr>
          <p:nvPr userDrawn="1"/>
        </p:nvPicPr>
        <p:blipFill>
          <a:blip r:embed="rId2"/>
          <a:stretch>
            <a:fillRect/>
          </a:stretch>
        </p:blipFill>
        <p:spPr>
          <a:xfrm>
            <a:off x="-661119" y="386816"/>
            <a:ext cx="4606591" cy="714466"/>
          </a:xfrm>
          <a:prstGeom prst="rect">
            <a:avLst/>
          </a:prstGeom>
        </p:spPr>
      </p:pic>
      <p:pic>
        <p:nvPicPr>
          <p:cNvPr id="6" name="Picture 5">
            <a:extLst>
              <a:ext uri="{FF2B5EF4-FFF2-40B4-BE49-F238E27FC236}">
                <a16:creationId xmlns:a16="http://schemas.microsoft.com/office/drawing/2014/main" id="{2738A5C0-9CAE-D448-9A43-C65D1B01E42D}"/>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61793" y="5338161"/>
            <a:ext cx="2478779" cy="1387633"/>
          </a:xfrm>
          <a:prstGeom prst="rect">
            <a:avLst/>
          </a:prstGeom>
        </p:spPr>
      </p:pic>
    </p:spTree>
    <p:extLst>
      <p:ext uri="{BB962C8B-B14F-4D97-AF65-F5344CB8AC3E}">
        <p14:creationId xmlns:p14="http://schemas.microsoft.com/office/powerpoint/2010/main" val="50665698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egnaposto contenuto 2"/>
          <p:cNvSpPr>
            <a:spLocks noGrp="1"/>
          </p:cNvSpPr>
          <p:nvPr>
            <p:ph idx="13" hasCustomPrompt="1"/>
          </p:nvPr>
        </p:nvSpPr>
        <p:spPr>
          <a:xfrm>
            <a:off x="304722" y="1246798"/>
            <a:ext cx="11616345" cy="5234092"/>
          </a:xfrm>
          <a:prstGeom prst="rect">
            <a:avLst/>
          </a:prstGeom>
        </p:spPr>
        <p:txBody>
          <a:bodyPr/>
          <a:lstStyle>
            <a:lvl1pPr marL="285750" indent="-285750">
              <a:lnSpc>
                <a:spcPct val="120000"/>
              </a:lnSpc>
              <a:buFont typeface="Arial" panose="020B0604020202020204" pitchFamily="34" charset="0"/>
              <a:buChar char="•"/>
              <a:defRPr/>
            </a:lvl1pPr>
          </a:lstStyle>
          <a:p>
            <a:pPr marL="0" indent="0">
              <a:buNone/>
            </a:pPr>
            <a:r>
              <a:rPr lang="it-IT" b="1" dirty="0">
                <a:latin typeface="Open Sans"/>
                <a:cs typeface="Open Sans"/>
              </a:rPr>
              <a:t>Text (</a:t>
            </a:r>
            <a:r>
              <a:rPr lang="it-IT" b="1" dirty="0" err="1">
                <a:latin typeface="Open Sans"/>
                <a:cs typeface="Open Sans"/>
              </a:rPr>
              <a:t>title</a:t>
            </a:r>
            <a:r>
              <a:rPr lang="it-IT" b="1" dirty="0">
                <a:latin typeface="Open Sans"/>
                <a:cs typeface="Open Sans"/>
              </a:rPr>
              <a:t>)</a:t>
            </a:r>
          </a:p>
          <a:p>
            <a:pPr marL="0" indent="0">
              <a:lnSpc>
                <a:spcPct val="120000"/>
              </a:lnSpc>
              <a:buNone/>
            </a:pPr>
            <a:r>
              <a:rPr lang="it-IT" sz="1800" dirty="0">
                <a:latin typeface="Open Sans"/>
                <a:cs typeface="Open Sans"/>
              </a:rPr>
              <a:t>Text </a:t>
            </a:r>
            <a:r>
              <a:rPr lang="it-IT" sz="1800" dirty="0" err="1">
                <a:latin typeface="Open Sans"/>
                <a:cs typeface="Open Sans"/>
              </a:rPr>
              <a:t>Lorem</a:t>
            </a:r>
            <a:r>
              <a:rPr lang="it-IT" sz="1800" dirty="0">
                <a:latin typeface="Open Sans"/>
                <a:cs typeface="Open Sans"/>
              </a:rPr>
              <a:t> </a:t>
            </a:r>
            <a:r>
              <a:rPr lang="it-IT" sz="1800" dirty="0" err="1">
                <a:latin typeface="Open Sans"/>
                <a:cs typeface="Open Sans"/>
              </a:rPr>
              <a:t>ipsum</a:t>
            </a:r>
            <a:r>
              <a:rPr lang="it-IT" sz="1800" dirty="0">
                <a:latin typeface="Open Sans"/>
                <a:cs typeface="Open Sans"/>
              </a:rPr>
              <a:t> </a:t>
            </a:r>
            <a:r>
              <a:rPr lang="it-IT" sz="1800" dirty="0" err="1">
                <a:latin typeface="Open Sans"/>
                <a:cs typeface="Open Sans"/>
              </a:rPr>
              <a:t>dolor</a:t>
            </a:r>
            <a:r>
              <a:rPr lang="it-IT" sz="1800" dirty="0">
                <a:latin typeface="Open Sans"/>
                <a:cs typeface="Open Sans"/>
              </a:rPr>
              <a:t> </a:t>
            </a:r>
            <a:r>
              <a:rPr lang="it-IT" sz="1800" dirty="0" err="1">
                <a:latin typeface="Open Sans"/>
                <a:cs typeface="Open Sans"/>
              </a:rPr>
              <a:t>sitmkn</a:t>
            </a:r>
            <a:r>
              <a:rPr lang="it-IT" sz="1800" dirty="0">
                <a:latin typeface="Open Sans"/>
                <a:cs typeface="Open Sans"/>
              </a:rPr>
              <a:t> </a:t>
            </a:r>
            <a:r>
              <a:rPr lang="it-IT" sz="1800" dirty="0" err="1">
                <a:latin typeface="Open Sans"/>
                <a:cs typeface="Open Sans"/>
              </a:rPr>
              <a:t>djsoinsc-msdece</a:t>
            </a:r>
            <a:r>
              <a:rPr lang="it-IT" sz="1800" dirty="0">
                <a:latin typeface="Open Sans"/>
                <a:cs typeface="Open Sans"/>
              </a:rPr>
              <a:t>. </a:t>
            </a:r>
            <a:r>
              <a:rPr lang="it-IT" sz="1800" dirty="0" err="1">
                <a:latin typeface="Open Sans"/>
                <a:cs typeface="Open Sans"/>
              </a:rPr>
              <a:t>Lorem</a:t>
            </a:r>
            <a:r>
              <a:rPr lang="it-IT" sz="1800" dirty="0">
                <a:latin typeface="Open Sans"/>
                <a:cs typeface="Open Sans"/>
              </a:rPr>
              <a:t> </a:t>
            </a:r>
            <a:r>
              <a:rPr lang="it-IT" sz="1800" dirty="0" err="1">
                <a:latin typeface="Open Sans"/>
                <a:cs typeface="Open Sans"/>
              </a:rPr>
              <a:t>ipsum</a:t>
            </a:r>
            <a:r>
              <a:rPr lang="it-IT" sz="1800" dirty="0">
                <a:latin typeface="Open Sans"/>
                <a:cs typeface="Open Sans"/>
              </a:rPr>
              <a:t> </a:t>
            </a:r>
            <a:r>
              <a:rPr lang="it-IT" sz="1800" dirty="0" err="1">
                <a:latin typeface="Open Sans"/>
                <a:cs typeface="Open Sans"/>
              </a:rPr>
              <a:t>dolor</a:t>
            </a:r>
            <a:r>
              <a:rPr lang="it-IT" sz="1800" dirty="0">
                <a:latin typeface="Open Sans"/>
                <a:cs typeface="Open Sans"/>
              </a:rPr>
              <a:t> </a:t>
            </a:r>
            <a:r>
              <a:rPr lang="it-IT" sz="1800" dirty="0" err="1">
                <a:latin typeface="Open Sans"/>
                <a:cs typeface="Open Sans"/>
              </a:rPr>
              <a:t>sitmkn</a:t>
            </a:r>
            <a:r>
              <a:rPr lang="it-IT" sz="1800" dirty="0">
                <a:latin typeface="Open Sans"/>
                <a:cs typeface="Open Sans"/>
              </a:rPr>
              <a:t> </a:t>
            </a:r>
            <a:r>
              <a:rPr lang="it-IT" sz="1800" dirty="0" err="1">
                <a:latin typeface="Open Sans"/>
                <a:cs typeface="Open Sans"/>
              </a:rPr>
              <a:t>djsoinsc-msdece</a:t>
            </a:r>
            <a:r>
              <a:rPr lang="it-IT" sz="1800" dirty="0">
                <a:latin typeface="Open Sans"/>
                <a:cs typeface="Open Sans"/>
              </a:rPr>
              <a:t>.</a:t>
            </a:r>
          </a:p>
          <a:p>
            <a:pPr marL="0" indent="0">
              <a:buNone/>
            </a:pPr>
            <a:endParaRPr lang="it-IT" sz="1800" dirty="0">
              <a:latin typeface="Open Sans"/>
              <a:cs typeface="Open Sans"/>
            </a:endParaRPr>
          </a:p>
          <a:p>
            <a:pPr marL="0" indent="0">
              <a:buNone/>
            </a:pPr>
            <a:endParaRPr lang="it-IT" sz="1800" dirty="0">
              <a:latin typeface="Open Sans"/>
              <a:cs typeface="Open Sans"/>
            </a:endParaRPr>
          </a:p>
          <a:p>
            <a:pPr marL="0" indent="0">
              <a:buNone/>
            </a:pPr>
            <a:endParaRPr lang="it-IT" sz="1800" dirty="0">
              <a:latin typeface="Open Sans"/>
              <a:cs typeface="Open Sans"/>
            </a:endParaRPr>
          </a:p>
        </p:txBody>
      </p:sp>
      <p:sp>
        <p:nvSpPr>
          <p:cNvPr id="8" name="Text Placeholder 14"/>
          <p:cNvSpPr>
            <a:spLocks noGrp="1"/>
          </p:cNvSpPr>
          <p:nvPr>
            <p:ph type="body" sz="quarter" idx="14" hasCustomPrompt="1"/>
          </p:nvPr>
        </p:nvSpPr>
        <p:spPr>
          <a:xfrm>
            <a:off x="263609" y="420625"/>
            <a:ext cx="10935855" cy="530352"/>
          </a:xfrm>
          <a:prstGeom prst="rect">
            <a:avLst/>
          </a:prstGeom>
        </p:spPr>
        <p:txBody>
          <a:bodyPr/>
          <a:lstStyle>
            <a:lvl1pPr marL="0" indent="0">
              <a:buNone/>
              <a:defRPr lang="en-US" sz="3200" b="1" kern="1200" dirty="0" smtClean="0">
                <a:solidFill>
                  <a:srgbClr val="1F6BA7"/>
                </a:solidFill>
                <a:latin typeface="Open Sans"/>
                <a:ea typeface="+mn-ea"/>
                <a:cs typeface="Open Sans"/>
              </a:defRPr>
            </a:lvl1pPr>
            <a:lvl2pPr>
              <a:defRPr lang="en-US" sz="1050" kern="1200" dirty="0" smtClean="0">
                <a:solidFill>
                  <a:srgbClr val="1F6BA7"/>
                </a:solidFill>
                <a:latin typeface="Open Sans"/>
                <a:ea typeface="+mn-ea"/>
                <a:cs typeface="Open Sans"/>
              </a:defRPr>
            </a:lvl2pPr>
            <a:lvl3pPr>
              <a:defRPr lang="en-US" sz="1050" kern="1200" dirty="0" smtClean="0">
                <a:solidFill>
                  <a:srgbClr val="1F6BA7"/>
                </a:solidFill>
                <a:latin typeface="Open Sans"/>
                <a:ea typeface="+mn-ea"/>
                <a:cs typeface="Open Sans"/>
              </a:defRPr>
            </a:lvl3pPr>
            <a:lvl4pPr>
              <a:defRPr lang="en-US" sz="1050" kern="1200" dirty="0" smtClean="0">
                <a:solidFill>
                  <a:srgbClr val="1F6BA7"/>
                </a:solidFill>
                <a:latin typeface="Open Sans"/>
                <a:ea typeface="+mn-ea"/>
                <a:cs typeface="Open Sans"/>
              </a:defRPr>
            </a:lvl4pPr>
            <a:lvl5pPr>
              <a:defRPr lang="en-GB" sz="1050" kern="1200" dirty="0">
                <a:solidFill>
                  <a:srgbClr val="1F6BA7"/>
                </a:solidFill>
                <a:latin typeface="Open Sans"/>
                <a:ea typeface="+mn-ea"/>
                <a:cs typeface="Open Sans"/>
              </a:defRPr>
            </a:lvl5pPr>
          </a:lstStyle>
          <a:p>
            <a:pPr lvl="0"/>
            <a:r>
              <a:rPr lang="en-US" dirty="0"/>
              <a:t>Slide title</a:t>
            </a:r>
          </a:p>
        </p:txBody>
      </p:sp>
      <p:cxnSp>
        <p:nvCxnSpPr>
          <p:cNvPr id="5" name="Straight Connector 4">
            <a:extLst>
              <a:ext uri="{FF2B5EF4-FFF2-40B4-BE49-F238E27FC236}">
                <a16:creationId xmlns:a16="http://schemas.microsoft.com/office/drawing/2014/main" id="{F1E641C7-CC69-6945-A1AC-1FF05AD96B6F}"/>
              </a:ext>
            </a:extLst>
          </p:cNvPr>
          <p:cNvCxnSpPr>
            <a:cxnSpLocks/>
          </p:cNvCxnSpPr>
          <p:nvPr userDrawn="1"/>
        </p:nvCxnSpPr>
        <p:spPr>
          <a:xfrm>
            <a:off x="12135497" y="0"/>
            <a:ext cx="0" cy="6858000"/>
          </a:xfrm>
          <a:prstGeom prst="line">
            <a:avLst/>
          </a:prstGeom>
          <a:ln w="152400"/>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F027964-0995-8F43-9E2B-8D42B3704AD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121645" y="27832"/>
            <a:ext cx="1913263" cy="1071055"/>
          </a:xfrm>
          <a:prstGeom prst="rect">
            <a:avLst/>
          </a:prstGeom>
        </p:spPr>
      </p:pic>
      <p:sp>
        <p:nvSpPr>
          <p:cNvPr id="9" name="Slide Number Placeholder 5">
            <a:extLst>
              <a:ext uri="{FF2B5EF4-FFF2-40B4-BE49-F238E27FC236}">
                <a16:creationId xmlns:a16="http://schemas.microsoft.com/office/drawing/2014/main" id="{17204E7F-823B-6242-BF5D-893F8B1E7834}"/>
              </a:ext>
            </a:extLst>
          </p:cNvPr>
          <p:cNvSpPr>
            <a:spLocks noGrp="1"/>
          </p:cNvSpPr>
          <p:nvPr>
            <p:ph type="sldNum" sz="quarter" idx="12"/>
          </p:nvPr>
        </p:nvSpPr>
        <p:spPr>
          <a:xfrm>
            <a:off x="9177867" y="6411586"/>
            <a:ext cx="2743200" cy="365125"/>
          </a:xfrm>
        </p:spPr>
        <p:txBody>
          <a:bodyPr/>
          <a:lstStyle>
            <a:lvl1pPr>
              <a:defRPr sz="1600"/>
            </a:lvl1pPr>
          </a:lstStyle>
          <a:p>
            <a:fld id="{F26FC048-DF4E-0746-B313-543F0DD72FCB}" type="slidenum">
              <a:rPr lang="en-GB" smtClean="0"/>
              <a:pPr/>
              <a:t>‹#›</a:t>
            </a:fld>
            <a:endParaRPr lang="en-GB"/>
          </a:p>
        </p:txBody>
      </p:sp>
    </p:spTree>
    <p:extLst>
      <p:ext uri="{BB962C8B-B14F-4D97-AF65-F5344CB8AC3E}">
        <p14:creationId xmlns:p14="http://schemas.microsoft.com/office/powerpoint/2010/main" val="3721415889"/>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8DBD6C-32A7-3F44-A2EB-469D7D3CE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5B8AB5F-426D-FC43-A1CE-4A8228FF08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74AE1AC-505D-D244-BF59-1FF84006F7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7B1556B6-3911-514A-A2D3-508B453B6D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BEFC081-57EB-A143-A1A7-1FC603BAE0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FC048-DF4E-0746-B313-543F0DD72FCB}" type="slidenum">
              <a:rPr lang="en-GB" smtClean="0"/>
              <a:t>‹#›</a:t>
            </a:fld>
            <a:endParaRPr lang="en-GB"/>
          </a:p>
        </p:txBody>
      </p:sp>
    </p:spTree>
    <p:extLst>
      <p:ext uri="{BB962C8B-B14F-4D97-AF65-F5344CB8AC3E}">
        <p14:creationId xmlns:p14="http://schemas.microsoft.com/office/powerpoint/2010/main" val="3339834278"/>
      </p:ext>
    </p:extLst>
  </p:cSld>
  <p:clrMap bg1="lt1" tx1="dk1" bg2="lt2" tx2="dk2" accent1="accent1" accent2="accent2" accent3="accent3" accent4="accent4" accent5="accent5" accent6="accent6" hlink="hlink" folHlink="folHlink"/>
  <p:sldLayoutIdLst>
    <p:sldLayoutId id="2147483660" r:id="rId1"/>
    <p:sldLayoutId id="2147483661"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rcst.org/treatment_of_exports_in_the_eu_cb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ercst.org/international-cooperation-on-bcas/" TargetMode="External"/><Relationship Id="rId4" Type="http://schemas.openxmlformats.org/officeDocument/2006/relationships/hyperlink" Target="https://ercst.org/indirect-emissions-in-the-eu-cbam-2022/"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89D6D6-FC3C-97C8-B2CD-C6CC17A87FDE}"/>
              </a:ext>
            </a:extLst>
          </p:cNvPr>
          <p:cNvSpPr>
            <a:spLocks noGrp="1"/>
          </p:cNvSpPr>
          <p:nvPr>
            <p:ph type="title"/>
          </p:nvPr>
        </p:nvSpPr>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r>
              <a:rPr lang="en-US" sz="2200" dirty="0"/>
              <a:t>Andrei Marcu</a:t>
            </a:r>
            <a:br>
              <a:rPr lang="en-US" sz="2200" dirty="0"/>
            </a:br>
            <a:r>
              <a:rPr lang="en-US" sz="2200" dirty="0"/>
              <a:t>Aaron Cosbey</a:t>
            </a:r>
            <a:br>
              <a:rPr lang="en-US" sz="2200" dirty="0"/>
            </a:br>
            <a:r>
              <a:rPr lang="en-US" sz="2200" dirty="0"/>
              <a:t>Michael Mehling </a:t>
            </a:r>
          </a:p>
        </p:txBody>
      </p:sp>
      <p:sp>
        <p:nvSpPr>
          <p:cNvPr id="6" name="Content Placeholder 5">
            <a:extLst>
              <a:ext uri="{FF2B5EF4-FFF2-40B4-BE49-F238E27FC236}">
                <a16:creationId xmlns:a16="http://schemas.microsoft.com/office/drawing/2014/main" id="{3291D117-BF21-9A39-9438-0393B7CF9811}"/>
              </a:ext>
            </a:extLst>
          </p:cNvPr>
          <p:cNvSpPr>
            <a:spLocks noGrp="1"/>
          </p:cNvSpPr>
          <p:nvPr>
            <p:ph sz="half" idx="1"/>
          </p:nvPr>
        </p:nvSpPr>
        <p:spPr/>
        <p:txBody>
          <a:bodyPr/>
          <a:lstStyle/>
          <a:p>
            <a:r>
              <a:rPr lang="fr-BE" dirty="0" err="1"/>
              <a:t>October</a:t>
            </a:r>
            <a:r>
              <a:rPr lang="fr-BE" dirty="0"/>
              <a:t> 27, 2022</a:t>
            </a:r>
            <a:endParaRPr lang="en-US" dirty="0"/>
          </a:p>
        </p:txBody>
      </p:sp>
      <p:sp>
        <p:nvSpPr>
          <p:cNvPr id="4" name="Slide Number Placeholder 3">
            <a:extLst>
              <a:ext uri="{FF2B5EF4-FFF2-40B4-BE49-F238E27FC236}">
                <a16:creationId xmlns:a16="http://schemas.microsoft.com/office/drawing/2014/main" id="{3DF20537-BA36-FC34-DA21-77E00357FEF3}"/>
              </a:ext>
            </a:extLst>
          </p:cNvPr>
          <p:cNvSpPr>
            <a:spLocks noGrp="1"/>
          </p:cNvSpPr>
          <p:nvPr>
            <p:ph type="sldNum" sz="quarter" idx="4294967295"/>
          </p:nvPr>
        </p:nvSpPr>
        <p:spPr>
          <a:xfrm>
            <a:off x="9448800" y="6411913"/>
            <a:ext cx="2743200" cy="365125"/>
          </a:xfrm>
        </p:spPr>
        <p:txBody>
          <a:bodyPr/>
          <a:lstStyle/>
          <a:p>
            <a:fld id="{F26FC048-DF4E-0746-B313-543F0DD72FCB}" type="slidenum">
              <a:rPr lang="en-GB" smtClean="0"/>
              <a:pPr/>
              <a:t>1</a:t>
            </a:fld>
            <a:endParaRPr lang="en-GB"/>
          </a:p>
        </p:txBody>
      </p:sp>
      <p:sp>
        <p:nvSpPr>
          <p:cNvPr id="9" name="Content Placeholder 3">
            <a:extLst>
              <a:ext uri="{FF2B5EF4-FFF2-40B4-BE49-F238E27FC236}">
                <a16:creationId xmlns:a16="http://schemas.microsoft.com/office/drawing/2014/main" id="{A9E603F2-FF2C-68F9-02B7-732BC65BD31E}"/>
              </a:ext>
            </a:extLst>
          </p:cNvPr>
          <p:cNvSpPr txBox="1">
            <a:spLocks noGrp="1"/>
          </p:cNvSpPr>
          <p:nvPr>
            <p:ph sz="half" idx="2"/>
          </p:nvPr>
        </p:nvSpPr>
        <p:spPr>
          <a:xfrm>
            <a:off x="442912" y="2248779"/>
            <a:ext cx="10910887" cy="714375"/>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lang="en-US" sz="3600" b="1" kern="1200" dirty="0" smtClean="0">
                <a:solidFill>
                  <a:schemeClr val="tx1"/>
                </a:solidFill>
                <a:latin typeface="Cambria" panose="02040503050406030204" pitchFamily="18" charset="0"/>
                <a:ea typeface="Cambria" panose="02040503050406030204" pitchFamily="18" charset="0"/>
                <a:cs typeface="Cambria" panose="020405030504060302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GB" sz="24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1E6BA7"/>
                </a:solidFill>
                <a:latin typeface="Cambria Math" charset="0"/>
                <a:ea typeface="Cambria Math" charset="0"/>
                <a:cs typeface="Cambria Math" charset="0"/>
              </a:rPr>
              <a:t>CBAM: Aligning the Design with Evolving Circumstances</a:t>
            </a:r>
          </a:p>
          <a:p>
            <a:endParaRPr lang="en-GB" dirty="0">
              <a:solidFill>
                <a:srgbClr val="1E6BA7"/>
              </a:solidFill>
              <a:latin typeface="Cambria Math" charset="0"/>
              <a:ea typeface="Cambria Math" charset="0"/>
              <a:cs typeface="Cambria Math" charset="0"/>
            </a:endParaRPr>
          </a:p>
          <a:p>
            <a:endParaRPr lang="en-GB" dirty="0">
              <a:solidFill>
                <a:srgbClr val="1E6BA7"/>
              </a:solidFill>
              <a:latin typeface="Cambria Math" charset="0"/>
              <a:ea typeface="Cambria Math" charset="0"/>
              <a:cs typeface="Cambria Math" charset="0"/>
            </a:endParaRPr>
          </a:p>
        </p:txBody>
      </p:sp>
      <p:sp>
        <p:nvSpPr>
          <p:cNvPr id="10" name="Content Placeholder 3">
            <a:extLst>
              <a:ext uri="{FF2B5EF4-FFF2-40B4-BE49-F238E27FC236}">
                <a16:creationId xmlns:a16="http://schemas.microsoft.com/office/drawing/2014/main" id="{84A653D4-0236-6BBA-B051-5B685FB5C058}"/>
              </a:ext>
            </a:extLst>
          </p:cNvPr>
          <p:cNvSpPr txBox="1">
            <a:spLocks/>
          </p:cNvSpPr>
          <p:nvPr/>
        </p:nvSpPr>
        <p:spPr>
          <a:xfrm>
            <a:off x="442431" y="1789042"/>
            <a:ext cx="10911367" cy="71446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600" b="1" kern="1200" dirty="0" smtClean="0">
                <a:solidFill>
                  <a:schemeClr val="tx1"/>
                </a:solidFill>
                <a:latin typeface="Cambria" panose="02040503050406030204" pitchFamily="18" charset="0"/>
                <a:ea typeface="Cambria" panose="02040503050406030204" pitchFamily="18" charset="0"/>
                <a:cs typeface="Cambria" panose="020405030504060302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GB" sz="24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1E6BA7"/>
                </a:solidFill>
                <a:latin typeface="Cambria Math" charset="0"/>
                <a:ea typeface="Cambria Math" charset="0"/>
                <a:cs typeface="Cambria Math" charset="0"/>
              </a:rPr>
              <a:t>Launch of Report</a:t>
            </a:r>
          </a:p>
          <a:p>
            <a:endParaRPr lang="en-GB" dirty="0">
              <a:solidFill>
                <a:srgbClr val="1E6BA7"/>
              </a:solidFill>
              <a:latin typeface="Cambria Math" charset="0"/>
              <a:ea typeface="Cambria Math" charset="0"/>
              <a:cs typeface="Cambria Math" charset="0"/>
            </a:endParaRPr>
          </a:p>
          <a:p>
            <a:endParaRPr lang="en-GB" dirty="0">
              <a:solidFill>
                <a:srgbClr val="1E6BA7"/>
              </a:solidFill>
              <a:latin typeface="Cambria Math" charset="0"/>
              <a:ea typeface="Cambria Math" charset="0"/>
              <a:cs typeface="Cambria Math" charset="0"/>
            </a:endParaRPr>
          </a:p>
          <a:p>
            <a:endParaRPr lang="en-GB" dirty="0">
              <a:solidFill>
                <a:srgbClr val="1E6BA7"/>
              </a:solidFill>
              <a:latin typeface="Cambria Math" charset="0"/>
              <a:ea typeface="Cambria Math" charset="0"/>
              <a:cs typeface="Cambria Math" charset="0"/>
            </a:endParaRPr>
          </a:p>
          <a:p>
            <a:endParaRPr lang="en-GB" dirty="0">
              <a:solidFill>
                <a:srgbClr val="1E6BA7"/>
              </a:solidFill>
              <a:latin typeface="Cambria Math" charset="0"/>
              <a:ea typeface="Cambria Math" charset="0"/>
              <a:cs typeface="Cambria Math" charset="0"/>
            </a:endParaRPr>
          </a:p>
          <a:p>
            <a:endParaRPr lang="en-GB" dirty="0">
              <a:solidFill>
                <a:srgbClr val="1E6BA7"/>
              </a:solidFill>
              <a:latin typeface="Cambria Math" charset="0"/>
              <a:ea typeface="Cambria Math" charset="0"/>
              <a:cs typeface="Cambria Math" charset="0"/>
            </a:endParaRPr>
          </a:p>
          <a:p>
            <a:endParaRPr lang="en-GB" dirty="0">
              <a:solidFill>
                <a:srgbClr val="1E6BA7"/>
              </a:solidFill>
              <a:latin typeface="Cambria Math" charset="0"/>
              <a:ea typeface="Cambria Math" charset="0"/>
              <a:cs typeface="Cambria Math" charset="0"/>
            </a:endParaRPr>
          </a:p>
        </p:txBody>
      </p:sp>
    </p:spTree>
    <p:extLst>
      <p:ext uri="{BB962C8B-B14F-4D97-AF65-F5344CB8AC3E}">
        <p14:creationId xmlns:p14="http://schemas.microsoft.com/office/powerpoint/2010/main" val="8628897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lnSpcReduction="10000"/>
          </a:bodyPr>
          <a:lstStyle/>
          <a:p>
            <a:r>
              <a:rPr lang="en-GB" sz="3200" dirty="0">
                <a:cs typeface="Arial" panose="020B0604020202020204" pitchFamily="34" charset="0"/>
              </a:rPr>
              <a:t>ERCST has now completed the three phases of work on CBAM</a:t>
            </a:r>
          </a:p>
          <a:p>
            <a:r>
              <a:rPr lang="en-GB" sz="3200" dirty="0">
                <a:cs typeface="Arial" panose="020B0604020202020204" pitchFamily="34" charset="0"/>
              </a:rPr>
              <a:t>Phase III : Last Report of a series of four on CBAM</a:t>
            </a:r>
          </a:p>
          <a:p>
            <a:pPr lvl="1"/>
            <a:r>
              <a:rPr lang="en-GB" sz="2800" dirty="0">
                <a:cs typeface="Arial" panose="020B0604020202020204" pitchFamily="34" charset="0"/>
              </a:rPr>
              <a:t>Report 1: </a:t>
            </a:r>
            <a:r>
              <a:rPr lang="en-US" sz="2800" i="0" u="none" strike="noStrike" dirty="0">
                <a:solidFill>
                  <a:srgbClr val="212529"/>
                </a:solidFill>
                <a:effectLst/>
                <a:hlinkClick r:id="rId3"/>
              </a:rPr>
              <a:t>Treatment of Exports in the EU CBAM</a:t>
            </a:r>
            <a:r>
              <a:rPr lang="en-US" sz="2800" u="none" strike="noStrike" dirty="0">
                <a:solidFill>
                  <a:srgbClr val="212529"/>
                </a:solidFill>
              </a:rPr>
              <a:t> </a:t>
            </a:r>
            <a:r>
              <a:rPr lang="en-US" sz="2800" dirty="0">
                <a:solidFill>
                  <a:srgbClr val="212529"/>
                </a:solidFill>
              </a:rPr>
              <a:t>(18</a:t>
            </a:r>
            <a:r>
              <a:rPr lang="en-US" sz="2800" baseline="30000" dirty="0">
                <a:solidFill>
                  <a:srgbClr val="212529"/>
                </a:solidFill>
              </a:rPr>
              <a:t>th</a:t>
            </a:r>
            <a:r>
              <a:rPr lang="en-US" sz="2800" dirty="0">
                <a:solidFill>
                  <a:srgbClr val="212529"/>
                </a:solidFill>
              </a:rPr>
              <a:t> March 2022)</a:t>
            </a:r>
            <a:endParaRPr lang="en-GB" sz="2800" dirty="0">
              <a:cs typeface="Arial" panose="020B0604020202020204" pitchFamily="34" charset="0"/>
            </a:endParaRPr>
          </a:p>
          <a:p>
            <a:pPr lvl="1"/>
            <a:r>
              <a:rPr lang="en-GB" sz="2800" dirty="0">
                <a:cs typeface="Arial" panose="020B0604020202020204" pitchFamily="34" charset="0"/>
              </a:rPr>
              <a:t>Report 2: </a:t>
            </a:r>
            <a:r>
              <a:rPr lang="en-US" sz="2800" i="0" u="none" strike="noStrike" dirty="0">
                <a:solidFill>
                  <a:srgbClr val="212529"/>
                </a:solidFill>
                <a:effectLst/>
                <a:hlinkClick r:id="rId4"/>
              </a:rPr>
              <a:t>Indirect Emissions in the EU CBAM</a:t>
            </a:r>
            <a:r>
              <a:rPr lang="en-US" sz="2800" i="0" u="none" strike="noStrike" dirty="0">
                <a:solidFill>
                  <a:srgbClr val="212529"/>
                </a:solidFill>
                <a:effectLst/>
              </a:rPr>
              <a:t> (5</a:t>
            </a:r>
            <a:r>
              <a:rPr lang="en-US" sz="2800" i="0" u="none" strike="noStrike" baseline="30000" dirty="0">
                <a:solidFill>
                  <a:srgbClr val="212529"/>
                </a:solidFill>
                <a:effectLst/>
              </a:rPr>
              <a:t>th</a:t>
            </a:r>
            <a:r>
              <a:rPr lang="en-US" sz="2800" i="0" u="none" strike="noStrike" dirty="0">
                <a:solidFill>
                  <a:srgbClr val="212529"/>
                </a:solidFill>
                <a:effectLst/>
              </a:rPr>
              <a:t> July 2022)</a:t>
            </a:r>
          </a:p>
          <a:p>
            <a:pPr lvl="1"/>
            <a:r>
              <a:rPr lang="en-US" sz="2800" dirty="0">
                <a:solidFill>
                  <a:srgbClr val="212529"/>
                </a:solidFill>
              </a:rPr>
              <a:t>Report 3: </a:t>
            </a:r>
            <a:r>
              <a:rPr lang="en-US" sz="2800" dirty="0">
                <a:solidFill>
                  <a:srgbClr val="212529"/>
                </a:solidFill>
                <a:hlinkClick r:id="rId5"/>
              </a:rPr>
              <a:t>International Cooperation on BCAs</a:t>
            </a:r>
            <a:r>
              <a:rPr lang="en-US" sz="2800" dirty="0">
                <a:solidFill>
                  <a:srgbClr val="212529"/>
                </a:solidFill>
              </a:rPr>
              <a:t> (28</a:t>
            </a:r>
            <a:r>
              <a:rPr lang="en-US" sz="2800" baseline="30000" dirty="0">
                <a:solidFill>
                  <a:srgbClr val="212529"/>
                </a:solidFill>
              </a:rPr>
              <a:t>th</a:t>
            </a:r>
            <a:r>
              <a:rPr lang="en-US" sz="2800" dirty="0">
                <a:solidFill>
                  <a:srgbClr val="212529"/>
                </a:solidFill>
              </a:rPr>
              <a:t> September 2022) </a:t>
            </a:r>
            <a:endParaRPr lang="en-US" sz="2800" i="0" dirty="0">
              <a:solidFill>
                <a:srgbClr val="212529"/>
              </a:solidFill>
              <a:effectLst/>
            </a:endParaRPr>
          </a:p>
          <a:p>
            <a:r>
              <a:rPr lang="en-GB" sz="3200" dirty="0">
                <a:cs typeface="Arial" panose="020B0604020202020204" pitchFamily="34" charset="0"/>
              </a:rPr>
              <a:t>This report reflects on aligning the CBAM</a:t>
            </a:r>
            <a:r>
              <a:rPr lang="fr-BE" sz="3200" dirty="0">
                <a:cs typeface="Arial" panose="020B0604020202020204" pitchFamily="34" charset="0"/>
              </a:rPr>
              <a:t> </a:t>
            </a:r>
            <a:r>
              <a:rPr lang="en-GB" sz="3200" dirty="0">
                <a:cs typeface="Arial" panose="020B0604020202020204" pitchFamily="34" charset="0"/>
              </a:rPr>
              <a:t>design with evolving circumstances, looking at:</a:t>
            </a:r>
          </a:p>
          <a:p>
            <a:pPr lvl="1"/>
            <a:r>
              <a:rPr lang="en-GB" sz="2800" dirty="0">
                <a:cs typeface="Arial" panose="020B0604020202020204" pitchFamily="34" charset="0"/>
              </a:rPr>
              <a:t>An Evolving Context for the EU CBAM</a:t>
            </a:r>
          </a:p>
          <a:p>
            <a:pPr lvl="1"/>
            <a:r>
              <a:rPr lang="en-GB" sz="2800" dirty="0">
                <a:cs typeface="Arial" panose="020B0604020202020204" pitchFamily="34" charset="0"/>
              </a:rPr>
              <a:t>Potential Consequences on the CBAM </a:t>
            </a:r>
          </a:p>
          <a:p>
            <a:pPr lvl="1"/>
            <a:r>
              <a:rPr lang="en-GB" sz="2800" dirty="0">
                <a:cs typeface="Arial" panose="020B0604020202020204" pitchFamily="34" charset="0"/>
              </a:rPr>
              <a:t>Implementing CBAM in a World of Diverse Decarbonization Approaches </a:t>
            </a:r>
          </a:p>
          <a:p>
            <a:pPr marL="0" indent="0">
              <a:buNone/>
            </a:pPr>
            <a:endParaRPr lang="en-GB" sz="3200" dirty="0">
              <a:cs typeface="Arial" panose="020B0604020202020204" pitchFamily="34" charset="0"/>
            </a:endParaRPr>
          </a:p>
        </p:txBody>
      </p:sp>
      <p:sp>
        <p:nvSpPr>
          <p:cNvPr id="4" name="Text Placeholder 3"/>
          <p:cNvSpPr>
            <a:spLocks noGrp="1"/>
          </p:cNvSpPr>
          <p:nvPr>
            <p:ph type="body" sz="quarter" idx="14"/>
          </p:nvPr>
        </p:nvSpPr>
        <p:spPr/>
        <p:txBody>
          <a:bodyPr>
            <a:normAutofit/>
          </a:bodyPr>
          <a:lstStyle/>
          <a:p>
            <a:r>
              <a:rPr lang="en-US" dirty="0">
                <a:latin typeface="Cambria" panose="02040503050406030204" pitchFamily="18" charset="0"/>
              </a:rPr>
              <a:t>Introduction </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2</a:t>
            </a:fld>
            <a:endParaRPr lang="en-GB"/>
          </a:p>
        </p:txBody>
      </p:sp>
    </p:spTree>
    <p:extLst>
      <p:ext uri="{BB962C8B-B14F-4D97-AF65-F5344CB8AC3E}">
        <p14:creationId xmlns:p14="http://schemas.microsoft.com/office/powerpoint/2010/main" val="33219484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normAutofit/>
          </a:bodyPr>
          <a:lstStyle/>
          <a:p>
            <a:r>
              <a:rPr lang="fr-BE" dirty="0">
                <a:latin typeface="Cambria" panose="02040503050406030204" pitchFamily="18" charset="0"/>
              </a:rPr>
              <a:t>A</a:t>
            </a:r>
            <a:r>
              <a:rPr lang="en-US" dirty="0">
                <a:latin typeface="Cambria" panose="02040503050406030204" pitchFamily="18" charset="0"/>
              </a:rPr>
              <a:t>n Evolving Context for the EU CBAM</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3</a:t>
            </a:fld>
            <a:endParaRPr lang="en-GB"/>
          </a:p>
        </p:txBody>
      </p:sp>
      <p:sp>
        <p:nvSpPr>
          <p:cNvPr id="5" name="Text Placeholder 3">
            <a:extLst>
              <a:ext uri="{FF2B5EF4-FFF2-40B4-BE49-F238E27FC236}">
                <a16:creationId xmlns:a16="http://schemas.microsoft.com/office/drawing/2014/main" id="{C4F17143-144A-3054-2697-7FEC9CA5675F}"/>
              </a:ext>
            </a:extLst>
          </p:cNvPr>
          <p:cNvSpPr txBox="1">
            <a:spLocks/>
          </p:cNvSpPr>
          <p:nvPr/>
        </p:nvSpPr>
        <p:spPr>
          <a:xfrm>
            <a:off x="263609" y="899292"/>
            <a:ext cx="10935855" cy="5303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i="1" dirty="0">
                <a:latin typeface="Cambria" panose="02040503050406030204" pitchFamily="18" charset="0"/>
              </a:rPr>
              <a:t>Why External Circumstances Matter for the CBAM</a:t>
            </a:r>
          </a:p>
        </p:txBody>
      </p:sp>
      <p:sp>
        <p:nvSpPr>
          <p:cNvPr id="6" name="Content Placeholder 2">
            <a:extLst>
              <a:ext uri="{FF2B5EF4-FFF2-40B4-BE49-F238E27FC236}">
                <a16:creationId xmlns:a16="http://schemas.microsoft.com/office/drawing/2014/main" id="{033F1E9A-F709-94E4-F508-B3DD31CB66C5}"/>
              </a:ext>
            </a:extLst>
          </p:cNvPr>
          <p:cNvSpPr>
            <a:spLocks noGrp="1"/>
          </p:cNvSpPr>
          <p:nvPr>
            <p:ph idx="13"/>
          </p:nvPr>
        </p:nvSpPr>
        <p:spPr>
          <a:xfrm>
            <a:off x="304800" y="1574800"/>
            <a:ext cx="11615738" cy="4905375"/>
          </a:xfrm>
        </p:spPr>
        <p:txBody>
          <a:bodyPr>
            <a:normAutofit fontScale="92500" lnSpcReduction="20000"/>
          </a:bodyPr>
          <a:lstStyle/>
          <a:p>
            <a:r>
              <a:rPr lang="en-GB" sz="3200" dirty="0">
                <a:cs typeface="Arial" panose="020B0604020202020204" pitchFamily="34" charset="0"/>
              </a:rPr>
              <a:t>Border carbon adjustments had been discussed for nearly two decades before a serious legislative proposal was introduced</a:t>
            </a:r>
          </a:p>
          <a:p>
            <a:r>
              <a:rPr lang="en-GB" sz="3200" dirty="0">
                <a:cs typeface="Arial" panose="020B0604020202020204" pitchFamily="34" charset="0"/>
              </a:rPr>
              <a:t>Changing circumstances were critical to create the political space for inclusion of the CBAM as a core element of ‘Fit for 55’:</a:t>
            </a:r>
          </a:p>
          <a:p>
            <a:pPr lvl="1"/>
            <a:r>
              <a:rPr lang="en-GB" dirty="0">
                <a:cs typeface="Arial" panose="020B0604020202020204" pitchFamily="34" charset="0"/>
              </a:rPr>
              <a:t>Delicate international negotiations on a post-Kyoto treaty framework had reached a successful conclusion with adoption of the open-ended Paris Agreement in 2015</a:t>
            </a:r>
          </a:p>
          <a:p>
            <a:pPr lvl="1"/>
            <a:r>
              <a:rPr lang="en-GB" dirty="0">
                <a:cs typeface="Arial" panose="020B0604020202020204" pitchFamily="34" charset="0"/>
              </a:rPr>
              <a:t>Since the Trump administration levied punitive tariffs on its trade partners, trade relations have been frayed and confrontational measures are more commonplace</a:t>
            </a:r>
          </a:p>
          <a:p>
            <a:pPr lvl="1"/>
            <a:r>
              <a:rPr lang="en-GB" dirty="0">
                <a:cs typeface="Arial" panose="020B0604020202020204" pitchFamily="34" charset="0"/>
              </a:rPr>
              <a:t>As Europe’s climate policy ambition accelerated, important developments – notably the U.S. withdrawal from the Paris Agreement – underscored persistent asymmetries</a:t>
            </a:r>
          </a:p>
          <a:p>
            <a:r>
              <a:rPr lang="en-GB" sz="3200" dirty="0">
                <a:cs typeface="Arial" panose="020B0604020202020204" pitchFamily="34" charset="0"/>
              </a:rPr>
              <a:t>Just as a changing context influenced prospects for the CBAM in the past, evolving circumstances will likely affect its future development</a:t>
            </a:r>
          </a:p>
        </p:txBody>
      </p:sp>
    </p:spTree>
    <p:extLst>
      <p:ext uri="{BB962C8B-B14F-4D97-AF65-F5344CB8AC3E}">
        <p14:creationId xmlns:p14="http://schemas.microsoft.com/office/powerpoint/2010/main" val="162740951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normAutofit/>
          </a:bodyPr>
          <a:lstStyle/>
          <a:p>
            <a:r>
              <a:rPr lang="fr-BE" dirty="0">
                <a:latin typeface="Cambria" panose="02040503050406030204" pitchFamily="18" charset="0"/>
              </a:rPr>
              <a:t>A</a:t>
            </a:r>
            <a:r>
              <a:rPr lang="en-US" dirty="0">
                <a:latin typeface="Cambria" panose="02040503050406030204" pitchFamily="18" charset="0"/>
              </a:rPr>
              <a:t>n Evolving Context for the EU CBAM</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smtClean="0"/>
              <a:t>4</a:t>
            </a:fld>
            <a:endParaRPr lang="en-GB"/>
          </a:p>
        </p:txBody>
      </p:sp>
      <p:sp>
        <p:nvSpPr>
          <p:cNvPr id="5" name="Text Placeholder 3">
            <a:extLst>
              <a:ext uri="{FF2B5EF4-FFF2-40B4-BE49-F238E27FC236}">
                <a16:creationId xmlns:a16="http://schemas.microsoft.com/office/drawing/2014/main" id="{4F2BFE3B-11E4-C725-D1A4-86220FCD623C}"/>
              </a:ext>
            </a:extLst>
          </p:cNvPr>
          <p:cNvSpPr txBox="1">
            <a:spLocks/>
          </p:cNvSpPr>
          <p:nvPr/>
        </p:nvSpPr>
        <p:spPr>
          <a:xfrm>
            <a:off x="263609" y="899292"/>
            <a:ext cx="10935855" cy="5303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i="1" dirty="0">
                <a:latin typeface="Cambria" panose="02040503050406030204" pitchFamily="18" charset="0"/>
              </a:rPr>
              <a:t>Three Vectors of Change in the Global Context</a:t>
            </a:r>
          </a:p>
        </p:txBody>
      </p:sp>
      <p:sp>
        <p:nvSpPr>
          <p:cNvPr id="6" name="Content Placeholder 2">
            <a:extLst>
              <a:ext uri="{FF2B5EF4-FFF2-40B4-BE49-F238E27FC236}">
                <a16:creationId xmlns:a16="http://schemas.microsoft.com/office/drawing/2014/main" id="{8ACC9805-4B07-FB77-3382-1874FEDB9A2F}"/>
              </a:ext>
            </a:extLst>
          </p:cNvPr>
          <p:cNvSpPr>
            <a:spLocks noGrp="1"/>
          </p:cNvSpPr>
          <p:nvPr>
            <p:ph idx="13"/>
          </p:nvPr>
        </p:nvSpPr>
        <p:spPr>
          <a:xfrm>
            <a:off x="304800" y="1622425"/>
            <a:ext cx="11615738" cy="4986338"/>
          </a:xfrm>
        </p:spPr>
        <p:txBody>
          <a:bodyPr>
            <a:normAutofit lnSpcReduction="10000"/>
          </a:bodyPr>
          <a:lstStyle/>
          <a:p>
            <a:r>
              <a:rPr lang="en-GB" sz="3200" dirty="0">
                <a:cs typeface="Arial" panose="020B0604020202020204" pitchFamily="34" charset="0"/>
              </a:rPr>
              <a:t>Inflationary pressures and rising energy cost</a:t>
            </a:r>
          </a:p>
          <a:p>
            <a:pPr lvl="1"/>
            <a:r>
              <a:rPr lang="en-GB" sz="2200" dirty="0">
                <a:cs typeface="Arial" panose="020B0604020202020204" pitchFamily="34" charset="0"/>
              </a:rPr>
              <a:t>Caused by </a:t>
            </a:r>
            <a:r>
              <a:rPr lang="en-GB" sz="2200" dirty="0" err="1">
                <a:cs typeface="Arial" panose="020B0604020202020204" pitchFamily="34" charset="0"/>
              </a:rPr>
              <a:t>i.a.</a:t>
            </a:r>
            <a:r>
              <a:rPr lang="en-GB" sz="2200" dirty="0">
                <a:cs typeface="Arial" panose="020B0604020202020204" pitchFamily="34" charset="0"/>
              </a:rPr>
              <a:t> COVID-19 pandemic-induced supply chain disruptions, post-pandemic economic recovery and imbalance of energy demand and supply, surging EU ETS carbon price</a:t>
            </a:r>
          </a:p>
          <a:p>
            <a:pPr lvl="1"/>
            <a:r>
              <a:rPr lang="en-GB" sz="2200" dirty="0">
                <a:cs typeface="Arial" panose="020B0604020202020204" pitchFamily="34" charset="0"/>
              </a:rPr>
              <a:t>Consequences for European industry are already dire under any measure</a:t>
            </a:r>
          </a:p>
          <a:p>
            <a:r>
              <a:rPr lang="en-GB" sz="3200" dirty="0">
                <a:cs typeface="Arial" panose="020B0604020202020204" pitchFamily="34" charset="0"/>
              </a:rPr>
              <a:t>New geopolitical realities</a:t>
            </a:r>
          </a:p>
          <a:p>
            <a:pPr lvl="1"/>
            <a:r>
              <a:rPr lang="en-GB" sz="2200" dirty="0">
                <a:cs typeface="Arial" panose="020B0604020202020204" pitchFamily="34" charset="0"/>
              </a:rPr>
              <a:t>Conflict in Ukraine has upended the post-Cold War geopolitical landscape, recalibrated political priorities and highlighted vulnerabilities and the importance of key strategic alliances</a:t>
            </a:r>
          </a:p>
          <a:p>
            <a:pPr lvl="1"/>
            <a:r>
              <a:rPr lang="en-GB" sz="2200" dirty="0">
                <a:cs typeface="Arial" panose="020B0604020202020204" pitchFamily="34" charset="0"/>
              </a:rPr>
              <a:t>Impact on energy markets has exacerbated the escalating energy crisis</a:t>
            </a:r>
          </a:p>
          <a:p>
            <a:r>
              <a:rPr lang="en-GB" sz="3200" dirty="0">
                <a:cs typeface="Arial" panose="020B0604020202020204" pitchFamily="34" charset="0"/>
              </a:rPr>
              <a:t>Growing Asymmetries in Domestic Climate Policy</a:t>
            </a:r>
            <a:endParaRPr lang="en-GB" sz="2800" dirty="0">
              <a:cs typeface="Arial" panose="020B0604020202020204" pitchFamily="34" charset="0"/>
            </a:endParaRPr>
          </a:p>
          <a:p>
            <a:pPr lvl="1"/>
            <a:r>
              <a:rPr lang="en-GB" sz="2200" dirty="0">
                <a:cs typeface="Arial" panose="020B0604020202020204" pitchFamily="34" charset="0"/>
              </a:rPr>
              <a:t>U.S. passe the Inflation Reduction Act, with fiscal incentives, loans and other support measures estimated to </a:t>
            </a:r>
            <a:r>
              <a:rPr lang="en-GB" sz="2200" dirty="0" err="1">
                <a:cs typeface="Arial" panose="020B0604020202020204" pitchFamily="34" charset="0"/>
              </a:rPr>
              <a:t>catalyze</a:t>
            </a:r>
            <a:r>
              <a:rPr lang="en-GB" sz="2200" dirty="0">
                <a:cs typeface="Arial" panose="020B0604020202020204" pitchFamily="34" charset="0"/>
              </a:rPr>
              <a:t> over US$1.5 trillion in clean technology investment over coming decade</a:t>
            </a:r>
          </a:p>
          <a:p>
            <a:pPr lvl="1"/>
            <a:r>
              <a:rPr lang="en-GB" sz="2200" dirty="0">
                <a:cs typeface="Arial" panose="020B0604020202020204" pitchFamily="34" charset="0"/>
              </a:rPr>
              <a:t>Dramatic contrast with the EU, where CBAM accompanies increased climate policy cost burden</a:t>
            </a:r>
          </a:p>
          <a:p>
            <a:pPr lvl="1"/>
            <a:endParaRPr lang="en-GB" sz="2800" dirty="0">
              <a:cs typeface="Arial" panose="020B0604020202020204" pitchFamily="34" charset="0"/>
            </a:endParaRPr>
          </a:p>
        </p:txBody>
      </p:sp>
    </p:spTree>
    <p:extLst>
      <p:ext uri="{BB962C8B-B14F-4D97-AF65-F5344CB8AC3E}">
        <p14:creationId xmlns:p14="http://schemas.microsoft.com/office/powerpoint/2010/main" val="26638939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AB140C-45E9-09EC-AEBF-DE6249EEEA5B}"/>
              </a:ext>
            </a:extLst>
          </p:cNvPr>
          <p:cNvSpPr>
            <a:spLocks noGrp="1"/>
          </p:cNvSpPr>
          <p:nvPr>
            <p:ph type="body" sz="quarter" idx="14"/>
          </p:nvPr>
        </p:nvSpPr>
        <p:spPr/>
        <p:txBody>
          <a:bodyPr>
            <a:normAutofit/>
          </a:bodyPr>
          <a:lstStyle/>
          <a:p>
            <a:r>
              <a:rPr lang="fr-BE" dirty="0" err="1">
                <a:latin typeface="Cambria" panose="02040503050406030204" pitchFamily="18" charset="0"/>
              </a:rPr>
              <a:t>Potential</a:t>
            </a:r>
            <a:r>
              <a:rPr lang="fr-BE" dirty="0">
                <a:latin typeface="Cambria" panose="02040503050406030204" pitchFamily="18" charset="0"/>
              </a:rPr>
              <a:t> </a:t>
            </a:r>
            <a:r>
              <a:rPr lang="fr-BE" dirty="0" err="1">
                <a:latin typeface="Cambria" panose="02040503050406030204" pitchFamily="18" charset="0"/>
              </a:rPr>
              <a:t>Consequences</a:t>
            </a:r>
            <a:r>
              <a:rPr lang="fr-BE" dirty="0">
                <a:latin typeface="Cambria" panose="02040503050406030204" pitchFamily="18" charset="0"/>
              </a:rPr>
              <a:t> on the CBAM</a:t>
            </a:r>
            <a:endParaRPr lang="en-BE"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912B6857-01FB-C44B-D00E-D667C9FA5395}"/>
              </a:ext>
            </a:extLst>
          </p:cNvPr>
          <p:cNvSpPr>
            <a:spLocks noGrp="1"/>
          </p:cNvSpPr>
          <p:nvPr>
            <p:ph type="sldNum" sz="quarter" idx="12"/>
          </p:nvPr>
        </p:nvSpPr>
        <p:spPr/>
        <p:txBody>
          <a:bodyPr/>
          <a:lstStyle/>
          <a:p>
            <a:fld id="{F26FC048-DF4E-0746-B313-543F0DD72FCB}" type="slidenum">
              <a:rPr lang="en-GB" smtClean="0"/>
              <a:pPr/>
              <a:t>5</a:t>
            </a:fld>
            <a:endParaRPr lang="en-GB"/>
          </a:p>
        </p:txBody>
      </p:sp>
      <p:sp>
        <p:nvSpPr>
          <p:cNvPr id="5" name="Text Placeholder 2">
            <a:extLst>
              <a:ext uri="{FF2B5EF4-FFF2-40B4-BE49-F238E27FC236}">
                <a16:creationId xmlns:a16="http://schemas.microsoft.com/office/drawing/2014/main" id="{2DC08DE4-511B-D99D-191E-FB6DE94A40DB}"/>
              </a:ext>
            </a:extLst>
          </p:cNvPr>
          <p:cNvSpPr txBox="1">
            <a:spLocks/>
          </p:cNvSpPr>
          <p:nvPr/>
        </p:nvSpPr>
        <p:spPr>
          <a:xfrm>
            <a:off x="176144" y="818190"/>
            <a:ext cx="10935855" cy="5303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800" i="1" dirty="0">
                <a:latin typeface="Cambria" panose="02040503050406030204" pitchFamily="18" charset="0"/>
              </a:rPr>
              <a:t> Exports</a:t>
            </a:r>
            <a:endParaRPr lang="en-BE" sz="2800" i="1" dirty="0">
              <a:latin typeface="Cambria" panose="02040503050406030204" pitchFamily="18" charset="0"/>
            </a:endParaRPr>
          </a:p>
        </p:txBody>
      </p:sp>
      <p:sp>
        <p:nvSpPr>
          <p:cNvPr id="6" name="Content Placeholder 2">
            <a:extLst>
              <a:ext uri="{FF2B5EF4-FFF2-40B4-BE49-F238E27FC236}">
                <a16:creationId xmlns:a16="http://schemas.microsoft.com/office/drawing/2014/main" id="{BA2201F1-3001-91BB-244B-C6287936A4D7}"/>
              </a:ext>
            </a:extLst>
          </p:cNvPr>
          <p:cNvSpPr>
            <a:spLocks noGrp="1"/>
          </p:cNvSpPr>
          <p:nvPr>
            <p:ph idx="13"/>
          </p:nvPr>
        </p:nvSpPr>
        <p:spPr>
          <a:xfrm>
            <a:off x="304800" y="1420813"/>
            <a:ext cx="11615738" cy="5233987"/>
          </a:xfrm>
        </p:spPr>
        <p:txBody>
          <a:bodyPr>
            <a:normAutofit lnSpcReduction="10000"/>
          </a:bodyPr>
          <a:lstStyle/>
          <a:p>
            <a:r>
              <a:rPr lang="en-GB" sz="3200" dirty="0">
                <a:cs typeface="Arial" panose="020B0604020202020204" pitchFamily="34" charset="0"/>
              </a:rPr>
              <a:t>The Commission has proposed no export coverage</a:t>
            </a:r>
          </a:p>
          <a:p>
            <a:pPr lvl="1"/>
            <a:r>
              <a:rPr lang="en-GB" sz="2200" dirty="0">
                <a:cs typeface="Arial" panose="020B0604020202020204" pitchFamily="34" charset="0"/>
              </a:rPr>
              <a:t>This despite knowing such coverage is effective against leakage, that loss of export markets for EU industry (and internal market impacts) would be significant.</a:t>
            </a:r>
          </a:p>
          <a:p>
            <a:pPr lvl="1"/>
            <a:r>
              <a:rPr lang="en-GB" sz="2200" dirty="0">
                <a:cs typeface="Arial" panose="020B0604020202020204" pitchFamily="34" charset="0"/>
              </a:rPr>
              <a:t>No coverage was seen as pragmatic way forward, given that there would be time to devise solutions before real impacts hit, and given administrative, political and legal challenges.</a:t>
            </a:r>
          </a:p>
          <a:p>
            <a:r>
              <a:rPr lang="en-GB" sz="3200" dirty="0">
                <a:cs typeface="Arial" panose="020B0604020202020204" pitchFamily="34" charset="0"/>
              </a:rPr>
              <a:t>However, some of those impacts are here now</a:t>
            </a:r>
          </a:p>
          <a:p>
            <a:pPr lvl="1"/>
            <a:r>
              <a:rPr lang="en-GB" sz="2200" dirty="0">
                <a:cs typeface="Arial" panose="020B0604020202020204" pitchFamily="34" charset="0"/>
              </a:rPr>
              <a:t>High EUA prices, record carbon costs in electricity</a:t>
            </a:r>
          </a:p>
          <a:p>
            <a:pPr lvl="1"/>
            <a:r>
              <a:rPr lang="en-GB" sz="2200" dirty="0">
                <a:cs typeface="Arial" panose="020B0604020202020204" pitchFamily="34" charset="0"/>
              </a:rPr>
              <a:t>Piled on top of unforeseen inflation crisis, subsidization of US competitors</a:t>
            </a:r>
          </a:p>
          <a:p>
            <a:pPr lvl="1"/>
            <a:r>
              <a:rPr lang="en-GB" sz="2200" dirty="0">
                <a:cs typeface="Arial" panose="020B0604020202020204" pitchFamily="34" charset="0"/>
              </a:rPr>
              <a:t>European industry is in crisis</a:t>
            </a:r>
          </a:p>
          <a:p>
            <a:r>
              <a:rPr lang="en-GB" sz="3200" dirty="0">
                <a:cs typeface="Arial" panose="020B0604020202020204" pitchFamily="34" charset="0"/>
              </a:rPr>
              <a:t>There are solutions</a:t>
            </a:r>
          </a:p>
          <a:p>
            <a:pPr lvl="1"/>
            <a:r>
              <a:rPr lang="en-GB" sz="2200" dirty="0">
                <a:cs typeface="Arial" panose="020B0604020202020204" pitchFamily="34" charset="0"/>
              </a:rPr>
              <a:t>ERCST and others have proposed ways in which exports could be covered</a:t>
            </a:r>
          </a:p>
          <a:p>
            <a:pPr lvl="1"/>
            <a:r>
              <a:rPr lang="en-GB" sz="2200" dirty="0">
                <a:cs typeface="Arial" panose="020B0604020202020204" pitchFamily="34" charset="0"/>
              </a:rPr>
              <a:t>And we have urged that the objective not be 100% certainty of WTO legality: bravery needed</a:t>
            </a:r>
          </a:p>
        </p:txBody>
      </p:sp>
    </p:spTree>
    <p:extLst>
      <p:ext uri="{BB962C8B-B14F-4D97-AF65-F5344CB8AC3E}">
        <p14:creationId xmlns:p14="http://schemas.microsoft.com/office/powerpoint/2010/main" val="156394766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CD3D398-0975-6DD5-714E-332CCD467F1F}"/>
              </a:ext>
            </a:extLst>
          </p:cNvPr>
          <p:cNvSpPr>
            <a:spLocks noGrp="1"/>
          </p:cNvSpPr>
          <p:nvPr>
            <p:ph type="body" sz="quarter" idx="14"/>
          </p:nvPr>
        </p:nvSpPr>
        <p:spPr/>
        <p:txBody>
          <a:bodyPr/>
          <a:lstStyle/>
          <a:p>
            <a:r>
              <a:rPr lang="fr-BE" dirty="0" err="1">
                <a:latin typeface="Cambria" panose="02040503050406030204" pitchFamily="18" charset="0"/>
              </a:rPr>
              <a:t>Potential</a:t>
            </a:r>
            <a:r>
              <a:rPr lang="fr-BE" dirty="0">
                <a:latin typeface="Cambria" panose="02040503050406030204" pitchFamily="18" charset="0"/>
              </a:rPr>
              <a:t> </a:t>
            </a:r>
            <a:r>
              <a:rPr lang="fr-BE" dirty="0" err="1">
                <a:latin typeface="Cambria" panose="02040503050406030204" pitchFamily="18" charset="0"/>
              </a:rPr>
              <a:t>Consequences</a:t>
            </a:r>
            <a:r>
              <a:rPr lang="fr-BE" dirty="0">
                <a:latin typeface="Cambria" panose="02040503050406030204" pitchFamily="18" charset="0"/>
              </a:rPr>
              <a:t> on the CBAM</a:t>
            </a:r>
            <a:endParaRPr lang="en-BE"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6AC49EF1-AB98-01F0-73F0-51D42114158C}"/>
              </a:ext>
            </a:extLst>
          </p:cNvPr>
          <p:cNvSpPr>
            <a:spLocks noGrp="1"/>
          </p:cNvSpPr>
          <p:nvPr>
            <p:ph type="sldNum" sz="quarter" idx="12"/>
          </p:nvPr>
        </p:nvSpPr>
        <p:spPr/>
        <p:txBody>
          <a:bodyPr/>
          <a:lstStyle/>
          <a:p>
            <a:fld id="{F26FC048-DF4E-0746-B313-543F0DD72FCB}" type="slidenum">
              <a:rPr lang="en-GB" smtClean="0"/>
              <a:pPr/>
              <a:t>6</a:t>
            </a:fld>
            <a:endParaRPr lang="en-GB"/>
          </a:p>
        </p:txBody>
      </p:sp>
      <p:sp>
        <p:nvSpPr>
          <p:cNvPr id="5" name="Text Placeholder 2">
            <a:extLst>
              <a:ext uri="{FF2B5EF4-FFF2-40B4-BE49-F238E27FC236}">
                <a16:creationId xmlns:a16="http://schemas.microsoft.com/office/drawing/2014/main" id="{C861BE24-6ED3-4A8E-41B6-76B6872A6097}"/>
              </a:ext>
            </a:extLst>
          </p:cNvPr>
          <p:cNvSpPr txBox="1">
            <a:spLocks/>
          </p:cNvSpPr>
          <p:nvPr/>
        </p:nvSpPr>
        <p:spPr>
          <a:xfrm>
            <a:off x="263608" y="833712"/>
            <a:ext cx="10935855" cy="5303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BE" sz="2800" i="1" dirty="0" err="1">
                <a:latin typeface="Cambria" panose="02040503050406030204" pitchFamily="18" charset="0"/>
              </a:rPr>
              <a:t>Crediting</a:t>
            </a:r>
            <a:endParaRPr lang="en-BE" sz="2800" i="1" dirty="0">
              <a:latin typeface="Cambria" panose="02040503050406030204" pitchFamily="18" charset="0"/>
            </a:endParaRPr>
          </a:p>
        </p:txBody>
      </p:sp>
      <p:sp>
        <p:nvSpPr>
          <p:cNvPr id="6" name="Content Placeholder 2">
            <a:extLst>
              <a:ext uri="{FF2B5EF4-FFF2-40B4-BE49-F238E27FC236}">
                <a16:creationId xmlns:a16="http://schemas.microsoft.com/office/drawing/2014/main" id="{55DE867B-F2D3-8BB0-BFB2-E819F093D903}"/>
              </a:ext>
            </a:extLst>
          </p:cNvPr>
          <p:cNvSpPr>
            <a:spLocks noGrp="1"/>
          </p:cNvSpPr>
          <p:nvPr>
            <p:ph idx="13"/>
          </p:nvPr>
        </p:nvSpPr>
        <p:spPr>
          <a:xfrm>
            <a:off x="304800" y="1543050"/>
            <a:ext cx="11615738" cy="5233988"/>
          </a:xfrm>
        </p:spPr>
        <p:txBody>
          <a:bodyPr>
            <a:normAutofit/>
          </a:bodyPr>
          <a:lstStyle/>
          <a:p>
            <a:r>
              <a:rPr lang="en-GB" sz="3200" dirty="0">
                <a:cs typeface="Arial" panose="020B0604020202020204" pitchFamily="34" charset="0"/>
              </a:rPr>
              <a:t>There is no desire to credit non-price-based climate policies</a:t>
            </a:r>
          </a:p>
          <a:p>
            <a:pPr lvl="1"/>
            <a:r>
              <a:rPr lang="en-GB" sz="2200" dirty="0">
                <a:cs typeface="Arial" panose="020B0604020202020204" pitchFamily="34" charset="0"/>
              </a:rPr>
              <a:t>We always knew countries would pursue different paths, but the US IRA stands out: </a:t>
            </a:r>
          </a:p>
          <a:p>
            <a:pPr lvl="2"/>
            <a:r>
              <a:rPr lang="en-GB" sz="1800" dirty="0">
                <a:cs typeface="Arial" panose="020B0604020202020204" pitchFamily="34" charset="0"/>
              </a:rPr>
              <a:t>Largest ever government climate budget allocation</a:t>
            </a:r>
          </a:p>
          <a:p>
            <a:pPr lvl="2"/>
            <a:r>
              <a:rPr lang="en-GB" sz="1800" dirty="0">
                <a:cs typeface="Arial" panose="020B0604020202020204" pitchFamily="34" charset="0"/>
              </a:rPr>
              <a:t>Strong ambition from world’s largest economy, key EU ally in these times of geopolitical turbulence</a:t>
            </a:r>
          </a:p>
          <a:p>
            <a:r>
              <a:rPr lang="en-GB" sz="3200" dirty="0">
                <a:cs typeface="Arial" panose="020B0604020202020204" pitchFamily="34" charset="0"/>
              </a:rPr>
              <a:t>Arguing against any sort of credit</a:t>
            </a:r>
          </a:p>
          <a:p>
            <a:pPr lvl="1"/>
            <a:r>
              <a:rPr lang="en-GB" sz="2200" dirty="0">
                <a:cs typeface="Arial" panose="020B0604020202020204" pitchFamily="34" charset="0"/>
              </a:rPr>
              <a:t>Effective non-price policies already get rewarded (though there is still discrimination)</a:t>
            </a:r>
          </a:p>
          <a:p>
            <a:pPr lvl="1"/>
            <a:r>
              <a:rPr lang="en-GB" sz="2200" dirty="0">
                <a:cs typeface="Arial" panose="020B0604020202020204" pitchFamily="34" charset="0"/>
              </a:rPr>
              <a:t>Methodological nightmare: Which policies? How to quantify? Debit for subsidies?</a:t>
            </a:r>
          </a:p>
          <a:p>
            <a:pPr lvl="1"/>
            <a:r>
              <a:rPr lang="en-GB" sz="2200" dirty="0">
                <a:cs typeface="Arial" panose="020B0604020202020204" pitchFamily="34" charset="0"/>
              </a:rPr>
              <a:t>If credit for foreign non-price-based policies, would have to charge for EU ones at the border – WTO illegal, politically explosive.</a:t>
            </a:r>
          </a:p>
          <a:p>
            <a:r>
              <a:rPr lang="en-GB" sz="3200" dirty="0">
                <a:cs typeface="Arial" panose="020B0604020202020204" pitchFamily="34" charset="0"/>
              </a:rPr>
              <a:t>Arguing for some sort of credit</a:t>
            </a:r>
          </a:p>
          <a:p>
            <a:pPr lvl="1"/>
            <a:r>
              <a:rPr lang="en-GB" sz="2200" dirty="0">
                <a:cs typeface="Arial" panose="020B0604020202020204" pitchFamily="34" charset="0"/>
              </a:rPr>
              <a:t>Refusing credit is punishing countries for alternative approaches to climate mitigation.</a:t>
            </a:r>
          </a:p>
          <a:p>
            <a:pPr lvl="1"/>
            <a:r>
              <a:rPr lang="en-GB" sz="2200" dirty="0">
                <a:cs typeface="Arial" panose="020B0604020202020204" pitchFamily="34" charset="0"/>
              </a:rPr>
              <a:t>Goes against Paris Agreement commitment to allow nationally determined contributions.</a:t>
            </a:r>
          </a:p>
        </p:txBody>
      </p:sp>
    </p:spTree>
    <p:extLst>
      <p:ext uri="{BB962C8B-B14F-4D97-AF65-F5344CB8AC3E}">
        <p14:creationId xmlns:p14="http://schemas.microsoft.com/office/powerpoint/2010/main" val="271107038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CD3D398-0975-6DD5-714E-332CCD467F1F}"/>
              </a:ext>
            </a:extLst>
          </p:cNvPr>
          <p:cNvSpPr>
            <a:spLocks noGrp="1"/>
          </p:cNvSpPr>
          <p:nvPr>
            <p:ph type="body" sz="quarter" idx="14"/>
          </p:nvPr>
        </p:nvSpPr>
        <p:spPr/>
        <p:txBody>
          <a:bodyPr/>
          <a:lstStyle/>
          <a:p>
            <a:r>
              <a:rPr lang="fr-BE" dirty="0">
                <a:latin typeface="Cambria" panose="02040503050406030204" pitchFamily="18" charset="0"/>
              </a:rPr>
              <a:t>A</a:t>
            </a:r>
            <a:r>
              <a:rPr lang="en-US" dirty="0">
                <a:latin typeface="Cambria" panose="02040503050406030204" pitchFamily="18" charset="0"/>
              </a:rPr>
              <a:t>n Evolving Context for the EU CBAM</a:t>
            </a:r>
          </a:p>
        </p:txBody>
      </p:sp>
      <p:sp>
        <p:nvSpPr>
          <p:cNvPr id="4" name="Slide Number Placeholder 3">
            <a:extLst>
              <a:ext uri="{FF2B5EF4-FFF2-40B4-BE49-F238E27FC236}">
                <a16:creationId xmlns:a16="http://schemas.microsoft.com/office/drawing/2014/main" id="{6AC49EF1-AB98-01F0-73F0-51D42114158C}"/>
              </a:ext>
            </a:extLst>
          </p:cNvPr>
          <p:cNvSpPr>
            <a:spLocks noGrp="1"/>
          </p:cNvSpPr>
          <p:nvPr>
            <p:ph type="sldNum" sz="quarter" idx="12"/>
          </p:nvPr>
        </p:nvSpPr>
        <p:spPr/>
        <p:txBody>
          <a:bodyPr/>
          <a:lstStyle/>
          <a:p>
            <a:fld id="{F26FC048-DF4E-0746-B313-543F0DD72FCB}" type="slidenum">
              <a:rPr lang="en-GB" smtClean="0"/>
              <a:pPr/>
              <a:t>7</a:t>
            </a:fld>
            <a:endParaRPr lang="en-GB"/>
          </a:p>
        </p:txBody>
      </p:sp>
      <p:sp>
        <p:nvSpPr>
          <p:cNvPr id="5" name="Text Placeholder 2">
            <a:extLst>
              <a:ext uri="{FF2B5EF4-FFF2-40B4-BE49-F238E27FC236}">
                <a16:creationId xmlns:a16="http://schemas.microsoft.com/office/drawing/2014/main" id="{C861BE24-6ED3-4A8E-41B6-76B6872A6097}"/>
              </a:ext>
            </a:extLst>
          </p:cNvPr>
          <p:cNvSpPr txBox="1">
            <a:spLocks/>
          </p:cNvSpPr>
          <p:nvPr/>
        </p:nvSpPr>
        <p:spPr>
          <a:xfrm>
            <a:off x="263608" y="833712"/>
            <a:ext cx="10935855" cy="5303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BE" sz="2800" i="1" dirty="0">
                <a:latin typeface="Cambria" panose="02040503050406030204" pitchFamily="18" charset="0"/>
              </a:rPr>
              <a:t>Support</a:t>
            </a:r>
            <a:endParaRPr lang="en-BE" sz="2800" i="1" dirty="0">
              <a:latin typeface="Cambria" panose="02040503050406030204" pitchFamily="18" charset="0"/>
            </a:endParaRPr>
          </a:p>
        </p:txBody>
      </p:sp>
      <p:sp>
        <p:nvSpPr>
          <p:cNvPr id="6" name="Content Placeholder 2">
            <a:extLst>
              <a:ext uri="{FF2B5EF4-FFF2-40B4-BE49-F238E27FC236}">
                <a16:creationId xmlns:a16="http://schemas.microsoft.com/office/drawing/2014/main" id="{7A1C5200-6C74-CE37-7A4B-7D6C0F14EB1E}"/>
              </a:ext>
            </a:extLst>
          </p:cNvPr>
          <p:cNvSpPr>
            <a:spLocks noGrp="1"/>
          </p:cNvSpPr>
          <p:nvPr>
            <p:ph idx="13"/>
          </p:nvPr>
        </p:nvSpPr>
        <p:spPr>
          <a:xfrm>
            <a:off x="304800" y="1363663"/>
            <a:ext cx="11615738" cy="5233987"/>
          </a:xfrm>
        </p:spPr>
        <p:txBody>
          <a:bodyPr>
            <a:normAutofit/>
          </a:bodyPr>
          <a:lstStyle/>
          <a:p>
            <a:r>
              <a:rPr lang="en-GB" sz="3200" dirty="0">
                <a:cs typeface="Arial" panose="020B0604020202020204" pitchFamily="34" charset="0"/>
              </a:rPr>
              <a:t>US IRA puts EU industry on the back foot</a:t>
            </a:r>
          </a:p>
          <a:p>
            <a:pPr lvl="1"/>
            <a:r>
              <a:rPr lang="en-GB" sz="2200" dirty="0">
                <a:cs typeface="Arial" panose="020B0604020202020204" pitchFamily="34" charset="0"/>
              </a:rPr>
              <a:t>Competition in production of green materials – subsidizes production, creates lead markets.</a:t>
            </a:r>
          </a:p>
          <a:p>
            <a:pPr lvl="1"/>
            <a:r>
              <a:rPr lang="en-GB" sz="2200" dirty="0">
                <a:cs typeface="Arial" panose="020B0604020202020204" pitchFamily="34" charset="0"/>
              </a:rPr>
              <a:t>De-risks green finance for industrial transformation – draws capital away from the EU.</a:t>
            </a:r>
            <a:endParaRPr lang="en-GB" sz="1800" dirty="0">
              <a:cs typeface="Arial" panose="020B0604020202020204" pitchFamily="34" charset="0"/>
            </a:endParaRPr>
          </a:p>
          <a:p>
            <a:r>
              <a:rPr lang="en-GB" sz="3200" dirty="0">
                <a:cs typeface="Arial" panose="020B0604020202020204" pitchFamily="34" charset="0"/>
              </a:rPr>
              <a:t>Is the EU approach tenable?</a:t>
            </a:r>
          </a:p>
          <a:p>
            <a:pPr lvl="1"/>
            <a:r>
              <a:rPr lang="en-GB" sz="2200" dirty="0">
                <a:cs typeface="Arial" panose="020B0604020202020204" pitchFamily="34" charset="0"/>
              </a:rPr>
              <a:t>Basic difference in approach: subsidize, vs. impose costs and protect cost increases.</a:t>
            </a:r>
          </a:p>
          <a:p>
            <a:pPr lvl="1"/>
            <a:r>
              <a:rPr lang="en-GB" sz="2200" dirty="0">
                <a:cs typeface="Arial" panose="020B0604020202020204" pitchFamily="34" charset="0"/>
              </a:rPr>
              <a:t>It’s a false dichotomy to portray the two approaches as a choice. The EU should both impose carbon pricing AND provide support.</a:t>
            </a:r>
          </a:p>
          <a:p>
            <a:pPr lvl="1"/>
            <a:r>
              <a:rPr lang="en-GB" sz="2200" dirty="0">
                <a:cs typeface="Arial" panose="020B0604020202020204" pitchFamily="34" charset="0"/>
              </a:rPr>
              <a:t>Some funding already exists under, e.g., ETS Innovation Fund and Horizon Europe. But not at the same scale, and not structured to have the same direct impacts on innovation and investment in the low-carbon industrial transition.</a:t>
            </a:r>
          </a:p>
          <a:p>
            <a:pPr lvl="1"/>
            <a:r>
              <a:rPr lang="en-GB" sz="2200" dirty="0">
                <a:cs typeface="Arial" panose="020B0604020202020204" pitchFamily="34" charset="0"/>
              </a:rPr>
              <a:t>Such support is not part of the CBAM, but is rather one of many necessary flanking policies to make the Fit for 55 package, and the CBAM/ETS in particular, effective.</a:t>
            </a:r>
          </a:p>
        </p:txBody>
      </p:sp>
    </p:spTree>
    <p:extLst>
      <p:ext uri="{BB962C8B-B14F-4D97-AF65-F5344CB8AC3E}">
        <p14:creationId xmlns:p14="http://schemas.microsoft.com/office/powerpoint/2010/main" val="271556189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CD3D398-0975-6DD5-714E-332CCD467F1F}"/>
              </a:ext>
            </a:extLst>
          </p:cNvPr>
          <p:cNvSpPr>
            <a:spLocks noGrp="1"/>
          </p:cNvSpPr>
          <p:nvPr>
            <p:ph type="body" sz="quarter" idx="14"/>
          </p:nvPr>
        </p:nvSpPr>
        <p:spPr>
          <a:xfrm>
            <a:off x="263608" y="420625"/>
            <a:ext cx="10935855" cy="530352"/>
          </a:xfrm>
        </p:spPr>
        <p:txBody>
          <a:bodyPr/>
          <a:lstStyle/>
          <a:p>
            <a:r>
              <a:rPr lang="en-US" dirty="0">
                <a:latin typeface="Cambria" panose="02040503050406030204" pitchFamily="18" charset="0"/>
              </a:rPr>
              <a:t>CBAM in a World of Diverse Approaches</a:t>
            </a:r>
          </a:p>
        </p:txBody>
      </p:sp>
      <p:sp>
        <p:nvSpPr>
          <p:cNvPr id="4" name="Slide Number Placeholder 3">
            <a:extLst>
              <a:ext uri="{FF2B5EF4-FFF2-40B4-BE49-F238E27FC236}">
                <a16:creationId xmlns:a16="http://schemas.microsoft.com/office/drawing/2014/main" id="{6AC49EF1-AB98-01F0-73F0-51D42114158C}"/>
              </a:ext>
            </a:extLst>
          </p:cNvPr>
          <p:cNvSpPr>
            <a:spLocks noGrp="1"/>
          </p:cNvSpPr>
          <p:nvPr>
            <p:ph type="sldNum" sz="quarter" idx="12"/>
          </p:nvPr>
        </p:nvSpPr>
        <p:spPr/>
        <p:txBody>
          <a:bodyPr/>
          <a:lstStyle/>
          <a:p>
            <a:fld id="{F26FC048-DF4E-0746-B313-543F0DD72FCB}" type="slidenum">
              <a:rPr lang="en-GB" smtClean="0"/>
              <a:pPr/>
              <a:t>8</a:t>
            </a:fld>
            <a:endParaRPr lang="en-GB"/>
          </a:p>
        </p:txBody>
      </p:sp>
      <p:sp>
        <p:nvSpPr>
          <p:cNvPr id="5" name="Text Placeholder 2">
            <a:extLst>
              <a:ext uri="{FF2B5EF4-FFF2-40B4-BE49-F238E27FC236}">
                <a16:creationId xmlns:a16="http://schemas.microsoft.com/office/drawing/2014/main" id="{C861BE24-6ED3-4A8E-41B6-76B6872A6097}"/>
              </a:ext>
            </a:extLst>
          </p:cNvPr>
          <p:cNvSpPr txBox="1">
            <a:spLocks/>
          </p:cNvSpPr>
          <p:nvPr/>
        </p:nvSpPr>
        <p:spPr>
          <a:xfrm>
            <a:off x="263608" y="833712"/>
            <a:ext cx="10935856" cy="5303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i="1" dirty="0">
                <a:latin typeface="Cambria" panose="02040503050406030204" pitchFamily="18" charset="0"/>
              </a:rPr>
              <a:t>Is Heterogeneity Here To Stay?</a:t>
            </a:r>
          </a:p>
        </p:txBody>
      </p:sp>
      <p:sp>
        <p:nvSpPr>
          <p:cNvPr id="12" name="Content Placeholder 1">
            <a:extLst>
              <a:ext uri="{FF2B5EF4-FFF2-40B4-BE49-F238E27FC236}">
                <a16:creationId xmlns:a16="http://schemas.microsoft.com/office/drawing/2014/main" id="{F6361559-A2BC-5978-6FA0-CD53975EDCED}"/>
              </a:ext>
            </a:extLst>
          </p:cNvPr>
          <p:cNvSpPr>
            <a:spLocks noGrp="1"/>
          </p:cNvSpPr>
          <p:nvPr>
            <p:ph idx="13"/>
          </p:nvPr>
        </p:nvSpPr>
        <p:spPr>
          <a:xfrm>
            <a:off x="304722" y="1476374"/>
            <a:ext cx="11616345" cy="5004515"/>
          </a:xfrm>
        </p:spPr>
        <p:txBody>
          <a:bodyPr/>
          <a:lstStyle/>
          <a:p>
            <a:r>
              <a:rPr lang="en-GB" sz="3000" dirty="0"/>
              <a:t>CBAM is part of an evolution of policy for industrial decarbonisation </a:t>
            </a:r>
          </a:p>
          <a:p>
            <a:r>
              <a:rPr lang="en-GB" sz="3000" dirty="0"/>
              <a:t>EU ETS is taking a temporary back seat in the Energy debate </a:t>
            </a:r>
          </a:p>
          <a:p>
            <a:r>
              <a:rPr lang="en-GB" sz="3000" dirty="0"/>
              <a:t>Reasons for introduction of CBAM: </a:t>
            </a:r>
          </a:p>
          <a:p>
            <a:pPr lvl="1"/>
            <a:r>
              <a:rPr lang="en-GB" sz="2600" dirty="0"/>
              <a:t>Main drivers are domestic, made possible by external changing environment </a:t>
            </a:r>
          </a:p>
          <a:p>
            <a:pPr lvl="1"/>
            <a:r>
              <a:rPr lang="en-GB" sz="2600" dirty="0"/>
              <a:t>External circumstances continue to change with different approaches nationally</a:t>
            </a:r>
          </a:p>
          <a:p>
            <a:r>
              <a:rPr lang="en-GB" sz="3000" dirty="0"/>
              <a:t>Currently, two main approaches : Pricing (EU-CBAM) vs Subsidies (US-IRA)</a:t>
            </a:r>
          </a:p>
          <a:p>
            <a:pPr marL="0" indent="0">
              <a:buNone/>
            </a:pPr>
            <a:r>
              <a:rPr lang="en-GB" sz="3000" dirty="0"/>
              <a:t>            More to come? Can They Co-Exist and allow for Cooperation? </a:t>
            </a:r>
            <a:endParaRPr lang="fr-BE" sz="3000" dirty="0"/>
          </a:p>
        </p:txBody>
      </p:sp>
      <p:sp>
        <p:nvSpPr>
          <p:cNvPr id="6" name="Arrow: Right 5">
            <a:extLst>
              <a:ext uri="{FF2B5EF4-FFF2-40B4-BE49-F238E27FC236}">
                <a16:creationId xmlns:a16="http://schemas.microsoft.com/office/drawing/2014/main" id="{F7BEAF9D-AC8B-75B9-060C-7A7826D2F8F2}"/>
              </a:ext>
            </a:extLst>
          </p:cNvPr>
          <p:cNvSpPr/>
          <p:nvPr/>
        </p:nvSpPr>
        <p:spPr>
          <a:xfrm>
            <a:off x="924645" y="5748064"/>
            <a:ext cx="360509" cy="2762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899344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0CFC65-45F6-76C7-8F04-7EC710AB7256}"/>
              </a:ext>
            </a:extLst>
          </p:cNvPr>
          <p:cNvSpPr>
            <a:spLocks noGrp="1"/>
          </p:cNvSpPr>
          <p:nvPr>
            <p:ph idx="13"/>
          </p:nvPr>
        </p:nvSpPr>
        <p:spPr/>
        <p:txBody>
          <a:bodyPr>
            <a:normAutofit fontScale="92500" lnSpcReduction="20000"/>
          </a:bodyPr>
          <a:lstStyle/>
          <a:p>
            <a:pPr marL="0" indent="0">
              <a:buNone/>
            </a:pPr>
            <a:endParaRPr lang="fr-BE" dirty="0"/>
          </a:p>
          <a:p>
            <a:r>
              <a:rPr lang="en-US" dirty="0"/>
              <a:t>Unilateral measures mentioned in the Paris Agreement </a:t>
            </a:r>
          </a:p>
          <a:p>
            <a:r>
              <a:rPr lang="en-US" dirty="0"/>
              <a:t>NDCs fundamental to the Paris Agreement –</a:t>
            </a:r>
            <a:r>
              <a:rPr lang="en-US"/>
              <a:t>is the CBAM </a:t>
            </a:r>
            <a:r>
              <a:rPr lang="en-US" dirty="0"/>
              <a:t>in line with spirit and letter of PA?</a:t>
            </a:r>
          </a:p>
          <a:p>
            <a:r>
              <a:rPr lang="en-US" dirty="0"/>
              <a:t>There is currently CBAM – only discussions – no target</a:t>
            </a:r>
          </a:p>
          <a:p>
            <a:r>
              <a:rPr lang="en-US" dirty="0"/>
              <a:t>How parties will react when there is a law in place is unknown but WTO challenges and  turbulences  on UNFCCC are likely </a:t>
            </a:r>
          </a:p>
          <a:p>
            <a:r>
              <a:rPr lang="en-US" dirty="0"/>
              <a:t>Is CBAM challenging the letter and the spirit of the Paris Agreement? </a:t>
            </a:r>
          </a:p>
          <a:p>
            <a:r>
              <a:rPr lang="en-US" dirty="0"/>
              <a:t>Prior to introduction, CBAM was seen as non-compliant with WTO – why is IRA not seen as WTO questionable and should that not impact CBAM discussions? Not a minor issue</a:t>
            </a:r>
          </a:p>
        </p:txBody>
      </p:sp>
      <p:sp>
        <p:nvSpPr>
          <p:cNvPr id="3" name="Text Placeholder 2">
            <a:extLst>
              <a:ext uri="{FF2B5EF4-FFF2-40B4-BE49-F238E27FC236}">
                <a16:creationId xmlns:a16="http://schemas.microsoft.com/office/drawing/2014/main" id="{FCD3D398-0975-6DD5-714E-332CCD467F1F}"/>
              </a:ext>
            </a:extLst>
          </p:cNvPr>
          <p:cNvSpPr>
            <a:spLocks noGrp="1"/>
          </p:cNvSpPr>
          <p:nvPr>
            <p:ph type="body" sz="quarter" idx="14"/>
          </p:nvPr>
        </p:nvSpPr>
        <p:spPr/>
        <p:txBody>
          <a:bodyPr/>
          <a:lstStyle/>
          <a:p>
            <a:r>
              <a:rPr lang="fr-BE" dirty="0">
                <a:latin typeface="Cambria" panose="02040503050406030204" pitchFamily="18" charset="0"/>
              </a:rPr>
              <a:t>CBAM in a World of Diverse </a:t>
            </a:r>
            <a:r>
              <a:rPr lang="fr-BE" dirty="0" err="1">
                <a:latin typeface="Cambria" panose="02040503050406030204" pitchFamily="18" charset="0"/>
              </a:rPr>
              <a:t>Approaches</a:t>
            </a:r>
            <a:endParaRPr lang="en-BE" dirty="0">
              <a:latin typeface="Cambria" panose="02040503050406030204" pitchFamily="18" charset="0"/>
            </a:endParaRPr>
          </a:p>
        </p:txBody>
      </p:sp>
      <p:sp>
        <p:nvSpPr>
          <p:cNvPr id="4" name="Slide Number Placeholder 3">
            <a:extLst>
              <a:ext uri="{FF2B5EF4-FFF2-40B4-BE49-F238E27FC236}">
                <a16:creationId xmlns:a16="http://schemas.microsoft.com/office/drawing/2014/main" id="{6AC49EF1-AB98-01F0-73F0-51D42114158C}"/>
              </a:ext>
            </a:extLst>
          </p:cNvPr>
          <p:cNvSpPr>
            <a:spLocks noGrp="1"/>
          </p:cNvSpPr>
          <p:nvPr>
            <p:ph type="sldNum" sz="quarter" idx="12"/>
          </p:nvPr>
        </p:nvSpPr>
        <p:spPr/>
        <p:txBody>
          <a:bodyPr/>
          <a:lstStyle/>
          <a:p>
            <a:fld id="{F26FC048-DF4E-0746-B313-543F0DD72FCB}" type="slidenum">
              <a:rPr lang="en-GB" smtClean="0"/>
              <a:pPr/>
              <a:t>9</a:t>
            </a:fld>
            <a:endParaRPr lang="en-GB"/>
          </a:p>
        </p:txBody>
      </p:sp>
      <p:sp>
        <p:nvSpPr>
          <p:cNvPr id="5" name="Text Placeholder 2">
            <a:extLst>
              <a:ext uri="{FF2B5EF4-FFF2-40B4-BE49-F238E27FC236}">
                <a16:creationId xmlns:a16="http://schemas.microsoft.com/office/drawing/2014/main" id="{C861BE24-6ED3-4A8E-41B6-76B6872A6097}"/>
              </a:ext>
            </a:extLst>
          </p:cNvPr>
          <p:cNvSpPr txBox="1">
            <a:spLocks/>
          </p:cNvSpPr>
          <p:nvPr/>
        </p:nvSpPr>
        <p:spPr>
          <a:xfrm>
            <a:off x="263608" y="833712"/>
            <a:ext cx="10935855" cy="5303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BE" sz="2800" i="1" dirty="0">
                <a:latin typeface="Cambria" panose="02040503050406030204" pitchFamily="18" charset="0"/>
              </a:rPr>
              <a:t>CBAM and the Paris Agreement </a:t>
            </a:r>
            <a:endParaRPr lang="en-BE" sz="2800" i="1" dirty="0">
              <a:latin typeface="Cambria" panose="02040503050406030204" pitchFamily="18" charset="0"/>
            </a:endParaRPr>
          </a:p>
        </p:txBody>
      </p:sp>
    </p:spTree>
    <p:extLst>
      <p:ext uri="{BB962C8B-B14F-4D97-AF65-F5344CB8AC3E}">
        <p14:creationId xmlns:p14="http://schemas.microsoft.com/office/powerpoint/2010/main" val="24044766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0CFC65-45F6-76C7-8F04-7EC710AB7256}"/>
              </a:ext>
            </a:extLst>
          </p:cNvPr>
          <p:cNvSpPr>
            <a:spLocks noGrp="1"/>
          </p:cNvSpPr>
          <p:nvPr>
            <p:ph idx="13"/>
          </p:nvPr>
        </p:nvSpPr>
        <p:spPr>
          <a:xfrm>
            <a:off x="304722" y="1533525"/>
            <a:ext cx="11616345" cy="5059645"/>
          </a:xfrm>
        </p:spPr>
        <p:txBody>
          <a:bodyPr/>
          <a:lstStyle/>
          <a:p>
            <a:r>
              <a:rPr lang="en-US" sz="3000" dirty="0"/>
              <a:t>The evolution can be seen as  a continuous policy debate around two headlines:</a:t>
            </a:r>
          </a:p>
          <a:p>
            <a:pPr lvl="1"/>
            <a:r>
              <a:rPr lang="en-US" sz="2800" dirty="0"/>
              <a:t>Improvement of CBAM </a:t>
            </a:r>
          </a:p>
          <a:p>
            <a:pPr lvl="1"/>
            <a:r>
              <a:rPr lang="en-US" sz="2800" dirty="0"/>
              <a:t>Need of co-existence with other approaches to industrial decarbonization </a:t>
            </a:r>
            <a:endParaRPr lang="en-US" sz="2600" dirty="0"/>
          </a:p>
          <a:p>
            <a:r>
              <a:rPr lang="en-US" sz="3000" dirty="0"/>
              <a:t>Is there a parallel to  the « Stop the Clock »?  Can be looked at through different angles:</a:t>
            </a:r>
          </a:p>
          <a:p>
            <a:pPr lvl="1"/>
            <a:r>
              <a:rPr lang="en-US" sz="2600" dirty="0"/>
              <a:t>Surrounding environment under which discussions took place? Not comparable </a:t>
            </a:r>
          </a:p>
          <a:p>
            <a:pPr lvl="1"/>
            <a:r>
              <a:rPr lang="en-US" sz="2600" dirty="0"/>
              <a:t>Similar measures in nature? Comparable, Strong Similarities </a:t>
            </a:r>
          </a:p>
          <a:p>
            <a:pPr lvl="1"/>
            <a:r>
              <a:rPr lang="en-US" sz="2600" dirty="0"/>
              <a:t>Was there a happy ending? Maybe</a:t>
            </a:r>
          </a:p>
          <a:p>
            <a:pPr lvl="1"/>
            <a:endParaRPr lang="fr-BE" sz="2600" dirty="0"/>
          </a:p>
          <a:p>
            <a:pPr lvl="1"/>
            <a:endParaRPr lang="fr-BE" sz="2600" dirty="0"/>
          </a:p>
        </p:txBody>
      </p:sp>
      <p:sp>
        <p:nvSpPr>
          <p:cNvPr id="3" name="Text Placeholder 2">
            <a:extLst>
              <a:ext uri="{FF2B5EF4-FFF2-40B4-BE49-F238E27FC236}">
                <a16:creationId xmlns:a16="http://schemas.microsoft.com/office/drawing/2014/main" id="{FCD3D398-0975-6DD5-714E-332CCD467F1F}"/>
              </a:ext>
            </a:extLst>
          </p:cNvPr>
          <p:cNvSpPr>
            <a:spLocks noGrp="1"/>
          </p:cNvSpPr>
          <p:nvPr>
            <p:ph type="body" sz="quarter" idx="14"/>
          </p:nvPr>
        </p:nvSpPr>
        <p:spPr/>
        <p:txBody>
          <a:bodyPr/>
          <a:lstStyle/>
          <a:p>
            <a:r>
              <a:rPr lang="en-US">
                <a:latin typeface="Cambria" panose="02040503050406030204" pitchFamily="18" charset="0"/>
              </a:rPr>
              <a:t>CBAM in a World of Diverse Approaches</a:t>
            </a:r>
          </a:p>
        </p:txBody>
      </p:sp>
      <p:sp>
        <p:nvSpPr>
          <p:cNvPr id="4" name="Slide Number Placeholder 3">
            <a:extLst>
              <a:ext uri="{FF2B5EF4-FFF2-40B4-BE49-F238E27FC236}">
                <a16:creationId xmlns:a16="http://schemas.microsoft.com/office/drawing/2014/main" id="{6AC49EF1-AB98-01F0-73F0-51D42114158C}"/>
              </a:ext>
            </a:extLst>
          </p:cNvPr>
          <p:cNvSpPr>
            <a:spLocks noGrp="1"/>
          </p:cNvSpPr>
          <p:nvPr>
            <p:ph type="sldNum" sz="quarter" idx="12"/>
          </p:nvPr>
        </p:nvSpPr>
        <p:spPr/>
        <p:txBody>
          <a:bodyPr/>
          <a:lstStyle/>
          <a:p>
            <a:fld id="{F26FC048-DF4E-0746-B313-543F0DD72FCB}" type="slidenum">
              <a:rPr lang="en-GB" smtClean="0"/>
              <a:pPr/>
              <a:t>10</a:t>
            </a:fld>
            <a:endParaRPr lang="en-GB"/>
          </a:p>
        </p:txBody>
      </p:sp>
      <p:sp>
        <p:nvSpPr>
          <p:cNvPr id="5" name="Text Placeholder 2">
            <a:extLst>
              <a:ext uri="{FF2B5EF4-FFF2-40B4-BE49-F238E27FC236}">
                <a16:creationId xmlns:a16="http://schemas.microsoft.com/office/drawing/2014/main" id="{C861BE24-6ED3-4A8E-41B6-76B6872A6097}"/>
              </a:ext>
            </a:extLst>
          </p:cNvPr>
          <p:cNvSpPr txBox="1">
            <a:spLocks/>
          </p:cNvSpPr>
          <p:nvPr/>
        </p:nvSpPr>
        <p:spPr>
          <a:xfrm>
            <a:off x="263608" y="833712"/>
            <a:ext cx="10935855" cy="5303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i="1">
                <a:latin typeface="Cambria" panose="02040503050406030204" pitchFamily="18" charset="0"/>
              </a:rPr>
              <a:t>What the Future holds</a:t>
            </a:r>
          </a:p>
        </p:txBody>
      </p:sp>
    </p:spTree>
    <p:extLst>
      <p:ext uri="{BB962C8B-B14F-4D97-AF65-F5344CB8AC3E}">
        <p14:creationId xmlns:p14="http://schemas.microsoft.com/office/powerpoint/2010/main" val="387476891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06F3FA1-F850-87EC-1D8D-7B0BE29A7CC2}"/>
              </a:ext>
            </a:extLst>
          </p:cNvPr>
          <p:cNvSpPr>
            <a:spLocks noGrp="1"/>
          </p:cNvSpPr>
          <p:nvPr>
            <p:ph type="sldNum" sz="quarter" idx="12"/>
          </p:nvPr>
        </p:nvSpPr>
        <p:spPr/>
        <p:txBody>
          <a:bodyPr/>
          <a:lstStyle/>
          <a:p>
            <a:fld id="{F26FC048-DF4E-0746-B313-543F0DD72FCB}" type="slidenum">
              <a:rPr lang="en-GB" smtClean="0"/>
              <a:pPr/>
              <a:t>11</a:t>
            </a:fld>
            <a:endParaRPr lang="en-GB"/>
          </a:p>
        </p:txBody>
      </p:sp>
      <p:sp>
        <p:nvSpPr>
          <p:cNvPr id="5" name="Text Placeholder 2">
            <a:extLst>
              <a:ext uri="{FF2B5EF4-FFF2-40B4-BE49-F238E27FC236}">
                <a16:creationId xmlns:a16="http://schemas.microsoft.com/office/drawing/2014/main" id="{CB6B0F48-BEC5-7D89-CAF0-7925F34F6FBD}"/>
              </a:ext>
            </a:extLst>
          </p:cNvPr>
          <p:cNvSpPr>
            <a:spLocks noGrp="1"/>
          </p:cNvSpPr>
          <p:nvPr>
            <p:ph type="body" sz="quarter" idx="14"/>
          </p:nvPr>
        </p:nvSpPr>
        <p:spPr>
          <a:xfrm>
            <a:off x="263525" y="420688"/>
            <a:ext cx="10936288" cy="530225"/>
          </a:xfrm>
        </p:spPr>
        <p:txBody>
          <a:bodyPr>
            <a:normAutofit lnSpcReduction="10000"/>
          </a:bodyPr>
          <a:lstStyle/>
          <a:p>
            <a:r>
              <a:rPr lang="en-US">
                <a:latin typeface="Cambria" panose="02040503050406030204" pitchFamily="18" charset="0"/>
              </a:rPr>
              <a:t>Takeaway</a:t>
            </a:r>
          </a:p>
        </p:txBody>
      </p:sp>
      <p:sp>
        <p:nvSpPr>
          <p:cNvPr id="7" name="Content Placeholder 1">
            <a:extLst>
              <a:ext uri="{FF2B5EF4-FFF2-40B4-BE49-F238E27FC236}">
                <a16:creationId xmlns:a16="http://schemas.microsoft.com/office/drawing/2014/main" id="{F0936F0D-1207-847F-88B7-1B1590BEBB6D}"/>
              </a:ext>
            </a:extLst>
          </p:cNvPr>
          <p:cNvSpPr>
            <a:spLocks noGrp="1"/>
          </p:cNvSpPr>
          <p:nvPr>
            <p:ph idx="13"/>
          </p:nvPr>
        </p:nvSpPr>
        <p:spPr>
          <a:xfrm>
            <a:off x="304800" y="1246188"/>
            <a:ext cx="11615738" cy="5233987"/>
          </a:xfrm>
        </p:spPr>
        <p:txBody>
          <a:bodyPr>
            <a:normAutofit fontScale="92500" lnSpcReduction="20000"/>
          </a:bodyPr>
          <a:lstStyle/>
          <a:p>
            <a:r>
              <a:rPr lang="en-US" dirty="0"/>
              <a:t>Climate Policy Asymmetries : from level of ambition to fundamental differences in the regulatory approach of highly ambitious climate policies</a:t>
            </a:r>
          </a:p>
          <a:p>
            <a:r>
              <a:rPr lang="en-US" dirty="0"/>
              <a:t>Climate Policy Asymmetry is thus also a matter of instrument choice: Carbon pricing (EU CBAM) Vs Subsidies (US-IRA)</a:t>
            </a:r>
          </a:p>
          <a:p>
            <a:r>
              <a:rPr lang="en-US" dirty="0"/>
              <a:t>Will the CBAM, as currently proposed, be sufficient to avoid EU deindustrialization, in a context of record energy and carbon prices? </a:t>
            </a:r>
          </a:p>
          <a:p>
            <a:r>
              <a:rPr lang="en-US" dirty="0"/>
              <a:t>EU free allocation to be phased out =&gt; additional policy tools may be required to ensure EU production remains competitive (with other jurisdictions such as the US relying on supportive decarbonization policies)</a:t>
            </a:r>
          </a:p>
          <a:p>
            <a:r>
              <a:rPr lang="fr-BE" sz="2800" dirty="0"/>
              <a:t>I</a:t>
            </a:r>
            <a:r>
              <a:rPr lang="en-US" sz="2800" dirty="0" err="1"/>
              <a:t>mportance</a:t>
            </a:r>
            <a:r>
              <a:rPr lang="en-US" sz="2800" dirty="0"/>
              <a:t> of external circumstances in shaping CBAM : from creating the political space for it to aligning its design </a:t>
            </a:r>
            <a:r>
              <a:rPr lang="en-US" dirty="0"/>
              <a:t> </a:t>
            </a:r>
            <a:endParaRPr lang="en-US" sz="3000" dirty="0"/>
          </a:p>
          <a:p>
            <a:endParaRPr lang="en-BE" sz="3000" dirty="0"/>
          </a:p>
        </p:txBody>
      </p:sp>
    </p:spTree>
    <p:extLst>
      <p:ext uri="{BB962C8B-B14F-4D97-AF65-F5344CB8AC3E}">
        <p14:creationId xmlns:p14="http://schemas.microsoft.com/office/powerpoint/2010/main" val="260906788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06F3FA1-F850-87EC-1D8D-7B0BE29A7CC2}"/>
              </a:ext>
            </a:extLst>
          </p:cNvPr>
          <p:cNvSpPr>
            <a:spLocks noGrp="1"/>
          </p:cNvSpPr>
          <p:nvPr>
            <p:ph type="sldNum" sz="quarter" idx="12"/>
          </p:nvPr>
        </p:nvSpPr>
        <p:spPr/>
        <p:txBody>
          <a:bodyPr/>
          <a:lstStyle/>
          <a:p>
            <a:fld id="{F26FC048-DF4E-0746-B313-543F0DD72FCB}" type="slidenum">
              <a:rPr lang="en-GB" smtClean="0"/>
              <a:pPr/>
              <a:t>12</a:t>
            </a:fld>
            <a:endParaRPr lang="en-GB"/>
          </a:p>
        </p:txBody>
      </p:sp>
      <p:sp>
        <p:nvSpPr>
          <p:cNvPr id="5" name="Text Placeholder 2">
            <a:extLst>
              <a:ext uri="{FF2B5EF4-FFF2-40B4-BE49-F238E27FC236}">
                <a16:creationId xmlns:a16="http://schemas.microsoft.com/office/drawing/2014/main" id="{CB6B0F48-BEC5-7D89-CAF0-7925F34F6FBD}"/>
              </a:ext>
            </a:extLst>
          </p:cNvPr>
          <p:cNvSpPr>
            <a:spLocks noGrp="1"/>
          </p:cNvSpPr>
          <p:nvPr>
            <p:ph type="body" sz="quarter" idx="14"/>
          </p:nvPr>
        </p:nvSpPr>
        <p:spPr>
          <a:xfrm>
            <a:off x="263525" y="420688"/>
            <a:ext cx="10936288" cy="530225"/>
          </a:xfrm>
        </p:spPr>
        <p:txBody>
          <a:bodyPr>
            <a:normAutofit lnSpcReduction="10000"/>
          </a:bodyPr>
          <a:lstStyle/>
          <a:p>
            <a:r>
              <a:rPr lang="en-US" dirty="0">
                <a:latin typeface="Cambria" panose="02040503050406030204" pitchFamily="18" charset="0"/>
              </a:rPr>
              <a:t>Takeaway</a:t>
            </a:r>
          </a:p>
        </p:txBody>
      </p:sp>
      <p:sp>
        <p:nvSpPr>
          <p:cNvPr id="7" name="Content Placeholder 1">
            <a:extLst>
              <a:ext uri="{FF2B5EF4-FFF2-40B4-BE49-F238E27FC236}">
                <a16:creationId xmlns:a16="http://schemas.microsoft.com/office/drawing/2014/main" id="{F0936F0D-1207-847F-88B7-1B1590BEBB6D}"/>
              </a:ext>
            </a:extLst>
          </p:cNvPr>
          <p:cNvSpPr>
            <a:spLocks noGrp="1"/>
          </p:cNvSpPr>
          <p:nvPr>
            <p:ph idx="13"/>
          </p:nvPr>
        </p:nvSpPr>
        <p:spPr>
          <a:xfrm>
            <a:off x="304800" y="1246188"/>
            <a:ext cx="11615738" cy="5233987"/>
          </a:xfrm>
        </p:spPr>
        <p:txBody>
          <a:bodyPr>
            <a:normAutofit fontScale="92500" lnSpcReduction="10000"/>
          </a:bodyPr>
          <a:lstStyle/>
          <a:p>
            <a:pPr>
              <a:lnSpc>
                <a:spcPct val="100000"/>
              </a:lnSpc>
            </a:pPr>
            <a:r>
              <a:rPr lang="en-US" sz="3000" dirty="0"/>
              <a:t>Two-pronged approach combining immediate responses to the most urgent pressures while continuing to improve the design of the CBAM:</a:t>
            </a:r>
          </a:p>
          <a:p>
            <a:pPr lvl="1"/>
            <a:r>
              <a:rPr lang="en-US" sz="2600" dirty="0"/>
              <a:t>Near term – Inclusion of exports in the CBAM scope: In the context of divergent choices of policy instrument, there is a need for accelerating support for industrial decarbonization </a:t>
            </a:r>
          </a:p>
          <a:p>
            <a:pPr lvl="1"/>
            <a:r>
              <a:rPr lang="en-US" sz="2600" dirty="0"/>
              <a:t>Long term – </a:t>
            </a:r>
          </a:p>
          <a:p>
            <a:pPr lvl="2"/>
            <a:r>
              <a:rPr lang="en-US" sz="2600" dirty="0"/>
              <a:t>Convergence between approaches in different jurisdictions: on issues such as policy crediting and the inclusions of indirect emissions, there is a need for a cooperative approach </a:t>
            </a:r>
          </a:p>
          <a:p>
            <a:pPr lvl="2"/>
            <a:r>
              <a:rPr lang="en-US" sz="2600" dirty="0"/>
              <a:t>No convergence/reconciliation of approaches: more fundamental changes to the CBAM design and operational architecture</a:t>
            </a:r>
          </a:p>
          <a:p>
            <a:pPr marL="914400" lvl="2" indent="0">
              <a:buNone/>
            </a:pPr>
            <a:endParaRPr lang="en-US" sz="2600" dirty="0"/>
          </a:p>
          <a:p>
            <a:pPr marL="457200" lvl="1" indent="0">
              <a:buNone/>
            </a:pPr>
            <a:r>
              <a:rPr lang="en-US" sz="2800" dirty="0"/>
              <a:t>If change is the only constant, then EU climate policy – including the CBAM – will have to remain nimble and flexible to adjust to a continuously evolving world</a:t>
            </a:r>
          </a:p>
        </p:txBody>
      </p:sp>
      <p:sp>
        <p:nvSpPr>
          <p:cNvPr id="3" name="Arrow: Right 2">
            <a:extLst>
              <a:ext uri="{FF2B5EF4-FFF2-40B4-BE49-F238E27FC236}">
                <a16:creationId xmlns:a16="http://schemas.microsoft.com/office/drawing/2014/main" id="{A41B57E4-939F-6ACC-F538-A3D866FD3159}"/>
              </a:ext>
            </a:extLst>
          </p:cNvPr>
          <p:cNvSpPr/>
          <p:nvPr/>
        </p:nvSpPr>
        <p:spPr>
          <a:xfrm>
            <a:off x="304800" y="5341938"/>
            <a:ext cx="360509" cy="2762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860637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B594FA6-4096-AD4C-A6CA-70A4B56BB12E}"/>
              </a:ext>
            </a:extLst>
          </p:cNvPr>
          <p:cNvSpPr>
            <a:spLocks noGrp="1"/>
          </p:cNvSpPr>
          <p:nvPr>
            <p:ph sz="half" idx="2"/>
          </p:nvPr>
        </p:nvSpPr>
        <p:spPr/>
        <p:txBody>
          <a:bodyPr>
            <a:normAutofit/>
          </a:bodyPr>
          <a:lstStyle/>
          <a:p>
            <a:r>
              <a:rPr lang="en-GB" dirty="0">
                <a:solidFill>
                  <a:srgbClr val="1E6BA7"/>
                </a:solidFill>
                <a:latin typeface="Cambria Math" charset="0"/>
                <a:ea typeface="Cambria Math" charset="0"/>
                <a:cs typeface="Cambria Math" charset="0"/>
              </a:rPr>
              <a:t>Thank you </a:t>
            </a:r>
          </a:p>
          <a:p>
            <a:endParaRPr lang="en-GB" dirty="0">
              <a:solidFill>
                <a:srgbClr val="1E6BA7"/>
              </a:solidFill>
              <a:latin typeface="Cambria Math" charset="0"/>
              <a:ea typeface="Cambria Math" charset="0"/>
              <a:cs typeface="Cambria Math" charset="0"/>
            </a:endParaRPr>
          </a:p>
        </p:txBody>
      </p:sp>
    </p:spTree>
    <p:extLst>
      <p:ext uri="{BB962C8B-B14F-4D97-AF65-F5344CB8AC3E}">
        <p14:creationId xmlns:p14="http://schemas.microsoft.com/office/powerpoint/2010/main" val="2317058561"/>
      </p:ext>
    </p:extLst>
  </p:cSld>
  <p:clrMapOvr>
    <a:masterClrMapping/>
  </p:clrMapOvr>
  <p:transition/>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1F6BA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A3C09D55-CCA0-2146-9FD9-7449152E9544}" vid="{A540A8AC-723E-8A40-A482-55C1D42503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917</TotalTime>
  <Words>1466</Words>
  <Application>Microsoft Macintosh PowerPoint</Application>
  <PresentationFormat>Widescreen</PresentationFormat>
  <Paragraphs>131</Paragraphs>
  <Slides>13</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Cambria</vt:lpstr>
      <vt:lpstr>Cambria Math</vt:lpstr>
      <vt:lpstr>Open Sans</vt:lpstr>
      <vt:lpstr>Office Theme</vt:lpstr>
      <vt:lpstr>         Andrei Marcu Aaron Cosbey Michael Mehling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Andrei Marcu Aaron Cosbey Michael Mehling</dc:title>
  <dc:creator>Bente de Graeve</dc:creator>
  <cp:lastModifiedBy>Bente de Graeve</cp:lastModifiedBy>
  <cp:revision>54</cp:revision>
  <cp:lastPrinted>2022-10-26T11:11:41Z</cp:lastPrinted>
  <dcterms:created xsi:type="dcterms:W3CDTF">2022-09-12T09:22:44Z</dcterms:created>
  <dcterms:modified xsi:type="dcterms:W3CDTF">2022-10-27T12:42:09Z</dcterms:modified>
</cp:coreProperties>
</file>