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319" r:id="rId2"/>
    <p:sldId id="320" r:id="rId3"/>
    <p:sldId id="321" r:id="rId4"/>
    <p:sldId id="1226" r:id="rId5"/>
    <p:sldId id="1245" r:id="rId6"/>
    <p:sldId id="1246" r:id="rId7"/>
    <p:sldId id="1247" r:id="rId8"/>
    <p:sldId id="322" r:id="rId9"/>
    <p:sldId id="1248" r:id="rId10"/>
    <p:sldId id="124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6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94"/>
    <p:restoredTop sz="79048"/>
  </p:normalViewPr>
  <p:slideViewPr>
    <p:cSldViewPr snapToGrid="0" snapToObjects="1">
      <p:cViewPr varScale="1">
        <p:scale>
          <a:sx n="113" d="100"/>
          <a:sy n="113" d="100"/>
        </p:scale>
        <p:origin x="320" y="184"/>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180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D1CA6B-F26F-1B43-AF77-C4F0A3ED7A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76F68A1-C323-B647-940D-18B257F373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628EA5-3B57-EB45-AB9E-A048054F959C}" type="datetimeFigureOut">
              <a:rPr lang="en-GB" smtClean="0"/>
              <a:t>16/05/2023</a:t>
            </a:fld>
            <a:endParaRPr lang="en-GB"/>
          </a:p>
        </p:txBody>
      </p:sp>
      <p:sp>
        <p:nvSpPr>
          <p:cNvPr id="4" name="Footer Placeholder 3">
            <a:extLst>
              <a:ext uri="{FF2B5EF4-FFF2-40B4-BE49-F238E27FC236}">
                <a16:creationId xmlns:a16="http://schemas.microsoft.com/office/drawing/2014/main" id="{01D1A8AC-4164-0C43-926E-505BC0BDC3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11FF39F-F0D0-014E-AAE5-B4774C48F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F93CC9-238D-3A4D-96C0-6A460E557E64}" type="slidenum">
              <a:rPr lang="en-GB" smtClean="0"/>
              <a:t>‹#›</a:t>
            </a:fld>
            <a:endParaRPr lang="en-GB"/>
          </a:p>
        </p:txBody>
      </p:sp>
    </p:spTree>
    <p:extLst>
      <p:ext uri="{BB962C8B-B14F-4D97-AF65-F5344CB8AC3E}">
        <p14:creationId xmlns:p14="http://schemas.microsoft.com/office/powerpoint/2010/main" val="134275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2DA37D-2FDE-F047-A814-B89AF3CAA999}" type="datetimeFigureOut">
              <a:rPr lang="en-GB" smtClean="0"/>
              <a:t>16/05/2023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7819B1-5A62-8942-A1A9-7C81B8FCFFD7}" type="slidenum">
              <a:rPr lang="en-GB" smtClean="0"/>
              <a:t>‹#›</a:t>
            </a:fld>
            <a:endParaRPr lang="en-GB"/>
          </a:p>
        </p:txBody>
      </p:sp>
    </p:spTree>
    <p:extLst>
      <p:ext uri="{BB962C8B-B14F-4D97-AF65-F5344CB8AC3E}">
        <p14:creationId xmlns:p14="http://schemas.microsoft.com/office/powerpoint/2010/main" val="79680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long slide show, so we’ll go quickly over background </a:t>
            </a:r>
            <a:r>
              <a:rPr lang="en-US" dirty="0" err="1"/>
              <a:t>etc</a:t>
            </a:r>
            <a:r>
              <a:rPr lang="en-US" dirty="0"/>
              <a:t> to have time to focus on the core issues!</a:t>
            </a:r>
          </a:p>
        </p:txBody>
      </p:sp>
      <p:sp>
        <p:nvSpPr>
          <p:cNvPr id="4" name="Slide Number Placeholder 3"/>
          <p:cNvSpPr>
            <a:spLocks noGrp="1"/>
          </p:cNvSpPr>
          <p:nvPr>
            <p:ph type="sldNum" sz="quarter" idx="5"/>
          </p:nvPr>
        </p:nvSpPr>
        <p:spPr/>
        <p:txBody>
          <a:bodyPr/>
          <a:lstStyle/>
          <a:p>
            <a:fld id="{167819B1-5A62-8942-A1A9-7C81B8FCFFD7}" type="slidenum">
              <a:rPr lang="en-GB" smtClean="0"/>
              <a:t>1</a:t>
            </a:fld>
            <a:endParaRPr lang="en-GB"/>
          </a:p>
        </p:txBody>
      </p:sp>
    </p:spTree>
    <p:extLst>
      <p:ext uri="{BB962C8B-B14F-4D97-AF65-F5344CB8AC3E}">
        <p14:creationId xmlns:p14="http://schemas.microsoft.com/office/powerpoint/2010/main" val="801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2</a:t>
            </a:fld>
            <a:endParaRPr lang="en-GB"/>
          </a:p>
        </p:txBody>
      </p:sp>
    </p:spTree>
    <p:extLst>
      <p:ext uri="{BB962C8B-B14F-4D97-AF65-F5344CB8AC3E}">
        <p14:creationId xmlns:p14="http://schemas.microsoft.com/office/powerpoint/2010/main" val="358405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7</a:t>
            </a:fld>
            <a:endParaRPr lang="en-GB"/>
          </a:p>
        </p:txBody>
      </p:sp>
    </p:spTree>
    <p:extLst>
      <p:ext uri="{BB962C8B-B14F-4D97-AF65-F5344CB8AC3E}">
        <p14:creationId xmlns:p14="http://schemas.microsoft.com/office/powerpoint/2010/main" val="358405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8</a:t>
            </a:fld>
            <a:endParaRPr lang="en-GB"/>
          </a:p>
        </p:txBody>
      </p:sp>
    </p:spTree>
    <p:extLst>
      <p:ext uri="{BB962C8B-B14F-4D97-AF65-F5344CB8AC3E}">
        <p14:creationId xmlns:p14="http://schemas.microsoft.com/office/powerpoint/2010/main" val="2759896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9</a:t>
            </a:fld>
            <a:endParaRPr lang="en-GB"/>
          </a:p>
        </p:txBody>
      </p:sp>
    </p:spTree>
    <p:extLst>
      <p:ext uri="{BB962C8B-B14F-4D97-AF65-F5344CB8AC3E}">
        <p14:creationId xmlns:p14="http://schemas.microsoft.com/office/powerpoint/2010/main" val="16481504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Name(s) of presenters</a:t>
            </a:r>
            <a:r>
              <a:rPr lang="en-US" b="0" dirty="0"/>
              <a:t>, affiliation</a:t>
            </a:r>
            <a:endParaRPr lang="en-GB" dirty="0"/>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1F6BA7"/>
                </a:solidFill>
                <a:latin typeface="Cambria" panose="02040503050406030204" pitchFamily="18" charset="0"/>
                <a:ea typeface="+mn-ea"/>
                <a:cs typeface="Cambria" panose="02040503050406030204" pitchFamily="18" charset="0"/>
              </a:defRPr>
            </a:lvl1pPr>
          </a:lstStyle>
          <a:p>
            <a:pPr lvl="0"/>
            <a:r>
              <a:rPr lang="en-US" dirty="0"/>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chemeClr val="tx1"/>
                </a:solidFill>
                <a:latin typeface="Cambria" panose="02040503050406030204" pitchFamily="18" charset="0"/>
                <a:ea typeface="Cambria" panose="02040503050406030204" pitchFamily="18" charset="0"/>
                <a:cs typeface="Cambria" panose="020405030504060302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Main title</a:t>
            </a:r>
          </a:p>
        </p:txBody>
      </p:sp>
      <p:cxnSp>
        <p:nvCxnSpPr>
          <p:cNvPr id="12" name="Connettore 1 15"/>
          <p:cNvCxnSpPr>
            <a:cxnSpLocks/>
          </p:cNvCxnSpPr>
          <p:nvPr userDrawn="1"/>
        </p:nvCxnSpPr>
        <p:spPr>
          <a:xfrm>
            <a:off x="442432" y="5942730"/>
            <a:ext cx="11565954" cy="0"/>
          </a:xfrm>
          <a:prstGeom prst="line">
            <a:avLst/>
          </a:prstGeom>
          <a:ln w="6350" cmpd="sng">
            <a:solidFill>
              <a:srgbClr val="1F497D"/>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Open Sans"/>
                <a:ea typeface="+mn-ea"/>
                <a:cs typeface="Open Sans"/>
              </a:defRPr>
            </a:lvl1pPr>
          </a:lstStyle>
          <a:p>
            <a:pPr lvl="0"/>
            <a:r>
              <a:rPr lang="en-GB"/>
              <a:t>Click to edit Master text styles</a:t>
            </a:r>
          </a:p>
        </p:txBody>
      </p:sp>
      <p:pic>
        <p:nvPicPr>
          <p:cNvPr id="13" name="Immagine 5"/>
          <p:cNvPicPr>
            <a:picLocks noChangeAspect="1"/>
          </p:cNvPicPr>
          <p:nvPr userDrawn="1"/>
        </p:nvPicPr>
        <p:blipFill>
          <a:blip r:embed="rId2"/>
          <a:stretch>
            <a:fillRect/>
          </a:stretch>
        </p:blipFill>
        <p:spPr>
          <a:xfrm>
            <a:off x="-661119" y="386816"/>
            <a:ext cx="4606591" cy="714466"/>
          </a:xfrm>
          <a:prstGeom prst="rect">
            <a:avLst/>
          </a:prstGeom>
        </p:spPr>
      </p:pic>
      <p:pic>
        <p:nvPicPr>
          <p:cNvPr id="6" name="Picture 5">
            <a:extLst>
              <a:ext uri="{FF2B5EF4-FFF2-40B4-BE49-F238E27FC236}">
                <a16:creationId xmlns:a16="http://schemas.microsoft.com/office/drawing/2014/main" id="{2738A5C0-9CAE-D448-9A43-C65D1B01E42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61793" y="5338161"/>
            <a:ext cx="2478779" cy="1387633"/>
          </a:xfrm>
          <a:prstGeom prst="rect">
            <a:avLst/>
          </a:prstGeom>
        </p:spPr>
      </p:pic>
    </p:spTree>
    <p:extLst>
      <p:ext uri="{BB962C8B-B14F-4D97-AF65-F5344CB8AC3E}">
        <p14:creationId xmlns:p14="http://schemas.microsoft.com/office/powerpoint/2010/main" val="5066569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egnaposto contenuto 2"/>
          <p:cNvSpPr>
            <a:spLocks noGrp="1"/>
          </p:cNvSpPr>
          <p:nvPr>
            <p:ph idx="13" hasCustomPrompt="1"/>
          </p:nvPr>
        </p:nvSpPr>
        <p:spPr>
          <a:xfrm>
            <a:off x="304722" y="1246798"/>
            <a:ext cx="11616345" cy="5234092"/>
          </a:xfrm>
          <a:prstGeom prst="rect">
            <a:avLst/>
          </a:prstGeom>
        </p:spPr>
        <p:txBody>
          <a:bodyPr/>
          <a:lstStyle>
            <a:lvl1pPr marL="285750" indent="-285750">
              <a:lnSpc>
                <a:spcPct val="120000"/>
              </a:lnSpc>
              <a:buFont typeface="Arial" panose="020B0604020202020204" pitchFamily="34" charset="0"/>
              <a:buChar char="•"/>
              <a:defRPr/>
            </a:lvl1pPr>
          </a:lstStyle>
          <a:p>
            <a:pPr marL="0" indent="0">
              <a:buNone/>
            </a:pPr>
            <a:r>
              <a:rPr lang="it-IT" b="1" dirty="0">
                <a:latin typeface="Open Sans"/>
                <a:cs typeface="Open Sans"/>
              </a:rPr>
              <a:t>Text (</a:t>
            </a:r>
            <a:r>
              <a:rPr lang="it-IT" b="1" dirty="0" err="1">
                <a:latin typeface="Open Sans"/>
                <a:cs typeface="Open Sans"/>
              </a:rPr>
              <a:t>title</a:t>
            </a:r>
            <a:r>
              <a:rPr lang="it-IT" b="1" dirty="0">
                <a:latin typeface="Open Sans"/>
                <a:cs typeface="Open Sans"/>
              </a:rPr>
              <a:t>)</a:t>
            </a:r>
          </a:p>
          <a:p>
            <a:pPr marL="0" indent="0">
              <a:lnSpc>
                <a:spcPct val="120000"/>
              </a:lnSpc>
              <a:buNone/>
            </a:pPr>
            <a:r>
              <a:rPr lang="it-IT" sz="1800" dirty="0">
                <a:latin typeface="Open Sans"/>
                <a:cs typeface="Open Sans"/>
              </a:rPr>
              <a:t>Text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a:t>
            </a:r>
          </a:p>
          <a:p>
            <a:pPr marL="0" indent="0">
              <a:buNone/>
            </a:pPr>
            <a:endParaRPr lang="it-IT" sz="1800" dirty="0">
              <a:latin typeface="Open Sans"/>
              <a:cs typeface="Open Sans"/>
            </a:endParaRPr>
          </a:p>
          <a:p>
            <a:pPr marL="0" indent="0">
              <a:buNone/>
            </a:pPr>
            <a:endParaRPr lang="it-IT" sz="1800" dirty="0">
              <a:latin typeface="Open Sans"/>
              <a:cs typeface="Open Sans"/>
            </a:endParaRPr>
          </a:p>
          <a:p>
            <a:pPr marL="0" indent="0">
              <a:buNone/>
            </a:pPr>
            <a:endParaRPr lang="it-IT" sz="1800" dirty="0">
              <a:latin typeface="Open Sans"/>
              <a:cs typeface="Open Sans"/>
            </a:endParaRPr>
          </a:p>
        </p:txBody>
      </p:sp>
      <p:sp>
        <p:nvSpPr>
          <p:cNvPr id="8" name="Text Placeholder 14"/>
          <p:cNvSpPr>
            <a:spLocks noGrp="1"/>
          </p:cNvSpPr>
          <p:nvPr>
            <p:ph type="body" sz="quarter" idx="14" hasCustomPrompt="1"/>
          </p:nvPr>
        </p:nvSpPr>
        <p:spPr>
          <a:xfrm>
            <a:off x="263609" y="420625"/>
            <a:ext cx="10935855" cy="530352"/>
          </a:xfrm>
          <a:prstGeom prst="rect">
            <a:avLst/>
          </a:prstGeom>
        </p:spPr>
        <p:txBody>
          <a:bodyPr/>
          <a:lstStyle>
            <a:lvl1pPr marL="0" indent="0">
              <a:buNone/>
              <a:defRPr lang="en-US" sz="3200" b="1" kern="1200" dirty="0" smtClean="0">
                <a:solidFill>
                  <a:srgbClr val="1F6BA7"/>
                </a:solidFill>
                <a:latin typeface="Open Sans"/>
                <a:ea typeface="+mn-ea"/>
                <a:cs typeface="Open Sans"/>
              </a:defRPr>
            </a:lvl1pPr>
            <a:lvl2pPr>
              <a:defRPr lang="en-US" sz="1050" kern="1200" dirty="0" smtClean="0">
                <a:solidFill>
                  <a:srgbClr val="1F6BA7"/>
                </a:solidFill>
                <a:latin typeface="Open Sans"/>
                <a:ea typeface="+mn-ea"/>
                <a:cs typeface="Open Sans"/>
              </a:defRPr>
            </a:lvl2pPr>
            <a:lvl3pPr>
              <a:defRPr lang="en-US" sz="1050" kern="1200" dirty="0" smtClean="0">
                <a:solidFill>
                  <a:srgbClr val="1F6BA7"/>
                </a:solidFill>
                <a:latin typeface="Open Sans"/>
                <a:ea typeface="+mn-ea"/>
                <a:cs typeface="Open Sans"/>
              </a:defRPr>
            </a:lvl3pPr>
            <a:lvl4pPr>
              <a:defRPr lang="en-US" sz="1050" kern="1200" dirty="0" smtClean="0">
                <a:solidFill>
                  <a:srgbClr val="1F6BA7"/>
                </a:solidFill>
                <a:latin typeface="Open Sans"/>
                <a:ea typeface="+mn-ea"/>
                <a:cs typeface="Open Sans"/>
              </a:defRPr>
            </a:lvl4pPr>
            <a:lvl5pPr>
              <a:defRPr lang="en-GB" sz="1050" kern="1200" dirty="0">
                <a:solidFill>
                  <a:srgbClr val="1F6BA7"/>
                </a:solidFill>
                <a:latin typeface="Open Sans"/>
                <a:ea typeface="+mn-ea"/>
                <a:cs typeface="Open Sans"/>
              </a:defRPr>
            </a:lvl5pPr>
          </a:lstStyle>
          <a:p>
            <a:pPr lvl="0"/>
            <a:r>
              <a:rPr lang="en-US" dirty="0"/>
              <a:t>Slide title</a:t>
            </a:r>
          </a:p>
        </p:txBody>
      </p:sp>
      <p:cxnSp>
        <p:nvCxnSpPr>
          <p:cNvPr id="5" name="Straight Connector 4">
            <a:extLst>
              <a:ext uri="{FF2B5EF4-FFF2-40B4-BE49-F238E27FC236}">
                <a16:creationId xmlns:a16="http://schemas.microsoft.com/office/drawing/2014/main" id="{F1E641C7-CC69-6945-A1AC-1FF05AD96B6F}"/>
              </a:ext>
            </a:extLst>
          </p:cNvPr>
          <p:cNvCxnSpPr>
            <a:cxnSpLocks/>
          </p:cNvCxnSpPr>
          <p:nvPr userDrawn="1"/>
        </p:nvCxnSpPr>
        <p:spPr>
          <a:xfrm>
            <a:off x="12135497" y="0"/>
            <a:ext cx="0" cy="6858000"/>
          </a:xfrm>
          <a:prstGeom prst="line">
            <a:avLst/>
          </a:prstGeom>
          <a:ln w="15240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F027964-0995-8F43-9E2B-8D42B3704AD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121645" y="27832"/>
            <a:ext cx="1913263" cy="1071055"/>
          </a:xfrm>
          <a:prstGeom prst="rect">
            <a:avLst/>
          </a:prstGeom>
        </p:spPr>
      </p:pic>
      <p:sp>
        <p:nvSpPr>
          <p:cNvPr id="9" name="Slide Number Placeholder 5">
            <a:extLst>
              <a:ext uri="{FF2B5EF4-FFF2-40B4-BE49-F238E27FC236}">
                <a16:creationId xmlns:a16="http://schemas.microsoft.com/office/drawing/2014/main" id="{17204E7F-823B-6242-BF5D-893F8B1E7834}"/>
              </a:ext>
            </a:extLst>
          </p:cNvPr>
          <p:cNvSpPr>
            <a:spLocks noGrp="1"/>
          </p:cNvSpPr>
          <p:nvPr>
            <p:ph type="sldNum" sz="quarter" idx="12"/>
          </p:nvPr>
        </p:nvSpPr>
        <p:spPr>
          <a:xfrm>
            <a:off x="9177867" y="6411586"/>
            <a:ext cx="2743200" cy="365125"/>
          </a:xfrm>
        </p:spPr>
        <p:txBody>
          <a:bodyPr/>
          <a:lstStyle>
            <a:lvl1pPr>
              <a:defRPr sz="1600"/>
            </a:lvl1pPr>
          </a:lstStyle>
          <a:p>
            <a:fld id="{F26FC048-DF4E-0746-B313-543F0DD72FCB}" type="slidenum">
              <a:rPr lang="en-GB" smtClean="0"/>
              <a:pPr/>
              <a:t>‹#›</a:t>
            </a:fld>
            <a:endParaRPr lang="en-GB"/>
          </a:p>
        </p:txBody>
      </p:sp>
    </p:spTree>
    <p:extLst>
      <p:ext uri="{BB962C8B-B14F-4D97-AF65-F5344CB8AC3E}">
        <p14:creationId xmlns:p14="http://schemas.microsoft.com/office/powerpoint/2010/main" val="372141588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DBD6C-32A7-3F44-A2EB-469D7D3CE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B8AB5F-426D-FC43-A1CE-4A8228FF0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4AE1AC-505D-D244-BF59-1FF84006F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7B1556B6-3911-514A-A2D3-508B453B6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BEFC081-57EB-A143-A1A7-1FC603BAE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FC048-DF4E-0746-B313-543F0DD72FCB}" type="slidenum">
              <a:rPr lang="en-GB" smtClean="0"/>
              <a:t>‹#›</a:t>
            </a:fld>
            <a:endParaRPr lang="en-GB"/>
          </a:p>
        </p:txBody>
      </p:sp>
    </p:spTree>
    <p:extLst>
      <p:ext uri="{BB962C8B-B14F-4D97-AF65-F5344CB8AC3E}">
        <p14:creationId xmlns:p14="http://schemas.microsoft.com/office/powerpoint/2010/main" val="3339834278"/>
      </p:ext>
    </p:extLst>
  </p:cSld>
  <p:clrMap bg1="lt1" tx1="dk1" bg2="lt2" tx2="dk2" accent1="accent1" accent2="accent2" accent3="accent3" accent4="accent4" accent5="accent5" accent6="accent6" hlink="hlink" folHlink="folHlink"/>
  <p:sldLayoutIdLst>
    <p:sldLayoutId id="2147483660" r:id="rId1"/>
    <p:sldLayoutId id="214748366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C9BC-2C6A-4244-998F-180C3DF2BEA0}"/>
              </a:ext>
            </a:extLst>
          </p:cNvPr>
          <p:cNvSpPr>
            <a:spLocks noGrp="1"/>
          </p:cNvSpPr>
          <p:nvPr>
            <p:ph type="title"/>
          </p:nvPr>
        </p:nvSpPr>
        <p:spPr>
          <a:xfrm>
            <a:off x="442432" y="4222438"/>
            <a:ext cx="10515600" cy="963337"/>
          </a:xfrm>
        </p:spPr>
        <p:txBody>
          <a:bodyPr>
            <a:normAutofit/>
          </a:bodyPr>
          <a:lstStyle/>
          <a:p>
            <a:r>
              <a:rPr lang="en-US" dirty="0"/>
              <a:t>Andrei Marcu, Michael </a:t>
            </a:r>
            <a:r>
              <a:rPr lang="en-US" dirty="0" err="1"/>
              <a:t>Mehling</a:t>
            </a:r>
            <a:r>
              <a:rPr lang="en-US" dirty="0"/>
              <a:t>, Aaron </a:t>
            </a:r>
            <a:r>
              <a:rPr lang="en-US" dirty="0" err="1"/>
              <a:t>Cosbey</a:t>
            </a:r>
            <a:r>
              <a:rPr lang="en-US" dirty="0"/>
              <a:t> </a:t>
            </a:r>
          </a:p>
        </p:txBody>
      </p:sp>
      <p:sp>
        <p:nvSpPr>
          <p:cNvPr id="3" name="Content Placeholder 2">
            <a:extLst>
              <a:ext uri="{FF2B5EF4-FFF2-40B4-BE49-F238E27FC236}">
                <a16:creationId xmlns:a16="http://schemas.microsoft.com/office/drawing/2014/main" id="{42DCA48D-17FA-3841-95FC-E9FFE39557ED}"/>
              </a:ext>
            </a:extLst>
          </p:cNvPr>
          <p:cNvSpPr>
            <a:spLocks noGrp="1"/>
          </p:cNvSpPr>
          <p:nvPr>
            <p:ph sz="half" idx="1"/>
          </p:nvPr>
        </p:nvSpPr>
        <p:spPr/>
        <p:txBody>
          <a:bodyPr/>
          <a:lstStyle/>
          <a:p>
            <a:r>
              <a:rPr lang="en-US" dirty="0"/>
              <a:t>Launch Event Report 1, 16</a:t>
            </a:r>
            <a:r>
              <a:rPr lang="en-US" baseline="30000" dirty="0"/>
              <a:t>th</a:t>
            </a:r>
            <a:r>
              <a:rPr lang="en-US" dirty="0"/>
              <a:t> May 2023</a:t>
            </a:r>
          </a:p>
        </p:txBody>
      </p:sp>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a:xfrm>
            <a:off x="442432" y="1941689"/>
            <a:ext cx="10911367" cy="1096454"/>
          </a:xfrm>
        </p:spPr>
        <p:txBody>
          <a:bodyPr>
            <a:normAutofit/>
          </a:bodyPr>
          <a:lstStyle/>
          <a:p>
            <a:r>
              <a:rPr lang="en-GB" dirty="0">
                <a:solidFill>
                  <a:srgbClr val="1E6BA7"/>
                </a:solidFill>
                <a:latin typeface="Cambria Math" charset="0"/>
                <a:ea typeface="Cambria Math" charset="0"/>
                <a:cs typeface="Cambria Math" charset="0"/>
              </a:rPr>
              <a:t>CBAM in a portfolio of instruments for industrial decarbonization</a:t>
            </a:r>
          </a:p>
        </p:txBody>
      </p:sp>
    </p:spTree>
    <p:extLst>
      <p:ext uri="{BB962C8B-B14F-4D97-AF65-F5344CB8AC3E}">
        <p14:creationId xmlns:p14="http://schemas.microsoft.com/office/powerpoint/2010/main" val="42327927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r>
              <a:rPr lang="en-GB" sz="2600" dirty="0">
                <a:cs typeface="Arial" panose="020B0604020202020204" pitchFamily="34" charset="0"/>
              </a:rPr>
              <a:t>The EU Council and Parliament have approved the CBAM to be implemented in October 2023.</a:t>
            </a:r>
          </a:p>
          <a:p>
            <a:r>
              <a:rPr lang="en-GB" sz="2600" dirty="0">
                <a:cs typeface="Arial" panose="020B0604020202020204" pitchFamily="34" charset="0"/>
              </a:rPr>
              <a:t>CBAM aims to work in conjunction with the EU ETS to achieve two main objectives:</a:t>
            </a:r>
          </a:p>
          <a:p>
            <a:pPr lvl="1"/>
            <a:r>
              <a:rPr lang="en-GB" sz="2600" dirty="0">
                <a:cs typeface="Arial" panose="020B0604020202020204" pitchFamily="34" charset="0"/>
              </a:rPr>
              <a:t>Reduce emissions in the EU industry.</a:t>
            </a:r>
          </a:p>
          <a:p>
            <a:pPr lvl="1"/>
            <a:r>
              <a:rPr lang="en-GB" sz="2600" dirty="0">
                <a:cs typeface="Arial" panose="020B0604020202020204" pitchFamily="34" charset="0"/>
              </a:rPr>
              <a:t>Prevent carbon leakage, which refers to the relocation of production, investment, or loss of market share due to carbon costs imposed in a jurisdiction.</a:t>
            </a:r>
          </a:p>
          <a:p>
            <a:r>
              <a:rPr lang="en-GB" sz="2600" dirty="0">
                <a:cs typeface="Arial" panose="020B0604020202020204" pitchFamily="34" charset="0"/>
              </a:rPr>
              <a:t>Key instruments for decarbonizing the EU industry: EU ETS with CBAM.</a:t>
            </a:r>
          </a:p>
          <a:p>
            <a:r>
              <a:rPr lang="en-GB" sz="2600" dirty="0">
                <a:cs typeface="Arial" panose="020B0604020202020204" pitchFamily="34" charset="0"/>
              </a:rPr>
              <a:t>Other measures supporting decarbonization: Renewable Energy Directive (RED), Energy Efficiency Directive (EED), and various funding programs.</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Introduction to CBAM and its Objectives</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2</a:t>
            </a:fld>
            <a:endParaRPr lang="en-GB"/>
          </a:p>
        </p:txBody>
      </p:sp>
    </p:spTree>
    <p:extLst>
      <p:ext uri="{BB962C8B-B14F-4D97-AF65-F5344CB8AC3E}">
        <p14:creationId xmlns:p14="http://schemas.microsoft.com/office/powerpoint/2010/main" val="33219484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16942C-41DA-E13D-C2AB-FF1254222718}"/>
              </a:ext>
            </a:extLst>
          </p:cNvPr>
          <p:cNvSpPr>
            <a:spLocks noGrp="1"/>
          </p:cNvSpPr>
          <p:nvPr>
            <p:ph idx="13"/>
          </p:nvPr>
        </p:nvSpPr>
        <p:spPr>
          <a:xfrm>
            <a:off x="304722" y="1246797"/>
            <a:ext cx="11616345" cy="5447513"/>
          </a:xfrm>
        </p:spPr>
        <p:txBody>
          <a:bodyPr>
            <a:noAutofit/>
          </a:bodyPr>
          <a:lstStyle/>
          <a:p>
            <a:r>
              <a:rPr lang="en-GB" sz="1900" dirty="0"/>
              <a:t>Concerns regarding carbon leakage since the introduction of the EU ETS.</a:t>
            </a:r>
          </a:p>
          <a:p>
            <a:r>
              <a:rPr lang="en-GB" sz="1900" dirty="0"/>
              <a:t>The CBAM and EU ETS were initially expected to be sufficient but revealed limitations in their scope and design options.</a:t>
            </a:r>
          </a:p>
          <a:p>
            <a:r>
              <a:rPr lang="en-GB" sz="1900" dirty="0"/>
              <a:t>New measures in other jurisdictions, such as the Inflation Reduction Act (IRA) in the US, triggered the need for additional actions – IRA focus broader than decarbonisation significant competitive component beyond carbon leakage</a:t>
            </a:r>
          </a:p>
          <a:p>
            <a:r>
              <a:rPr lang="en-GB" sz="1900" dirty="0"/>
              <a:t>The EU response: Net Zero Industry Act (NZIA) and exploration of additional funding options like the Sovereignty Fund.</a:t>
            </a:r>
          </a:p>
          <a:p>
            <a:r>
              <a:rPr lang="en-GB" sz="1900" dirty="0"/>
              <a:t>Key questions arising:</a:t>
            </a:r>
          </a:p>
          <a:p>
            <a:pPr lvl="1"/>
            <a:r>
              <a:rPr lang="en-GB" sz="1900" dirty="0"/>
              <a:t>Objectives of ETS and CBAM and the gaps in avoiding carbon leakage and ensuring industry competitiveness.</a:t>
            </a:r>
          </a:p>
          <a:p>
            <a:pPr lvl="1"/>
            <a:r>
              <a:rPr lang="en-GB" sz="1900" dirty="0"/>
              <a:t>Identification of additional measures needed to address the gaps and achieve industrial decarbonization.</a:t>
            </a:r>
          </a:p>
          <a:p>
            <a:pPr lvl="1"/>
            <a:r>
              <a:rPr lang="en-GB" sz="1900" dirty="0"/>
              <a:t>Ongoing evolution of global models and policies for industrial decarbonization requires continuous adjustment and coexistence between different systems.</a:t>
            </a:r>
          </a:p>
        </p:txBody>
      </p:sp>
      <p:sp>
        <p:nvSpPr>
          <p:cNvPr id="3" name="Text Placeholder 2">
            <a:extLst>
              <a:ext uri="{FF2B5EF4-FFF2-40B4-BE49-F238E27FC236}">
                <a16:creationId xmlns:a16="http://schemas.microsoft.com/office/drawing/2014/main" id="{93A0E510-0766-842F-7E8A-7EC34238BA3E}"/>
              </a:ext>
            </a:extLst>
          </p:cNvPr>
          <p:cNvSpPr>
            <a:spLocks noGrp="1"/>
          </p:cNvSpPr>
          <p:nvPr>
            <p:ph type="body" sz="quarter" idx="14"/>
          </p:nvPr>
        </p:nvSpPr>
        <p:spPr/>
        <p:txBody>
          <a:bodyPr/>
          <a:lstStyle/>
          <a:p>
            <a:r>
              <a:rPr lang="en-GB" dirty="0">
                <a:latin typeface="Cambria" panose="02040503050406030204" pitchFamily="18" charset="0"/>
              </a:rPr>
              <a:t>The Evolving Landscape</a:t>
            </a:r>
            <a:endParaRPr lang="en-BE"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2038F913-C77B-06A7-28DE-DF03A8183A98}"/>
              </a:ext>
            </a:extLst>
          </p:cNvPr>
          <p:cNvSpPr>
            <a:spLocks noGrp="1"/>
          </p:cNvSpPr>
          <p:nvPr>
            <p:ph type="sldNum" sz="quarter" idx="12"/>
          </p:nvPr>
        </p:nvSpPr>
        <p:spPr/>
        <p:txBody>
          <a:bodyPr/>
          <a:lstStyle/>
          <a:p>
            <a:fld id="{F26FC048-DF4E-0746-B313-543F0DD72FCB}" type="slidenum">
              <a:rPr lang="en-GB" smtClean="0"/>
              <a:pPr/>
              <a:t>3</a:t>
            </a:fld>
            <a:endParaRPr lang="en-GB"/>
          </a:p>
        </p:txBody>
      </p:sp>
    </p:spTree>
    <p:extLst>
      <p:ext uri="{BB962C8B-B14F-4D97-AF65-F5344CB8AC3E}">
        <p14:creationId xmlns:p14="http://schemas.microsoft.com/office/powerpoint/2010/main" val="8588188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AC2267-5179-50D7-0F7D-2F8DFE051067}"/>
              </a:ext>
            </a:extLst>
          </p:cNvPr>
          <p:cNvSpPr>
            <a:spLocks noGrp="1"/>
          </p:cNvSpPr>
          <p:nvPr>
            <p:ph idx="13"/>
          </p:nvPr>
        </p:nvSpPr>
        <p:spPr>
          <a:xfrm>
            <a:off x="304722" y="1510748"/>
            <a:ext cx="11616345" cy="5230293"/>
          </a:xfrm>
        </p:spPr>
        <p:txBody>
          <a:bodyPr>
            <a:normAutofit/>
          </a:bodyPr>
          <a:lstStyle/>
          <a:p>
            <a:pPr marL="0" indent="0">
              <a:buNone/>
            </a:pPr>
            <a:r>
              <a:rPr lang="en-GB" sz="2400" dirty="0"/>
              <a:t>Context:</a:t>
            </a:r>
          </a:p>
          <a:p>
            <a:r>
              <a:rPr lang="en-GB" sz="1800" dirty="0"/>
              <a:t> </a:t>
            </a:r>
            <a:r>
              <a:rPr lang="en-GB" sz="2000" dirty="0"/>
              <a:t>CBAM was conceived as a tool to prevent leakage. That will often have the effect of preserving competitiveness, but preventing leakage is not equivalent to preserving competitiveness. There are aspects of competitiveness that go well beyond leakage prevention.</a:t>
            </a:r>
          </a:p>
          <a:p>
            <a:r>
              <a:rPr lang="en-GB" sz="2000" dirty="0"/>
              <a:t>As such, it is not unexpected that the CBAM should have gaps in the extent to which it can protect the competitiveness of EU industry on the path to decarbonization.</a:t>
            </a:r>
          </a:p>
          <a:p>
            <a:r>
              <a:rPr lang="en-GB" sz="2000" dirty="0"/>
              <a:t>Important to understand the gaps, so they can be filled with complementary policies.</a:t>
            </a:r>
          </a:p>
          <a:p>
            <a:r>
              <a:rPr lang="en-GB" sz="2000" dirty="0"/>
              <a:t>Two sorts of gaps:</a:t>
            </a:r>
          </a:p>
          <a:p>
            <a:pPr lvl="1"/>
            <a:r>
              <a:rPr lang="en-GB" sz="1800" dirty="0"/>
              <a:t>Related to climate policy</a:t>
            </a:r>
          </a:p>
          <a:p>
            <a:pPr lvl="1"/>
            <a:r>
              <a:rPr lang="en-GB" sz="1800" dirty="0"/>
              <a:t>Not related to climate policy</a:t>
            </a:r>
            <a:endParaRPr lang="en-GB" sz="3200" dirty="0"/>
          </a:p>
          <a:p>
            <a:endParaRPr lang="en-BE" dirty="0"/>
          </a:p>
        </p:txBody>
      </p:sp>
      <p:sp>
        <p:nvSpPr>
          <p:cNvPr id="3" name="Text Placeholder 2">
            <a:extLst>
              <a:ext uri="{FF2B5EF4-FFF2-40B4-BE49-F238E27FC236}">
                <a16:creationId xmlns:a16="http://schemas.microsoft.com/office/drawing/2014/main" id="{7DEADBA8-004B-7F62-2BDE-448D4E6F3985}"/>
              </a:ext>
            </a:extLst>
          </p:cNvPr>
          <p:cNvSpPr>
            <a:spLocks noGrp="1"/>
          </p:cNvSpPr>
          <p:nvPr>
            <p:ph type="body" sz="quarter" idx="14"/>
          </p:nvPr>
        </p:nvSpPr>
        <p:spPr>
          <a:xfrm>
            <a:off x="263610" y="420624"/>
            <a:ext cx="9436982" cy="984105"/>
          </a:xfrm>
        </p:spPr>
        <p:txBody>
          <a:bodyPr>
            <a:normAutofit/>
          </a:bodyPr>
          <a:lstStyle/>
          <a:p>
            <a:r>
              <a:rPr lang="en-CA" dirty="0">
                <a:solidFill>
                  <a:schemeClr val="accent1"/>
                </a:solidFill>
                <a:latin typeface="Cambria" panose="02040503050406030204" pitchFamily="18" charset="0"/>
              </a:rPr>
              <a:t>CBAM: Gaps in Preserving Competitiveness on the Path to Decarbonization</a:t>
            </a:r>
            <a:endParaRPr lang="en-BE"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371605288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AC2267-5179-50D7-0F7D-2F8DFE051067}"/>
              </a:ext>
            </a:extLst>
          </p:cNvPr>
          <p:cNvSpPr>
            <a:spLocks noGrp="1"/>
          </p:cNvSpPr>
          <p:nvPr>
            <p:ph idx="13"/>
          </p:nvPr>
        </p:nvSpPr>
        <p:spPr>
          <a:xfrm>
            <a:off x="312045" y="1060175"/>
            <a:ext cx="11616345" cy="5625548"/>
          </a:xfrm>
        </p:spPr>
        <p:txBody>
          <a:bodyPr>
            <a:normAutofit fontScale="92500" lnSpcReduction="20000"/>
          </a:bodyPr>
          <a:lstStyle/>
          <a:p>
            <a:pPr marL="0" indent="0">
              <a:buNone/>
            </a:pPr>
            <a:r>
              <a:rPr lang="en-GB" sz="2400" b="1" dirty="0"/>
              <a:t>Gaps related to climate policy:</a:t>
            </a:r>
          </a:p>
          <a:p>
            <a:r>
              <a:rPr lang="en-GB" sz="1800" dirty="0"/>
              <a:t> </a:t>
            </a:r>
            <a:r>
              <a:rPr lang="en-GB" sz="2000" dirty="0"/>
              <a:t>CBAM does not protect against loss of competitiveness in export markets, nor against the damage done to EU markets by that loss. CBAM text acknowledges this challenge, but no review of impact on exports until 2028 – too late for sectors that should be making low-carbon investments in the next 5 years.</a:t>
            </a:r>
          </a:p>
          <a:p>
            <a:r>
              <a:rPr lang="en-GB" sz="2000" dirty="0"/>
              <a:t>Circumvention under CBAM: Makes CBAM ineffective at preserving competitiveness. Includes shipment splitting, &amp; modifying goods so they fall outside CBAM scope (foreseen in CBAM text); trans-shipment through exempted countries; resource shuffling (though debatable whether it constitutes circumvention).</a:t>
            </a:r>
          </a:p>
          <a:p>
            <a:r>
              <a:rPr lang="en-GB" sz="2000" dirty="0"/>
              <a:t>Higher effective carbon price, as free allocation is reduced, reduces the ability of covered firm to make costly investments in low-carbon technologies.</a:t>
            </a:r>
          </a:p>
          <a:p>
            <a:r>
              <a:rPr lang="en-GB" sz="2000" dirty="0"/>
              <a:t>Green subsidies offered to firms in competing jurisdictions. US IRA, for example, competes for available investment capital, and subsidizes competition to EU producers.</a:t>
            </a:r>
          </a:p>
          <a:p>
            <a:r>
              <a:rPr lang="en-GB" sz="2000" dirty="0"/>
              <a:t>High carbon costs of electricity, the result of a pricing regime that has high-emitting producers setting the price, passing through the costs of emissions under ETS.</a:t>
            </a:r>
          </a:p>
          <a:p>
            <a:r>
              <a:rPr lang="en-GB" sz="2000" dirty="0"/>
              <a:t>Uncertainty about climate policies: lack of predictability on key climate policies – uncertain conditions of investment.</a:t>
            </a:r>
          </a:p>
          <a:p>
            <a:endParaRPr lang="en-GB" sz="2000" dirty="0"/>
          </a:p>
          <a:p>
            <a:endParaRPr lang="en-BE" dirty="0"/>
          </a:p>
        </p:txBody>
      </p:sp>
      <p:sp>
        <p:nvSpPr>
          <p:cNvPr id="3" name="Text Placeholder 2">
            <a:extLst>
              <a:ext uri="{FF2B5EF4-FFF2-40B4-BE49-F238E27FC236}">
                <a16:creationId xmlns:a16="http://schemas.microsoft.com/office/drawing/2014/main" id="{7DEADBA8-004B-7F62-2BDE-448D4E6F3985}"/>
              </a:ext>
            </a:extLst>
          </p:cNvPr>
          <p:cNvSpPr>
            <a:spLocks noGrp="1"/>
          </p:cNvSpPr>
          <p:nvPr>
            <p:ph type="body" sz="quarter" idx="14"/>
          </p:nvPr>
        </p:nvSpPr>
        <p:spPr>
          <a:xfrm>
            <a:off x="263610" y="165389"/>
            <a:ext cx="9436982" cy="984105"/>
          </a:xfrm>
        </p:spPr>
        <p:txBody>
          <a:bodyPr>
            <a:normAutofit/>
          </a:bodyPr>
          <a:lstStyle/>
          <a:p>
            <a:r>
              <a:rPr lang="en-CA" dirty="0">
                <a:solidFill>
                  <a:schemeClr val="accent1"/>
                </a:solidFill>
                <a:latin typeface="Cambria" panose="02040503050406030204" pitchFamily="18" charset="0"/>
              </a:rPr>
              <a:t>CBAM: Gaps in Preserving Competitiveness on the Path to Decarbonization</a:t>
            </a:r>
            <a:endParaRPr lang="en-BE"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221067664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AC2267-5179-50D7-0F7D-2F8DFE051067}"/>
              </a:ext>
            </a:extLst>
          </p:cNvPr>
          <p:cNvSpPr>
            <a:spLocks noGrp="1"/>
          </p:cNvSpPr>
          <p:nvPr>
            <p:ph idx="13"/>
          </p:nvPr>
        </p:nvSpPr>
        <p:spPr>
          <a:xfrm>
            <a:off x="263610" y="1358349"/>
            <a:ext cx="11616345" cy="5625548"/>
          </a:xfrm>
        </p:spPr>
        <p:txBody>
          <a:bodyPr>
            <a:normAutofit/>
          </a:bodyPr>
          <a:lstStyle/>
          <a:p>
            <a:pPr marL="0" indent="0">
              <a:buNone/>
            </a:pPr>
            <a:r>
              <a:rPr lang="en-GB" sz="2400" b="1" dirty="0"/>
              <a:t>Gaps not related to climate policy:</a:t>
            </a:r>
          </a:p>
          <a:p>
            <a:r>
              <a:rPr lang="en-GB" sz="2000" dirty="0"/>
              <a:t> The state of skills in the EU. Three of four employers in EU face difficulties finding workers – problem is most acute for skilled workers, the pool from which firms need to draw in making decarbonizing investments. Problem consistently cited as primary by EU business.</a:t>
            </a:r>
          </a:p>
          <a:p>
            <a:r>
              <a:rPr lang="en-GB" sz="2000" dirty="0"/>
              <a:t>The basic structure of the EU. Many types of policies that might support industrial competitiveness are the competencies of the Member States, leaving the Commission with limited tools. It cannot offer tax incentives to match those found in the US IRA. It can loosen rules on state aid, but has limited ability to dole out subsidies at the EU level, including many types of green industrial policy subsidies, and including compensation for indirect carbon costs.</a:t>
            </a:r>
          </a:p>
          <a:p>
            <a:endParaRPr lang="en-GB" sz="2000" dirty="0"/>
          </a:p>
          <a:p>
            <a:endParaRPr lang="en-GB" sz="2000" dirty="0"/>
          </a:p>
          <a:p>
            <a:endParaRPr lang="en-GB" sz="2000" dirty="0"/>
          </a:p>
          <a:p>
            <a:endParaRPr lang="en-BE" dirty="0"/>
          </a:p>
        </p:txBody>
      </p:sp>
      <p:sp>
        <p:nvSpPr>
          <p:cNvPr id="3" name="Text Placeholder 2">
            <a:extLst>
              <a:ext uri="{FF2B5EF4-FFF2-40B4-BE49-F238E27FC236}">
                <a16:creationId xmlns:a16="http://schemas.microsoft.com/office/drawing/2014/main" id="{7DEADBA8-004B-7F62-2BDE-448D4E6F3985}"/>
              </a:ext>
            </a:extLst>
          </p:cNvPr>
          <p:cNvSpPr>
            <a:spLocks noGrp="1"/>
          </p:cNvSpPr>
          <p:nvPr>
            <p:ph type="body" sz="quarter" idx="14"/>
          </p:nvPr>
        </p:nvSpPr>
        <p:spPr>
          <a:xfrm>
            <a:off x="263610" y="324415"/>
            <a:ext cx="9436982" cy="984105"/>
          </a:xfrm>
        </p:spPr>
        <p:txBody>
          <a:bodyPr>
            <a:normAutofit/>
          </a:bodyPr>
          <a:lstStyle/>
          <a:p>
            <a:r>
              <a:rPr lang="en-CA" dirty="0">
                <a:solidFill>
                  <a:schemeClr val="accent1"/>
                </a:solidFill>
                <a:latin typeface="Cambria" panose="02040503050406030204" pitchFamily="18" charset="0"/>
              </a:rPr>
              <a:t>CBAM: Gaps in Preserving Competitiveness on the Path to Decarbonization</a:t>
            </a:r>
            <a:endParaRPr lang="en-BE" dirty="0">
              <a:solidFill>
                <a:schemeClr val="accent1"/>
              </a:solidFill>
              <a:latin typeface="Cambria" panose="02040503050406030204" pitchFamily="18" charset="0"/>
            </a:endParaRPr>
          </a:p>
        </p:txBody>
      </p:sp>
    </p:spTree>
    <p:extLst>
      <p:ext uri="{BB962C8B-B14F-4D97-AF65-F5344CB8AC3E}">
        <p14:creationId xmlns:p14="http://schemas.microsoft.com/office/powerpoint/2010/main" val="189483373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304722" y="1246798"/>
            <a:ext cx="11616345" cy="5543652"/>
          </a:xfrm>
        </p:spPr>
        <p:txBody>
          <a:bodyPr>
            <a:normAutofit fontScale="92500"/>
          </a:bodyPr>
          <a:lstStyle/>
          <a:p>
            <a:r>
              <a:rPr lang="en-GB" sz="3200" dirty="0">
                <a:cs typeface="Arial" panose="020B0604020202020204" pitchFamily="34" charset="0"/>
              </a:rPr>
              <a:t>Sweeping industrial policy thrust in several trade partners introduces competitive distortions that the CBAM by itself cannot rectify:</a:t>
            </a:r>
          </a:p>
          <a:p>
            <a:pPr lvl="1"/>
            <a:r>
              <a:rPr lang="en-GB" sz="2800" dirty="0">
                <a:cs typeface="Arial" panose="020B0604020202020204" pitchFamily="34" charset="0"/>
              </a:rPr>
              <a:t>U.S. incentives under the Inflation Reduction Act (IRA) and other legislative and executive measures differ markedly in the scale, duration and nature of support.</a:t>
            </a:r>
          </a:p>
          <a:p>
            <a:pPr lvl="1"/>
            <a:r>
              <a:rPr lang="en-GB" sz="2800" dirty="0">
                <a:cs typeface="Arial" panose="020B0604020202020204" pitchFamily="34" charset="0"/>
              </a:rPr>
              <a:t>While less discussed, China continues to forcefully intervene in markets for relevant products with its Made in China 2025 plan and 14</a:t>
            </a:r>
            <a:r>
              <a:rPr lang="en-GB" sz="2800" baseline="30000" dirty="0">
                <a:cs typeface="Arial" panose="020B0604020202020204" pitchFamily="34" charset="0"/>
              </a:rPr>
              <a:t>th</a:t>
            </a:r>
            <a:r>
              <a:rPr lang="en-GB" sz="2800" dirty="0">
                <a:cs typeface="Arial" panose="020B0604020202020204" pitchFamily="34" charset="0"/>
              </a:rPr>
              <a:t> Five-Year-Plan.</a:t>
            </a:r>
            <a:endParaRPr lang="en-GB" sz="3200" dirty="0">
              <a:cs typeface="Arial" panose="020B0604020202020204" pitchFamily="34" charset="0"/>
            </a:endParaRPr>
          </a:p>
          <a:p>
            <a:r>
              <a:rPr lang="en-GB" sz="3200" dirty="0">
                <a:cs typeface="Arial" panose="020B0604020202020204" pitchFamily="34" charset="0"/>
              </a:rPr>
              <a:t>Resurgence of industrial policy pursues many objectives beyond those of the CBAM, justifying recourse to flanking measures.</a:t>
            </a:r>
          </a:p>
          <a:p>
            <a:r>
              <a:rPr lang="en-GB" sz="3200" dirty="0">
                <a:cs typeface="Arial" panose="020B0604020202020204" pitchFamily="34" charset="0"/>
              </a:rPr>
              <a:t>Flanking measures proposed to date in the EU do not offer the same predictability, transparency and simplicity as foreign industrial policy.</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Evolving competitive landscape</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7</a:t>
            </a:fld>
            <a:endParaRPr lang="en-GB"/>
          </a:p>
        </p:txBody>
      </p:sp>
    </p:spTree>
    <p:extLst>
      <p:ext uri="{BB962C8B-B14F-4D97-AF65-F5344CB8AC3E}">
        <p14:creationId xmlns:p14="http://schemas.microsoft.com/office/powerpoint/2010/main" val="417628067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a:xfrm>
            <a:off x="304722" y="1246798"/>
            <a:ext cx="11746865" cy="5234092"/>
          </a:xfrm>
        </p:spPr>
        <p:txBody>
          <a:bodyPr>
            <a:normAutofit/>
          </a:bodyPr>
          <a:lstStyle/>
          <a:p>
            <a:pPr marL="0" indent="0">
              <a:buNone/>
            </a:pPr>
            <a:r>
              <a:rPr lang="en-GB" sz="3200" dirty="0">
                <a:cs typeface="Arial" panose="020B0604020202020204" pitchFamily="34" charset="0"/>
              </a:rPr>
              <a:t>Measures the EU can consider to improve and complement the CBAM in the evolving context of industrial decarbonization include:</a:t>
            </a:r>
          </a:p>
          <a:p>
            <a:r>
              <a:rPr lang="en-GB" sz="3200" dirty="0">
                <a:cs typeface="Arial" panose="020B0604020202020204" pitchFamily="34" charset="0"/>
              </a:rPr>
              <a:t>Address remaining gaps in the CBAM itself.</a:t>
            </a:r>
          </a:p>
          <a:p>
            <a:pPr lvl="1"/>
            <a:r>
              <a:rPr lang="en-GB" sz="2800" dirty="0">
                <a:cs typeface="Arial" panose="020B0604020202020204" pitchFamily="34" charset="0"/>
              </a:rPr>
              <a:t>Take a more proactive approach to export leakage and circumvention.</a:t>
            </a:r>
          </a:p>
          <a:p>
            <a:r>
              <a:rPr lang="en-GB" sz="3200" dirty="0">
                <a:cs typeface="Arial" panose="020B0604020202020204" pitchFamily="34" charset="0"/>
              </a:rPr>
              <a:t>Expand financial incentives for industrial decarbonization.</a:t>
            </a:r>
          </a:p>
          <a:p>
            <a:pPr lvl="1"/>
            <a:r>
              <a:rPr lang="en-GB" sz="2800" dirty="0">
                <a:cs typeface="Arial" panose="020B0604020202020204" pitchFamily="34" charset="0"/>
              </a:rPr>
              <a:t>Seek to match clarity and predictability of support offered across the Atlantic, taking into account both capital and operational expenses.</a:t>
            </a:r>
          </a:p>
          <a:p>
            <a:r>
              <a:rPr lang="en-GB" sz="3200" dirty="0">
                <a:cs typeface="Arial" panose="020B0604020202020204" pitchFamily="34" charset="0"/>
              </a:rPr>
              <a:t>Strengthen MRV capabilities in trade partners.</a:t>
            </a:r>
          </a:p>
          <a:p>
            <a:pPr lvl="1"/>
            <a:r>
              <a:rPr lang="en-GB" sz="2800" dirty="0">
                <a:cs typeface="Arial" panose="020B0604020202020204" pitchFamily="34" charset="0"/>
              </a:rPr>
              <a:t>Improve compliance rates and transparency of production and trade flows.</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Possible flanking measures (1)</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8</a:t>
            </a:fld>
            <a:endParaRPr lang="en-GB"/>
          </a:p>
        </p:txBody>
      </p:sp>
    </p:spTree>
    <p:extLst>
      <p:ext uri="{BB962C8B-B14F-4D97-AF65-F5344CB8AC3E}">
        <p14:creationId xmlns:p14="http://schemas.microsoft.com/office/powerpoint/2010/main" val="348831365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lnSpcReduction="10000"/>
          </a:bodyPr>
          <a:lstStyle/>
          <a:p>
            <a:r>
              <a:rPr lang="en-GB" sz="3200" dirty="0">
                <a:cs typeface="Arial" panose="020B0604020202020204" pitchFamily="34" charset="0"/>
              </a:rPr>
              <a:t>Promote mutually beneficial international cooperation. </a:t>
            </a:r>
          </a:p>
          <a:p>
            <a:pPr lvl="1"/>
            <a:r>
              <a:rPr lang="en-GB" sz="2800" dirty="0">
                <a:cs typeface="Arial" panose="020B0604020202020204" pitchFamily="34" charset="0"/>
              </a:rPr>
              <a:t>engage in technology transfer, joint R&amp;D activities, and exchange of best practices to accelerate convergence of carbon intensities and costs.</a:t>
            </a:r>
          </a:p>
          <a:p>
            <a:r>
              <a:rPr lang="en-GB" sz="3200" dirty="0">
                <a:cs typeface="Arial" panose="020B0604020202020204" pitchFamily="34" charset="0"/>
              </a:rPr>
              <a:t>Improve price discovery in electricity markets.</a:t>
            </a:r>
          </a:p>
          <a:p>
            <a:pPr lvl="1"/>
            <a:r>
              <a:rPr lang="en-GB" sz="2800" dirty="0">
                <a:cs typeface="Arial" panose="020B0604020202020204" pitchFamily="34" charset="0"/>
              </a:rPr>
              <a:t>Higher energy costs faced by industry remain the principal cause of competitive asymmetries; proposals under discussion may offer relief</a:t>
            </a:r>
          </a:p>
          <a:p>
            <a:r>
              <a:rPr lang="en-GB" sz="3200" dirty="0">
                <a:cs typeface="Arial" panose="020B0604020202020204" pitchFamily="34" charset="0"/>
              </a:rPr>
              <a:t>Encourage demand for low-carbon products</a:t>
            </a:r>
          </a:p>
          <a:p>
            <a:pPr lvl="1"/>
            <a:r>
              <a:rPr lang="en-GB" sz="2800" dirty="0">
                <a:cs typeface="Arial" panose="020B0604020202020204" pitchFamily="34" charset="0"/>
              </a:rPr>
              <a:t>Deploy various measures to foster a market for low-carbon products</a:t>
            </a:r>
          </a:p>
          <a:p>
            <a:r>
              <a:rPr lang="en-GB" sz="3200" dirty="0">
                <a:cs typeface="Arial" panose="020B0604020202020204" pitchFamily="34" charset="0"/>
              </a:rPr>
              <a:t>Foster skill development and workforce transition</a:t>
            </a:r>
          </a:p>
          <a:p>
            <a:pPr lvl="1"/>
            <a:r>
              <a:rPr lang="en-GB" sz="2800" dirty="0">
                <a:cs typeface="Arial" panose="020B0604020202020204" pitchFamily="34" charset="0"/>
              </a:rPr>
              <a:t>scale up investments in re-/up-skilling and economic diversification</a:t>
            </a: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Possible </a:t>
            </a:r>
            <a:r>
              <a:rPr lang="en-US">
                <a:latin typeface="Cambria" panose="02040503050406030204" pitchFamily="18" charset="0"/>
              </a:rPr>
              <a:t>flanking measures (2)</a:t>
            </a:r>
            <a:endParaRPr lang="en-US" dirty="0">
              <a:latin typeface="Cambria" panose="02040503050406030204" pitchFamily="18" charset="0"/>
            </a:endParaRP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9</a:t>
            </a:fld>
            <a:endParaRPr lang="en-GB"/>
          </a:p>
        </p:txBody>
      </p:sp>
    </p:spTree>
    <p:extLst>
      <p:ext uri="{BB962C8B-B14F-4D97-AF65-F5344CB8AC3E}">
        <p14:creationId xmlns:p14="http://schemas.microsoft.com/office/powerpoint/2010/main" val="273887288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DE7257-E5F5-00AA-4B13-7D91356CDB74}"/>
              </a:ext>
            </a:extLst>
          </p:cNvPr>
          <p:cNvSpPr>
            <a:spLocks noGrp="1"/>
          </p:cNvSpPr>
          <p:nvPr>
            <p:ph idx="13"/>
          </p:nvPr>
        </p:nvSpPr>
        <p:spPr/>
        <p:txBody>
          <a:bodyPr>
            <a:normAutofit fontScale="77500" lnSpcReduction="20000"/>
          </a:bodyPr>
          <a:lstStyle/>
          <a:p>
            <a:r>
              <a:rPr lang="en-GB" b="0" i="0" dirty="0">
                <a:solidFill>
                  <a:srgbClr val="374151"/>
                </a:solidFill>
                <a:effectLst/>
                <a:latin typeface="Söhne"/>
              </a:rPr>
              <a:t>Competitiveness has carbon as a component</a:t>
            </a:r>
          </a:p>
          <a:p>
            <a:r>
              <a:rPr lang="en-GB" b="0" i="0" dirty="0">
                <a:solidFill>
                  <a:srgbClr val="374151"/>
                </a:solidFill>
                <a:effectLst/>
                <a:latin typeface="Söhne"/>
              </a:rPr>
              <a:t>Long-term Incentives: Rising carbon price signal (under EU ETS and CBAM) drive industrial decarbonization</a:t>
            </a:r>
          </a:p>
          <a:p>
            <a:r>
              <a:rPr lang="en-GB" b="0" i="0" dirty="0">
                <a:solidFill>
                  <a:srgbClr val="374151"/>
                </a:solidFill>
                <a:effectLst/>
                <a:latin typeface="Söhne"/>
              </a:rPr>
              <a:t>Short-term Policy Thrust: Targeted public support lowers risk and cost of low-carbon processes, creates demand</a:t>
            </a:r>
          </a:p>
          <a:p>
            <a:r>
              <a:rPr lang="en-GB" b="0" i="0" dirty="0">
                <a:solidFill>
                  <a:srgbClr val="374151"/>
                </a:solidFill>
                <a:effectLst/>
                <a:latin typeface="Söhne"/>
              </a:rPr>
              <a:t>CBAM Objectives: Rectify domestic competitive distortion under EU ETS, not favour domestic industries</a:t>
            </a:r>
          </a:p>
          <a:p>
            <a:r>
              <a:rPr lang="en-GB" b="0" i="0" dirty="0">
                <a:solidFill>
                  <a:srgbClr val="374151"/>
                </a:solidFill>
                <a:effectLst/>
                <a:latin typeface="Söhne"/>
              </a:rPr>
              <a:t>Design Challenges: Address gaps and unresolved issues, including exports, indirect emissions, and circumvention</a:t>
            </a:r>
          </a:p>
          <a:p>
            <a:r>
              <a:rPr lang="en-GB" dirty="0">
                <a:solidFill>
                  <a:srgbClr val="374151"/>
                </a:solidFill>
                <a:latin typeface="Söhne"/>
              </a:rPr>
              <a:t>EU structurally different, governance and centralized resources from US and China</a:t>
            </a:r>
            <a:endParaRPr lang="en-GB" b="0" i="0" dirty="0">
              <a:solidFill>
                <a:srgbClr val="374151"/>
              </a:solidFill>
              <a:effectLst/>
              <a:latin typeface="Söhne"/>
            </a:endParaRPr>
          </a:p>
          <a:p>
            <a:r>
              <a:rPr lang="en-GB" dirty="0">
                <a:solidFill>
                  <a:srgbClr val="374151"/>
                </a:solidFill>
                <a:latin typeface="Söhne"/>
              </a:rPr>
              <a:t>CBAM short term risk</a:t>
            </a:r>
            <a:r>
              <a:rPr lang="en-GB" b="0" i="0" dirty="0">
                <a:solidFill>
                  <a:srgbClr val="374151"/>
                </a:solidFill>
                <a:effectLst/>
                <a:latin typeface="Söhne"/>
              </a:rPr>
              <a:t>: </a:t>
            </a:r>
            <a:r>
              <a:rPr lang="en-GB" dirty="0">
                <a:solidFill>
                  <a:srgbClr val="374151"/>
                </a:solidFill>
                <a:latin typeface="Söhne"/>
              </a:rPr>
              <a:t>Fiscally sustainable and revenue raising but contains risk in short and medium term for industry </a:t>
            </a:r>
          </a:p>
          <a:p>
            <a:endParaRPr lang="en-GB" b="0" i="0" dirty="0">
              <a:solidFill>
                <a:srgbClr val="374151"/>
              </a:solidFill>
              <a:effectLst/>
              <a:latin typeface="Söhne"/>
            </a:endParaRPr>
          </a:p>
        </p:txBody>
      </p:sp>
      <p:sp>
        <p:nvSpPr>
          <p:cNvPr id="3" name="Text Placeholder 2">
            <a:extLst>
              <a:ext uri="{FF2B5EF4-FFF2-40B4-BE49-F238E27FC236}">
                <a16:creationId xmlns:a16="http://schemas.microsoft.com/office/drawing/2014/main" id="{0C0E2126-1337-66FE-9EBE-ED4A5768219E}"/>
              </a:ext>
            </a:extLst>
          </p:cNvPr>
          <p:cNvSpPr>
            <a:spLocks noGrp="1"/>
          </p:cNvSpPr>
          <p:nvPr>
            <p:ph type="body" sz="quarter" idx="14"/>
          </p:nvPr>
        </p:nvSpPr>
        <p:spPr/>
        <p:txBody>
          <a:bodyPr/>
          <a:lstStyle/>
          <a:p>
            <a:r>
              <a:rPr lang="en-BE" dirty="0">
                <a:latin typeface="Cambria" panose="02040503050406030204" pitchFamily="18" charset="0"/>
              </a:rPr>
              <a:t>Takeaways</a:t>
            </a:r>
          </a:p>
        </p:txBody>
      </p:sp>
      <p:sp>
        <p:nvSpPr>
          <p:cNvPr id="4" name="Slide Number Placeholder 3">
            <a:extLst>
              <a:ext uri="{FF2B5EF4-FFF2-40B4-BE49-F238E27FC236}">
                <a16:creationId xmlns:a16="http://schemas.microsoft.com/office/drawing/2014/main" id="{5D657FEE-76A5-4AE6-3B67-B9E82D22234E}"/>
              </a:ext>
            </a:extLst>
          </p:cNvPr>
          <p:cNvSpPr>
            <a:spLocks noGrp="1"/>
          </p:cNvSpPr>
          <p:nvPr>
            <p:ph type="sldNum" sz="quarter" idx="12"/>
          </p:nvPr>
        </p:nvSpPr>
        <p:spPr/>
        <p:txBody>
          <a:bodyPr/>
          <a:lstStyle/>
          <a:p>
            <a:fld id="{F26FC048-DF4E-0746-B313-543F0DD72FCB}" type="slidenum">
              <a:rPr lang="en-GB" smtClean="0"/>
              <a:pPr/>
              <a:t>10</a:t>
            </a:fld>
            <a:endParaRPr lang="en-GB"/>
          </a:p>
        </p:txBody>
      </p:sp>
    </p:spTree>
    <p:extLst>
      <p:ext uri="{BB962C8B-B14F-4D97-AF65-F5344CB8AC3E}">
        <p14:creationId xmlns:p14="http://schemas.microsoft.com/office/powerpoint/2010/main" val="1934123324"/>
      </p:ext>
    </p:extLst>
  </p:cSld>
  <p:clrMapOvr>
    <a:masterClrMapping/>
  </p:clrMapOvr>
  <p:transition/>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1F6BA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A3C09D55-CCA0-2146-9FD9-7449152E9544}" vid="{A540A8AC-723E-8A40-A482-55C1D42503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2169</TotalTime>
  <Words>1216</Words>
  <Application>Microsoft Macintosh PowerPoint</Application>
  <PresentationFormat>Widescreen</PresentationFormat>
  <Paragraphs>84</Paragraphs>
  <Slides>10</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Cambria</vt:lpstr>
      <vt:lpstr>Cambria Math</vt:lpstr>
      <vt:lpstr>Open Sans</vt:lpstr>
      <vt:lpstr>Söhne</vt:lpstr>
      <vt:lpstr>Office Theme</vt:lpstr>
      <vt:lpstr>Andrei Marcu, Michael Mehling, Aaron Cosbey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Andrei Marcu, Michael Mehling, Aaron Cosbey </dc:title>
  <dc:creator>Sara Svensson</dc:creator>
  <cp:lastModifiedBy>Sara Svensson</cp:lastModifiedBy>
  <cp:revision>27</cp:revision>
  <cp:lastPrinted>2023-05-16T12:52:34Z</cp:lastPrinted>
  <dcterms:created xsi:type="dcterms:W3CDTF">2023-05-15T20:46:03Z</dcterms:created>
  <dcterms:modified xsi:type="dcterms:W3CDTF">2023-05-17T10:50:48Z</dcterms:modified>
</cp:coreProperties>
</file>