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319" r:id="rId5"/>
    <p:sldId id="323" r:id="rId6"/>
    <p:sldId id="324" r:id="rId7"/>
    <p:sldId id="325" r:id="rId8"/>
    <p:sldId id="326" r:id="rId9"/>
    <p:sldId id="327" r:id="rId10"/>
    <p:sldId id="32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7D4A"/>
    <a:srgbClr val="1F6B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26" autoAdjust="0"/>
    <p:restoredTop sz="79048"/>
  </p:normalViewPr>
  <p:slideViewPr>
    <p:cSldViewPr snapToGrid="0" snapToObjects="1">
      <p:cViewPr varScale="1">
        <p:scale>
          <a:sx n="57" d="100"/>
          <a:sy n="57" d="100"/>
        </p:scale>
        <p:origin x="68" y="272"/>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7" d="100"/>
          <a:sy n="97" d="100"/>
        </p:scale>
        <p:origin x="180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D1CA6B-F26F-1B43-AF77-C4F0A3ED7A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276F68A1-C323-B647-940D-18B257F373A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628EA5-3B57-EB45-AB9E-A048054F959C}" type="datetimeFigureOut">
              <a:rPr lang="en-GB" smtClean="0"/>
              <a:t>18/03/2024</a:t>
            </a:fld>
            <a:endParaRPr lang="en-GB"/>
          </a:p>
        </p:txBody>
      </p:sp>
      <p:sp>
        <p:nvSpPr>
          <p:cNvPr id="4" name="Footer Placeholder 3">
            <a:extLst>
              <a:ext uri="{FF2B5EF4-FFF2-40B4-BE49-F238E27FC236}">
                <a16:creationId xmlns:a16="http://schemas.microsoft.com/office/drawing/2014/main" id="{01D1A8AC-4164-0C43-926E-505BC0BDC35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11FF39F-F0D0-014E-AAE5-B4774C48F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CF93CC9-238D-3A4D-96C0-6A460E557E64}" type="slidenum">
              <a:rPr lang="en-GB" smtClean="0"/>
              <a:t>‹#›</a:t>
            </a:fld>
            <a:endParaRPr lang="en-GB"/>
          </a:p>
        </p:txBody>
      </p:sp>
    </p:spTree>
    <p:extLst>
      <p:ext uri="{BB962C8B-B14F-4D97-AF65-F5344CB8AC3E}">
        <p14:creationId xmlns:p14="http://schemas.microsoft.com/office/powerpoint/2010/main" val="1342758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2DA37D-2FDE-F047-A814-B89AF3CAA999}" type="datetimeFigureOut">
              <a:rPr lang="en-GB" smtClean="0"/>
              <a:t>18/03/2024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7819B1-5A62-8942-A1A9-7C81B8FCFFD7}" type="slidenum">
              <a:rPr lang="en-GB" smtClean="0"/>
              <a:t>‹#›</a:t>
            </a:fld>
            <a:endParaRPr lang="en-GB"/>
          </a:p>
        </p:txBody>
      </p:sp>
    </p:spTree>
    <p:extLst>
      <p:ext uri="{BB962C8B-B14F-4D97-AF65-F5344CB8AC3E}">
        <p14:creationId xmlns:p14="http://schemas.microsoft.com/office/powerpoint/2010/main" val="796809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 long slide show, so we’ll go quickly over background </a:t>
            </a:r>
            <a:r>
              <a:rPr lang="en-US" dirty="0" err="1"/>
              <a:t>etc</a:t>
            </a:r>
            <a:r>
              <a:rPr lang="en-US" dirty="0"/>
              <a:t> to have time to focus on the core issues!</a:t>
            </a:r>
          </a:p>
        </p:txBody>
      </p:sp>
      <p:sp>
        <p:nvSpPr>
          <p:cNvPr id="4" name="Slide Number Placeholder 3"/>
          <p:cNvSpPr>
            <a:spLocks noGrp="1"/>
          </p:cNvSpPr>
          <p:nvPr>
            <p:ph type="sldNum" sz="quarter" idx="5"/>
          </p:nvPr>
        </p:nvSpPr>
        <p:spPr/>
        <p:txBody>
          <a:bodyPr/>
          <a:lstStyle/>
          <a:p>
            <a:fld id="{167819B1-5A62-8942-A1A9-7C81B8FCFFD7}" type="slidenum">
              <a:rPr lang="en-GB" smtClean="0"/>
              <a:t>1</a:t>
            </a:fld>
            <a:endParaRPr lang="en-GB"/>
          </a:p>
        </p:txBody>
      </p:sp>
    </p:spTree>
    <p:extLst>
      <p:ext uri="{BB962C8B-B14F-4D97-AF65-F5344CB8AC3E}">
        <p14:creationId xmlns:p14="http://schemas.microsoft.com/office/powerpoint/2010/main" val="801044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BE37EAD-B669-450B-8488-2784A37454DD}" type="slidenum">
              <a:rPr lang="en-GB" smtClean="0"/>
              <a:t>2</a:t>
            </a:fld>
            <a:endParaRPr lang="en-GB"/>
          </a:p>
        </p:txBody>
      </p:sp>
    </p:spTree>
    <p:extLst>
      <p:ext uri="{BB962C8B-B14F-4D97-AF65-F5344CB8AC3E}">
        <p14:creationId xmlns:p14="http://schemas.microsoft.com/office/powerpoint/2010/main" val="15553346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First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2432" y="4310142"/>
            <a:ext cx="10515600" cy="468103"/>
          </a:xfrm>
          <a:prstGeom prst="rect">
            <a:avLst/>
          </a:prstGeom>
        </p:spPr>
        <p:txBody>
          <a:bodyPr/>
          <a:lstStyle>
            <a:lvl1pPr>
              <a:defRPr lang="en-GB" sz="1800" b="1" kern="1200" dirty="0">
                <a:solidFill>
                  <a:srgbClr val="2C7D4A"/>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Name(s) of presenters</a:t>
            </a:r>
            <a:r>
              <a:rPr lang="en-US" b="0" dirty="0"/>
              <a:t>, affiliation</a:t>
            </a:r>
            <a:endParaRPr lang="en-GB" dirty="0"/>
          </a:p>
        </p:txBody>
      </p:sp>
      <p:sp>
        <p:nvSpPr>
          <p:cNvPr id="3" name="Content Placeholder 2"/>
          <p:cNvSpPr>
            <a:spLocks noGrp="1"/>
          </p:cNvSpPr>
          <p:nvPr>
            <p:ph sz="half" idx="1" hasCustomPrompt="1"/>
          </p:nvPr>
        </p:nvSpPr>
        <p:spPr>
          <a:xfrm>
            <a:off x="442432" y="3132712"/>
            <a:ext cx="10911367" cy="380399"/>
          </a:xfrm>
          <a:prstGeom prst="rect">
            <a:avLst/>
          </a:prstGeom>
        </p:spPr>
        <p:txBody>
          <a:bodyPr>
            <a:normAutofit/>
          </a:bodyPr>
          <a:lstStyle>
            <a:lvl1pPr marL="0" indent="0">
              <a:buNone/>
              <a:defRPr lang="en-US" sz="2000" b="0" i="0" kern="1200" dirty="0" smtClean="0">
                <a:solidFill>
                  <a:srgbClr val="2C7D4A"/>
                </a:solidFill>
                <a:latin typeface="Cambria" panose="02040503050406030204" pitchFamily="18" charset="0"/>
                <a:ea typeface="+mn-ea"/>
                <a:cs typeface="Cambria" panose="02040503050406030204" pitchFamily="18" charset="0"/>
              </a:defRPr>
            </a:lvl1pPr>
          </a:lstStyle>
          <a:p>
            <a:pPr lvl="0"/>
            <a:r>
              <a:rPr lang="en-US" dirty="0"/>
              <a:t>Subtitle – location, date</a:t>
            </a:r>
          </a:p>
        </p:txBody>
      </p:sp>
      <p:sp>
        <p:nvSpPr>
          <p:cNvPr id="4" name="Content Placeholder 3"/>
          <p:cNvSpPr>
            <a:spLocks noGrp="1"/>
          </p:cNvSpPr>
          <p:nvPr>
            <p:ph sz="half" idx="2" hasCustomPrompt="1"/>
          </p:nvPr>
        </p:nvSpPr>
        <p:spPr>
          <a:xfrm>
            <a:off x="442432" y="2323677"/>
            <a:ext cx="10911367" cy="714466"/>
          </a:xfrm>
          <a:prstGeom prst="rect">
            <a:avLst/>
          </a:prstGeom>
        </p:spPr>
        <p:txBody>
          <a:bodyPr>
            <a:normAutofit/>
          </a:bodyPr>
          <a:lstStyle>
            <a:lvl1pPr marL="0" indent="0">
              <a:buNone/>
              <a:defRPr lang="en-US" sz="3600" b="1" kern="1200" dirty="0" smtClean="0">
                <a:solidFill>
                  <a:srgbClr val="2C7D4A"/>
                </a:solidFill>
                <a:latin typeface="Cambria" panose="02040503050406030204" pitchFamily="18" charset="0"/>
                <a:ea typeface="Cambria" panose="02040503050406030204" pitchFamily="18" charset="0"/>
                <a:cs typeface="Cambria" panose="02040503050406030204" pitchFamily="18" charset="0"/>
              </a:defRPr>
            </a:lvl1pPr>
            <a:lvl2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a:defRPr lang="en-US" sz="24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a:defRPr lang="en-GB" sz="2400" b="1" kern="1200" dirty="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Main title</a:t>
            </a:r>
          </a:p>
        </p:txBody>
      </p:sp>
      <p:cxnSp>
        <p:nvCxnSpPr>
          <p:cNvPr id="12" name="Connettore 1 15"/>
          <p:cNvCxnSpPr>
            <a:cxnSpLocks/>
          </p:cNvCxnSpPr>
          <p:nvPr userDrawn="1"/>
        </p:nvCxnSpPr>
        <p:spPr>
          <a:xfrm>
            <a:off x="442432" y="5900690"/>
            <a:ext cx="9153513" cy="0"/>
          </a:xfrm>
          <a:prstGeom prst="line">
            <a:avLst/>
          </a:prstGeom>
          <a:ln w="6350" cmpd="sng">
            <a:solidFill>
              <a:srgbClr val="2C7D4A"/>
            </a:solidFill>
          </a:ln>
          <a:effectLst>
            <a:outerShdw dist="12700" dir="5400000" sx="0" sy="0" rotWithShape="0">
              <a:srgbClr val="000000"/>
            </a:outerShdw>
          </a:effectLst>
        </p:spPr>
        <p:style>
          <a:lnRef idx="2">
            <a:schemeClr val="accent1"/>
          </a:lnRef>
          <a:fillRef idx="0">
            <a:schemeClr val="accent1"/>
          </a:fillRef>
          <a:effectRef idx="1">
            <a:schemeClr val="accent1"/>
          </a:effectRef>
          <a:fontRef idx="minor">
            <a:schemeClr val="tx1"/>
          </a:fontRef>
        </p:style>
      </p:cxnSp>
      <p:sp>
        <p:nvSpPr>
          <p:cNvPr id="17" name="Text Placeholder 16"/>
          <p:cNvSpPr>
            <a:spLocks noGrp="1"/>
          </p:cNvSpPr>
          <p:nvPr>
            <p:ph type="body" sz="quarter" idx="10"/>
          </p:nvPr>
        </p:nvSpPr>
        <p:spPr>
          <a:xfrm>
            <a:off x="359217" y="655227"/>
            <a:ext cx="3188315" cy="271462"/>
          </a:xfrm>
          <a:prstGeom prst="rect">
            <a:avLst/>
          </a:prstGeom>
        </p:spPr>
        <p:txBody>
          <a:bodyPr/>
          <a:lstStyle>
            <a:lvl1pPr>
              <a:defRPr lang="en-US" sz="1600" b="1" kern="1200" dirty="0" smtClean="0">
                <a:solidFill>
                  <a:prstClr val="white"/>
                </a:solidFill>
                <a:latin typeface="Open Sans"/>
                <a:ea typeface="+mn-ea"/>
                <a:cs typeface="Open Sans"/>
              </a:defRPr>
            </a:lvl1pPr>
          </a:lstStyle>
          <a:p>
            <a:pPr lvl="0"/>
            <a:r>
              <a:rPr lang="en-GB"/>
              <a:t>Click to edit Master text styles</a:t>
            </a:r>
          </a:p>
        </p:txBody>
      </p:sp>
      <p:pic>
        <p:nvPicPr>
          <p:cNvPr id="13" name="Immagine 5"/>
          <p:cNvPicPr>
            <a:picLocks noChangeAspect="1"/>
          </p:cNvPicPr>
          <p:nvPr userDrawn="1"/>
        </p:nvPicPr>
        <p:blipFill>
          <a:blip r:embed="rId2">
            <a:duotone>
              <a:prstClr val="black"/>
              <a:srgbClr val="2C7D4A">
                <a:tint val="45000"/>
                <a:satMod val="400000"/>
              </a:srgbClr>
            </a:duotone>
            <a:lum contrast="40000"/>
          </a:blip>
          <a:stretch>
            <a:fillRect/>
          </a:stretch>
        </p:blipFill>
        <p:spPr>
          <a:xfrm>
            <a:off x="-661119" y="386816"/>
            <a:ext cx="4606591" cy="714466"/>
          </a:xfrm>
          <a:prstGeom prst="rect">
            <a:avLst/>
          </a:prstGeom>
          <a:ln>
            <a:noFill/>
          </a:ln>
        </p:spPr>
      </p:pic>
      <p:pic>
        <p:nvPicPr>
          <p:cNvPr id="7" name="Picture 6" descr="A black background with green text&#10;&#10;Description automatically generated">
            <a:extLst>
              <a:ext uri="{FF2B5EF4-FFF2-40B4-BE49-F238E27FC236}">
                <a16:creationId xmlns:a16="http://schemas.microsoft.com/office/drawing/2014/main" id="{E3CC9B9F-1F0E-0AA5-1E5D-7EB357A85D3F}"/>
              </a:ext>
            </a:extLst>
          </p:cNvPr>
          <p:cNvPicPr>
            <a:picLocks noChangeAspect="1"/>
          </p:cNvPicPr>
          <p:nvPr userDrawn="1"/>
        </p:nvPicPr>
        <p:blipFill>
          <a:blip r:embed="rId3"/>
          <a:stretch>
            <a:fillRect/>
          </a:stretch>
        </p:blipFill>
        <p:spPr>
          <a:xfrm>
            <a:off x="10089931" y="5808911"/>
            <a:ext cx="1918454" cy="964023"/>
          </a:xfrm>
          <a:prstGeom prst="rect">
            <a:avLst/>
          </a:prstGeom>
        </p:spPr>
      </p:pic>
    </p:spTree>
    <p:extLst>
      <p:ext uri="{BB962C8B-B14F-4D97-AF65-F5344CB8AC3E}">
        <p14:creationId xmlns:p14="http://schemas.microsoft.com/office/powerpoint/2010/main" val="50665698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Segnaposto contenuto 2"/>
          <p:cNvSpPr>
            <a:spLocks noGrp="1"/>
          </p:cNvSpPr>
          <p:nvPr>
            <p:ph idx="13" hasCustomPrompt="1"/>
          </p:nvPr>
        </p:nvSpPr>
        <p:spPr>
          <a:xfrm>
            <a:off x="304722" y="1246798"/>
            <a:ext cx="11616345" cy="5234092"/>
          </a:xfrm>
          <a:prstGeom prst="rect">
            <a:avLst/>
          </a:prstGeom>
        </p:spPr>
        <p:txBody>
          <a:bodyPr/>
          <a:lstStyle>
            <a:lvl1pPr marL="285750" indent="-285750">
              <a:lnSpc>
                <a:spcPct val="120000"/>
              </a:lnSpc>
              <a:buFont typeface="Arial" panose="020B0604020202020204" pitchFamily="34" charset="0"/>
              <a:buChar char="•"/>
              <a:defRPr/>
            </a:lvl1pPr>
          </a:lstStyle>
          <a:p>
            <a:pPr marL="0" indent="0">
              <a:buNone/>
            </a:pPr>
            <a:r>
              <a:rPr lang="it-IT" b="1" dirty="0">
                <a:latin typeface="Open Sans"/>
                <a:cs typeface="Open Sans"/>
              </a:rPr>
              <a:t>Text (</a:t>
            </a:r>
            <a:r>
              <a:rPr lang="it-IT" b="1" dirty="0" err="1">
                <a:latin typeface="Open Sans"/>
                <a:cs typeface="Open Sans"/>
              </a:rPr>
              <a:t>title</a:t>
            </a:r>
            <a:r>
              <a:rPr lang="it-IT" b="1" dirty="0">
                <a:latin typeface="Open Sans"/>
                <a:cs typeface="Open Sans"/>
              </a:rPr>
              <a:t>)</a:t>
            </a:r>
          </a:p>
          <a:p>
            <a:pPr marL="0" indent="0">
              <a:lnSpc>
                <a:spcPct val="120000"/>
              </a:lnSpc>
              <a:buNone/>
            </a:pPr>
            <a:r>
              <a:rPr lang="it-IT" sz="1800" dirty="0">
                <a:latin typeface="Open Sans"/>
                <a:cs typeface="Open Sans"/>
              </a:rPr>
              <a:t>Text </a:t>
            </a:r>
            <a:r>
              <a:rPr lang="it-IT" sz="1800" dirty="0" err="1">
                <a:latin typeface="Open Sans"/>
                <a:cs typeface="Open Sans"/>
              </a:rPr>
              <a:t>Lorem</a:t>
            </a:r>
            <a:r>
              <a:rPr lang="it-IT" sz="1800" dirty="0">
                <a:latin typeface="Open Sans"/>
                <a:cs typeface="Open Sans"/>
              </a:rPr>
              <a:t> </a:t>
            </a:r>
            <a:r>
              <a:rPr lang="it-IT" sz="1800" dirty="0" err="1">
                <a:latin typeface="Open Sans"/>
                <a:cs typeface="Open Sans"/>
              </a:rPr>
              <a:t>ipsum</a:t>
            </a:r>
            <a:r>
              <a:rPr lang="it-IT" sz="1800" dirty="0">
                <a:latin typeface="Open Sans"/>
                <a:cs typeface="Open Sans"/>
              </a:rPr>
              <a:t> </a:t>
            </a:r>
            <a:r>
              <a:rPr lang="it-IT" sz="1800" dirty="0" err="1">
                <a:latin typeface="Open Sans"/>
                <a:cs typeface="Open Sans"/>
              </a:rPr>
              <a:t>dolor</a:t>
            </a:r>
            <a:r>
              <a:rPr lang="it-IT" sz="1800" dirty="0">
                <a:latin typeface="Open Sans"/>
                <a:cs typeface="Open Sans"/>
              </a:rPr>
              <a:t> </a:t>
            </a:r>
            <a:r>
              <a:rPr lang="it-IT" sz="1800" dirty="0" err="1">
                <a:latin typeface="Open Sans"/>
                <a:cs typeface="Open Sans"/>
              </a:rPr>
              <a:t>sitmkn</a:t>
            </a:r>
            <a:r>
              <a:rPr lang="it-IT" sz="1800" dirty="0">
                <a:latin typeface="Open Sans"/>
                <a:cs typeface="Open Sans"/>
              </a:rPr>
              <a:t> </a:t>
            </a:r>
            <a:r>
              <a:rPr lang="it-IT" sz="1800" dirty="0" err="1">
                <a:latin typeface="Open Sans"/>
                <a:cs typeface="Open Sans"/>
              </a:rPr>
              <a:t>djsoinsc-msdece</a:t>
            </a:r>
            <a:r>
              <a:rPr lang="it-IT" sz="1800" dirty="0">
                <a:latin typeface="Open Sans"/>
                <a:cs typeface="Open Sans"/>
              </a:rPr>
              <a:t>. </a:t>
            </a:r>
            <a:r>
              <a:rPr lang="it-IT" sz="1800" dirty="0" err="1">
                <a:latin typeface="Open Sans"/>
                <a:cs typeface="Open Sans"/>
              </a:rPr>
              <a:t>Lorem</a:t>
            </a:r>
            <a:r>
              <a:rPr lang="it-IT" sz="1800" dirty="0">
                <a:latin typeface="Open Sans"/>
                <a:cs typeface="Open Sans"/>
              </a:rPr>
              <a:t> </a:t>
            </a:r>
            <a:r>
              <a:rPr lang="it-IT" sz="1800" dirty="0" err="1">
                <a:latin typeface="Open Sans"/>
                <a:cs typeface="Open Sans"/>
              </a:rPr>
              <a:t>ipsum</a:t>
            </a:r>
            <a:r>
              <a:rPr lang="it-IT" sz="1800" dirty="0">
                <a:latin typeface="Open Sans"/>
                <a:cs typeface="Open Sans"/>
              </a:rPr>
              <a:t> </a:t>
            </a:r>
            <a:r>
              <a:rPr lang="it-IT" sz="1800" dirty="0" err="1">
                <a:latin typeface="Open Sans"/>
                <a:cs typeface="Open Sans"/>
              </a:rPr>
              <a:t>dolor</a:t>
            </a:r>
            <a:r>
              <a:rPr lang="it-IT" sz="1800" dirty="0">
                <a:latin typeface="Open Sans"/>
                <a:cs typeface="Open Sans"/>
              </a:rPr>
              <a:t> </a:t>
            </a:r>
            <a:r>
              <a:rPr lang="it-IT" sz="1800" dirty="0" err="1">
                <a:latin typeface="Open Sans"/>
                <a:cs typeface="Open Sans"/>
              </a:rPr>
              <a:t>sitmkn</a:t>
            </a:r>
            <a:r>
              <a:rPr lang="it-IT" sz="1800" dirty="0">
                <a:latin typeface="Open Sans"/>
                <a:cs typeface="Open Sans"/>
              </a:rPr>
              <a:t> </a:t>
            </a:r>
            <a:r>
              <a:rPr lang="it-IT" sz="1800" dirty="0" err="1">
                <a:latin typeface="Open Sans"/>
                <a:cs typeface="Open Sans"/>
              </a:rPr>
              <a:t>djsoinsc-msdece</a:t>
            </a:r>
            <a:r>
              <a:rPr lang="it-IT" sz="1800" dirty="0">
                <a:latin typeface="Open Sans"/>
                <a:cs typeface="Open Sans"/>
              </a:rPr>
              <a:t>.</a:t>
            </a:r>
          </a:p>
          <a:p>
            <a:pPr marL="0" indent="0">
              <a:buNone/>
            </a:pPr>
            <a:endParaRPr lang="it-IT" sz="1800" dirty="0">
              <a:latin typeface="Open Sans"/>
              <a:cs typeface="Open Sans"/>
            </a:endParaRPr>
          </a:p>
          <a:p>
            <a:pPr marL="0" indent="0">
              <a:buNone/>
            </a:pPr>
            <a:endParaRPr lang="it-IT" sz="1800" dirty="0">
              <a:latin typeface="Open Sans"/>
              <a:cs typeface="Open Sans"/>
            </a:endParaRPr>
          </a:p>
          <a:p>
            <a:pPr marL="0" indent="0">
              <a:buNone/>
            </a:pPr>
            <a:endParaRPr lang="it-IT" sz="1800" dirty="0">
              <a:latin typeface="Open Sans"/>
              <a:cs typeface="Open Sans"/>
            </a:endParaRPr>
          </a:p>
        </p:txBody>
      </p:sp>
      <p:sp>
        <p:nvSpPr>
          <p:cNvPr id="8" name="Text Placeholder 14"/>
          <p:cNvSpPr>
            <a:spLocks noGrp="1"/>
          </p:cNvSpPr>
          <p:nvPr>
            <p:ph type="body" sz="quarter" idx="14" hasCustomPrompt="1"/>
          </p:nvPr>
        </p:nvSpPr>
        <p:spPr>
          <a:xfrm>
            <a:off x="263609" y="420625"/>
            <a:ext cx="10935855" cy="530352"/>
          </a:xfrm>
          <a:prstGeom prst="rect">
            <a:avLst/>
          </a:prstGeom>
        </p:spPr>
        <p:txBody>
          <a:bodyPr/>
          <a:lstStyle>
            <a:lvl1pPr marL="0" indent="0">
              <a:buNone/>
              <a:defRPr lang="en-US" sz="3200" b="1" kern="1200" dirty="0" smtClean="0">
                <a:solidFill>
                  <a:srgbClr val="2C7D4A"/>
                </a:solidFill>
                <a:latin typeface="Open Sans"/>
                <a:ea typeface="+mn-ea"/>
                <a:cs typeface="Open Sans"/>
              </a:defRPr>
            </a:lvl1pPr>
            <a:lvl2pPr>
              <a:defRPr lang="en-US" sz="1050" kern="1200" dirty="0" smtClean="0">
                <a:solidFill>
                  <a:srgbClr val="1F6BA7"/>
                </a:solidFill>
                <a:latin typeface="Open Sans"/>
                <a:ea typeface="+mn-ea"/>
                <a:cs typeface="Open Sans"/>
              </a:defRPr>
            </a:lvl2pPr>
            <a:lvl3pPr>
              <a:defRPr lang="en-US" sz="1050" kern="1200" dirty="0" smtClean="0">
                <a:solidFill>
                  <a:srgbClr val="1F6BA7"/>
                </a:solidFill>
                <a:latin typeface="Open Sans"/>
                <a:ea typeface="+mn-ea"/>
                <a:cs typeface="Open Sans"/>
              </a:defRPr>
            </a:lvl3pPr>
            <a:lvl4pPr>
              <a:defRPr lang="en-US" sz="1050" kern="1200" dirty="0" smtClean="0">
                <a:solidFill>
                  <a:srgbClr val="1F6BA7"/>
                </a:solidFill>
                <a:latin typeface="Open Sans"/>
                <a:ea typeface="+mn-ea"/>
                <a:cs typeface="Open Sans"/>
              </a:defRPr>
            </a:lvl4pPr>
            <a:lvl5pPr>
              <a:defRPr lang="en-GB" sz="1050" kern="1200" dirty="0">
                <a:solidFill>
                  <a:srgbClr val="1F6BA7"/>
                </a:solidFill>
                <a:latin typeface="Open Sans"/>
                <a:ea typeface="+mn-ea"/>
                <a:cs typeface="Open Sans"/>
              </a:defRPr>
            </a:lvl5pPr>
          </a:lstStyle>
          <a:p>
            <a:pPr lvl="0"/>
            <a:r>
              <a:rPr lang="en-US" dirty="0"/>
              <a:t>Slide title</a:t>
            </a:r>
          </a:p>
        </p:txBody>
      </p:sp>
      <p:cxnSp>
        <p:nvCxnSpPr>
          <p:cNvPr id="5" name="Straight Connector 4">
            <a:extLst>
              <a:ext uri="{FF2B5EF4-FFF2-40B4-BE49-F238E27FC236}">
                <a16:creationId xmlns:a16="http://schemas.microsoft.com/office/drawing/2014/main" id="{F1E641C7-CC69-6945-A1AC-1FF05AD96B6F}"/>
              </a:ext>
            </a:extLst>
          </p:cNvPr>
          <p:cNvCxnSpPr>
            <a:cxnSpLocks/>
          </p:cNvCxnSpPr>
          <p:nvPr userDrawn="1"/>
        </p:nvCxnSpPr>
        <p:spPr>
          <a:xfrm>
            <a:off x="12135497" y="0"/>
            <a:ext cx="0" cy="6858000"/>
          </a:xfrm>
          <a:prstGeom prst="line">
            <a:avLst/>
          </a:prstGeom>
          <a:ln w="152400">
            <a:solidFill>
              <a:srgbClr val="2C7D4A"/>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17204E7F-823B-6242-BF5D-893F8B1E7834}"/>
              </a:ext>
            </a:extLst>
          </p:cNvPr>
          <p:cNvSpPr>
            <a:spLocks noGrp="1"/>
          </p:cNvSpPr>
          <p:nvPr>
            <p:ph type="sldNum" sz="quarter" idx="12"/>
          </p:nvPr>
        </p:nvSpPr>
        <p:spPr>
          <a:xfrm>
            <a:off x="9177867" y="6411586"/>
            <a:ext cx="2743200" cy="365125"/>
          </a:xfrm>
        </p:spPr>
        <p:txBody>
          <a:bodyPr/>
          <a:lstStyle>
            <a:lvl1pPr>
              <a:defRPr sz="1600">
                <a:solidFill>
                  <a:srgbClr val="2C7D4A"/>
                </a:solidFill>
              </a:defRPr>
            </a:lvl1pPr>
          </a:lstStyle>
          <a:p>
            <a:fld id="{F26FC048-DF4E-0746-B313-543F0DD72FCB}" type="slidenum">
              <a:rPr lang="en-GB" smtClean="0"/>
              <a:pPr/>
              <a:t>‹#›</a:t>
            </a:fld>
            <a:endParaRPr lang="en-GB" dirty="0"/>
          </a:p>
        </p:txBody>
      </p:sp>
      <p:pic>
        <p:nvPicPr>
          <p:cNvPr id="2" name="Picture 1" descr="A black background with green text&#10;&#10;Description automatically generated">
            <a:extLst>
              <a:ext uri="{FF2B5EF4-FFF2-40B4-BE49-F238E27FC236}">
                <a16:creationId xmlns:a16="http://schemas.microsoft.com/office/drawing/2014/main" id="{54352940-4A10-69CB-EA4B-53CA7D34A487}"/>
              </a:ext>
            </a:extLst>
          </p:cNvPr>
          <p:cNvPicPr>
            <a:picLocks noChangeAspect="1"/>
          </p:cNvPicPr>
          <p:nvPr userDrawn="1"/>
        </p:nvPicPr>
        <p:blipFill>
          <a:blip r:embed="rId2"/>
          <a:stretch>
            <a:fillRect/>
          </a:stretch>
        </p:blipFill>
        <p:spPr>
          <a:xfrm>
            <a:off x="10009937" y="132585"/>
            <a:ext cx="1918454" cy="964023"/>
          </a:xfrm>
          <a:prstGeom prst="rect">
            <a:avLst/>
          </a:prstGeom>
        </p:spPr>
      </p:pic>
    </p:spTree>
    <p:extLst>
      <p:ext uri="{BB962C8B-B14F-4D97-AF65-F5344CB8AC3E}">
        <p14:creationId xmlns:p14="http://schemas.microsoft.com/office/powerpoint/2010/main" val="3255185030"/>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8DBD6C-32A7-3F44-A2EB-469D7D3CE9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5B8AB5F-426D-FC43-A1CE-4A8228FF08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74AE1AC-505D-D244-BF59-1FF84006F7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7B1556B6-3911-514A-A2D3-508B453B6D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BEFC081-57EB-A143-A1A7-1FC603BAE0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FC048-DF4E-0746-B313-543F0DD72FCB}" type="slidenum">
              <a:rPr lang="en-GB" smtClean="0"/>
              <a:t>‹#›</a:t>
            </a:fld>
            <a:endParaRPr lang="en-GB"/>
          </a:p>
        </p:txBody>
      </p:sp>
    </p:spTree>
    <p:extLst>
      <p:ext uri="{BB962C8B-B14F-4D97-AF65-F5344CB8AC3E}">
        <p14:creationId xmlns:p14="http://schemas.microsoft.com/office/powerpoint/2010/main" val="3339834278"/>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C9BC-2C6A-4244-998F-180C3DF2BEA0}"/>
              </a:ext>
            </a:extLst>
          </p:cNvPr>
          <p:cNvSpPr>
            <a:spLocks noGrp="1"/>
          </p:cNvSpPr>
          <p:nvPr>
            <p:ph type="title"/>
          </p:nvPr>
        </p:nvSpPr>
        <p:spPr>
          <a:xfrm>
            <a:off x="442432" y="4222438"/>
            <a:ext cx="10515600" cy="963337"/>
          </a:xfrm>
        </p:spPr>
        <p:txBody>
          <a:bodyPr>
            <a:normAutofit fontScale="90000"/>
          </a:bodyPr>
          <a:lstStyle/>
          <a:p>
            <a:r>
              <a:rPr lang="en-US" dirty="0"/>
              <a:t>Andrei Marcu</a:t>
            </a:r>
            <a:br>
              <a:rPr lang="en-US" dirty="0"/>
            </a:br>
            <a:r>
              <a:rPr lang="en-US" dirty="0"/>
              <a:t>Michael </a:t>
            </a:r>
            <a:r>
              <a:rPr lang="en-US" dirty="0" err="1"/>
              <a:t>Mehling</a:t>
            </a:r>
            <a:br>
              <a:rPr lang="en-US" dirty="0"/>
            </a:br>
            <a:r>
              <a:rPr lang="en-US" dirty="0"/>
              <a:t>Aaron </a:t>
            </a:r>
            <a:r>
              <a:rPr lang="en-US" dirty="0" err="1"/>
              <a:t>Cosbey</a:t>
            </a:r>
            <a:br>
              <a:rPr lang="en-US" dirty="0"/>
            </a:br>
            <a:endParaRPr lang="en-US" dirty="0">
              <a:latin typeface="Times New Roman" panose="02020603050405020304" pitchFamily="18" charset="0"/>
            </a:endParaRPr>
          </a:p>
        </p:txBody>
      </p:sp>
      <p:sp>
        <p:nvSpPr>
          <p:cNvPr id="3" name="Content Placeholder 2">
            <a:extLst>
              <a:ext uri="{FF2B5EF4-FFF2-40B4-BE49-F238E27FC236}">
                <a16:creationId xmlns:a16="http://schemas.microsoft.com/office/drawing/2014/main" id="{42DCA48D-17FA-3841-95FC-E9FFE39557ED}"/>
              </a:ext>
            </a:extLst>
          </p:cNvPr>
          <p:cNvSpPr>
            <a:spLocks noGrp="1"/>
          </p:cNvSpPr>
          <p:nvPr>
            <p:ph sz="half" idx="1"/>
          </p:nvPr>
        </p:nvSpPr>
        <p:spPr/>
        <p:txBody>
          <a:bodyPr/>
          <a:lstStyle/>
          <a:p>
            <a:endParaRPr lang="en-US" dirty="0">
              <a:latin typeface="Times New Roman" panose="02020603050405020304" pitchFamily="18" charset="0"/>
            </a:endParaRPr>
          </a:p>
        </p:txBody>
      </p:sp>
      <p:sp>
        <p:nvSpPr>
          <p:cNvPr id="4" name="Content Placeholder 3">
            <a:extLst>
              <a:ext uri="{FF2B5EF4-FFF2-40B4-BE49-F238E27FC236}">
                <a16:creationId xmlns:a16="http://schemas.microsoft.com/office/drawing/2014/main" id="{BB594FA6-4096-AD4C-A6CA-70A4B56BB12E}"/>
              </a:ext>
            </a:extLst>
          </p:cNvPr>
          <p:cNvSpPr>
            <a:spLocks noGrp="1"/>
          </p:cNvSpPr>
          <p:nvPr>
            <p:ph sz="half" idx="2"/>
          </p:nvPr>
        </p:nvSpPr>
        <p:spPr/>
        <p:txBody>
          <a:bodyPr/>
          <a:lstStyle/>
          <a:p>
            <a:r>
              <a:rPr lang="en-GB" dirty="0">
                <a:latin typeface="Times New Roman" panose="02020603050405020304" pitchFamily="18" charset="0"/>
                <a:ea typeface="Cambria Math" charset="0"/>
                <a:cs typeface="Times New Roman" panose="02020603050405020304" pitchFamily="18" charset="0"/>
              </a:rPr>
              <a:t>Climate Trade Nexus Assessment </a:t>
            </a:r>
          </a:p>
        </p:txBody>
      </p:sp>
    </p:spTree>
    <p:extLst>
      <p:ext uri="{BB962C8B-B14F-4D97-AF65-F5344CB8AC3E}">
        <p14:creationId xmlns:p14="http://schemas.microsoft.com/office/powerpoint/2010/main" val="42327927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p:txBody>
          <a:bodyPr>
            <a:normAutofit/>
          </a:bodyPr>
          <a:lstStyle/>
          <a:p>
            <a:r>
              <a:rPr lang="en-US" dirty="0">
                <a:latin typeface="Open Sans" panose="020B0606030504020204" pitchFamily="34" charset="0"/>
                <a:ea typeface="Open Sans" panose="020B0606030504020204" pitchFamily="34" charset="0"/>
                <a:cs typeface="Open Sans" panose="020B0606030504020204" pitchFamily="34" charset="0"/>
              </a:rPr>
              <a:t>Project: Climate-Trade Nexus Assessment</a:t>
            </a:r>
          </a:p>
          <a:p>
            <a:endParaRPr lang="en-US" dirty="0">
              <a:latin typeface="Cambria" panose="02040503050406030204" pitchFamily="18" charset="0"/>
            </a:endParaRPr>
          </a:p>
        </p:txBody>
      </p:sp>
      <p:sp>
        <p:nvSpPr>
          <p:cNvPr id="2" name="Slide Number Placeholder 1">
            <a:extLst>
              <a:ext uri="{FF2B5EF4-FFF2-40B4-BE49-F238E27FC236}">
                <a16:creationId xmlns:a16="http://schemas.microsoft.com/office/drawing/2014/main" id="{E341FD41-AD73-1240-B932-71A10FE39DED}"/>
              </a:ext>
            </a:extLst>
          </p:cNvPr>
          <p:cNvSpPr>
            <a:spLocks noGrp="1"/>
          </p:cNvSpPr>
          <p:nvPr>
            <p:ph type="sldNum" sz="quarter" idx="12"/>
          </p:nvPr>
        </p:nvSpPr>
        <p:spPr>
          <a:xfrm>
            <a:off x="9177867" y="6425325"/>
            <a:ext cx="2743200" cy="365125"/>
          </a:xfrm>
        </p:spPr>
        <p:txBody>
          <a:bodyPr/>
          <a:lstStyle/>
          <a:p>
            <a:fld id="{F26FC048-DF4E-0746-B313-543F0DD72FCB}" type="slidenum">
              <a:rPr lang="en-GB" smtClean="0"/>
              <a:t>2</a:t>
            </a:fld>
            <a:endParaRPr lang="en-GB"/>
          </a:p>
        </p:txBody>
      </p:sp>
      <p:sp>
        <p:nvSpPr>
          <p:cNvPr id="5" name="Content Placeholder 2">
            <a:extLst>
              <a:ext uri="{FF2B5EF4-FFF2-40B4-BE49-F238E27FC236}">
                <a16:creationId xmlns:a16="http://schemas.microsoft.com/office/drawing/2014/main" id="{AD9DBC9E-C081-1088-B620-CD1F28AABF17}"/>
              </a:ext>
            </a:extLst>
          </p:cNvPr>
          <p:cNvSpPr>
            <a:spLocks noGrp="1"/>
          </p:cNvSpPr>
          <p:nvPr>
            <p:ph idx="13"/>
          </p:nvPr>
        </p:nvSpPr>
        <p:spPr>
          <a:xfrm>
            <a:off x="304722" y="1246798"/>
            <a:ext cx="11616345" cy="5611202"/>
          </a:xfrm>
        </p:spPr>
        <p:txBody>
          <a:bodyPr>
            <a:normAutofit/>
          </a:bodyPr>
          <a:lstStyle/>
          <a:p>
            <a:pPr marL="0" indent="0">
              <a:buNone/>
            </a:pPr>
            <a:r>
              <a:rPr lang="en-US" sz="2400" b="1" dirty="0">
                <a:cs typeface="Arial" panose="020B0604020202020204" pitchFamily="34" charset="0"/>
              </a:rPr>
              <a:t>Purpose: </a:t>
            </a:r>
            <a:r>
              <a:rPr lang="en-US" sz="2400" dirty="0">
                <a:cs typeface="Arial" panose="020B0604020202020204" pitchFamily="34" charset="0"/>
              </a:rPr>
              <a:t>Explore how trade-based climate measures aiming to address GHG leakage can be designed to account for differences in climate policy across various developing country trading partners. </a:t>
            </a:r>
          </a:p>
          <a:p>
            <a:pPr marL="0" indent="0">
              <a:buNone/>
            </a:pPr>
            <a:endParaRPr lang="en-US" sz="2400" b="1" dirty="0">
              <a:cs typeface="Arial" panose="020B0604020202020204" pitchFamily="34" charset="0"/>
            </a:endParaRPr>
          </a:p>
          <a:p>
            <a:pPr marL="0" indent="0">
              <a:buNone/>
            </a:pPr>
            <a:r>
              <a:rPr lang="en-US" sz="2400" b="1" dirty="0">
                <a:cs typeface="Arial" panose="020B0604020202020204" pitchFamily="34" charset="0"/>
              </a:rPr>
              <a:t>Activities: </a:t>
            </a:r>
          </a:p>
          <a:p>
            <a:r>
              <a:rPr lang="en-US" sz="2400" dirty="0">
                <a:cs typeface="Arial" panose="020B0604020202020204" pitchFamily="34" charset="0"/>
              </a:rPr>
              <a:t>Broad survey of methodologies (proposed and in use)</a:t>
            </a:r>
          </a:p>
          <a:p>
            <a:r>
              <a:rPr lang="en-US" sz="2400" dirty="0">
                <a:cs typeface="Arial" panose="020B0604020202020204" pitchFamily="34" charset="0"/>
              </a:rPr>
              <a:t>In-person workshops with relevant stakeholders in Brazil, India, Mexico, South Africa &amp; Turkey </a:t>
            </a:r>
          </a:p>
          <a:p>
            <a:r>
              <a:rPr lang="en-US" sz="2400" dirty="0">
                <a:cs typeface="Arial" panose="020B0604020202020204" pitchFamily="34" charset="0"/>
              </a:rPr>
              <a:t>Propose modalities that could accommodate a variety of domestic climate policy designs in international trade-related climate measures </a:t>
            </a:r>
          </a:p>
          <a:p>
            <a:endParaRPr lang="en-US" sz="2400" dirty="0">
              <a:cs typeface="Arial" panose="020B0604020202020204" pitchFamily="34" charset="0"/>
            </a:endParaRPr>
          </a:p>
          <a:p>
            <a:pPr marL="719138" lvl="2" indent="-271463"/>
            <a:endParaRPr lang="en-US" sz="2800" dirty="0">
              <a:cs typeface="Arial" panose="020B0604020202020204" pitchFamily="34" charset="0"/>
            </a:endParaRPr>
          </a:p>
          <a:p>
            <a:pPr lvl="2"/>
            <a:endParaRPr lang="en-GB" sz="2400" dirty="0">
              <a:cs typeface="Arial" panose="020B0604020202020204" pitchFamily="34" charset="0"/>
            </a:endParaRPr>
          </a:p>
        </p:txBody>
      </p:sp>
    </p:spTree>
    <p:extLst>
      <p:ext uri="{BB962C8B-B14F-4D97-AF65-F5344CB8AC3E}">
        <p14:creationId xmlns:p14="http://schemas.microsoft.com/office/powerpoint/2010/main" val="205361855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C51CA0-532A-038C-6743-D46C375106A0}"/>
              </a:ext>
            </a:extLst>
          </p:cNvPr>
          <p:cNvSpPr>
            <a:spLocks noGrp="1"/>
          </p:cNvSpPr>
          <p:nvPr>
            <p:ph idx="13"/>
          </p:nvPr>
        </p:nvSpPr>
        <p:spPr/>
        <p:txBody>
          <a:bodyPr>
            <a:normAutofit/>
          </a:bodyPr>
          <a:lstStyle/>
          <a:p>
            <a:pPr marL="0" indent="0">
              <a:buNone/>
            </a:pPr>
            <a:r>
              <a:rPr lang="en-GB" b="1" dirty="0"/>
              <a:t>Variants:</a:t>
            </a:r>
          </a:p>
          <a:p>
            <a:r>
              <a:rPr lang="en-GB" dirty="0"/>
              <a:t>Carbon tax, cap-and-trade system; </a:t>
            </a:r>
          </a:p>
          <a:p>
            <a:r>
              <a:rPr lang="en-GB" dirty="0"/>
              <a:t>Less clear: exemptions/free allocation; </a:t>
            </a:r>
          </a:p>
          <a:p>
            <a:r>
              <a:rPr lang="en-GB" dirty="0"/>
              <a:t>Offset credits; </a:t>
            </a:r>
          </a:p>
          <a:p>
            <a:r>
              <a:rPr lang="en-GB" dirty="0"/>
              <a:t>Voluntary Carbon Market; </a:t>
            </a:r>
          </a:p>
          <a:p>
            <a:r>
              <a:rPr lang="en-GB" dirty="0"/>
              <a:t>Exports only.</a:t>
            </a:r>
          </a:p>
          <a:p>
            <a:pPr marL="0" indent="0">
              <a:buNone/>
            </a:pPr>
            <a:endParaRPr lang="en-GB" dirty="0"/>
          </a:p>
          <a:p>
            <a:pPr marL="0" indent="0">
              <a:buNone/>
            </a:pPr>
            <a:r>
              <a:rPr lang="en-GB" b="1" dirty="0"/>
              <a:t>Example: </a:t>
            </a:r>
            <a:r>
              <a:rPr lang="en-GB" dirty="0"/>
              <a:t>Article 9 of the CBAM Regulation – “carbon price effectively paid”</a:t>
            </a:r>
          </a:p>
          <a:p>
            <a:endParaRPr lang="en-GB" dirty="0"/>
          </a:p>
          <a:p>
            <a:endParaRPr lang="en-BE" dirty="0"/>
          </a:p>
        </p:txBody>
      </p:sp>
      <p:sp>
        <p:nvSpPr>
          <p:cNvPr id="3" name="Text Placeholder 2">
            <a:extLst>
              <a:ext uri="{FF2B5EF4-FFF2-40B4-BE49-F238E27FC236}">
                <a16:creationId xmlns:a16="http://schemas.microsoft.com/office/drawing/2014/main" id="{4954327F-0B9C-96A2-10C0-68C77E4AA142}"/>
              </a:ext>
            </a:extLst>
          </p:cNvPr>
          <p:cNvSpPr>
            <a:spLocks noGrp="1"/>
          </p:cNvSpPr>
          <p:nvPr>
            <p:ph type="body" sz="quarter" idx="14"/>
          </p:nvPr>
        </p:nvSpPr>
        <p:spPr/>
        <p:txBody>
          <a:bodyPr/>
          <a:lstStyle/>
          <a:p>
            <a:r>
              <a:rPr lang="en-GB" dirty="0"/>
              <a:t>Method 1 - Explicit carbon price comparability</a:t>
            </a:r>
          </a:p>
          <a:p>
            <a:endParaRPr lang="en-GB" dirty="0"/>
          </a:p>
        </p:txBody>
      </p:sp>
      <p:sp>
        <p:nvSpPr>
          <p:cNvPr id="4" name="Slide Number Placeholder 3">
            <a:extLst>
              <a:ext uri="{FF2B5EF4-FFF2-40B4-BE49-F238E27FC236}">
                <a16:creationId xmlns:a16="http://schemas.microsoft.com/office/drawing/2014/main" id="{DF86E751-A264-976B-2AD5-405C43832CB7}"/>
              </a:ext>
            </a:extLst>
          </p:cNvPr>
          <p:cNvSpPr>
            <a:spLocks noGrp="1"/>
          </p:cNvSpPr>
          <p:nvPr>
            <p:ph type="sldNum" sz="quarter" idx="12"/>
          </p:nvPr>
        </p:nvSpPr>
        <p:spPr/>
        <p:txBody>
          <a:bodyPr/>
          <a:lstStyle/>
          <a:p>
            <a:fld id="{F26FC048-DF4E-0746-B313-543F0DD72FCB}" type="slidenum">
              <a:rPr lang="en-GB" smtClean="0"/>
              <a:pPr/>
              <a:t>3</a:t>
            </a:fld>
            <a:endParaRPr lang="en-GB" dirty="0"/>
          </a:p>
        </p:txBody>
      </p:sp>
    </p:spTree>
    <p:extLst>
      <p:ext uri="{BB962C8B-B14F-4D97-AF65-F5344CB8AC3E}">
        <p14:creationId xmlns:p14="http://schemas.microsoft.com/office/powerpoint/2010/main" val="140498530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6FF09F-AB72-A388-2A4E-9472DD4D0DA9}"/>
              </a:ext>
            </a:extLst>
          </p:cNvPr>
          <p:cNvSpPr>
            <a:spLocks noGrp="1"/>
          </p:cNvSpPr>
          <p:nvPr>
            <p:ph idx="13"/>
          </p:nvPr>
        </p:nvSpPr>
        <p:spPr/>
        <p:txBody>
          <a:bodyPr>
            <a:normAutofit/>
          </a:bodyPr>
          <a:lstStyle/>
          <a:p>
            <a:pPr marL="0" indent="0">
              <a:buNone/>
            </a:pPr>
            <a:r>
              <a:rPr lang="en-GB" b="1" dirty="0"/>
              <a:t>Variants: </a:t>
            </a:r>
          </a:p>
          <a:p>
            <a:r>
              <a:rPr lang="en-GB" dirty="0"/>
              <a:t>Effective carbon rate; </a:t>
            </a:r>
          </a:p>
          <a:p>
            <a:r>
              <a:rPr lang="en-GB" dirty="0"/>
              <a:t>Economy-wide implicit price; </a:t>
            </a:r>
          </a:p>
          <a:p>
            <a:r>
              <a:rPr lang="en-GB" dirty="0"/>
              <a:t>Net cost to society per unit of abatement.</a:t>
            </a:r>
          </a:p>
          <a:p>
            <a:pPr marL="0" indent="0">
              <a:buNone/>
            </a:pPr>
            <a:endParaRPr lang="en-GB" b="1" dirty="0"/>
          </a:p>
          <a:p>
            <a:pPr marL="0" indent="0">
              <a:buNone/>
            </a:pPr>
            <a:r>
              <a:rPr lang="en-GB" b="1" dirty="0"/>
              <a:t>Example: </a:t>
            </a:r>
            <a:r>
              <a:rPr lang="en-GB" dirty="0"/>
              <a:t>Future BCA which is based on differences between domestic and foreign implicit prices (sectoral or national)</a:t>
            </a:r>
          </a:p>
          <a:p>
            <a:endParaRPr lang="en-GB" dirty="0"/>
          </a:p>
          <a:p>
            <a:endParaRPr lang="en-BE" dirty="0"/>
          </a:p>
        </p:txBody>
      </p:sp>
      <p:sp>
        <p:nvSpPr>
          <p:cNvPr id="3" name="Text Placeholder 2">
            <a:extLst>
              <a:ext uri="{FF2B5EF4-FFF2-40B4-BE49-F238E27FC236}">
                <a16:creationId xmlns:a16="http://schemas.microsoft.com/office/drawing/2014/main" id="{B1C5C6E5-254E-AFE2-8089-652DF6B7A731}"/>
              </a:ext>
            </a:extLst>
          </p:cNvPr>
          <p:cNvSpPr>
            <a:spLocks noGrp="1"/>
          </p:cNvSpPr>
          <p:nvPr>
            <p:ph type="body" sz="quarter" idx="14"/>
          </p:nvPr>
        </p:nvSpPr>
        <p:spPr/>
        <p:txBody>
          <a:bodyPr/>
          <a:lstStyle/>
          <a:p>
            <a:r>
              <a:rPr lang="en-GB" dirty="0"/>
              <a:t>Method 2 - Implicit carbon price comparability</a:t>
            </a:r>
          </a:p>
        </p:txBody>
      </p:sp>
      <p:sp>
        <p:nvSpPr>
          <p:cNvPr id="4" name="Slide Number Placeholder 3">
            <a:extLst>
              <a:ext uri="{FF2B5EF4-FFF2-40B4-BE49-F238E27FC236}">
                <a16:creationId xmlns:a16="http://schemas.microsoft.com/office/drawing/2014/main" id="{1AEDEF23-0057-440C-EF0B-CD32D95A79AC}"/>
              </a:ext>
            </a:extLst>
          </p:cNvPr>
          <p:cNvSpPr>
            <a:spLocks noGrp="1"/>
          </p:cNvSpPr>
          <p:nvPr>
            <p:ph type="sldNum" sz="quarter" idx="12"/>
          </p:nvPr>
        </p:nvSpPr>
        <p:spPr/>
        <p:txBody>
          <a:bodyPr/>
          <a:lstStyle/>
          <a:p>
            <a:fld id="{F26FC048-DF4E-0746-B313-543F0DD72FCB}" type="slidenum">
              <a:rPr lang="en-GB" smtClean="0"/>
              <a:pPr/>
              <a:t>4</a:t>
            </a:fld>
            <a:endParaRPr lang="en-GB" dirty="0"/>
          </a:p>
        </p:txBody>
      </p:sp>
    </p:spTree>
    <p:extLst>
      <p:ext uri="{BB962C8B-B14F-4D97-AF65-F5344CB8AC3E}">
        <p14:creationId xmlns:p14="http://schemas.microsoft.com/office/powerpoint/2010/main" val="427008043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186570-B6FE-D0F8-50BD-A0D849123EB0}"/>
              </a:ext>
            </a:extLst>
          </p:cNvPr>
          <p:cNvSpPr>
            <a:spLocks noGrp="1"/>
          </p:cNvSpPr>
          <p:nvPr>
            <p:ph idx="13"/>
          </p:nvPr>
        </p:nvSpPr>
        <p:spPr/>
        <p:txBody>
          <a:bodyPr/>
          <a:lstStyle/>
          <a:p>
            <a:pPr marL="0" indent="0">
              <a:buNone/>
            </a:pPr>
            <a:r>
              <a:rPr lang="en-GB" b="1" dirty="0"/>
              <a:t>Variants:</a:t>
            </a:r>
          </a:p>
          <a:p>
            <a:r>
              <a:rPr lang="en-GB" dirty="0"/>
              <a:t>Difference in sectoral carbon intensity between foreign and domestic production;</a:t>
            </a:r>
          </a:p>
          <a:p>
            <a:r>
              <a:rPr lang="en-GB" dirty="0"/>
              <a:t>A hypothetical performance standard that bans the sale of product that exceeds a certain carbon intensity.</a:t>
            </a:r>
          </a:p>
          <a:p>
            <a:pPr marL="0" indent="0">
              <a:buNone/>
            </a:pPr>
            <a:endParaRPr lang="en-GB" dirty="0"/>
          </a:p>
          <a:p>
            <a:pPr marL="0" indent="0">
              <a:buNone/>
            </a:pPr>
            <a:r>
              <a:rPr lang="en-GB" b="1" dirty="0"/>
              <a:t>Example: </a:t>
            </a:r>
            <a:r>
              <a:rPr lang="en-GB" dirty="0"/>
              <a:t>Whitehouse proposal</a:t>
            </a:r>
          </a:p>
          <a:p>
            <a:endParaRPr lang="en-GB" dirty="0"/>
          </a:p>
          <a:p>
            <a:endParaRPr lang="en-BE" dirty="0"/>
          </a:p>
        </p:txBody>
      </p:sp>
      <p:sp>
        <p:nvSpPr>
          <p:cNvPr id="3" name="Text Placeholder 2">
            <a:extLst>
              <a:ext uri="{FF2B5EF4-FFF2-40B4-BE49-F238E27FC236}">
                <a16:creationId xmlns:a16="http://schemas.microsoft.com/office/drawing/2014/main" id="{1C3E1E3B-9A94-6A9B-72F8-71D0FC3C3E03}"/>
              </a:ext>
            </a:extLst>
          </p:cNvPr>
          <p:cNvSpPr>
            <a:spLocks noGrp="1"/>
          </p:cNvSpPr>
          <p:nvPr>
            <p:ph type="body" sz="quarter" idx="14"/>
          </p:nvPr>
        </p:nvSpPr>
        <p:spPr/>
        <p:txBody>
          <a:bodyPr/>
          <a:lstStyle/>
          <a:p>
            <a:r>
              <a:rPr lang="en-GB" dirty="0"/>
              <a:t>Method 3 - GHG intensity of given products</a:t>
            </a:r>
          </a:p>
        </p:txBody>
      </p:sp>
      <p:sp>
        <p:nvSpPr>
          <p:cNvPr id="4" name="Slide Number Placeholder 3">
            <a:extLst>
              <a:ext uri="{FF2B5EF4-FFF2-40B4-BE49-F238E27FC236}">
                <a16:creationId xmlns:a16="http://schemas.microsoft.com/office/drawing/2014/main" id="{F7D32019-9E30-A26A-1064-33DC993496E1}"/>
              </a:ext>
            </a:extLst>
          </p:cNvPr>
          <p:cNvSpPr>
            <a:spLocks noGrp="1"/>
          </p:cNvSpPr>
          <p:nvPr>
            <p:ph type="sldNum" sz="quarter" idx="12"/>
          </p:nvPr>
        </p:nvSpPr>
        <p:spPr/>
        <p:txBody>
          <a:bodyPr/>
          <a:lstStyle/>
          <a:p>
            <a:fld id="{F26FC048-DF4E-0746-B313-543F0DD72FCB}" type="slidenum">
              <a:rPr lang="en-GB" smtClean="0"/>
              <a:pPr/>
              <a:t>5</a:t>
            </a:fld>
            <a:endParaRPr lang="en-GB" dirty="0"/>
          </a:p>
        </p:txBody>
      </p:sp>
    </p:spTree>
    <p:extLst>
      <p:ext uri="{BB962C8B-B14F-4D97-AF65-F5344CB8AC3E}">
        <p14:creationId xmlns:p14="http://schemas.microsoft.com/office/powerpoint/2010/main" val="38398639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4B9B88-8A23-1C6B-4D25-2342B3B65634}"/>
              </a:ext>
            </a:extLst>
          </p:cNvPr>
          <p:cNvSpPr>
            <a:spLocks noGrp="1"/>
          </p:cNvSpPr>
          <p:nvPr>
            <p:ph idx="13"/>
          </p:nvPr>
        </p:nvSpPr>
        <p:spPr/>
        <p:txBody>
          <a:bodyPr/>
          <a:lstStyle/>
          <a:p>
            <a:pPr marL="0" indent="0">
              <a:buNone/>
            </a:pPr>
            <a:r>
              <a:rPr lang="en-GB" b="1" dirty="0"/>
              <a:t>Variants:</a:t>
            </a:r>
          </a:p>
          <a:p>
            <a:r>
              <a:rPr lang="en-GB" dirty="0"/>
              <a:t>Nationally Determined Contribution (NDC);</a:t>
            </a:r>
          </a:p>
          <a:p>
            <a:r>
              <a:rPr lang="en-GB" dirty="0"/>
              <a:t>Sectoral emissions reduction targets etc.</a:t>
            </a:r>
          </a:p>
          <a:p>
            <a:pPr marL="0" indent="0">
              <a:buNone/>
            </a:pPr>
            <a:endParaRPr lang="en-GB" b="1" dirty="0"/>
          </a:p>
          <a:p>
            <a:pPr marL="0" indent="0">
              <a:buNone/>
            </a:pPr>
            <a:r>
              <a:rPr lang="en-GB" b="1" dirty="0"/>
              <a:t>Example: </a:t>
            </a:r>
            <a:r>
              <a:rPr lang="en-GB" dirty="0"/>
              <a:t>Waxman-Markey, or FAIR Act, which would have exempted foreign countries from application if the Administration had certified them as sufficiently climate ambitious.</a:t>
            </a:r>
          </a:p>
          <a:p>
            <a:endParaRPr lang="en-GB" dirty="0"/>
          </a:p>
          <a:p>
            <a:endParaRPr lang="en-BE" dirty="0"/>
          </a:p>
        </p:txBody>
      </p:sp>
      <p:sp>
        <p:nvSpPr>
          <p:cNvPr id="3" name="Text Placeholder 2">
            <a:extLst>
              <a:ext uri="{FF2B5EF4-FFF2-40B4-BE49-F238E27FC236}">
                <a16:creationId xmlns:a16="http://schemas.microsoft.com/office/drawing/2014/main" id="{D051F96F-C261-3456-A38B-8E91F6BBF97E}"/>
              </a:ext>
            </a:extLst>
          </p:cNvPr>
          <p:cNvSpPr>
            <a:spLocks noGrp="1"/>
          </p:cNvSpPr>
          <p:nvPr>
            <p:ph type="body" sz="quarter" idx="14"/>
          </p:nvPr>
        </p:nvSpPr>
        <p:spPr/>
        <p:txBody>
          <a:bodyPr/>
          <a:lstStyle/>
          <a:p>
            <a:r>
              <a:rPr lang="en-GB" dirty="0"/>
              <a:t>Method 4 - “Overall” climate ambition comparability</a:t>
            </a:r>
          </a:p>
          <a:p>
            <a:endParaRPr lang="en-BE" dirty="0"/>
          </a:p>
        </p:txBody>
      </p:sp>
      <p:sp>
        <p:nvSpPr>
          <p:cNvPr id="4" name="Slide Number Placeholder 3">
            <a:extLst>
              <a:ext uri="{FF2B5EF4-FFF2-40B4-BE49-F238E27FC236}">
                <a16:creationId xmlns:a16="http://schemas.microsoft.com/office/drawing/2014/main" id="{C5DCCA26-D169-873F-DBF1-1354B91345CF}"/>
              </a:ext>
            </a:extLst>
          </p:cNvPr>
          <p:cNvSpPr>
            <a:spLocks noGrp="1"/>
          </p:cNvSpPr>
          <p:nvPr>
            <p:ph type="sldNum" sz="quarter" idx="12"/>
          </p:nvPr>
        </p:nvSpPr>
        <p:spPr/>
        <p:txBody>
          <a:bodyPr/>
          <a:lstStyle/>
          <a:p>
            <a:fld id="{F26FC048-DF4E-0746-B313-543F0DD72FCB}" type="slidenum">
              <a:rPr lang="en-GB" smtClean="0"/>
              <a:pPr/>
              <a:t>6</a:t>
            </a:fld>
            <a:endParaRPr lang="en-GB" dirty="0"/>
          </a:p>
        </p:txBody>
      </p:sp>
    </p:spTree>
    <p:extLst>
      <p:ext uri="{BB962C8B-B14F-4D97-AF65-F5344CB8AC3E}">
        <p14:creationId xmlns:p14="http://schemas.microsoft.com/office/powerpoint/2010/main" val="51952222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294C25-31BA-FBC2-16DD-3943319157D7}"/>
              </a:ext>
            </a:extLst>
          </p:cNvPr>
          <p:cNvSpPr>
            <a:spLocks noGrp="1"/>
          </p:cNvSpPr>
          <p:nvPr>
            <p:ph idx="13"/>
          </p:nvPr>
        </p:nvSpPr>
        <p:spPr/>
        <p:txBody>
          <a:bodyPr>
            <a:normAutofit fontScale="92500" lnSpcReduction="20000"/>
          </a:bodyPr>
          <a:lstStyle/>
          <a:p>
            <a:r>
              <a:rPr lang="en-GB" dirty="0"/>
              <a:t>Q1. Which, if any, of the outlined approaches is better aligned with the existing international</a:t>
            </a:r>
          </a:p>
          <a:p>
            <a:r>
              <a:rPr lang="en-GB" dirty="0"/>
              <a:t>trade climate change framework?</a:t>
            </a:r>
          </a:p>
          <a:p>
            <a:r>
              <a:rPr lang="en-GB" dirty="0"/>
              <a:t>Q2. For the purposes of fairly reflecting your country’s (or your firm’s) level of climate ambition, which of the proposed methodologies is most appropriate? Which has shortcomings?</a:t>
            </a:r>
          </a:p>
          <a:p>
            <a:r>
              <a:rPr lang="en-GB" dirty="0"/>
              <a:t>Q3. Are there advantages/disadvantages to considering climate ambition at the sectoral, rather than the national, level?</a:t>
            </a:r>
          </a:p>
          <a:p>
            <a:r>
              <a:rPr lang="en-GB" dirty="0"/>
              <a:t>Q4. Should the assessment of ambition be universal, or should it take account of circumstances such as level of development, level of technology, and capacity for mitigation? If the latter, how could such a distinction be made in practice?</a:t>
            </a:r>
            <a:endParaRPr lang="en-BE" dirty="0"/>
          </a:p>
        </p:txBody>
      </p:sp>
      <p:sp>
        <p:nvSpPr>
          <p:cNvPr id="3" name="Text Placeholder 2">
            <a:extLst>
              <a:ext uri="{FF2B5EF4-FFF2-40B4-BE49-F238E27FC236}">
                <a16:creationId xmlns:a16="http://schemas.microsoft.com/office/drawing/2014/main" id="{BA2AE44B-1EE5-ACCA-190A-6E66A2D892F4}"/>
              </a:ext>
            </a:extLst>
          </p:cNvPr>
          <p:cNvSpPr>
            <a:spLocks noGrp="1"/>
          </p:cNvSpPr>
          <p:nvPr>
            <p:ph type="body" sz="quarter" idx="14"/>
          </p:nvPr>
        </p:nvSpPr>
        <p:spPr/>
        <p:txBody>
          <a:bodyPr/>
          <a:lstStyle/>
          <a:p>
            <a:r>
              <a:rPr lang="en-BE" dirty="0"/>
              <a:t>Questions</a:t>
            </a:r>
          </a:p>
        </p:txBody>
      </p:sp>
      <p:sp>
        <p:nvSpPr>
          <p:cNvPr id="4" name="Slide Number Placeholder 3">
            <a:extLst>
              <a:ext uri="{FF2B5EF4-FFF2-40B4-BE49-F238E27FC236}">
                <a16:creationId xmlns:a16="http://schemas.microsoft.com/office/drawing/2014/main" id="{292F5159-97E4-9A0D-FA9A-8EBD4C09A401}"/>
              </a:ext>
            </a:extLst>
          </p:cNvPr>
          <p:cNvSpPr>
            <a:spLocks noGrp="1"/>
          </p:cNvSpPr>
          <p:nvPr>
            <p:ph type="sldNum" sz="quarter" idx="12"/>
          </p:nvPr>
        </p:nvSpPr>
        <p:spPr/>
        <p:txBody>
          <a:bodyPr/>
          <a:lstStyle/>
          <a:p>
            <a:fld id="{F26FC048-DF4E-0746-B313-543F0DD72FCB}" type="slidenum">
              <a:rPr lang="en-GB" smtClean="0"/>
              <a:pPr/>
              <a:t>7</a:t>
            </a:fld>
            <a:endParaRPr lang="en-GB" dirty="0"/>
          </a:p>
        </p:txBody>
      </p:sp>
    </p:spTree>
    <p:extLst>
      <p:ext uri="{BB962C8B-B14F-4D97-AF65-F5344CB8AC3E}">
        <p14:creationId xmlns:p14="http://schemas.microsoft.com/office/powerpoint/2010/main" val="226812105"/>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1F6BA7"/>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6">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RCST presentation template.potx" id="{4A7E99BC-3336-45AD-B83D-504417B4AAEF}" vid="{C875E70F-E7EE-4CAB-AA3A-CA7349EDCF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fc937bc-d9d4-411f-bc41-d27a17f4184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5BB70DFC1CB164BA2F071008697AA7A" ma:contentTypeVersion="12" ma:contentTypeDescription="Create a new document." ma:contentTypeScope="" ma:versionID="6c44751bc2c5a5a06e794df9729d3452">
  <xsd:schema xmlns:xsd="http://www.w3.org/2001/XMLSchema" xmlns:xs="http://www.w3.org/2001/XMLSchema" xmlns:p="http://schemas.microsoft.com/office/2006/metadata/properties" xmlns:ns3="5fc937bc-d9d4-411f-bc41-d27a17f41844" xmlns:ns4="94b0ae86-2e8c-4394-92bb-6e309eca8412" targetNamespace="http://schemas.microsoft.com/office/2006/metadata/properties" ma:root="true" ma:fieldsID="c02cf743a037e6734ab54de8a6f4d44c" ns3:_="" ns4:_="">
    <xsd:import namespace="5fc937bc-d9d4-411f-bc41-d27a17f41844"/>
    <xsd:import namespace="94b0ae86-2e8c-4394-92bb-6e309eca8412"/>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DateTaken"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c937bc-d9d4-411f-bc41-d27a17f418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SystemTags" ma:index="16" nillable="true" ma:displayName="MediaServiceSystemTags" ma:hidden="true" ma:internalName="MediaServiceSystemTags" ma:readOnly="true">
      <xsd:simpleType>
        <xsd:restriction base="dms:Note"/>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4b0ae86-2e8c-4394-92bb-6e309eca841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2A8C83-F465-4CB3-A15E-97BDDF6437FB}">
  <ds:schemaRefs>
    <ds:schemaRef ds:uri="http://schemas.microsoft.com/sharepoint/v3/contenttype/forms"/>
  </ds:schemaRefs>
</ds:datastoreItem>
</file>

<file path=customXml/itemProps2.xml><?xml version="1.0" encoding="utf-8"?>
<ds:datastoreItem xmlns:ds="http://schemas.openxmlformats.org/officeDocument/2006/customXml" ds:itemID="{9FC282A8-BD16-4948-989B-C19F28A78992}">
  <ds:schemaRefs>
    <ds:schemaRef ds:uri="94b0ae86-2e8c-4394-92bb-6e309eca8412"/>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5fc937bc-d9d4-411f-bc41-d27a17f41844"/>
    <ds:schemaRef ds:uri="http://www.w3.org/XML/1998/namespace"/>
  </ds:schemaRefs>
</ds:datastoreItem>
</file>

<file path=customXml/itemProps3.xml><?xml version="1.0" encoding="utf-8"?>
<ds:datastoreItem xmlns:ds="http://schemas.openxmlformats.org/officeDocument/2006/customXml" ds:itemID="{2DD94888-FD47-4EC2-9C50-E5B379030C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c937bc-d9d4-411f-bc41-d27a17f41844"/>
    <ds:schemaRef ds:uri="94b0ae86-2e8c-4394-92bb-6e309eca84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TotalTime>
  <Words>435</Words>
  <Application>Microsoft Office PowerPoint</Application>
  <PresentationFormat>Widescreen</PresentationFormat>
  <Paragraphs>53</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Cambria</vt:lpstr>
      <vt:lpstr>Open Sans</vt:lpstr>
      <vt:lpstr>Times New Roman</vt:lpstr>
      <vt:lpstr>Office Theme</vt:lpstr>
      <vt:lpstr>Andrei Marcu Michael Mehling Aaron Cosbey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Andrei Marcu Michael Mehling Aaron Cosbey Sara Svensson</dc:title>
  <dc:creator>Sara Svensson</dc:creator>
  <cp:lastModifiedBy>Antoine Blot | ERCST</cp:lastModifiedBy>
  <cp:revision>5</cp:revision>
  <cp:lastPrinted>2024-03-07T13:13:20Z</cp:lastPrinted>
  <dcterms:created xsi:type="dcterms:W3CDTF">2024-03-05T16:45:55Z</dcterms:created>
  <dcterms:modified xsi:type="dcterms:W3CDTF">2024-03-18T12:57:16Z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0x010100E5BB70DFC1CB164BA2F071008697AA7A</vt:lpwstr>
  </property>
</Properties>
</file>