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19" r:id="rId5"/>
    <p:sldId id="2134392221" r:id="rId6"/>
    <p:sldId id="2147374986" r:id="rId7"/>
    <p:sldId id="21473749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C4330F5-B73A-66D0-F83F-00FAAC285E23}" name="Elena Bonfiglio" initials="EB" userId="S::ebonfiglio@ercst.org::f9cc6f5b-dec4-486c-82df-5df2121b9e9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D4A"/>
    <a:srgbClr val="1F6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6" autoAdjust="0"/>
    <p:restoredTop sz="79048"/>
  </p:normalViewPr>
  <p:slideViewPr>
    <p:cSldViewPr snapToGrid="0" snapToObjects="1">
      <p:cViewPr varScale="1">
        <p:scale>
          <a:sx n="82" d="100"/>
          <a:sy n="82" d="100"/>
        </p:scale>
        <p:origin x="6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180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D1CA6B-F26F-1B43-AF77-C4F0A3ED7A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F68A1-C323-B647-940D-18B257F373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28EA5-3B57-EB45-AB9E-A048054F959C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D1A8AC-4164-0C43-926E-505BC0BDC3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1FF39F-F0D0-014E-AAE5-B4774C48F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93CC9-238D-3A4D-96C0-6A460E557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758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DA37D-2FDE-F047-A814-B89AF3CAA999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819B1-5A62-8942-A1A9-7C81B8FCF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80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 long slide show, so we’ll go quickly over background </a:t>
            </a:r>
            <a:r>
              <a:rPr lang="en-US" dirty="0" err="1"/>
              <a:t>etc</a:t>
            </a:r>
            <a:r>
              <a:rPr lang="en-US" dirty="0"/>
              <a:t> to have time to focus on the core issues!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7819B1-5A62-8942-A1A9-7C81B8FCFFD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04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432" y="4310142"/>
            <a:ext cx="10515600" cy="468103"/>
          </a:xfrm>
          <a:prstGeom prst="rect">
            <a:avLst/>
          </a:prstGeom>
        </p:spPr>
        <p:txBody>
          <a:bodyPr/>
          <a:lstStyle>
            <a:lvl1pPr>
              <a:defRPr lang="en-GB" sz="1800" b="1" kern="1200" dirty="0">
                <a:solidFill>
                  <a:srgbClr val="2C7D4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Name(s) of presenters</a:t>
            </a:r>
            <a:r>
              <a:rPr lang="en-US" b="0" dirty="0"/>
              <a:t>, affiliation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432" y="3132712"/>
            <a:ext cx="10911367" cy="380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US" sz="2000" b="0" i="0" kern="1200" dirty="0" smtClean="0">
                <a:solidFill>
                  <a:srgbClr val="2C7D4A"/>
                </a:solidFill>
                <a:latin typeface="Cambria" panose="02040503050406030204" pitchFamily="18" charset="0"/>
                <a:ea typeface="+mn-ea"/>
                <a:cs typeface="Cambria" panose="02040503050406030204" pitchFamily="18" charset="0"/>
              </a:defRPr>
            </a:lvl1pPr>
          </a:lstStyle>
          <a:p>
            <a:pPr lvl="0"/>
            <a:r>
              <a:rPr lang="en-US" dirty="0"/>
              <a:t>Subtitle – location, 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432" y="2323677"/>
            <a:ext cx="10911367" cy="7144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US" sz="3600" b="1" kern="1200" dirty="0" smtClean="0">
                <a:solidFill>
                  <a:srgbClr val="2C7D4A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>
              <a:defRPr lang="en-US" sz="2400" b="1" kern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2400" b="1" kern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n-US" sz="2400" b="1" kern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n-GB" sz="2400" b="1" kern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Main title</a:t>
            </a:r>
          </a:p>
        </p:txBody>
      </p:sp>
      <p:cxnSp>
        <p:nvCxnSpPr>
          <p:cNvPr id="12" name="Connettore 1 15"/>
          <p:cNvCxnSpPr>
            <a:cxnSpLocks/>
          </p:cNvCxnSpPr>
          <p:nvPr userDrawn="1"/>
        </p:nvCxnSpPr>
        <p:spPr>
          <a:xfrm>
            <a:off x="442432" y="5900690"/>
            <a:ext cx="9153513" cy="0"/>
          </a:xfrm>
          <a:prstGeom prst="line">
            <a:avLst/>
          </a:prstGeom>
          <a:ln w="6350" cmpd="sng">
            <a:solidFill>
              <a:srgbClr val="2C7D4A"/>
            </a:solidFill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59217" y="655227"/>
            <a:ext cx="3188315" cy="271462"/>
          </a:xfrm>
          <a:prstGeom prst="rect">
            <a:avLst/>
          </a:prstGeom>
        </p:spPr>
        <p:txBody>
          <a:bodyPr/>
          <a:lstStyle>
            <a:lvl1pPr>
              <a:defRPr lang="en-US" sz="1600" b="1" kern="1200" dirty="0" smtClean="0">
                <a:solidFill>
                  <a:prstClr val="white"/>
                </a:solidFill>
                <a:latin typeface="Open Sans"/>
                <a:ea typeface="+mn-ea"/>
                <a:cs typeface="Open San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Immagine 5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7D4A">
                <a:tint val="45000"/>
                <a:satMod val="400000"/>
              </a:srgbClr>
            </a:duotone>
            <a:lum contrast="40000"/>
          </a:blip>
          <a:stretch>
            <a:fillRect/>
          </a:stretch>
        </p:blipFill>
        <p:spPr>
          <a:xfrm>
            <a:off x="-661119" y="386816"/>
            <a:ext cx="4606591" cy="714466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E3CC9B9F-1F0E-0AA5-1E5D-7EB357A85D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9931" y="5808911"/>
            <a:ext cx="1918454" cy="96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569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304722" y="1246798"/>
            <a:ext cx="11616345" cy="5234092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lvl1pPr>
          </a:lstStyle>
          <a:p>
            <a:pPr marL="0" indent="0">
              <a:buNone/>
            </a:pPr>
            <a:r>
              <a:rPr lang="it-IT" b="1" dirty="0">
                <a:latin typeface="Open Sans"/>
                <a:cs typeface="Open Sans"/>
              </a:rPr>
              <a:t>Text (</a:t>
            </a:r>
            <a:r>
              <a:rPr lang="it-IT" b="1" dirty="0" err="1">
                <a:latin typeface="Open Sans"/>
                <a:cs typeface="Open Sans"/>
              </a:rPr>
              <a:t>title</a:t>
            </a:r>
            <a:r>
              <a:rPr lang="it-IT" b="1" dirty="0">
                <a:latin typeface="Open Sans"/>
                <a:cs typeface="Open San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1800" dirty="0">
                <a:latin typeface="Open Sans"/>
                <a:cs typeface="Open Sans"/>
              </a:rPr>
              <a:t>Text </a:t>
            </a:r>
            <a:r>
              <a:rPr lang="it-IT" sz="1800" dirty="0" err="1">
                <a:latin typeface="Open Sans"/>
                <a:cs typeface="Open Sans"/>
              </a:rPr>
              <a:t>Lorem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ipsum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dolor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sitmkn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djsoinsc-msdece</a:t>
            </a:r>
            <a:r>
              <a:rPr lang="it-IT" sz="1800" dirty="0">
                <a:latin typeface="Open Sans"/>
                <a:cs typeface="Open Sans"/>
              </a:rPr>
              <a:t>. </a:t>
            </a:r>
            <a:r>
              <a:rPr lang="it-IT" sz="1800" dirty="0" err="1">
                <a:latin typeface="Open Sans"/>
                <a:cs typeface="Open Sans"/>
              </a:rPr>
              <a:t>Lorem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ipsum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dolor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sitmkn</a:t>
            </a:r>
            <a:r>
              <a:rPr lang="it-IT" sz="1800" dirty="0">
                <a:latin typeface="Open Sans"/>
                <a:cs typeface="Open Sans"/>
              </a:rPr>
              <a:t> </a:t>
            </a:r>
            <a:r>
              <a:rPr lang="it-IT" sz="1800" dirty="0" err="1">
                <a:latin typeface="Open Sans"/>
                <a:cs typeface="Open Sans"/>
              </a:rPr>
              <a:t>djsoinsc-msdece</a:t>
            </a:r>
            <a:r>
              <a:rPr lang="it-IT" sz="1800" dirty="0">
                <a:latin typeface="Open Sans"/>
                <a:cs typeface="Open Sans"/>
              </a:rPr>
              <a:t>.</a:t>
            </a:r>
          </a:p>
          <a:p>
            <a:pPr marL="0" indent="0">
              <a:buNone/>
            </a:pPr>
            <a:endParaRPr lang="it-IT" sz="1800" dirty="0">
              <a:latin typeface="Open Sans"/>
              <a:cs typeface="Open Sans"/>
            </a:endParaRPr>
          </a:p>
          <a:p>
            <a:pPr marL="0" indent="0">
              <a:buNone/>
            </a:pPr>
            <a:endParaRPr lang="it-IT" sz="1800" dirty="0">
              <a:latin typeface="Open Sans"/>
              <a:cs typeface="Open Sans"/>
            </a:endParaRPr>
          </a:p>
          <a:p>
            <a:pPr marL="0" indent="0">
              <a:buNone/>
            </a:pPr>
            <a:endParaRPr lang="it-IT" sz="1800" dirty="0">
              <a:latin typeface="Open Sans"/>
              <a:cs typeface="Open Sans"/>
            </a:endParaRP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263609" y="420625"/>
            <a:ext cx="10935855" cy="5303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3200" b="1" kern="1200" dirty="0" smtClean="0">
                <a:solidFill>
                  <a:srgbClr val="2C7D4A"/>
                </a:solidFill>
                <a:latin typeface="Open Sans"/>
                <a:ea typeface="+mn-ea"/>
                <a:cs typeface="Open Sans"/>
              </a:defRPr>
            </a:lvl1pPr>
            <a:lvl2pPr>
              <a:defRPr lang="en-US" sz="105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2pPr>
            <a:lvl3pPr>
              <a:defRPr lang="en-US" sz="105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3pPr>
            <a:lvl4pPr>
              <a:defRPr lang="en-US" sz="105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4pPr>
            <a:lvl5pPr>
              <a:defRPr lang="en-GB" sz="1050" kern="1200" dirty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5pPr>
          </a:lstStyle>
          <a:p>
            <a:pPr lvl="0"/>
            <a:r>
              <a:rPr lang="en-US" dirty="0"/>
              <a:t>Slide 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1E641C7-CC69-6945-A1AC-1FF05AD96B6F}"/>
              </a:ext>
            </a:extLst>
          </p:cNvPr>
          <p:cNvCxnSpPr>
            <a:cxnSpLocks/>
          </p:cNvCxnSpPr>
          <p:nvPr userDrawn="1"/>
        </p:nvCxnSpPr>
        <p:spPr>
          <a:xfrm>
            <a:off x="12135497" y="0"/>
            <a:ext cx="0" cy="6858000"/>
          </a:xfrm>
          <a:prstGeom prst="line">
            <a:avLst/>
          </a:prstGeom>
          <a:ln w="152400">
            <a:solidFill>
              <a:srgbClr val="2C7D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7204E7F-823B-6242-BF5D-893F8B1E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867" y="6411586"/>
            <a:ext cx="2743200" cy="365125"/>
          </a:xfrm>
        </p:spPr>
        <p:txBody>
          <a:bodyPr/>
          <a:lstStyle>
            <a:lvl1pPr>
              <a:defRPr sz="1600">
                <a:solidFill>
                  <a:srgbClr val="2C7D4A"/>
                </a:solidFill>
              </a:defRPr>
            </a:lvl1pPr>
          </a:lstStyle>
          <a:p>
            <a:fld id="{F26FC048-DF4E-0746-B313-543F0DD72FC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" name="Picture 1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54352940-4A10-69CB-EA4B-53CA7D34A4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9937" y="132585"/>
            <a:ext cx="1918454" cy="96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077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8DBD6C-32A7-3F44-A2EB-469D7D3CE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8AB5F-426D-FC43-A1CE-4A8228FF0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AE1AC-505D-D244-BF59-1FF84006F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556B6-3911-514A-A2D3-508B453B6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FC081-57EB-A143-A1A7-1FC603BAE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C048-DF4E-0746-B313-543F0DD72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83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2C9BC-2C6A-4244-998F-180C3DF2B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32" y="4222438"/>
            <a:ext cx="10515600" cy="963337"/>
          </a:xfrm>
        </p:spPr>
        <p:txBody>
          <a:bodyPr>
            <a:normAutofit/>
          </a:bodyPr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CA48D-17FA-3841-95FC-E9FFE39557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Public Event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94FA6-4096-AD4C-A6CA-70A4B56BB1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ea typeface="Cambria Math" charset="0"/>
                <a:cs typeface="Times New Roman" panose="02020603050405020304" pitchFamily="18" charset="0"/>
              </a:rPr>
              <a:t>EU ETS : Carbon </a:t>
            </a:r>
            <a:r>
              <a:rPr lang="fr-FR" dirty="0" err="1">
                <a:latin typeface="Times New Roman" panose="02020603050405020304" pitchFamily="18" charset="0"/>
                <a:ea typeface="Cambria Math" charset="0"/>
                <a:cs typeface="Times New Roman" panose="02020603050405020304" pitchFamily="18" charset="0"/>
              </a:rPr>
              <a:t>Dioxide</a:t>
            </a:r>
            <a:r>
              <a:rPr lang="fr-FR" dirty="0">
                <a:latin typeface="Times New Roman" panose="02020603050405020304" pitchFamily="18" charset="0"/>
                <a:ea typeface="Cambria Math" charset="0"/>
                <a:cs typeface="Times New Roman" panose="02020603050405020304" pitchFamily="18" charset="0"/>
              </a:rPr>
              <a:t> Removals (</a:t>
            </a:r>
            <a:r>
              <a:rPr lang="fr-FR" dirty="0" err="1">
                <a:latin typeface="Times New Roman" panose="02020603050405020304" pitchFamily="18" charset="0"/>
                <a:ea typeface="Cambria Math" charset="0"/>
                <a:cs typeface="Times New Roman" panose="02020603050405020304" pitchFamily="18" charset="0"/>
              </a:rPr>
              <a:t>CDRs</a:t>
            </a:r>
            <a:r>
              <a:rPr lang="fr-FR" dirty="0">
                <a:latin typeface="Times New Roman" panose="02020603050405020304" pitchFamily="18" charset="0"/>
                <a:ea typeface="Cambria Math" charset="0"/>
                <a:cs typeface="Times New Roman" panose="02020603050405020304" pitchFamily="18" charset="0"/>
              </a:rPr>
              <a:t>)</a:t>
            </a:r>
            <a:endParaRPr lang="en-GB" dirty="0">
              <a:latin typeface="Times New Roman" panose="02020603050405020304" pitchFamily="18" charset="0"/>
              <a:ea typeface="Cambria Math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09DE30-99D0-8C2D-BDF8-8FA1494266D8}"/>
              </a:ext>
            </a:extLst>
          </p:cNvPr>
          <p:cNvSpPr txBox="1"/>
          <p:nvPr/>
        </p:nvSpPr>
        <p:spPr>
          <a:xfrm>
            <a:off x="727787" y="616092"/>
            <a:ext cx="285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Tuesday, April 22</a:t>
            </a:r>
            <a:r>
              <a:rPr lang="en-GB" baseline="30000" dirty="0">
                <a:solidFill>
                  <a:schemeClr val="bg1"/>
                </a:solidFill>
              </a:rPr>
              <a:t>nd</a:t>
            </a:r>
            <a:r>
              <a:rPr lang="en-GB" dirty="0">
                <a:solidFill>
                  <a:schemeClr val="bg1"/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4232792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7379C-D3B6-E978-2F85-6FAA24B8C6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1. State of play (EU ETS)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FBE55-30DE-15E0-7DF2-9550F0F8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C048-DF4E-0746-B313-543F0DD72FC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C0C89D-FF3B-63A5-D78A-6E2E211AEC22}"/>
              </a:ext>
            </a:extLst>
          </p:cNvPr>
          <p:cNvSpPr txBox="1"/>
          <p:nvPr/>
        </p:nvSpPr>
        <p:spPr>
          <a:xfrm>
            <a:off x="410547" y="1268963"/>
            <a:ext cx="1105677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Art 12 (3b) EU ETS Directive 2003/87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3b. “An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obligation to surrender allowances 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shall not arise in respect of emissions of GHG gases which are considered to have been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captured and utilised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 in such a way that they have become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permanently chemically bound in a product 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so that they do not enter the atmosphere under normal use, including any normal activity taking place after the end of the life of the product.”</a:t>
            </a:r>
            <a:endParaRPr lang="en-US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Art 30 (5)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EU ETS Directive 2003/87</a:t>
            </a:r>
          </a:p>
          <a:p>
            <a:pPr algn="just"/>
            <a:endParaRPr lang="en-GB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“5.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By 31 July 2026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the Commission shall report to the European Parliament and to the Council on the following matters, accompanied, where appropriate, by a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legislative proposal 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impact assessment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marL="447675" indent="-93663" algn="just">
              <a:tabLst>
                <a:tab pos="625475" algn="l"/>
              </a:tabLst>
            </a:pP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(a) how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negative emissions 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resulting from GHGs that are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removed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 from the atmosphere and safely and permanently stored could be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accounted for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 how those negative emissions could be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covered by emissions trading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if appropriate, including a clear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scope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 and strict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criteria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 for such coverage, and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safeguards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 to ensure that such removals do not offset necessary emission reductions in accordance with Union climate targets laid down in Regulation (EU) 2021/1119”;</a:t>
            </a:r>
            <a:endParaRPr lang="en-US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8499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7379C-D3B6-E978-2F85-6FAA24B8C6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1. State of play (EU ETS)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FBE55-30DE-15E0-7DF2-9550F0F8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C048-DF4E-0746-B313-543F0DD72FC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41048A-4EFD-17F7-130A-F90201198A96}"/>
              </a:ext>
            </a:extLst>
          </p:cNvPr>
          <p:cNvSpPr txBox="1"/>
          <p:nvPr/>
        </p:nvSpPr>
        <p:spPr>
          <a:xfrm>
            <a:off x="282079" y="2799304"/>
            <a:ext cx="7415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en-GB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not?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Why should CDRs activities be included in EU ETS?</a:t>
            </a:r>
            <a:endParaRPr lang="en-US" sz="11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EU ETS </a:t>
            </a:r>
            <a:r>
              <a:rPr lang="en-US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credibility</a:t>
            </a: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and </a:t>
            </a:r>
            <a:r>
              <a:rPr lang="en-US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expertise</a:t>
            </a: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GB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EU ETS a </a:t>
            </a:r>
            <a:r>
              <a:rPr lang="en-US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market-based</a:t>
            </a: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mechanism creating a cost-efficient system that could also work with </a:t>
            </a:r>
            <a:r>
              <a:rPr lang="en-US" kern="1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CDRs.</a:t>
            </a:r>
            <a:endParaRPr lang="en-GB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Operators</a:t>
            </a: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already </a:t>
            </a:r>
            <a:r>
              <a:rPr lang="en-US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familiar</a:t>
            </a: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with the EU ETS.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iquidity</a:t>
            </a: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and additional </a:t>
            </a:r>
            <a:r>
              <a:rPr lang="en-US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supply</a:t>
            </a: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to the EU ETS.</a:t>
            </a:r>
          </a:p>
          <a:p>
            <a:endParaRPr lang="en-GB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Can hel</a:t>
            </a:r>
            <a:r>
              <a:rPr lang="en-US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 </a:t>
            </a: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compensating for </a:t>
            </a:r>
            <a:r>
              <a:rPr lang="en-US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residual emissions</a:t>
            </a: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en-GB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en-US" b="1" kern="1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xtending</a:t>
            </a:r>
            <a:r>
              <a:rPr lang="en-US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EU ETS </a:t>
            </a: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obligations and benefits to technology providers outside EU ETS. </a:t>
            </a:r>
            <a:endParaRPr lang="en-GB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A5B488-88FF-7A2C-E0DC-735C14BC8F91}"/>
              </a:ext>
            </a:extLst>
          </p:cNvPr>
          <p:cNvSpPr txBox="1"/>
          <p:nvPr/>
        </p:nvSpPr>
        <p:spPr>
          <a:xfrm>
            <a:off x="7466651" y="2832850"/>
            <a:ext cx="4084648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ssues</a:t>
            </a:r>
            <a:r>
              <a:rPr lang="en-US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for consideration:</a:t>
            </a:r>
          </a:p>
          <a:p>
            <a:endParaRPr lang="en-US" sz="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Treatment of permanence.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Netting or offsetting?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Separate </a:t>
            </a:r>
            <a:r>
              <a:rPr lang="en-US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ETS?</a:t>
            </a:r>
            <a:endParaRPr lang="en-GB" sz="20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2A7799-B705-4DD8-4646-5F600C02718D}"/>
              </a:ext>
            </a:extLst>
          </p:cNvPr>
          <p:cNvSpPr txBox="1"/>
          <p:nvPr/>
        </p:nvSpPr>
        <p:spPr>
          <a:xfrm>
            <a:off x="387998" y="1177424"/>
            <a:ext cx="109358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ERCST paper on "</a:t>
            </a:r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</a:rPr>
              <a:t>Integration of negative emissions in the EU </a:t>
            </a:r>
            <a:r>
              <a:rPr lang="en-GB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legislation</a:t>
            </a:r>
            <a:r>
              <a:rPr lang="en-GB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“by</a:t>
            </a:r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 end May.  </a:t>
            </a:r>
          </a:p>
          <a:p>
            <a:endParaRPr lang="en-GB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Subchapter on EU ETS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AFFE24-15EC-3A54-F9F5-F0B60BE1DDDF}"/>
              </a:ext>
            </a:extLst>
          </p:cNvPr>
          <p:cNvSpPr txBox="1"/>
          <p:nvPr/>
        </p:nvSpPr>
        <p:spPr>
          <a:xfrm>
            <a:off x="2511016" y="2233587"/>
            <a:ext cx="7072604" cy="461665"/>
          </a:xfrm>
          <a:prstGeom prst="rect">
            <a:avLst/>
          </a:prstGeom>
          <a:solidFill>
            <a:srgbClr val="2C7D4A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Assumption: CDRs are technologically working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10853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F1DE7-53E6-7F4E-6EAA-3CF20CCD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C048-DF4E-0746-B313-543F0DD72FC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6DD78E9-93A3-8B82-65B1-1CFAF37944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3526" y="420159"/>
            <a:ext cx="10935758" cy="531283"/>
          </a:xfrm>
        </p:spPr>
        <p:txBody>
          <a:bodyPr>
            <a:normAutofit/>
          </a:bodyPr>
          <a:lstStyle/>
          <a:p>
            <a:pPr marL="0" lvl="2" indent="0">
              <a:spcBef>
                <a:spcPts val="1000"/>
              </a:spcBef>
              <a:buNone/>
            </a:pPr>
            <a:r>
              <a:rPr lang="en-GB" sz="3200" b="1" dirty="0">
                <a:solidFill>
                  <a:srgbClr val="2C7D4A"/>
                </a:solidFill>
              </a:rPr>
              <a:t>2</a:t>
            </a:r>
            <a:r>
              <a:rPr lang="en-GB" sz="3200" b="1">
                <a:solidFill>
                  <a:srgbClr val="2C7D4A"/>
                </a:solidFill>
              </a:rPr>
              <a:t>. </a:t>
            </a:r>
            <a:r>
              <a:rPr lang="en-GB" sz="3200" b="1" dirty="0">
                <a:solidFill>
                  <a:srgbClr val="2C7D4A"/>
                </a:solidFill>
              </a:rPr>
              <a:t>EU ETS: Open issues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C398C8-4015-D0CF-C807-06D886B99BDC}"/>
              </a:ext>
            </a:extLst>
          </p:cNvPr>
          <p:cNvSpPr txBox="1"/>
          <p:nvPr/>
        </p:nvSpPr>
        <p:spPr>
          <a:xfrm>
            <a:off x="556591" y="1143316"/>
            <a:ext cx="10823713" cy="5244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Keynote speaker </a:t>
            </a:r>
            <a:r>
              <a:rPr lang="en-GB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will present its initial views before the roundtable discussions.</a:t>
            </a: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Roundtable</a:t>
            </a:r>
            <a:r>
              <a:rPr lang="en-GB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 icebreakers will present views and issues relevant to the debate on the integration of carbon removals within the EU ETS, </a:t>
            </a:r>
          </a:p>
          <a:p>
            <a:pPr marL="800100" lvl="1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assuming removals work </a:t>
            </a:r>
            <a:r>
              <a:rPr lang="en-GB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from a technological point of view, </a:t>
            </a:r>
          </a:p>
          <a:p>
            <a:pPr marL="800100" lvl="1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o</a:t>
            </a:r>
            <a:r>
              <a:rPr lang="en-GB" sz="2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pening remarks </a:t>
            </a:r>
            <a:r>
              <a:rPr lang="en-GB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of 5 minute each. Interventions by audience will follow.</a:t>
            </a:r>
            <a:endParaRPr lang="en-US" sz="24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The icebreakers will provide their views on:</a:t>
            </a:r>
          </a:p>
          <a:p>
            <a:pPr marL="457200" indent="-457200" algn="just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en-GB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What are the relevant </a:t>
            </a:r>
            <a:r>
              <a:rPr lang="en-GB" sz="2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issues and/or benefits </a:t>
            </a:r>
            <a:r>
              <a:rPr lang="en-GB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of the integration of carbon removals in the EU ETS? </a:t>
            </a:r>
            <a:r>
              <a:rPr lang="en-US" sz="2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How urgent </a:t>
            </a:r>
            <a:r>
              <a:rPr lang="en-US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is to integrate carbon removals in the EU ETS? </a:t>
            </a:r>
          </a:p>
          <a:p>
            <a:pPr marL="457200" indent="-457200" algn="just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en-GB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MinionPro-Regular"/>
              </a:rPr>
              <a:t>H</a:t>
            </a:r>
            <a:r>
              <a:rPr lang="en-GB" sz="2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MinionPro-Regular"/>
              </a:rPr>
              <a:t>ow</a:t>
            </a:r>
            <a:r>
              <a:rPr lang="en-GB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MinionPro-Regular"/>
              </a:rPr>
              <a:t> can carbon removals be integrated into the EU ETS? Which are the </a:t>
            </a:r>
            <a:r>
              <a:rPr lang="en-GB" sz="2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MinionPro-Regular"/>
              </a:rPr>
              <a:t>possible models </a:t>
            </a:r>
            <a:r>
              <a:rPr lang="en-GB" sz="2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MinionPro-Regular"/>
              </a:rPr>
              <a:t>of integration? (Pannel 2)</a:t>
            </a:r>
          </a:p>
        </p:txBody>
      </p:sp>
    </p:spTree>
    <p:extLst>
      <p:ext uri="{BB962C8B-B14F-4D97-AF65-F5344CB8AC3E}">
        <p14:creationId xmlns:p14="http://schemas.microsoft.com/office/powerpoint/2010/main" val="40004463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F6BA7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6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ST presentation template.potx" id="{4A7E99BC-3336-45AD-B83D-504417B4AAEF}" vid="{C875E70F-E7EE-4CAB-AA3A-CA7349EDCF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BB70DFC1CB164BA2F071008697AA7A" ma:contentTypeVersion="12" ma:contentTypeDescription="Create a new document." ma:contentTypeScope="" ma:versionID="6c44751bc2c5a5a06e794df9729d3452">
  <xsd:schema xmlns:xsd="http://www.w3.org/2001/XMLSchema" xmlns:xs="http://www.w3.org/2001/XMLSchema" xmlns:p="http://schemas.microsoft.com/office/2006/metadata/properties" xmlns:ns3="5fc937bc-d9d4-411f-bc41-d27a17f41844" xmlns:ns4="94b0ae86-2e8c-4394-92bb-6e309eca8412" targetNamespace="http://schemas.microsoft.com/office/2006/metadata/properties" ma:root="true" ma:fieldsID="c02cf743a037e6734ab54de8a6f4d44c" ns3:_="" ns4:_="">
    <xsd:import namespace="5fc937bc-d9d4-411f-bc41-d27a17f41844"/>
    <xsd:import namespace="94b0ae86-2e8c-4394-92bb-6e309eca84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937bc-d9d4-411f-bc41-d27a17f41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0ae86-2e8c-4394-92bb-6e309eca841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fc937bc-d9d4-411f-bc41-d27a17f41844" xsi:nil="true"/>
  </documentManagement>
</p:properties>
</file>

<file path=customXml/itemProps1.xml><?xml version="1.0" encoding="utf-8"?>
<ds:datastoreItem xmlns:ds="http://schemas.openxmlformats.org/officeDocument/2006/customXml" ds:itemID="{2DD94888-FD47-4EC2-9C50-E5B379030C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c937bc-d9d4-411f-bc41-d27a17f41844"/>
    <ds:schemaRef ds:uri="94b0ae86-2e8c-4394-92bb-6e309eca84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2A8C83-F465-4CB3-A15E-97BDDF643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C282A8-BD16-4948-989B-C19F28A78992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5fc937bc-d9d4-411f-bc41-d27a17f41844"/>
    <ds:schemaRef ds:uri="http://schemas.microsoft.com/office/infopath/2007/PartnerControls"/>
    <ds:schemaRef ds:uri="94b0ae86-2e8c-4394-92bb-6e309eca841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ERCST presentation template</Template>
  <TotalTime>192</TotalTime>
  <Words>508</Words>
  <Application>Microsoft Office PowerPoint</Application>
  <PresentationFormat>Widescreen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</vt:lpstr>
      <vt:lpstr>Open Sans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Lopez</dc:creator>
  <cp:lastModifiedBy>Juan Lopez | ERCST</cp:lastModifiedBy>
  <cp:revision>36</cp:revision>
  <cp:lastPrinted>2019-09-26T09:57:55Z</cp:lastPrinted>
  <dcterms:created xsi:type="dcterms:W3CDTF">2024-03-11T11:09:55Z</dcterms:created>
  <dcterms:modified xsi:type="dcterms:W3CDTF">2024-04-23T07:09:28Z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0x010100E5BB70DFC1CB164BA2F071008697AA7A</vt:lpwstr>
  </property>
</Properties>
</file>