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319" r:id="rId5"/>
    <p:sldId id="2134392221" r:id="rId6"/>
    <p:sldId id="2147374986" r:id="rId7"/>
    <p:sldId id="214737498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C4330F5-B73A-66D0-F83F-00FAAC285E23}" name="Elena Bonfiglio" initials="EB" userId="S::ebonfiglio@ercst.org::f9cc6f5b-dec4-486c-82df-5df2121b9e96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C7D4A"/>
    <a:srgbClr val="1F6B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26" autoAdjust="0"/>
    <p:restoredTop sz="79048"/>
  </p:normalViewPr>
  <p:slideViewPr>
    <p:cSldViewPr snapToGrid="0" snapToObjects="1">
      <p:cViewPr varScale="1">
        <p:scale>
          <a:sx n="82" d="100"/>
          <a:sy n="82" d="100"/>
        </p:scale>
        <p:origin x="69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7" d="100"/>
          <a:sy n="97" d="100"/>
        </p:scale>
        <p:origin x="1800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8/10/relationships/authors" Target="author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AD1CA6B-F26F-1B43-AF77-C4F0A3ED7A4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6F68A1-C323-B647-940D-18B257F373A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628EA5-3B57-EB45-AB9E-A048054F959C}" type="datetimeFigureOut">
              <a:rPr lang="en-GB" smtClean="0"/>
              <a:t>23/04/2024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D1A8AC-4164-0C43-926E-505BC0BDC35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1FF39F-F0D0-014E-AAE5-B4774C48F57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F93CC9-238D-3A4D-96C0-6A460E557E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27586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2DA37D-2FDE-F047-A814-B89AF3CAA999}" type="datetimeFigureOut">
              <a:rPr lang="en-GB" smtClean="0"/>
              <a:t>23/04/2024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7819B1-5A62-8942-A1A9-7C81B8FCFF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68093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It is a long slide show, so we’ll go quickly over background </a:t>
            </a:r>
            <a:r>
              <a:rPr lang="en-US" dirty="0" err="1"/>
              <a:t>etc</a:t>
            </a:r>
            <a:r>
              <a:rPr lang="en-US" dirty="0"/>
              <a:t> to have time to focus on the core issues!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7819B1-5A62-8942-A1A9-7C81B8FCFFD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1044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irs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42432" y="4310142"/>
            <a:ext cx="10515600" cy="468103"/>
          </a:xfrm>
          <a:prstGeom prst="rect">
            <a:avLst/>
          </a:prstGeom>
        </p:spPr>
        <p:txBody>
          <a:bodyPr/>
          <a:lstStyle>
            <a:lvl1pPr>
              <a:defRPr lang="en-GB" sz="1800" b="1" kern="1200" dirty="0">
                <a:solidFill>
                  <a:srgbClr val="2C7D4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dirty="0"/>
              <a:t>Name(s) of presenters</a:t>
            </a:r>
            <a:r>
              <a:rPr lang="en-US" b="0" dirty="0"/>
              <a:t>, affiliation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42432" y="3132712"/>
            <a:ext cx="10911367" cy="38039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lang="en-US" sz="2000" b="0" i="0" kern="1200" dirty="0" smtClean="0">
                <a:solidFill>
                  <a:srgbClr val="2C7D4A"/>
                </a:solidFill>
                <a:latin typeface="Cambria" panose="02040503050406030204" pitchFamily="18" charset="0"/>
                <a:ea typeface="+mn-ea"/>
                <a:cs typeface="Cambria" panose="02040503050406030204" pitchFamily="18" charset="0"/>
              </a:defRPr>
            </a:lvl1pPr>
          </a:lstStyle>
          <a:p>
            <a:pPr lvl="0"/>
            <a:r>
              <a:rPr lang="en-US" dirty="0"/>
              <a:t>Subtitle – location, date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42432" y="2323677"/>
            <a:ext cx="10911367" cy="71446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lang="en-US" sz="3600" b="1" kern="1200" dirty="0" smtClean="0">
                <a:solidFill>
                  <a:srgbClr val="2C7D4A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defRPr>
            </a:lvl1pPr>
            <a:lvl2pPr>
              <a:defRPr lang="en-US" sz="2400" b="1" kern="1200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 lang="en-US" sz="2400" b="1" kern="1200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 lang="en-US" sz="2400" b="1" kern="1200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 lang="en-GB" sz="2400" b="1" kern="12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Main title</a:t>
            </a:r>
          </a:p>
        </p:txBody>
      </p:sp>
      <p:cxnSp>
        <p:nvCxnSpPr>
          <p:cNvPr id="12" name="Connettore 1 15"/>
          <p:cNvCxnSpPr>
            <a:cxnSpLocks/>
          </p:cNvCxnSpPr>
          <p:nvPr userDrawn="1"/>
        </p:nvCxnSpPr>
        <p:spPr>
          <a:xfrm>
            <a:off x="442432" y="5900690"/>
            <a:ext cx="9153513" cy="0"/>
          </a:xfrm>
          <a:prstGeom prst="line">
            <a:avLst/>
          </a:prstGeom>
          <a:ln w="6350" cmpd="sng">
            <a:solidFill>
              <a:srgbClr val="2C7D4A"/>
            </a:solidFill>
          </a:ln>
          <a:effectLst>
            <a:outerShdw dist="12700" dir="5400000" sx="0" sy="0" rotWithShape="0">
              <a:srgbClr val="000000"/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 Placeholder 16"/>
          <p:cNvSpPr>
            <a:spLocks noGrp="1"/>
          </p:cNvSpPr>
          <p:nvPr>
            <p:ph type="body" sz="quarter" idx="10"/>
          </p:nvPr>
        </p:nvSpPr>
        <p:spPr>
          <a:xfrm>
            <a:off x="359217" y="655227"/>
            <a:ext cx="3188315" cy="271462"/>
          </a:xfrm>
          <a:prstGeom prst="rect">
            <a:avLst/>
          </a:prstGeom>
        </p:spPr>
        <p:txBody>
          <a:bodyPr/>
          <a:lstStyle>
            <a:lvl1pPr>
              <a:defRPr lang="en-US" sz="1600" b="1" kern="1200" dirty="0" smtClean="0">
                <a:solidFill>
                  <a:prstClr val="white"/>
                </a:solidFill>
                <a:latin typeface="Open Sans"/>
                <a:ea typeface="+mn-ea"/>
                <a:cs typeface="Open San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3" name="Immagine 5"/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rgbClr val="2C7D4A">
                <a:tint val="45000"/>
                <a:satMod val="400000"/>
              </a:srgbClr>
            </a:duotone>
            <a:lum contrast="40000"/>
          </a:blip>
          <a:stretch>
            <a:fillRect/>
          </a:stretch>
        </p:blipFill>
        <p:spPr>
          <a:xfrm>
            <a:off x="-661119" y="386816"/>
            <a:ext cx="4606591" cy="714466"/>
          </a:xfrm>
          <a:prstGeom prst="rect">
            <a:avLst/>
          </a:prstGeom>
          <a:ln>
            <a:noFill/>
          </a:ln>
        </p:spPr>
      </p:pic>
      <p:pic>
        <p:nvPicPr>
          <p:cNvPr id="7" name="Picture 6" descr="A black background with green text&#10;&#10;Description automatically generated">
            <a:extLst>
              <a:ext uri="{FF2B5EF4-FFF2-40B4-BE49-F238E27FC236}">
                <a16:creationId xmlns:a16="http://schemas.microsoft.com/office/drawing/2014/main" id="{E3CC9B9F-1F0E-0AA5-1E5D-7EB357A85D3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089931" y="5808911"/>
            <a:ext cx="1918454" cy="964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65698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contenuto 2"/>
          <p:cNvSpPr>
            <a:spLocks noGrp="1"/>
          </p:cNvSpPr>
          <p:nvPr>
            <p:ph idx="13" hasCustomPrompt="1"/>
          </p:nvPr>
        </p:nvSpPr>
        <p:spPr>
          <a:xfrm>
            <a:off x="304722" y="1246798"/>
            <a:ext cx="11616345" cy="5234092"/>
          </a:xfrm>
          <a:prstGeom prst="rect">
            <a:avLst/>
          </a:prstGeom>
        </p:spPr>
        <p:txBody>
          <a:bodyPr/>
          <a:lstStyle>
            <a:lvl1pPr marL="285750" indent="-285750">
              <a:lnSpc>
                <a:spcPct val="120000"/>
              </a:lnSpc>
              <a:buFont typeface="Arial" panose="020B0604020202020204" pitchFamily="34" charset="0"/>
              <a:buChar char="•"/>
              <a:defRPr/>
            </a:lvl1pPr>
          </a:lstStyle>
          <a:p>
            <a:pPr marL="0" indent="0">
              <a:buNone/>
            </a:pPr>
            <a:r>
              <a:rPr lang="it-IT" b="1" dirty="0">
                <a:latin typeface="Open Sans"/>
                <a:cs typeface="Open Sans"/>
              </a:rPr>
              <a:t>Text (</a:t>
            </a:r>
            <a:r>
              <a:rPr lang="it-IT" b="1" dirty="0" err="1">
                <a:latin typeface="Open Sans"/>
                <a:cs typeface="Open Sans"/>
              </a:rPr>
              <a:t>title</a:t>
            </a:r>
            <a:r>
              <a:rPr lang="it-IT" b="1" dirty="0">
                <a:latin typeface="Open Sans"/>
                <a:cs typeface="Open Sans"/>
              </a:rPr>
              <a:t>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it-IT" sz="1800" dirty="0">
                <a:latin typeface="Open Sans"/>
                <a:cs typeface="Open Sans"/>
              </a:rPr>
              <a:t>Text </a:t>
            </a:r>
            <a:r>
              <a:rPr lang="it-IT" sz="1800" dirty="0" err="1">
                <a:latin typeface="Open Sans"/>
                <a:cs typeface="Open Sans"/>
              </a:rPr>
              <a:t>Lorem</a:t>
            </a:r>
            <a:r>
              <a:rPr lang="it-IT" sz="1800" dirty="0">
                <a:latin typeface="Open Sans"/>
                <a:cs typeface="Open Sans"/>
              </a:rPr>
              <a:t> </a:t>
            </a:r>
            <a:r>
              <a:rPr lang="it-IT" sz="1800" dirty="0" err="1">
                <a:latin typeface="Open Sans"/>
                <a:cs typeface="Open Sans"/>
              </a:rPr>
              <a:t>ipsum</a:t>
            </a:r>
            <a:r>
              <a:rPr lang="it-IT" sz="1800" dirty="0">
                <a:latin typeface="Open Sans"/>
                <a:cs typeface="Open Sans"/>
              </a:rPr>
              <a:t> </a:t>
            </a:r>
            <a:r>
              <a:rPr lang="it-IT" sz="1800" dirty="0" err="1">
                <a:latin typeface="Open Sans"/>
                <a:cs typeface="Open Sans"/>
              </a:rPr>
              <a:t>dolor</a:t>
            </a:r>
            <a:r>
              <a:rPr lang="it-IT" sz="1800" dirty="0">
                <a:latin typeface="Open Sans"/>
                <a:cs typeface="Open Sans"/>
              </a:rPr>
              <a:t> </a:t>
            </a:r>
            <a:r>
              <a:rPr lang="it-IT" sz="1800" dirty="0" err="1">
                <a:latin typeface="Open Sans"/>
                <a:cs typeface="Open Sans"/>
              </a:rPr>
              <a:t>sitmkn</a:t>
            </a:r>
            <a:r>
              <a:rPr lang="it-IT" sz="1800" dirty="0">
                <a:latin typeface="Open Sans"/>
                <a:cs typeface="Open Sans"/>
              </a:rPr>
              <a:t> </a:t>
            </a:r>
            <a:r>
              <a:rPr lang="it-IT" sz="1800" dirty="0" err="1">
                <a:latin typeface="Open Sans"/>
                <a:cs typeface="Open Sans"/>
              </a:rPr>
              <a:t>djsoinsc-msdece</a:t>
            </a:r>
            <a:r>
              <a:rPr lang="it-IT" sz="1800" dirty="0">
                <a:latin typeface="Open Sans"/>
                <a:cs typeface="Open Sans"/>
              </a:rPr>
              <a:t>. </a:t>
            </a:r>
            <a:r>
              <a:rPr lang="it-IT" sz="1800" dirty="0" err="1">
                <a:latin typeface="Open Sans"/>
                <a:cs typeface="Open Sans"/>
              </a:rPr>
              <a:t>Lorem</a:t>
            </a:r>
            <a:r>
              <a:rPr lang="it-IT" sz="1800" dirty="0">
                <a:latin typeface="Open Sans"/>
                <a:cs typeface="Open Sans"/>
              </a:rPr>
              <a:t> </a:t>
            </a:r>
            <a:r>
              <a:rPr lang="it-IT" sz="1800" dirty="0" err="1">
                <a:latin typeface="Open Sans"/>
                <a:cs typeface="Open Sans"/>
              </a:rPr>
              <a:t>ipsum</a:t>
            </a:r>
            <a:r>
              <a:rPr lang="it-IT" sz="1800" dirty="0">
                <a:latin typeface="Open Sans"/>
                <a:cs typeface="Open Sans"/>
              </a:rPr>
              <a:t> </a:t>
            </a:r>
            <a:r>
              <a:rPr lang="it-IT" sz="1800" dirty="0" err="1">
                <a:latin typeface="Open Sans"/>
                <a:cs typeface="Open Sans"/>
              </a:rPr>
              <a:t>dolor</a:t>
            </a:r>
            <a:r>
              <a:rPr lang="it-IT" sz="1800" dirty="0">
                <a:latin typeface="Open Sans"/>
                <a:cs typeface="Open Sans"/>
              </a:rPr>
              <a:t> </a:t>
            </a:r>
            <a:r>
              <a:rPr lang="it-IT" sz="1800" dirty="0" err="1">
                <a:latin typeface="Open Sans"/>
                <a:cs typeface="Open Sans"/>
              </a:rPr>
              <a:t>sitmkn</a:t>
            </a:r>
            <a:r>
              <a:rPr lang="it-IT" sz="1800" dirty="0">
                <a:latin typeface="Open Sans"/>
                <a:cs typeface="Open Sans"/>
              </a:rPr>
              <a:t> </a:t>
            </a:r>
            <a:r>
              <a:rPr lang="it-IT" sz="1800" dirty="0" err="1">
                <a:latin typeface="Open Sans"/>
                <a:cs typeface="Open Sans"/>
              </a:rPr>
              <a:t>djsoinsc-msdece</a:t>
            </a:r>
            <a:r>
              <a:rPr lang="it-IT" sz="1800" dirty="0">
                <a:latin typeface="Open Sans"/>
                <a:cs typeface="Open Sans"/>
              </a:rPr>
              <a:t>.</a:t>
            </a:r>
          </a:p>
          <a:p>
            <a:pPr marL="0" indent="0">
              <a:buNone/>
            </a:pPr>
            <a:endParaRPr lang="it-IT" sz="1800" dirty="0">
              <a:latin typeface="Open Sans"/>
              <a:cs typeface="Open Sans"/>
            </a:endParaRPr>
          </a:p>
          <a:p>
            <a:pPr marL="0" indent="0">
              <a:buNone/>
            </a:pPr>
            <a:endParaRPr lang="it-IT" sz="1800" dirty="0">
              <a:latin typeface="Open Sans"/>
              <a:cs typeface="Open Sans"/>
            </a:endParaRPr>
          </a:p>
          <a:p>
            <a:pPr marL="0" indent="0">
              <a:buNone/>
            </a:pPr>
            <a:endParaRPr lang="it-IT" sz="1800" dirty="0">
              <a:latin typeface="Open Sans"/>
              <a:cs typeface="Open Sans"/>
            </a:endParaRPr>
          </a:p>
        </p:txBody>
      </p:sp>
      <p:sp>
        <p:nvSpPr>
          <p:cNvPr id="8" name="Text Placeholder 14"/>
          <p:cNvSpPr>
            <a:spLocks noGrp="1"/>
          </p:cNvSpPr>
          <p:nvPr>
            <p:ph type="body" sz="quarter" idx="14" hasCustomPrompt="1"/>
          </p:nvPr>
        </p:nvSpPr>
        <p:spPr>
          <a:xfrm>
            <a:off x="263609" y="420625"/>
            <a:ext cx="10935855" cy="53035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3200" b="1" kern="1200" dirty="0" smtClean="0">
                <a:solidFill>
                  <a:srgbClr val="2C7D4A"/>
                </a:solidFill>
                <a:latin typeface="Open Sans"/>
                <a:ea typeface="+mn-ea"/>
                <a:cs typeface="Open Sans"/>
              </a:defRPr>
            </a:lvl1pPr>
            <a:lvl2pPr>
              <a:defRPr lang="en-US" sz="1050" kern="1200" dirty="0" smtClean="0">
                <a:solidFill>
                  <a:srgbClr val="1F6BA7"/>
                </a:solidFill>
                <a:latin typeface="Open Sans"/>
                <a:ea typeface="+mn-ea"/>
                <a:cs typeface="Open Sans"/>
              </a:defRPr>
            </a:lvl2pPr>
            <a:lvl3pPr>
              <a:defRPr lang="en-US" sz="1050" kern="1200" dirty="0" smtClean="0">
                <a:solidFill>
                  <a:srgbClr val="1F6BA7"/>
                </a:solidFill>
                <a:latin typeface="Open Sans"/>
                <a:ea typeface="+mn-ea"/>
                <a:cs typeface="Open Sans"/>
              </a:defRPr>
            </a:lvl3pPr>
            <a:lvl4pPr>
              <a:defRPr lang="en-US" sz="1050" kern="1200" dirty="0" smtClean="0">
                <a:solidFill>
                  <a:srgbClr val="1F6BA7"/>
                </a:solidFill>
                <a:latin typeface="Open Sans"/>
                <a:ea typeface="+mn-ea"/>
                <a:cs typeface="Open Sans"/>
              </a:defRPr>
            </a:lvl4pPr>
            <a:lvl5pPr>
              <a:defRPr lang="en-GB" sz="1050" kern="1200" dirty="0">
                <a:solidFill>
                  <a:srgbClr val="1F6BA7"/>
                </a:solidFill>
                <a:latin typeface="Open Sans"/>
                <a:ea typeface="+mn-ea"/>
                <a:cs typeface="Open Sans"/>
              </a:defRPr>
            </a:lvl5pPr>
          </a:lstStyle>
          <a:p>
            <a:pPr lvl="0"/>
            <a:r>
              <a:rPr lang="en-US" dirty="0"/>
              <a:t>Slide title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1E641C7-CC69-6945-A1AC-1FF05AD96B6F}"/>
              </a:ext>
            </a:extLst>
          </p:cNvPr>
          <p:cNvCxnSpPr>
            <a:cxnSpLocks/>
          </p:cNvCxnSpPr>
          <p:nvPr userDrawn="1"/>
        </p:nvCxnSpPr>
        <p:spPr>
          <a:xfrm>
            <a:off x="12135497" y="0"/>
            <a:ext cx="0" cy="6858000"/>
          </a:xfrm>
          <a:prstGeom prst="line">
            <a:avLst/>
          </a:prstGeom>
          <a:ln w="152400">
            <a:solidFill>
              <a:srgbClr val="2C7D4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17204E7F-823B-6242-BF5D-893F8B1E7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77867" y="6411586"/>
            <a:ext cx="2743200" cy="365125"/>
          </a:xfrm>
        </p:spPr>
        <p:txBody>
          <a:bodyPr/>
          <a:lstStyle>
            <a:lvl1pPr>
              <a:defRPr sz="1600">
                <a:solidFill>
                  <a:srgbClr val="2C7D4A"/>
                </a:solidFill>
              </a:defRPr>
            </a:lvl1pPr>
          </a:lstStyle>
          <a:p>
            <a:fld id="{F26FC048-DF4E-0746-B313-543F0DD72FC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2" name="Picture 1" descr="A black background with green text&#10;&#10;Description automatically generated">
            <a:extLst>
              <a:ext uri="{FF2B5EF4-FFF2-40B4-BE49-F238E27FC236}">
                <a16:creationId xmlns:a16="http://schemas.microsoft.com/office/drawing/2014/main" id="{54352940-4A10-69CB-EA4B-53CA7D34A48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09937" y="132585"/>
            <a:ext cx="1918454" cy="964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160779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48DBD6C-32A7-3F44-A2EB-469D7D3CE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B8AB5F-426D-FC43-A1CE-4A8228FF08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4AE1AC-505D-D244-BF59-1FF84006F7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1556B6-3911-514A-A2D3-508B453B6D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EFC081-57EB-A143-A1A7-1FC603BAE0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6FC048-DF4E-0746-B313-543F0DD72F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9834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2C9BC-2C6A-4244-998F-180C3DF2B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432" y="4222438"/>
            <a:ext cx="10515600" cy="963337"/>
          </a:xfrm>
        </p:spPr>
        <p:txBody>
          <a:bodyPr>
            <a:normAutofit/>
          </a:bodyPr>
          <a:lstStyle/>
          <a:p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DCA48D-17FA-3841-95FC-E9FFE39557E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</a:rPr>
              <a:t>Public Event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594FA6-4096-AD4C-A6CA-70A4B56BB12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r-FR" dirty="0">
                <a:latin typeface="Times New Roman" panose="02020603050405020304" pitchFamily="18" charset="0"/>
                <a:ea typeface="Cambria Math" charset="0"/>
                <a:cs typeface="Times New Roman" panose="02020603050405020304" pitchFamily="18" charset="0"/>
              </a:rPr>
              <a:t>EU ETS : Carbon </a:t>
            </a:r>
            <a:r>
              <a:rPr lang="fr-FR" dirty="0" err="1">
                <a:latin typeface="Times New Roman" panose="02020603050405020304" pitchFamily="18" charset="0"/>
                <a:ea typeface="Cambria Math" charset="0"/>
                <a:cs typeface="Times New Roman" panose="02020603050405020304" pitchFamily="18" charset="0"/>
              </a:rPr>
              <a:t>Dioxide</a:t>
            </a:r>
            <a:r>
              <a:rPr lang="fr-FR" dirty="0">
                <a:latin typeface="Times New Roman" panose="02020603050405020304" pitchFamily="18" charset="0"/>
                <a:ea typeface="Cambria Math" charset="0"/>
                <a:cs typeface="Times New Roman" panose="02020603050405020304" pitchFamily="18" charset="0"/>
              </a:rPr>
              <a:t> Removals (</a:t>
            </a:r>
            <a:r>
              <a:rPr lang="fr-FR" dirty="0" err="1">
                <a:latin typeface="Times New Roman" panose="02020603050405020304" pitchFamily="18" charset="0"/>
                <a:ea typeface="Cambria Math" charset="0"/>
                <a:cs typeface="Times New Roman" panose="02020603050405020304" pitchFamily="18" charset="0"/>
              </a:rPr>
              <a:t>CDRs</a:t>
            </a:r>
            <a:r>
              <a:rPr lang="fr-FR" dirty="0">
                <a:latin typeface="Times New Roman" panose="02020603050405020304" pitchFamily="18" charset="0"/>
                <a:ea typeface="Cambria Math" charset="0"/>
                <a:cs typeface="Times New Roman" panose="02020603050405020304" pitchFamily="18" charset="0"/>
              </a:rPr>
              <a:t>)</a:t>
            </a:r>
            <a:endParaRPr lang="en-GB" dirty="0">
              <a:latin typeface="Times New Roman" panose="02020603050405020304" pitchFamily="18" charset="0"/>
              <a:ea typeface="Cambria Math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E09DE30-99D0-8C2D-BDF8-8FA1494266D8}"/>
              </a:ext>
            </a:extLst>
          </p:cNvPr>
          <p:cNvSpPr txBox="1"/>
          <p:nvPr/>
        </p:nvSpPr>
        <p:spPr>
          <a:xfrm>
            <a:off x="727787" y="616092"/>
            <a:ext cx="2851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Tuesday, April 22</a:t>
            </a:r>
            <a:r>
              <a:rPr lang="en-GB" baseline="30000" dirty="0">
                <a:solidFill>
                  <a:schemeClr val="bg1"/>
                </a:solidFill>
              </a:rPr>
              <a:t>nd</a:t>
            </a:r>
            <a:r>
              <a:rPr lang="en-GB" dirty="0">
                <a:solidFill>
                  <a:schemeClr val="bg1"/>
                </a:solidFill>
              </a:rPr>
              <a:t>, 2024</a:t>
            </a:r>
          </a:p>
        </p:txBody>
      </p:sp>
    </p:spTree>
    <p:extLst>
      <p:ext uri="{BB962C8B-B14F-4D97-AF65-F5344CB8AC3E}">
        <p14:creationId xmlns:p14="http://schemas.microsoft.com/office/powerpoint/2010/main" val="423279277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77379C-D3B6-E978-2F85-6FAA24B8C6F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1. State of play (EU ETS)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5FBE55-30DE-15E0-7DF2-9550F0F82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C048-DF4E-0746-B313-543F0DD72FC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AC0C89D-FF3B-63A5-D78A-6E2E211AEC22}"/>
              </a:ext>
            </a:extLst>
          </p:cNvPr>
          <p:cNvSpPr txBox="1"/>
          <p:nvPr/>
        </p:nvSpPr>
        <p:spPr>
          <a:xfrm>
            <a:off x="410547" y="1268963"/>
            <a:ext cx="11056775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Art 12 (3b) EU ETS Directive 2003/87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000" i="1" dirty="0">
                <a:latin typeface="Cambria" panose="02040503050406030204" pitchFamily="18" charset="0"/>
                <a:ea typeface="Cambria" panose="02040503050406030204" pitchFamily="18" charset="0"/>
              </a:rPr>
              <a:t>3b. “An </a:t>
            </a:r>
            <a:r>
              <a:rPr lang="en-GB" sz="2000" b="1" i="1" dirty="0">
                <a:latin typeface="Cambria" panose="02040503050406030204" pitchFamily="18" charset="0"/>
                <a:ea typeface="Cambria" panose="02040503050406030204" pitchFamily="18" charset="0"/>
              </a:rPr>
              <a:t>obligation to surrender allowances </a:t>
            </a:r>
            <a:r>
              <a:rPr lang="en-GB" sz="2000" i="1" dirty="0">
                <a:latin typeface="Cambria" panose="02040503050406030204" pitchFamily="18" charset="0"/>
                <a:ea typeface="Cambria" panose="02040503050406030204" pitchFamily="18" charset="0"/>
              </a:rPr>
              <a:t>shall not arise in respect of emissions of GHG gases which are considered to have been </a:t>
            </a:r>
            <a:r>
              <a:rPr lang="en-GB" sz="2000" b="1" i="1" dirty="0">
                <a:latin typeface="Cambria" panose="02040503050406030204" pitchFamily="18" charset="0"/>
                <a:ea typeface="Cambria" panose="02040503050406030204" pitchFamily="18" charset="0"/>
              </a:rPr>
              <a:t>captured and utilised</a:t>
            </a:r>
            <a:r>
              <a:rPr lang="en-GB" sz="2000" i="1" dirty="0">
                <a:latin typeface="Cambria" panose="02040503050406030204" pitchFamily="18" charset="0"/>
                <a:ea typeface="Cambria" panose="02040503050406030204" pitchFamily="18" charset="0"/>
              </a:rPr>
              <a:t> in such a way that they have become </a:t>
            </a:r>
            <a:r>
              <a:rPr lang="en-GB" sz="2000" b="1" i="1" dirty="0">
                <a:latin typeface="Cambria" panose="02040503050406030204" pitchFamily="18" charset="0"/>
                <a:ea typeface="Cambria" panose="02040503050406030204" pitchFamily="18" charset="0"/>
              </a:rPr>
              <a:t>permanently chemically bound in a product </a:t>
            </a:r>
            <a:r>
              <a:rPr lang="en-GB" sz="2000" i="1" dirty="0">
                <a:latin typeface="Cambria" panose="02040503050406030204" pitchFamily="18" charset="0"/>
                <a:ea typeface="Cambria" panose="02040503050406030204" pitchFamily="18" charset="0"/>
              </a:rPr>
              <a:t>so that they do not enter the atmosphere under normal use, including any normal activity taking place after the end of the life of the product.”</a:t>
            </a:r>
            <a:endParaRPr lang="en-US" sz="20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/>
            <a:r>
              <a:rPr lang="en-GB" sz="2000" dirty="0">
                <a:latin typeface="Cambria" panose="02040503050406030204" pitchFamily="18" charset="0"/>
                <a:ea typeface="Cambria" panose="02040503050406030204" pitchFamily="18" charset="0"/>
              </a:rPr>
              <a:t>Art 30 (5) 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EU ETS Directive 2003/87</a:t>
            </a:r>
          </a:p>
          <a:p>
            <a:pPr algn="just"/>
            <a:endParaRPr lang="en-GB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/>
            <a:r>
              <a:rPr lang="en-GB" sz="2000" i="1" dirty="0">
                <a:latin typeface="Cambria" panose="02040503050406030204" pitchFamily="18" charset="0"/>
                <a:ea typeface="Cambria" panose="02040503050406030204" pitchFamily="18" charset="0"/>
              </a:rPr>
              <a:t>“5. </a:t>
            </a:r>
            <a:r>
              <a:rPr lang="en-GB" sz="2000" b="1" i="1" dirty="0">
                <a:latin typeface="Cambria" panose="02040503050406030204" pitchFamily="18" charset="0"/>
                <a:ea typeface="Cambria" panose="02040503050406030204" pitchFamily="18" charset="0"/>
              </a:rPr>
              <a:t>By 31 July 2026</a:t>
            </a:r>
            <a:r>
              <a:rPr lang="en-GB" sz="2000" i="1" dirty="0">
                <a:latin typeface="Cambria" panose="02040503050406030204" pitchFamily="18" charset="0"/>
                <a:ea typeface="Cambria" panose="02040503050406030204" pitchFamily="18" charset="0"/>
              </a:rPr>
              <a:t>, the Commission shall report to the European Parliament and to the Council on the following matters, accompanied, where appropriate, by a </a:t>
            </a:r>
            <a:r>
              <a:rPr lang="en-GB" sz="2000" b="1" i="1" dirty="0">
                <a:latin typeface="Cambria" panose="02040503050406030204" pitchFamily="18" charset="0"/>
                <a:ea typeface="Cambria" panose="02040503050406030204" pitchFamily="18" charset="0"/>
              </a:rPr>
              <a:t>legislative proposal </a:t>
            </a:r>
            <a:r>
              <a:rPr lang="en-GB" sz="2000" i="1" dirty="0">
                <a:latin typeface="Cambria" panose="02040503050406030204" pitchFamily="18" charset="0"/>
                <a:ea typeface="Cambria" panose="02040503050406030204" pitchFamily="18" charset="0"/>
              </a:rPr>
              <a:t>and </a:t>
            </a:r>
            <a:r>
              <a:rPr lang="en-GB" sz="2000" b="1" i="1" dirty="0">
                <a:latin typeface="Cambria" panose="02040503050406030204" pitchFamily="18" charset="0"/>
                <a:ea typeface="Cambria" panose="02040503050406030204" pitchFamily="18" charset="0"/>
              </a:rPr>
              <a:t>impact assessment</a:t>
            </a:r>
            <a:r>
              <a:rPr lang="en-GB" sz="2000" i="1" dirty="0">
                <a:latin typeface="Cambria" panose="02040503050406030204" pitchFamily="18" charset="0"/>
                <a:ea typeface="Cambria" panose="02040503050406030204" pitchFamily="18" charset="0"/>
              </a:rPr>
              <a:t>: </a:t>
            </a:r>
          </a:p>
          <a:p>
            <a:pPr marL="447675" indent="-93663" algn="just">
              <a:tabLst>
                <a:tab pos="625475" algn="l"/>
              </a:tabLst>
            </a:pPr>
            <a:r>
              <a:rPr lang="en-GB" sz="2000" i="1" dirty="0">
                <a:latin typeface="Cambria" panose="02040503050406030204" pitchFamily="18" charset="0"/>
                <a:ea typeface="Cambria" panose="02040503050406030204" pitchFamily="18" charset="0"/>
              </a:rPr>
              <a:t>(a) how </a:t>
            </a:r>
            <a:r>
              <a:rPr lang="en-GB" sz="2000" b="1" i="1" dirty="0">
                <a:latin typeface="Cambria" panose="02040503050406030204" pitchFamily="18" charset="0"/>
                <a:ea typeface="Cambria" panose="02040503050406030204" pitchFamily="18" charset="0"/>
              </a:rPr>
              <a:t>negative emissions </a:t>
            </a:r>
            <a:r>
              <a:rPr lang="en-GB" sz="2000" i="1" dirty="0">
                <a:latin typeface="Cambria" panose="02040503050406030204" pitchFamily="18" charset="0"/>
                <a:ea typeface="Cambria" panose="02040503050406030204" pitchFamily="18" charset="0"/>
              </a:rPr>
              <a:t>resulting from GHGs that are </a:t>
            </a:r>
            <a:r>
              <a:rPr lang="en-GB" sz="2000" b="1" i="1" dirty="0">
                <a:latin typeface="Cambria" panose="02040503050406030204" pitchFamily="18" charset="0"/>
                <a:ea typeface="Cambria" panose="02040503050406030204" pitchFamily="18" charset="0"/>
              </a:rPr>
              <a:t>removed</a:t>
            </a:r>
            <a:r>
              <a:rPr lang="en-GB" sz="2000" i="1" dirty="0">
                <a:latin typeface="Cambria" panose="02040503050406030204" pitchFamily="18" charset="0"/>
                <a:ea typeface="Cambria" panose="02040503050406030204" pitchFamily="18" charset="0"/>
              </a:rPr>
              <a:t> from the atmosphere and safely and permanently stored could be </a:t>
            </a:r>
            <a:r>
              <a:rPr lang="en-GB" sz="2000" b="1" i="1" dirty="0">
                <a:latin typeface="Cambria" panose="02040503050406030204" pitchFamily="18" charset="0"/>
                <a:ea typeface="Cambria" panose="02040503050406030204" pitchFamily="18" charset="0"/>
              </a:rPr>
              <a:t>accounted for</a:t>
            </a:r>
            <a:r>
              <a:rPr lang="en-GB" sz="20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GB" sz="2000" b="1" i="1" dirty="0">
                <a:latin typeface="Cambria" panose="02040503050406030204" pitchFamily="18" charset="0"/>
                <a:ea typeface="Cambria" panose="02040503050406030204" pitchFamily="18" charset="0"/>
              </a:rPr>
              <a:t>and</a:t>
            </a:r>
            <a:r>
              <a:rPr lang="en-GB" sz="2000" i="1" dirty="0">
                <a:latin typeface="Cambria" panose="02040503050406030204" pitchFamily="18" charset="0"/>
                <a:ea typeface="Cambria" panose="02040503050406030204" pitchFamily="18" charset="0"/>
              </a:rPr>
              <a:t> how those negative emissions could be </a:t>
            </a:r>
            <a:r>
              <a:rPr lang="en-GB" sz="2000" b="1" i="1" dirty="0">
                <a:latin typeface="Cambria" panose="02040503050406030204" pitchFamily="18" charset="0"/>
                <a:ea typeface="Cambria" panose="02040503050406030204" pitchFamily="18" charset="0"/>
              </a:rPr>
              <a:t>covered by emissions trading</a:t>
            </a:r>
            <a:r>
              <a:rPr lang="en-GB" sz="2000" i="1" dirty="0">
                <a:latin typeface="Cambria" panose="02040503050406030204" pitchFamily="18" charset="0"/>
                <a:ea typeface="Cambria" panose="02040503050406030204" pitchFamily="18" charset="0"/>
              </a:rPr>
              <a:t>, if appropriate, including a clear </a:t>
            </a:r>
            <a:r>
              <a:rPr lang="en-GB" sz="2000" b="1" i="1" dirty="0">
                <a:latin typeface="Cambria" panose="02040503050406030204" pitchFamily="18" charset="0"/>
                <a:ea typeface="Cambria" panose="02040503050406030204" pitchFamily="18" charset="0"/>
              </a:rPr>
              <a:t>scope</a:t>
            </a:r>
            <a:r>
              <a:rPr lang="en-GB" sz="2000" i="1" dirty="0">
                <a:latin typeface="Cambria" panose="02040503050406030204" pitchFamily="18" charset="0"/>
                <a:ea typeface="Cambria" panose="02040503050406030204" pitchFamily="18" charset="0"/>
              </a:rPr>
              <a:t> and strict </a:t>
            </a:r>
            <a:r>
              <a:rPr lang="en-GB" sz="2000" b="1" i="1" dirty="0">
                <a:latin typeface="Cambria" panose="02040503050406030204" pitchFamily="18" charset="0"/>
                <a:ea typeface="Cambria" panose="02040503050406030204" pitchFamily="18" charset="0"/>
              </a:rPr>
              <a:t>criteria</a:t>
            </a:r>
            <a:r>
              <a:rPr lang="en-GB" sz="2000" i="1" dirty="0">
                <a:latin typeface="Cambria" panose="02040503050406030204" pitchFamily="18" charset="0"/>
                <a:ea typeface="Cambria" panose="02040503050406030204" pitchFamily="18" charset="0"/>
              </a:rPr>
              <a:t> for such coverage, and </a:t>
            </a:r>
            <a:r>
              <a:rPr lang="en-GB" sz="2000" b="1" i="1" dirty="0">
                <a:latin typeface="Cambria" panose="02040503050406030204" pitchFamily="18" charset="0"/>
                <a:ea typeface="Cambria" panose="02040503050406030204" pitchFamily="18" charset="0"/>
              </a:rPr>
              <a:t>safeguards</a:t>
            </a:r>
            <a:r>
              <a:rPr lang="en-GB" sz="2000" i="1" dirty="0">
                <a:latin typeface="Cambria" panose="02040503050406030204" pitchFamily="18" charset="0"/>
                <a:ea typeface="Cambria" panose="02040503050406030204" pitchFamily="18" charset="0"/>
              </a:rPr>
              <a:t> to ensure that such removals do not offset necessary emission reductions in accordance with Union climate targets laid down in Regulation (EU) 2021/1119”;</a:t>
            </a:r>
            <a:endParaRPr lang="en-US" sz="20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4849917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77379C-D3B6-E978-2F85-6FAA24B8C6F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1. State of play (EU ETS)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5FBE55-30DE-15E0-7DF2-9550F0F82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C048-DF4E-0746-B313-543F0DD72FC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41048A-4EFD-17F7-130A-F90201198A96}"/>
              </a:ext>
            </a:extLst>
          </p:cNvPr>
          <p:cNvSpPr txBox="1"/>
          <p:nvPr/>
        </p:nvSpPr>
        <p:spPr>
          <a:xfrm>
            <a:off x="282079" y="2799304"/>
            <a:ext cx="741567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Why</a:t>
            </a:r>
            <a:r>
              <a:rPr lang="en-GB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not?</a:t>
            </a:r>
            <a:r>
              <a:rPr lang="en-US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Why should CDRs activities be included in EU ETS?</a:t>
            </a:r>
            <a:endParaRPr lang="en-US" sz="1100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EU ETS </a:t>
            </a:r>
            <a:r>
              <a:rPr lang="en-US" b="1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credibility</a:t>
            </a:r>
            <a:r>
              <a:rPr lang="en-US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and </a:t>
            </a:r>
            <a:r>
              <a:rPr lang="en-US" b="1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expertise</a:t>
            </a:r>
            <a:r>
              <a:rPr lang="en-US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  <a:endParaRPr lang="en-GB" kern="100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GB" kern="1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EU ETS a </a:t>
            </a:r>
            <a:r>
              <a:rPr lang="en-US" b="1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market-based</a:t>
            </a:r>
            <a:r>
              <a:rPr lang="en-US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mechanism creating a cost-efficient system that could also work with </a:t>
            </a:r>
            <a:r>
              <a:rPr lang="en-US" kern="1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CDRs.</a:t>
            </a:r>
            <a:endParaRPr lang="en-GB" kern="100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GB" kern="1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b="1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Operators</a:t>
            </a:r>
            <a:r>
              <a:rPr lang="en-US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already </a:t>
            </a:r>
            <a:r>
              <a:rPr lang="en-US" b="1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familiar</a:t>
            </a:r>
            <a:r>
              <a:rPr lang="en-US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with the EU ETS.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GB" kern="1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b="1" kern="1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</a:t>
            </a:r>
            <a:r>
              <a:rPr lang="en-US" b="1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iquidity</a:t>
            </a:r>
            <a:r>
              <a:rPr lang="en-US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and additional </a:t>
            </a:r>
            <a:r>
              <a:rPr lang="en-US" b="1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supply</a:t>
            </a:r>
            <a:r>
              <a:rPr lang="en-US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to the EU ETS.</a:t>
            </a:r>
          </a:p>
          <a:p>
            <a:endParaRPr lang="en-GB" kern="1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Can hel</a:t>
            </a:r>
            <a:r>
              <a:rPr lang="en-US" kern="1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 </a:t>
            </a:r>
            <a:r>
              <a:rPr lang="en-US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compensating for </a:t>
            </a:r>
            <a:r>
              <a:rPr lang="en-US" b="1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residual emissions</a:t>
            </a:r>
            <a:r>
              <a:rPr lang="en-US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 </a:t>
            </a:r>
            <a:endParaRPr lang="en-GB" kern="100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GB" kern="1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b="1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</a:t>
            </a:r>
            <a:r>
              <a:rPr lang="en-US" b="1" kern="1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xtending</a:t>
            </a:r>
            <a:r>
              <a:rPr lang="en-US" b="1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EU ETS </a:t>
            </a:r>
            <a:r>
              <a:rPr lang="en-US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obligations and benefits to technology providers outside EU ETS. </a:t>
            </a:r>
            <a:endParaRPr lang="en-GB" kern="100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DA5B488-88FF-7A2C-E0DC-735C14BC8F91}"/>
              </a:ext>
            </a:extLst>
          </p:cNvPr>
          <p:cNvSpPr txBox="1"/>
          <p:nvPr/>
        </p:nvSpPr>
        <p:spPr>
          <a:xfrm>
            <a:off x="7466651" y="2832850"/>
            <a:ext cx="4084648" cy="17697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</a:t>
            </a:r>
            <a:r>
              <a:rPr lang="en-US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ssues</a:t>
            </a:r>
            <a:r>
              <a:rPr lang="en-US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for consideration:</a:t>
            </a:r>
          </a:p>
          <a:p>
            <a:endParaRPr lang="en-US" sz="800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Treatment of permanence.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sz="2000" kern="1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Netting or offsetting?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sz="2000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Separate </a:t>
            </a:r>
            <a:r>
              <a:rPr lang="en-US" sz="2000" kern="1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ETS?</a:t>
            </a:r>
            <a:endParaRPr lang="en-GB" sz="2000" kern="1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12A7799-B705-4DD8-4646-5F600C02718D}"/>
              </a:ext>
            </a:extLst>
          </p:cNvPr>
          <p:cNvSpPr txBox="1"/>
          <p:nvPr/>
        </p:nvSpPr>
        <p:spPr>
          <a:xfrm>
            <a:off x="387998" y="1177424"/>
            <a:ext cx="1093585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sz="2000" dirty="0">
                <a:latin typeface="Cambria" panose="02040503050406030204" pitchFamily="18" charset="0"/>
                <a:ea typeface="Cambria" panose="02040503050406030204" pitchFamily="18" charset="0"/>
              </a:rPr>
              <a:t>ERCST paper on "</a:t>
            </a:r>
            <a:r>
              <a:rPr lang="en-GB" sz="2000" b="1" dirty="0">
                <a:latin typeface="Cambria" panose="02040503050406030204" pitchFamily="18" charset="0"/>
                <a:ea typeface="Cambria" panose="02040503050406030204" pitchFamily="18" charset="0"/>
              </a:rPr>
              <a:t>Integration of negative emissions in the EU </a:t>
            </a:r>
            <a:r>
              <a:rPr lang="en-GB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legislation</a:t>
            </a:r>
            <a:r>
              <a:rPr lang="en-GB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“by</a:t>
            </a:r>
            <a:r>
              <a:rPr lang="en-GB" sz="2000" dirty="0">
                <a:latin typeface="Cambria" panose="02040503050406030204" pitchFamily="18" charset="0"/>
                <a:ea typeface="Cambria" panose="02040503050406030204" pitchFamily="18" charset="0"/>
              </a:rPr>
              <a:t> end May.  </a:t>
            </a:r>
          </a:p>
          <a:p>
            <a:endParaRPr lang="en-GB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sz="2000" dirty="0">
                <a:latin typeface="Cambria" panose="02040503050406030204" pitchFamily="18" charset="0"/>
                <a:ea typeface="Cambria" panose="02040503050406030204" pitchFamily="18" charset="0"/>
              </a:rPr>
              <a:t>Subchapter on EU ETS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AAFFE24-15EC-3A54-F9F5-F0B60BE1DDDF}"/>
              </a:ext>
            </a:extLst>
          </p:cNvPr>
          <p:cNvSpPr txBox="1"/>
          <p:nvPr/>
        </p:nvSpPr>
        <p:spPr>
          <a:xfrm>
            <a:off x="2511016" y="2233587"/>
            <a:ext cx="7072604" cy="461665"/>
          </a:xfrm>
          <a:prstGeom prst="rect">
            <a:avLst/>
          </a:prstGeom>
          <a:solidFill>
            <a:srgbClr val="2C7D4A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Assumption: CDRs are technologically working</a:t>
            </a:r>
            <a:endParaRPr lang="en-GB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61085393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9F1DE7-53E6-7F4E-6EAA-3CF20CCDC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C048-DF4E-0746-B313-543F0DD72FC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F6DD78E9-93A3-8B82-65B1-1CFAF379443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63526" y="420159"/>
            <a:ext cx="10935758" cy="531283"/>
          </a:xfrm>
        </p:spPr>
        <p:txBody>
          <a:bodyPr>
            <a:normAutofit/>
          </a:bodyPr>
          <a:lstStyle/>
          <a:p>
            <a:pPr marL="0" lvl="2" indent="0">
              <a:spcBef>
                <a:spcPts val="1000"/>
              </a:spcBef>
              <a:buNone/>
            </a:pPr>
            <a:r>
              <a:rPr lang="en-GB" sz="3200" b="1" dirty="0">
                <a:solidFill>
                  <a:srgbClr val="2C7D4A"/>
                </a:solidFill>
              </a:rPr>
              <a:t>2</a:t>
            </a:r>
            <a:r>
              <a:rPr lang="en-GB" sz="3200" b="1">
                <a:solidFill>
                  <a:srgbClr val="2C7D4A"/>
                </a:solidFill>
              </a:rPr>
              <a:t>. </a:t>
            </a:r>
            <a:r>
              <a:rPr lang="en-GB" sz="3200" b="1" dirty="0">
                <a:solidFill>
                  <a:srgbClr val="2C7D4A"/>
                </a:solidFill>
              </a:rPr>
              <a:t>EU ETS: Open issues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7C398C8-4015-D0CF-C807-06D886B99BDC}"/>
              </a:ext>
            </a:extLst>
          </p:cNvPr>
          <p:cNvSpPr txBox="1"/>
          <p:nvPr/>
        </p:nvSpPr>
        <p:spPr>
          <a:xfrm>
            <a:off x="556591" y="1143316"/>
            <a:ext cx="10823713" cy="52440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GB" sz="24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ahoma" panose="020B0604030504040204" pitchFamily="34" charset="0"/>
              </a:rPr>
              <a:t>Keynote speaker </a:t>
            </a:r>
            <a:r>
              <a:rPr lang="en-GB" sz="24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ahoma" panose="020B0604030504040204" pitchFamily="34" charset="0"/>
              </a:rPr>
              <a:t>will present its initial views before the roundtable discussions.</a:t>
            </a:r>
          </a:p>
          <a:p>
            <a:pPr marL="342900" indent="-342900" algn="just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GB" sz="24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ahoma" panose="020B0604030504040204" pitchFamily="34" charset="0"/>
              </a:rPr>
              <a:t>Roundtable</a:t>
            </a:r>
            <a:r>
              <a:rPr lang="en-GB" sz="24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ahoma" panose="020B0604030504040204" pitchFamily="34" charset="0"/>
              </a:rPr>
              <a:t> icebreakers will present views and issues relevant to the debate on the integration of carbon removals within the EU ETS, </a:t>
            </a:r>
          </a:p>
          <a:p>
            <a:pPr marL="800100" lvl="1" indent="-342900" algn="just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4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ahoma" panose="020B0604030504040204" pitchFamily="34" charset="0"/>
              </a:rPr>
              <a:t>assuming removals work </a:t>
            </a:r>
            <a:r>
              <a:rPr lang="en-GB" sz="24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ahoma" panose="020B0604030504040204" pitchFamily="34" charset="0"/>
              </a:rPr>
              <a:t>from a technological point of view, </a:t>
            </a:r>
          </a:p>
          <a:p>
            <a:pPr marL="800100" lvl="1" indent="-342900" algn="just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4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ahoma" panose="020B0604030504040204" pitchFamily="34" charset="0"/>
              </a:rPr>
              <a:t>o</a:t>
            </a:r>
            <a:r>
              <a:rPr lang="en-GB" sz="24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ahoma" panose="020B0604030504040204" pitchFamily="34" charset="0"/>
              </a:rPr>
              <a:t>pening remarks </a:t>
            </a:r>
            <a:r>
              <a:rPr lang="en-GB" sz="24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ahoma" panose="020B0604030504040204" pitchFamily="34" charset="0"/>
              </a:rPr>
              <a:t>of 5 minute each. Interventions by audience will follow.</a:t>
            </a:r>
            <a:endParaRPr lang="en-US" sz="2400" dirty="0"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Tahoma" panose="020B0604030504040204" pitchFamily="34" charset="0"/>
            </a:endParaRPr>
          </a:p>
          <a:p>
            <a:pPr marL="342900" indent="-342900" algn="just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ahoma" panose="020B0604030504040204" pitchFamily="34" charset="0"/>
              </a:rPr>
              <a:t>The icebreakers will provide their views on:</a:t>
            </a:r>
          </a:p>
          <a:p>
            <a:pPr marL="457200" indent="-457200" algn="just">
              <a:lnSpc>
                <a:spcPct val="120000"/>
              </a:lnSpc>
              <a:spcAft>
                <a:spcPts val="600"/>
              </a:spcAft>
              <a:buAutoNum type="arabicPeriod"/>
            </a:pPr>
            <a:r>
              <a:rPr lang="en-GB" sz="2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ahoma" panose="020B0604030504040204" pitchFamily="34" charset="0"/>
              </a:rPr>
              <a:t>What are the relevant </a:t>
            </a:r>
            <a:r>
              <a:rPr lang="en-GB" sz="22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ahoma" panose="020B0604030504040204" pitchFamily="34" charset="0"/>
              </a:rPr>
              <a:t>issues and/or benefits </a:t>
            </a:r>
            <a:r>
              <a:rPr lang="en-GB" sz="2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ahoma" panose="020B0604030504040204" pitchFamily="34" charset="0"/>
              </a:rPr>
              <a:t>of the integration of carbon removals in the EU ETS? </a:t>
            </a:r>
            <a:r>
              <a:rPr lang="en-US" sz="22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ahoma" panose="020B0604030504040204" pitchFamily="34" charset="0"/>
              </a:rPr>
              <a:t>How urgent </a:t>
            </a:r>
            <a:r>
              <a:rPr lang="en-US" sz="2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ahoma" panose="020B0604030504040204" pitchFamily="34" charset="0"/>
              </a:rPr>
              <a:t>is to integrate carbon removals in the EU ETS? </a:t>
            </a:r>
          </a:p>
          <a:p>
            <a:pPr marL="457200" indent="-457200" algn="just">
              <a:lnSpc>
                <a:spcPct val="120000"/>
              </a:lnSpc>
              <a:spcAft>
                <a:spcPts val="600"/>
              </a:spcAft>
              <a:buAutoNum type="arabicPeriod"/>
            </a:pPr>
            <a:r>
              <a:rPr lang="en-GB" sz="2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MinionPro-Regular"/>
              </a:rPr>
              <a:t>H</a:t>
            </a:r>
            <a:r>
              <a:rPr lang="en-GB" sz="22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MinionPro-Regular"/>
              </a:rPr>
              <a:t>ow</a:t>
            </a:r>
            <a:r>
              <a:rPr lang="en-GB" sz="2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MinionPro-Regular"/>
              </a:rPr>
              <a:t> can carbon removals be integrated into the EU ETS? Which are the </a:t>
            </a:r>
            <a:r>
              <a:rPr lang="en-GB" sz="22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MinionPro-Regular"/>
              </a:rPr>
              <a:t>possible models </a:t>
            </a:r>
            <a:r>
              <a:rPr lang="en-GB" sz="2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MinionPro-Regular"/>
              </a:rPr>
              <a:t>of integration? (Pannel 2)</a:t>
            </a:r>
          </a:p>
        </p:txBody>
      </p:sp>
    </p:spTree>
    <p:extLst>
      <p:ext uri="{BB962C8B-B14F-4D97-AF65-F5344CB8AC3E}">
        <p14:creationId xmlns:p14="http://schemas.microsoft.com/office/powerpoint/2010/main" val="4000446357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1F6BA7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6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RCST presentation template.potx" id="{4A7E99BC-3336-45AD-B83D-504417B4AAEF}" vid="{C875E70F-E7EE-4CAB-AA3A-CA7349EDCFA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5BB70DFC1CB164BA2F071008697AA7A" ma:contentTypeVersion="12" ma:contentTypeDescription="Create a new document." ma:contentTypeScope="" ma:versionID="6c44751bc2c5a5a06e794df9729d3452">
  <xsd:schema xmlns:xsd="http://www.w3.org/2001/XMLSchema" xmlns:xs="http://www.w3.org/2001/XMLSchema" xmlns:p="http://schemas.microsoft.com/office/2006/metadata/properties" xmlns:ns3="5fc937bc-d9d4-411f-bc41-d27a17f41844" xmlns:ns4="94b0ae86-2e8c-4394-92bb-6e309eca8412" targetNamespace="http://schemas.microsoft.com/office/2006/metadata/properties" ma:root="true" ma:fieldsID="c02cf743a037e6734ab54de8a6f4d44c" ns3:_="" ns4:_="">
    <xsd:import namespace="5fc937bc-d9d4-411f-bc41-d27a17f41844"/>
    <xsd:import namespace="94b0ae86-2e8c-4394-92bb-6e309eca841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SystemTags" minOccurs="0"/>
                <xsd:element ref="ns3:MediaServiceGenerationTime" minOccurs="0"/>
                <xsd:element ref="ns3:MediaServiceEventHashCode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c937bc-d9d4-411f-bc41-d27a17f418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_activity" ma:index="11" nillable="true" ma:displayName="_activity" ma:hidden="true" ma:internalName="_activity">
      <xsd:simpleType>
        <xsd:restriction base="dms:Note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ystemTags" ma:index="16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b0ae86-2e8c-4394-92bb-6e309eca841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5fc937bc-d9d4-411f-bc41-d27a17f41844" xsi:nil="true"/>
  </documentManagement>
</p:properties>
</file>

<file path=customXml/itemProps1.xml><?xml version="1.0" encoding="utf-8"?>
<ds:datastoreItem xmlns:ds="http://schemas.openxmlformats.org/officeDocument/2006/customXml" ds:itemID="{2DD94888-FD47-4EC2-9C50-E5B379030CF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fc937bc-d9d4-411f-bc41-d27a17f41844"/>
    <ds:schemaRef ds:uri="94b0ae86-2e8c-4394-92bb-6e309eca841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D2A8C83-F465-4CB3-A15E-97BDDF6437F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FC282A8-BD16-4948-989B-C19F28A78992}">
  <ds:schemaRefs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terms/"/>
    <ds:schemaRef ds:uri="5fc937bc-d9d4-411f-bc41-d27a17f41844"/>
    <ds:schemaRef ds:uri="http://schemas.microsoft.com/office/infopath/2007/PartnerControls"/>
    <ds:schemaRef ds:uri="94b0ae86-2e8c-4394-92bb-6e309eca8412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ERCST presentation template</Template>
  <TotalTime>192</TotalTime>
  <Words>508</Words>
  <Application>Microsoft Office PowerPoint</Application>
  <PresentationFormat>Widescreen</PresentationFormat>
  <Paragraphs>46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Cambria</vt:lpstr>
      <vt:lpstr>Open Sans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Juan Lopez</dc:creator>
  <cp:lastModifiedBy>Juan Lopez | ERCST</cp:lastModifiedBy>
  <cp:revision>36</cp:revision>
  <cp:lastPrinted>2019-09-26T09:57:55Z</cp:lastPrinted>
  <dcterms:created xsi:type="dcterms:W3CDTF">2024-03-11T11:09:55Z</dcterms:created>
  <dcterms:modified xsi:type="dcterms:W3CDTF">2024-04-23T07:09:28Z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0x010100E5BB70DFC1CB164BA2F071008697AA7A</vt:lpwstr>
  </property>
</Properties>
</file>