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19" r:id="rId2"/>
    <p:sldId id="347" r:id="rId3"/>
    <p:sldId id="362" r:id="rId4"/>
    <p:sldId id="388" r:id="rId5"/>
    <p:sldId id="391" r:id="rId6"/>
    <p:sldId id="405" r:id="rId7"/>
    <p:sldId id="401" r:id="rId8"/>
    <p:sldId id="393" r:id="rId9"/>
    <p:sldId id="403" r:id="rId10"/>
    <p:sldId id="404" r:id="rId11"/>
    <p:sldId id="398" r:id="rId12"/>
    <p:sldId id="407" r:id="rId13"/>
    <p:sldId id="406" r:id="rId14"/>
    <p:sldId id="411" r:id="rId15"/>
    <p:sldId id="412" r:id="rId16"/>
    <p:sldId id="413" r:id="rId17"/>
    <p:sldId id="414" r:id="rId18"/>
    <p:sldId id="415" r:id="rId19"/>
    <p:sldId id="416" r:id="rId20"/>
    <p:sldId id="395" r:id="rId21"/>
    <p:sldId id="410" r:id="rId22"/>
    <p:sldId id="399" r:id="rId23"/>
    <p:sldId id="397" r:id="rId24"/>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CB8FF-ABF1-1C3E-2E78-94B190738FBD}" name="Alexandra Maratou" initials="" userId="S::amaratou@ercst.org::d5a505ca-2bbc-4257-84ee-24535a6b2d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4" autoAdjust="0"/>
    <p:restoredTop sz="90198" autoAdjust="0"/>
  </p:normalViewPr>
  <p:slideViewPr>
    <p:cSldViewPr snapToGrid="0" snapToObjects="1">
      <p:cViewPr varScale="1">
        <p:scale>
          <a:sx n="97" d="100"/>
          <a:sy n="97" d="100"/>
        </p:scale>
        <p:origin x="736" y="20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180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D1CA6B-F26F-1B43-AF77-C4F0A3ED7A4D}"/>
              </a:ext>
            </a:extLst>
          </p:cNvPr>
          <p:cNvSpPr>
            <a:spLocks noGrp="1"/>
          </p:cNvSpPr>
          <p:nvPr>
            <p:ph type="hdr" sz="quarter"/>
          </p:nvPr>
        </p:nvSpPr>
        <p:spPr>
          <a:xfrm>
            <a:off x="1" y="0"/>
            <a:ext cx="2943596" cy="497976"/>
          </a:xfrm>
          <a:prstGeom prst="rect">
            <a:avLst/>
          </a:prstGeom>
        </p:spPr>
        <p:txBody>
          <a:bodyPr vert="horz" lIns="91340" tIns="45670" rIns="91340" bIns="45670" rtlCol="0"/>
          <a:lstStyle>
            <a:lvl1pPr algn="l">
              <a:defRPr sz="1200"/>
            </a:lvl1pPr>
          </a:lstStyle>
          <a:p>
            <a:endParaRPr lang="en-GB"/>
          </a:p>
        </p:txBody>
      </p:sp>
      <p:sp>
        <p:nvSpPr>
          <p:cNvPr id="3" name="Date Placeholder 2">
            <a:extLst>
              <a:ext uri="{FF2B5EF4-FFF2-40B4-BE49-F238E27FC236}">
                <a16:creationId xmlns:a16="http://schemas.microsoft.com/office/drawing/2014/main" id="{276F68A1-C323-B647-940D-18B257F373A1}"/>
              </a:ext>
            </a:extLst>
          </p:cNvPr>
          <p:cNvSpPr>
            <a:spLocks noGrp="1"/>
          </p:cNvSpPr>
          <p:nvPr>
            <p:ph type="dt" sz="quarter" idx="1"/>
          </p:nvPr>
        </p:nvSpPr>
        <p:spPr>
          <a:xfrm>
            <a:off x="3847747" y="0"/>
            <a:ext cx="2943596" cy="497976"/>
          </a:xfrm>
          <a:prstGeom prst="rect">
            <a:avLst/>
          </a:prstGeom>
        </p:spPr>
        <p:txBody>
          <a:bodyPr vert="horz" lIns="91340" tIns="45670" rIns="91340" bIns="45670" rtlCol="0"/>
          <a:lstStyle>
            <a:lvl1pPr algn="r">
              <a:defRPr sz="1200"/>
            </a:lvl1pPr>
          </a:lstStyle>
          <a:p>
            <a:fld id="{90628EA5-3B57-EB45-AB9E-A048054F959C}" type="datetimeFigureOut">
              <a:rPr lang="en-GB" smtClean="0"/>
              <a:t>12/10/2023</a:t>
            </a:fld>
            <a:endParaRPr lang="en-GB"/>
          </a:p>
        </p:txBody>
      </p:sp>
      <p:sp>
        <p:nvSpPr>
          <p:cNvPr id="4" name="Footer Placeholder 3">
            <a:extLst>
              <a:ext uri="{FF2B5EF4-FFF2-40B4-BE49-F238E27FC236}">
                <a16:creationId xmlns:a16="http://schemas.microsoft.com/office/drawing/2014/main" id="{01D1A8AC-4164-0C43-926E-505BC0BDC352}"/>
              </a:ext>
            </a:extLst>
          </p:cNvPr>
          <p:cNvSpPr>
            <a:spLocks noGrp="1"/>
          </p:cNvSpPr>
          <p:nvPr>
            <p:ph type="ftr" sz="quarter" idx="2"/>
          </p:nvPr>
        </p:nvSpPr>
        <p:spPr>
          <a:xfrm>
            <a:off x="1" y="9427076"/>
            <a:ext cx="2943596" cy="497975"/>
          </a:xfrm>
          <a:prstGeom prst="rect">
            <a:avLst/>
          </a:prstGeom>
        </p:spPr>
        <p:txBody>
          <a:bodyPr vert="horz" lIns="91340" tIns="45670" rIns="91340" bIns="4567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1FF39F-F0D0-014E-AAE5-B4774C48F571}"/>
              </a:ext>
            </a:extLst>
          </p:cNvPr>
          <p:cNvSpPr>
            <a:spLocks noGrp="1"/>
          </p:cNvSpPr>
          <p:nvPr>
            <p:ph type="sldNum" sz="quarter" idx="3"/>
          </p:nvPr>
        </p:nvSpPr>
        <p:spPr>
          <a:xfrm>
            <a:off x="3847747" y="9427076"/>
            <a:ext cx="2943596" cy="497975"/>
          </a:xfrm>
          <a:prstGeom prst="rect">
            <a:avLst/>
          </a:prstGeom>
        </p:spPr>
        <p:txBody>
          <a:bodyPr vert="horz" lIns="91340" tIns="45670" rIns="91340" bIns="45670" rtlCol="0" anchor="b"/>
          <a:lstStyle>
            <a:lvl1pPr algn="r">
              <a:defRPr sz="1200"/>
            </a:lvl1pPr>
          </a:lstStyle>
          <a:p>
            <a:fld id="{1CF93CC9-238D-3A4D-96C0-6A460E557E64}" type="slidenum">
              <a:rPr lang="en-GB" smtClean="0"/>
              <a:t>‹#›</a:t>
            </a:fld>
            <a:endParaRPr lang="en-GB"/>
          </a:p>
        </p:txBody>
      </p:sp>
    </p:spTree>
    <p:extLst>
      <p:ext uri="{BB962C8B-B14F-4D97-AF65-F5344CB8AC3E}">
        <p14:creationId xmlns:p14="http://schemas.microsoft.com/office/powerpoint/2010/main" val="134275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3596" cy="497976"/>
          </a:xfrm>
          <a:prstGeom prst="rect">
            <a:avLst/>
          </a:prstGeom>
        </p:spPr>
        <p:txBody>
          <a:bodyPr vert="horz" lIns="91340" tIns="45670" rIns="91340" bIns="45670" rtlCol="0"/>
          <a:lstStyle>
            <a:lvl1pPr algn="l">
              <a:defRPr sz="1200"/>
            </a:lvl1pPr>
          </a:lstStyle>
          <a:p>
            <a:endParaRPr lang="en-GB"/>
          </a:p>
        </p:txBody>
      </p:sp>
      <p:sp>
        <p:nvSpPr>
          <p:cNvPr id="3" name="Date Placeholder 2"/>
          <p:cNvSpPr>
            <a:spLocks noGrp="1"/>
          </p:cNvSpPr>
          <p:nvPr>
            <p:ph type="dt" idx="1"/>
          </p:nvPr>
        </p:nvSpPr>
        <p:spPr>
          <a:xfrm>
            <a:off x="3847747" y="0"/>
            <a:ext cx="2943596" cy="497976"/>
          </a:xfrm>
          <a:prstGeom prst="rect">
            <a:avLst/>
          </a:prstGeom>
        </p:spPr>
        <p:txBody>
          <a:bodyPr vert="horz" lIns="91340" tIns="45670" rIns="91340" bIns="45670" rtlCol="0"/>
          <a:lstStyle>
            <a:lvl1pPr algn="r">
              <a:defRPr sz="1200"/>
            </a:lvl1pPr>
          </a:lstStyle>
          <a:p>
            <a:fld id="{932DA37D-2FDE-F047-A814-B89AF3CAA999}" type="datetimeFigureOut">
              <a:rPr lang="en-GB" smtClean="0"/>
              <a:t>12/10/2023</a:t>
            </a:fld>
            <a:endParaRPr lang="en-GB"/>
          </a:p>
        </p:txBody>
      </p:sp>
      <p:sp>
        <p:nvSpPr>
          <p:cNvPr id="4" name="Slide Image Placeholder 3"/>
          <p:cNvSpPr>
            <a:spLocks noGrp="1" noRot="1" noChangeAspect="1"/>
          </p:cNvSpPr>
          <p:nvPr>
            <p:ph type="sldImg" idx="2"/>
          </p:nvPr>
        </p:nvSpPr>
        <p:spPr>
          <a:xfrm>
            <a:off x="417513" y="1238250"/>
            <a:ext cx="5957887" cy="3352800"/>
          </a:xfrm>
          <a:prstGeom prst="rect">
            <a:avLst/>
          </a:prstGeom>
          <a:noFill/>
          <a:ln w="12700">
            <a:solidFill>
              <a:prstClr val="black"/>
            </a:solidFill>
          </a:ln>
        </p:spPr>
        <p:txBody>
          <a:bodyPr vert="horz" lIns="91340" tIns="45670" rIns="91340" bIns="45670" rtlCol="0" anchor="ctr"/>
          <a:lstStyle/>
          <a:p>
            <a:endParaRPr lang="en-GB"/>
          </a:p>
        </p:txBody>
      </p:sp>
      <p:sp>
        <p:nvSpPr>
          <p:cNvPr id="5" name="Notes Placeholder 4"/>
          <p:cNvSpPr>
            <a:spLocks noGrp="1"/>
          </p:cNvSpPr>
          <p:nvPr>
            <p:ph type="body" sz="quarter" idx="3"/>
          </p:nvPr>
        </p:nvSpPr>
        <p:spPr>
          <a:xfrm>
            <a:off x="679292" y="4776430"/>
            <a:ext cx="5434330" cy="3907988"/>
          </a:xfrm>
          <a:prstGeom prst="rect">
            <a:avLst/>
          </a:prstGeom>
        </p:spPr>
        <p:txBody>
          <a:bodyPr vert="horz" lIns="91340" tIns="45670" rIns="91340" bIns="456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7076"/>
            <a:ext cx="2943596" cy="497975"/>
          </a:xfrm>
          <a:prstGeom prst="rect">
            <a:avLst/>
          </a:prstGeom>
        </p:spPr>
        <p:txBody>
          <a:bodyPr vert="horz" lIns="91340" tIns="45670" rIns="91340" bIns="45670" rtlCol="0" anchor="b"/>
          <a:lstStyle>
            <a:lvl1pPr algn="l">
              <a:defRPr sz="1200"/>
            </a:lvl1pPr>
          </a:lstStyle>
          <a:p>
            <a:endParaRPr lang="en-GB"/>
          </a:p>
        </p:txBody>
      </p:sp>
      <p:sp>
        <p:nvSpPr>
          <p:cNvPr id="7" name="Slide Number Placeholder 6"/>
          <p:cNvSpPr>
            <a:spLocks noGrp="1"/>
          </p:cNvSpPr>
          <p:nvPr>
            <p:ph type="sldNum" sz="quarter" idx="5"/>
          </p:nvPr>
        </p:nvSpPr>
        <p:spPr>
          <a:xfrm>
            <a:off x="3847747" y="9427076"/>
            <a:ext cx="2943596" cy="497975"/>
          </a:xfrm>
          <a:prstGeom prst="rect">
            <a:avLst/>
          </a:prstGeom>
        </p:spPr>
        <p:txBody>
          <a:bodyPr vert="horz" lIns="91340" tIns="45670" rIns="91340" bIns="45670" rtlCol="0" anchor="b"/>
          <a:lstStyle>
            <a:lvl1pPr algn="r">
              <a:defRPr sz="1200"/>
            </a:lvl1pPr>
          </a:lstStyle>
          <a:p>
            <a:fld id="{167819B1-5A62-8942-A1A9-7C81B8FCFFD7}" type="slidenum">
              <a:rPr lang="en-GB" smtClean="0"/>
              <a:t>‹#›</a:t>
            </a:fld>
            <a:endParaRPr lang="en-GB"/>
          </a:p>
        </p:txBody>
      </p:sp>
    </p:spTree>
    <p:extLst>
      <p:ext uri="{BB962C8B-B14F-4D97-AF65-F5344CB8AC3E}">
        <p14:creationId xmlns:p14="http://schemas.microsoft.com/office/powerpoint/2010/main" val="79680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1</a:t>
            </a:fld>
            <a:endParaRPr lang="en-GB"/>
          </a:p>
        </p:txBody>
      </p:sp>
    </p:spTree>
    <p:extLst>
      <p:ext uri="{BB962C8B-B14F-4D97-AF65-F5344CB8AC3E}">
        <p14:creationId xmlns:p14="http://schemas.microsoft.com/office/powerpoint/2010/main" val="80104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fontAlgn="base">
              <a:lnSpc>
                <a:spcPct val="107000"/>
              </a:lnSpc>
              <a:buFont typeface="Calibri" panose="020F0502020204030204" pitchFamily="34" charset="0"/>
              <a:buNone/>
            </a:pP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10</a:t>
            </a:fld>
            <a:endParaRPr lang="en-GB"/>
          </a:p>
        </p:txBody>
      </p:sp>
    </p:spTree>
    <p:extLst>
      <p:ext uri="{BB962C8B-B14F-4D97-AF65-F5344CB8AC3E}">
        <p14:creationId xmlns:p14="http://schemas.microsoft.com/office/powerpoint/2010/main" val="164339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11</a:t>
            </a:fld>
            <a:endParaRPr lang="en-GB"/>
          </a:p>
        </p:txBody>
      </p:sp>
    </p:spTree>
    <p:extLst>
      <p:ext uri="{BB962C8B-B14F-4D97-AF65-F5344CB8AC3E}">
        <p14:creationId xmlns:p14="http://schemas.microsoft.com/office/powerpoint/2010/main" val="3845295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12</a:t>
            </a:fld>
            <a:endParaRPr lang="en-GB"/>
          </a:p>
        </p:txBody>
      </p:sp>
    </p:spTree>
    <p:extLst>
      <p:ext uri="{BB962C8B-B14F-4D97-AF65-F5344CB8AC3E}">
        <p14:creationId xmlns:p14="http://schemas.microsoft.com/office/powerpoint/2010/main" val="1978389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13</a:t>
            </a:fld>
            <a:endParaRPr lang="en-GB"/>
          </a:p>
        </p:txBody>
      </p:sp>
    </p:spTree>
    <p:extLst>
      <p:ext uri="{BB962C8B-B14F-4D97-AF65-F5344CB8AC3E}">
        <p14:creationId xmlns:p14="http://schemas.microsoft.com/office/powerpoint/2010/main" val="2869104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14</a:t>
            </a:fld>
            <a:endParaRPr lang="en-GB"/>
          </a:p>
        </p:txBody>
      </p:sp>
    </p:spTree>
    <p:extLst>
      <p:ext uri="{BB962C8B-B14F-4D97-AF65-F5344CB8AC3E}">
        <p14:creationId xmlns:p14="http://schemas.microsoft.com/office/powerpoint/2010/main" val="255406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2" indent="-285750">
              <a:buFont typeface="Arial" panose="020B0604020202020204" pitchFamily="34" charset="0"/>
              <a:buChar char="•"/>
            </a:pPr>
            <a:r>
              <a:rPr lang="en-US" sz="1200" dirty="0"/>
              <a:t>How will potential </a:t>
            </a:r>
            <a:r>
              <a:rPr lang="en-US" sz="1200" b="1" dirty="0"/>
              <a:t>revenues</a:t>
            </a:r>
            <a:r>
              <a:rPr lang="en-US" sz="1200" dirty="0"/>
              <a:t> be allocated? Should there be preferential treatment of certain users? The decision on how to allocate could become a </a:t>
            </a:r>
            <a:r>
              <a:rPr lang="en-US" sz="1200" b="1" dirty="0"/>
              <a:t>tool for competitiveness</a:t>
            </a:r>
            <a:r>
              <a:rPr lang="en-US" sz="1200" dirty="0"/>
              <a:t>.</a:t>
            </a:r>
          </a:p>
          <a:p>
            <a:pPr marL="742950" lvl="2" indent="-285750">
              <a:buFont typeface="Arial" panose="020B0604020202020204" pitchFamily="34" charset="0"/>
              <a:buChar char="•"/>
            </a:pPr>
            <a:r>
              <a:rPr lang="en-US" sz="1200" dirty="0" err="1"/>
              <a:t>CfDs</a:t>
            </a:r>
            <a:r>
              <a:rPr lang="en-US" sz="1200" dirty="0"/>
              <a:t> </a:t>
            </a:r>
            <a:r>
              <a:rPr lang="en-US" sz="1200" dirty="0" err="1"/>
              <a:t>derisks</a:t>
            </a:r>
            <a:r>
              <a:rPr lang="en-US" sz="1200" dirty="0"/>
              <a:t> the producer side but not the consumer. Is there a need for a </a:t>
            </a:r>
            <a:r>
              <a:rPr lang="en-US" sz="1200" b="1" dirty="0"/>
              <a:t>‘reverse’ </a:t>
            </a:r>
            <a:r>
              <a:rPr lang="en-US" sz="1200" b="1" dirty="0" err="1"/>
              <a:t>CfD</a:t>
            </a:r>
            <a:r>
              <a:rPr lang="en-US" sz="1200" b="1" dirty="0"/>
              <a:t> for consumers</a:t>
            </a:r>
            <a:r>
              <a:rPr lang="en-US" sz="1200" dirty="0"/>
              <a:t>?</a:t>
            </a:r>
            <a:endParaRPr lang="en-US" sz="1200" dirty="0">
              <a:highlight>
                <a:srgbClr val="FFFF00"/>
              </a:highlight>
            </a:endParaRPr>
          </a:p>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15</a:t>
            </a:fld>
            <a:endParaRPr lang="en-GB"/>
          </a:p>
        </p:txBody>
      </p:sp>
    </p:spTree>
    <p:extLst>
      <p:ext uri="{BB962C8B-B14F-4D97-AF65-F5344CB8AC3E}">
        <p14:creationId xmlns:p14="http://schemas.microsoft.com/office/powerpoint/2010/main" val="978231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16</a:t>
            </a:fld>
            <a:endParaRPr lang="en-GB"/>
          </a:p>
        </p:txBody>
      </p:sp>
    </p:spTree>
    <p:extLst>
      <p:ext uri="{BB962C8B-B14F-4D97-AF65-F5344CB8AC3E}">
        <p14:creationId xmlns:p14="http://schemas.microsoft.com/office/powerpoint/2010/main" val="1958235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17</a:t>
            </a:fld>
            <a:endParaRPr lang="en-GB"/>
          </a:p>
        </p:txBody>
      </p:sp>
    </p:spTree>
    <p:extLst>
      <p:ext uri="{BB962C8B-B14F-4D97-AF65-F5344CB8AC3E}">
        <p14:creationId xmlns:p14="http://schemas.microsoft.com/office/powerpoint/2010/main" val="1175811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18</a:t>
            </a:fld>
            <a:endParaRPr lang="en-GB"/>
          </a:p>
        </p:txBody>
      </p:sp>
    </p:spTree>
    <p:extLst>
      <p:ext uri="{BB962C8B-B14F-4D97-AF65-F5344CB8AC3E}">
        <p14:creationId xmlns:p14="http://schemas.microsoft.com/office/powerpoint/2010/main" val="1639994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19</a:t>
            </a:fld>
            <a:endParaRPr lang="en-GB"/>
          </a:p>
        </p:txBody>
      </p:sp>
    </p:spTree>
    <p:extLst>
      <p:ext uri="{BB962C8B-B14F-4D97-AF65-F5344CB8AC3E}">
        <p14:creationId xmlns:p14="http://schemas.microsoft.com/office/powerpoint/2010/main" val="323421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85" indent="-342385" algn="just" fontAlgn="base">
              <a:lnSpc>
                <a:spcPct val="107000"/>
              </a:lnSpc>
              <a:buFont typeface="Calibri" panose="020F0502020204030204" pitchFamily="34" charset="0"/>
              <a:buChar char="-"/>
            </a:pP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2</a:t>
            </a:fld>
            <a:endParaRPr lang="en-GB"/>
          </a:p>
        </p:txBody>
      </p:sp>
    </p:spTree>
    <p:extLst>
      <p:ext uri="{BB962C8B-B14F-4D97-AF65-F5344CB8AC3E}">
        <p14:creationId xmlns:p14="http://schemas.microsoft.com/office/powerpoint/2010/main" val="38043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167819B1-5A62-8942-A1A9-7C81B8FCFFD7}" type="slidenum">
              <a:rPr lang="en-GB" smtClean="0"/>
              <a:t>20</a:t>
            </a:fld>
            <a:endParaRPr lang="en-GB"/>
          </a:p>
        </p:txBody>
      </p:sp>
    </p:spTree>
    <p:extLst>
      <p:ext uri="{BB962C8B-B14F-4D97-AF65-F5344CB8AC3E}">
        <p14:creationId xmlns:p14="http://schemas.microsoft.com/office/powerpoint/2010/main" val="4268336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167819B1-5A62-8942-A1A9-7C81B8FCFFD7}" type="slidenum">
              <a:rPr lang="en-GB" smtClean="0"/>
              <a:t>21</a:t>
            </a:fld>
            <a:endParaRPr lang="en-GB"/>
          </a:p>
        </p:txBody>
      </p:sp>
    </p:spTree>
    <p:extLst>
      <p:ext uri="{BB962C8B-B14F-4D97-AF65-F5344CB8AC3E}">
        <p14:creationId xmlns:p14="http://schemas.microsoft.com/office/powerpoint/2010/main" val="1557725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167819B1-5A62-8942-A1A9-7C81B8FCFFD7}" type="slidenum">
              <a:rPr lang="en-GB" smtClean="0"/>
              <a:t>22</a:t>
            </a:fld>
            <a:endParaRPr lang="en-GB"/>
          </a:p>
        </p:txBody>
      </p:sp>
    </p:spTree>
    <p:extLst>
      <p:ext uri="{BB962C8B-B14F-4D97-AF65-F5344CB8AC3E}">
        <p14:creationId xmlns:p14="http://schemas.microsoft.com/office/powerpoint/2010/main" val="243929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167819B1-5A62-8942-A1A9-7C81B8FCFFD7}" type="slidenum">
              <a:rPr lang="en-GB" smtClean="0"/>
              <a:t>23</a:t>
            </a:fld>
            <a:endParaRPr lang="en-GB"/>
          </a:p>
        </p:txBody>
      </p:sp>
    </p:spTree>
    <p:extLst>
      <p:ext uri="{BB962C8B-B14F-4D97-AF65-F5344CB8AC3E}">
        <p14:creationId xmlns:p14="http://schemas.microsoft.com/office/powerpoint/2010/main" val="1386961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85" indent="-342385" algn="just" fontAlgn="base">
              <a:lnSpc>
                <a:spcPct val="107000"/>
              </a:lnSpc>
              <a:buFont typeface="Calibri" panose="020F0502020204030204" pitchFamily="34" charset="0"/>
              <a:buChar char="-"/>
            </a:pP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3</a:t>
            </a:fld>
            <a:endParaRPr lang="en-GB"/>
          </a:p>
        </p:txBody>
      </p:sp>
    </p:spTree>
    <p:extLst>
      <p:ext uri="{BB962C8B-B14F-4D97-AF65-F5344CB8AC3E}">
        <p14:creationId xmlns:p14="http://schemas.microsoft.com/office/powerpoint/2010/main" val="366661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85" indent="-342385" algn="just" fontAlgn="base">
              <a:lnSpc>
                <a:spcPct val="107000"/>
              </a:lnSpc>
              <a:buFont typeface="Calibri" panose="020F0502020204030204" pitchFamily="34" charset="0"/>
              <a:buChar char="-"/>
            </a:pP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4</a:t>
            </a:fld>
            <a:endParaRPr lang="en-GB"/>
          </a:p>
        </p:txBody>
      </p:sp>
    </p:spTree>
    <p:extLst>
      <p:ext uri="{BB962C8B-B14F-4D97-AF65-F5344CB8AC3E}">
        <p14:creationId xmlns:p14="http://schemas.microsoft.com/office/powerpoint/2010/main" val="136683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5</a:t>
            </a:fld>
            <a:endParaRPr lang="en-GB"/>
          </a:p>
        </p:txBody>
      </p:sp>
    </p:spTree>
    <p:extLst>
      <p:ext uri="{BB962C8B-B14F-4D97-AF65-F5344CB8AC3E}">
        <p14:creationId xmlns:p14="http://schemas.microsoft.com/office/powerpoint/2010/main" val="95410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374151"/>
                </a:solidFill>
                <a:effectLst/>
                <a:latin typeface="Söhne"/>
              </a:rPr>
              <a:t>The EU power system and market have undergone a gradual transformation over the past two decades, prompting calls for a reconsideration of the electricity market design.</a:t>
            </a:r>
          </a:p>
          <a:p>
            <a:pPr algn="l">
              <a:buFont typeface="Arial" panose="020B0604020202020204" pitchFamily="34" charset="0"/>
              <a:buChar char="•"/>
            </a:pPr>
            <a:r>
              <a:rPr lang="en-US" b="0" i="0" dirty="0">
                <a:solidFill>
                  <a:srgbClr val="374151"/>
                </a:solidFill>
                <a:effectLst/>
                <a:latin typeface="Söhne"/>
              </a:rPr>
              <a:t>The 2022 energy crisis has intensified the urgency for reform in the EU's power system and market.</a:t>
            </a:r>
          </a:p>
          <a:p>
            <a:pPr algn="l">
              <a:buFont typeface="Arial" panose="020B0604020202020204" pitchFamily="34" charset="0"/>
              <a:buChar char="•"/>
            </a:pPr>
            <a:r>
              <a:rPr lang="en-US" b="0" i="0" dirty="0">
                <a:solidFill>
                  <a:srgbClr val="374151"/>
                </a:solidFill>
                <a:effectLst/>
                <a:latin typeface="Söhne"/>
              </a:rPr>
              <a:t>The wholesale market in the EU operates on the marginal pricing mechanism and merit order, which, when combined with EU ETS, encourages short-term emissions reduction by prioritizing cleaner energy sources.</a:t>
            </a:r>
          </a:p>
          <a:p>
            <a:pPr algn="l">
              <a:buFont typeface="Arial" panose="020B0604020202020204" pitchFamily="34" charset="0"/>
              <a:buChar char="•"/>
            </a:pPr>
            <a:r>
              <a:rPr lang="en-US" b="0" i="0" dirty="0">
                <a:solidFill>
                  <a:srgbClr val="374151"/>
                </a:solidFill>
                <a:effectLst/>
                <a:latin typeface="Söhne"/>
              </a:rPr>
              <a:t>Despite these mechanisms, there has been a recognition since the early 2000s that the short-term wholesale market and ETS do not provide adequate long-term signals to incentivize investments in renewables and low-carbon energy, necessary to achieve the 2050 decarbonization targets.</a:t>
            </a:r>
          </a:p>
          <a:p>
            <a:pPr algn="l">
              <a:buFont typeface="Arial" panose="020B0604020202020204" pitchFamily="34" charset="0"/>
              <a:buChar char="•"/>
            </a:pPr>
            <a:r>
              <a:rPr lang="en-US" b="0" i="0" dirty="0">
                <a:solidFill>
                  <a:srgbClr val="374151"/>
                </a:solidFill>
                <a:effectLst/>
                <a:latin typeface="Söhne"/>
              </a:rPr>
              <a:t>The UK government introduced complementary measures, such as auctioned Contracts for Difference (</a:t>
            </a:r>
            <a:r>
              <a:rPr lang="en-US" b="0" i="0" dirty="0" err="1">
                <a:solidFill>
                  <a:srgbClr val="374151"/>
                </a:solidFill>
                <a:effectLst/>
                <a:latin typeface="Söhne"/>
              </a:rPr>
              <a:t>CfDs</a:t>
            </a:r>
            <a:r>
              <a:rPr lang="en-US" b="0" i="0" dirty="0">
                <a:solidFill>
                  <a:srgbClr val="374151"/>
                </a:solidFill>
                <a:effectLst/>
                <a:latin typeface="Söhne"/>
              </a:rPr>
              <a:t>), in 2014 to support the transition to a low-carbon energy system.</a:t>
            </a:r>
          </a:p>
          <a:p>
            <a:pPr algn="l">
              <a:buFont typeface="Arial" panose="020B0604020202020204" pitchFamily="34" charset="0"/>
              <a:buChar char="•"/>
            </a:pPr>
            <a:r>
              <a:rPr lang="en-US" b="0" i="0" dirty="0">
                <a:solidFill>
                  <a:srgbClr val="374151"/>
                </a:solidFill>
                <a:effectLst/>
                <a:latin typeface="Söhne"/>
              </a:rPr>
              <a:t>Historically, the EU power system had excess capacity, which ensured grid stability and relatively low electricity prices.</a:t>
            </a:r>
          </a:p>
          <a:p>
            <a:pPr algn="l">
              <a:buFont typeface="Arial" panose="020B0604020202020204" pitchFamily="34" charset="0"/>
              <a:buChar char="•"/>
            </a:pPr>
            <a:r>
              <a:rPr lang="en-US" b="0" i="0" dirty="0">
                <a:solidFill>
                  <a:srgbClr val="374151"/>
                </a:solidFill>
                <a:effectLst/>
                <a:latin typeface="Söhne"/>
              </a:rPr>
              <a:t>Liberalization of electricity markets since the mid-2000s led to a transition from surplus capacity to capacity shortages and market fragility, driven by factors like economic growth, energy policy shifts, renewables' intermittency, and delays in infrastructure upgrades.</a:t>
            </a:r>
          </a:p>
          <a:p>
            <a:pPr algn="l">
              <a:buFont typeface="Arial" panose="020B0604020202020204" pitchFamily="34" charset="0"/>
              <a:buChar char="•"/>
            </a:pPr>
            <a:r>
              <a:rPr lang="en-US" b="0" i="0" dirty="0">
                <a:solidFill>
                  <a:srgbClr val="374151"/>
                </a:solidFill>
                <a:effectLst/>
                <a:latin typeface="Söhne"/>
              </a:rPr>
              <a:t>This shift made the EU energy market more vulnerable to disruptions and price fluctuations, necessitating measures to address growing electricity demand and ensure market stability.</a:t>
            </a:r>
          </a:p>
          <a:p>
            <a:pPr algn="l">
              <a:buFont typeface="Arial" panose="020B0604020202020204" pitchFamily="34" charset="0"/>
              <a:buChar char="•"/>
            </a:pPr>
            <a:r>
              <a:rPr lang="en-US" b="0" i="0" dirty="0">
                <a:solidFill>
                  <a:srgbClr val="374151"/>
                </a:solidFill>
                <a:effectLst/>
                <a:latin typeface="Söhne"/>
              </a:rPr>
              <a:t>The recent reduction in Russian natural gas supply to the EU triggered the 2022 energy crisis, resulting in record-high gas and electricity prices.</a:t>
            </a:r>
          </a:p>
          <a:p>
            <a:pPr algn="l">
              <a:buFont typeface="Arial" panose="020B0604020202020204" pitchFamily="34" charset="0"/>
              <a:buChar char="•"/>
            </a:pPr>
            <a:r>
              <a:rPr lang="en-US" b="0" i="0" dirty="0">
                <a:solidFill>
                  <a:srgbClr val="374151"/>
                </a:solidFill>
                <a:effectLst/>
                <a:latin typeface="Söhne"/>
              </a:rPr>
              <a:t>The crisis exposed weaknesses in the European electricity market's design, including a lack of resilience to supply shocks, high exposure to price volatility, and insufficient incentives for long-term planning and infrastructure investments</a:t>
            </a:r>
          </a:p>
          <a:p>
            <a:pPr marL="0" indent="0" algn="just" fontAlgn="base">
              <a:lnSpc>
                <a:spcPct val="107000"/>
              </a:lnSpc>
              <a:buFont typeface="Calibri" panose="020F0502020204030204" pitchFamily="34" charset="0"/>
              <a:buNone/>
            </a:pP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6</a:t>
            </a:fld>
            <a:endParaRPr lang="en-GB"/>
          </a:p>
        </p:txBody>
      </p:sp>
    </p:spTree>
    <p:extLst>
      <p:ext uri="{BB962C8B-B14F-4D97-AF65-F5344CB8AC3E}">
        <p14:creationId xmlns:p14="http://schemas.microsoft.com/office/powerpoint/2010/main" val="3035371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7</a:t>
            </a:fld>
            <a:endParaRPr lang="en-GB"/>
          </a:p>
        </p:txBody>
      </p:sp>
    </p:spTree>
    <p:extLst>
      <p:ext uri="{BB962C8B-B14F-4D97-AF65-F5344CB8AC3E}">
        <p14:creationId xmlns:p14="http://schemas.microsoft.com/office/powerpoint/2010/main" val="367940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r>
              <a:rPr lang="en-US" b="0" i="0" dirty="0">
                <a:solidFill>
                  <a:srgbClr val="374151"/>
                </a:solidFill>
                <a:effectLst/>
                <a:latin typeface="Söhne"/>
              </a:rPr>
              <a:t>captures the main points about electricity pricing, its implications, and the challenges it poses, especially in the context of decarbonization and the growth of renewables in the energy market.</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ct val="107000"/>
              </a:lnSpc>
              <a:buFont typeface="Calibri" panose="020F0502020204030204" pitchFamily="34" charset="0"/>
              <a:buNone/>
            </a:pP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8</a:t>
            </a:fld>
            <a:endParaRPr lang="en-GB"/>
          </a:p>
        </p:txBody>
      </p:sp>
    </p:spTree>
    <p:extLst>
      <p:ext uri="{BB962C8B-B14F-4D97-AF65-F5344CB8AC3E}">
        <p14:creationId xmlns:p14="http://schemas.microsoft.com/office/powerpoint/2010/main" val="368822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7000"/>
              </a:lnSpc>
              <a:spcBef>
                <a:spcPts val="0"/>
              </a:spcBef>
              <a:spcAft>
                <a:spcPts val="0"/>
              </a:spcAft>
              <a:buClrTx/>
              <a:buSzTx/>
              <a:buFont typeface="Calibri" panose="020F0502020204030204" pitchFamily="34" charset="0"/>
              <a:buNone/>
              <a:tabLst/>
              <a:defRPr/>
            </a:pPr>
            <a:r>
              <a:rPr lang="en-US" b="0" i="0" dirty="0">
                <a:solidFill>
                  <a:srgbClr val="374151"/>
                </a:solidFill>
                <a:effectLst/>
                <a:latin typeface="Söhne"/>
              </a:rPr>
              <a:t>discusses various emergency measures implemented by countries in the energy sector between July 2021 and February 2023. These measures aimed to address issues related to electricity pricing, affordability, and security of supply, particularly in the context of decarbonization and the growth of renewables</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ct val="107000"/>
              </a:lnSpc>
              <a:buFont typeface="Calibri" panose="020F0502020204030204" pitchFamily="34" charset="0"/>
              <a:buNone/>
            </a:pP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9</a:t>
            </a:fld>
            <a:endParaRPr lang="en-GB"/>
          </a:p>
        </p:txBody>
      </p:sp>
    </p:spTree>
    <p:extLst>
      <p:ext uri="{BB962C8B-B14F-4D97-AF65-F5344CB8AC3E}">
        <p14:creationId xmlns:p14="http://schemas.microsoft.com/office/powerpoint/2010/main" val="742523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irs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432" y="4310142"/>
            <a:ext cx="10515600" cy="468103"/>
          </a:xfrm>
          <a:prstGeom prst="rect">
            <a:avLst/>
          </a:prstGeom>
        </p:spPr>
        <p:txBody>
          <a:bodyPr/>
          <a:lstStyle>
            <a:lvl1pPr>
              <a:defRPr lang="en-GB"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Name(s) of presenters</a:t>
            </a:r>
            <a:r>
              <a:rPr lang="en-US" b="0" dirty="0"/>
              <a:t>, affiliation</a:t>
            </a:r>
            <a:endParaRPr lang="en-GB" dirty="0"/>
          </a:p>
        </p:txBody>
      </p:sp>
      <p:sp>
        <p:nvSpPr>
          <p:cNvPr id="3" name="Content Placeholder 2"/>
          <p:cNvSpPr>
            <a:spLocks noGrp="1"/>
          </p:cNvSpPr>
          <p:nvPr>
            <p:ph sz="half" idx="1" hasCustomPrompt="1"/>
          </p:nvPr>
        </p:nvSpPr>
        <p:spPr>
          <a:xfrm>
            <a:off x="442432" y="3132712"/>
            <a:ext cx="10911367" cy="380399"/>
          </a:xfrm>
          <a:prstGeom prst="rect">
            <a:avLst/>
          </a:prstGeom>
        </p:spPr>
        <p:txBody>
          <a:bodyPr>
            <a:normAutofit/>
          </a:bodyPr>
          <a:lstStyle>
            <a:lvl1pPr marL="0" indent="0">
              <a:buNone/>
              <a:defRPr lang="en-US" sz="2000" b="0" i="0" kern="1200" dirty="0" smtClean="0">
                <a:solidFill>
                  <a:srgbClr val="1F6BA7"/>
                </a:solidFill>
                <a:latin typeface="Cambria" panose="02040503050406030204" pitchFamily="18" charset="0"/>
                <a:ea typeface="+mn-ea"/>
                <a:cs typeface="Cambria" panose="02040503050406030204" pitchFamily="18" charset="0"/>
              </a:defRPr>
            </a:lvl1pPr>
          </a:lstStyle>
          <a:p>
            <a:pPr lvl="0"/>
            <a:r>
              <a:rPr lang="en-US" dirty="0"/>
              <a:t>Subtitle – location, date</a:t>
            </a:r>
          </a:p>
        </p:txBody>
      </p:sp>
      <p:sp>
        <p:nvSpPr>
          <p:cNvPr id="4" name="Content Placeholder 3"/>
          <p:cNvSpPr>
            <a:spLocks noGrp="1"/>
          </p:cNvSpPr>
          <p:nvPr>
            <p:ph sz="half" idx="2" hasCustomPrompt="1"/>
          </p:nvPr>
        </p:nvSpPr>
        <p:spPr>
          <a:xfrm>
            <a:off x="442432" y="2323677"/>
            <a:ext cx="10911367" cy="714466"/>
          </a:xfrm>
          <a:prstGeom prst="rect">
            <a:avLst/>
          </a:prstGeom>
        </p:spPr>
        <p:txBody>
          <a:bodyPr>
            <a:normAutofit/>
          </a:bodyPr>
          <a:lstStyle>
            <a:lvl1pPr marL="0" indent="0">
              <a:buNone/>
              <a:defRPr lang="en-US" sz="3600" b="1" kern="1200" dirty="0" smtClean="0">
                <a:solidFill>
                  <a:schemeClr val="tx1"/>
                </a:solidFill>
                <a:latin typeface="Cambria" panose="02040503050406030204" pitchFamily="18" charset="0"/>
                <a:ea typeface="Cambria" panose="02040503050406030204" pitchFamily="18" charset="0"/>
                <a:cs typeface="Cambria" panose="02040503050406030204" pitchFamily="18" charset="0"/>
              </a:defRPr>
            </a:lvl1pPr>
            <a:lvl2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lang="en-GB"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Main title</a:t>
            </a:r>
          </a:p>
        </p:txBody>
      </p:sp>
      <p:cxnSp>
        <p:nvCxnSpPr>
          <p:cNvPr id="12" name="Connettore 1 15"/>
          <p:cNvCxnSpPr>
            <a:cxnSpLocks/>
          </p:cNvCxnSpPr>
          <p:nvPr userDrawn="1"/>
        </p:nvCxnSpPr>
        <p:spPr>
          <a:xfrm>
            <a:off x="442432" y="5942730"/>
            <a:ext cx="11565954" cy="0"/>
          </a:xfrm>
          <a:prstGeom prst="line">
            <a:avLst/>
          </a:prstGeom>
          <a:ln w="6350" cmpd="sng">
            <a:solidFill>
              <a:srgbClr val="1F497D"/>
            </a:solidFill>
          </a:ln>
          <a:effectLst>
            <a:outerShdw dist="127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p:nvPr>
        </p:nvSpPr>
        <p:spPr>
          <a:xfrm>
            <a:off x="359217" y="655227"/>
            <a:ext cx="3188315" cy="271462"/>
          </a:xfrm>
          <a:prstGeom prst="rect">
            <a:avLst/>
          </a:prstGeom>
        </p:spPr>
        <p:txBody>
          <a:bodyPr/>
          <a:lstStyle>
            <a:lvl1pPr>
              <a:defRPr lang="en-US" sz="1600" b="1" kern="1200" dirty="0" smtClean="0">
                <a:solidFill>
                  <a:prstClr val="white"/>
                </a:solidFill>
                <a:latin typeface="Open Sans"/>
                <a:ea typeface="+mn-ea"/>
                <a:cs typeface="Open Sans"/>
              </a:defRPr>
            </a:lvl1pPr>
          </a:lstStyle>
          <a:p>
            <a:pPr lvl="0"/>
            <a:r>
              <a:rPr lang="en-US"/>
              <a:t>Click to edit Master text styles</a:t>
            </a:r>
          </a:p>
        </p:txBody>
      </p:sp>
      <p:pic>
        <p:nvPicPr>
          <p:cNvPr id="13" name="Immagine 5"/>
          <p:cNvPicPr>
            <a:picLocks noChangeAspect="1"/>
          </p:cNvPicPr>
          <p:nvPr userDrawn="1"/>
        </p:nvPicPr>
        <p:blipFill>
          <a:blip r:embed="rId2"/>
          <a:stretch>
            <a:fillRect/>
          </a:stretch>
        </p:blipFill>
        <p:spPr>
          <a:xfrm>
            <a:off x="-661119" y="386816"/>
            <a:ext cx="4606591" cy="714466"/>
          </a:xfrm>
          <a:prstGeom prst="rect">
            <a:avLst/>
          </a:prstGeom>
        </p:spPr>
      </p:pic>
      <p:pic>
        <p:nvPicPr>
          <p:cNvPr id="6" name="Picture 5">
            <a:extLst>
              <a:ext uri="{FF2B5EF4-FFF2-40B4-BE49-F238E27FC236}">
                <a16:creationId xmlns:a16="http://schemas.microsoft.com/office/drawing/2014/main" id="{2738A5C0-9CAE-D448-9A43-C65D1B01E42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661793" y="5338161"/>
            <a:ext cx="2478779" cy="1387633"/>
          </a:xfrm>
          <a:prstGeom prst="rect">
            <a:avLst/>
          </a:prstGeom>
        </p:spPr>
      </p:pic>
    </p:spTree>
    <p:extLst>
      <p:ext uri="{BB962C8B-B14F-4D97-AF65-F5344CB8AC3E}">
        <p14:creationId xmlns:p14="http://schemas.microsoft.com/office/powerpoint/2010/main" val="5066569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egnaposto contenuto 2"/>
          <p:cNvSpPr>
            <a:spLocks noGrp="1"/>
          </p:cNvSpPr>
          <p:nvPr>
            <p:ph idx="13" hasCustomPrompt="1"/>
          </p:nvPr>
        </p:nvSpPr>
        <p:spPr>
          <a:xfrm>
            <a:off x="304722" y="1246798"/>
            <a:ext cx="11616345" cy="5234092"/>
          </a:xfrm>
          <a:prstGeom prst="rect">
            <a:avLst/>
          </a:prstGeom>
        </p:spPr>
        <p:txBody>
          <a:bodyPr/>
          <a:lstStyle>
            <a:lvl1pPr marL="285750" indent="-285750">
              <a:lnSpc>
                <a:spcPct val="120000"/>
              </a:lnSpc>
              <a:buFont typeface="Arial" panose="020B0604020202020204" pitchFamily="34" charset="0"/>
              <a:buChar char="•"/>
              <a:defRPr/>
            </a:lvl1pPr>
          </a:lstStyle>
          <a:p>
            <a:pPr marL="0" indent="0">
              <a:buNone/>
            </a:pPr>
            <a:r>
              <a:rPr lang="it-IT" b="1" dirty="0">
                <a:latin typeface="Open Sans"/>
                <a:cs typeface="Open Sans"/>
              </a:rPr>
              <a:t>Text (</a:t>
            </a:r>
            <a:r>
              <a:rPr lang="it-IT" b="1" dirty="0" err="1">
                <a:latin typeface="Open Sans"/>
                <a:cs typeface="Open Sans"/>
              </a:rPr>
              <a:t>title</a:t>
            </a:r>
            <a:r>
              <a:rPr lang="it-IT" b="1" dirty="0">
                <a:latin typeface="Open Sans"/>
                <a:cs typeface="Open Sans"/>
              </a:rPr>
              <a:t>)</a:t>
            </a:r>
          </a:p>
          <a:p>
            <a:pPr marL="0" indent="0">
              <a:lnSpc>
                <a:spcPct val="120000"/>
              </a:lnSpc>
              <a:buNone/>
            </a:pPr>
            <a:r>
              <a:rPr lang="it-IT" sz="1800" dirty="0">
                <a:latin typeface="Open Sans"/>
                <a:cs typeface="Open Sans"/>
              </a:rPr>
              <a:t>Text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a:t>
            </a:r>
          </a:p>
          <a:p>
            <a:pPr marL="0" indent="0">
              <a:buNone/>
            </a:pPr>
            <a:endParaRPr lang="it-IT" sz="1800" dirty="0">
              <a:latin typeface="Open Sans"/>
              <a:cs typeface="Open Sans"/>
            </a:endParaRPr>
          </a:p>
          <a:p>
            <a:pPr marL="0" indent="0">
              <a:buNone/>
            </a:pPr>
            <a:endParaRPr lang="it-IT" sz="1800" dirty="0">
              <a:latin typeface="Open Sans"/>
              <a:cs typeface="Open Sans"/>
            </a:endParaRPr>
          </a:p>
          <a:p>
            <a:pPr marL="0" indent="0">
              <a:buNone/>
            </a:pPr>
            <a:endParaRPr lang="it-IT" sz="1800" dirty="0">
              <a:latin typeface="Open Sans"/>
              <a:cs typeface="Open Sans"/>
            </a:endParaRPr>
          </a:p>
        </p:txBody>
      </p:sp>
      <p:sp>
        <p:nvSpPr>
          <p:cNvPr id="8" name="Text Placeholder 14"/>
          <p:cNvSpPr>
            <a:spLocks noGrp="1"/>
          </p:cNvSpPr>
          <p:nvPr>
            <p:ph type="body" sz="quarter" idx="14" hasCustomPrompt="1"/>
          </p:nvPr>
        </p:nvSpPr>
        <p:spPr>
          <a:xfrm>
            <a:off x="263609" y="420625"/>
            <a:ext cx="10935855" cy="530352"/>
          </a:xfrm>
          <a:prstGeom prst="rect">
            <a:avLst/>
          </a:prstGeom>
        </p:spPr>
        <p:txBody>
          <a:bodyPr/>
          <a:lstStyle>
            <a:lvl1pPr marL="0" indent="0">
              <a:buNone/>
              <a:defRPr lang="en-US" sz="3200" b="1" kern="1200" dirty="0" smtClean="0">
                <a:solidFill>
                  <a:srgbClr val="1F6BA7"/>
                </a:solidFill>
                <a:latin typeface="Open Sans"/>
                <a:ea typeface="+mn-ea"/>
                <a:cs typeface="Open Sans"/>
              </a:defRPr>
            </a:lvl1pPr>
            <a:lvl2pPr>
              <a:defRPr lang="en-US" sz="1050" kern="1200" dirty="0" smtClean="0">
                <a:solidFill>
                  <a:srgbClr val="1F6BA7"/>
                </a:solidFill>
                <a:latin typeface="Open Sans"/>
                <a:ea typeface="+mn-ea"/>
                <a:cs typeface="Open Sans"/>
              </a:defRPr>
            </a:lvl2pPr>
            <a:lvl3pPr>
              <a:defRPr lang="en-US" sz="1050" kern="1200" dirty="0" smtClean="0">
                <a:solidFill>
                  <a:srgbClr val="1F6BA7"/>
                </a:solidFill>
                <a:latin typeface="Open Sans"/>
                <a:ea typeface="+mn-ea"/>
                <a:cs typeface="Open Sans"/>
              </a:defRPr>
            </a:lvl3pPr>
            <a:lvl4pPr>
              <a:defRPr lang="en-US" sz="1050" kern="1200" dirty="0" smtClean="0">
                <a:solidFill>
                  <a:srgbClr val="1F6BA7"/>
                </a:solidFill>
                <a:latin typeface="Open Sans"/>
                <a:ea typeface="+mn-ea"/>
                <a:cs typeface="Open Sans"/>
              </a:defRPr>
            </a:lvl4pPr>
            <a:lvl5pPr>
              <a:defRPr lang="en-GB" sz="1050" kern="1200" dirty="0">
                <a:solidFill>
                  <a:srgbClr val="1F6BA7"/>
                </a:solidFill>
                <a:latin typeface="Open Sans"/>
                <a:ea typeface="+mn-ea"/>
                <a:cs typeface="Open Sans"/>
              </a:defRPr>
            </a:lvl5pPr>
          </a:lstStyle>
          <a:p>
            <a:pPr lvl="0"/>
            <a:r>
              <a:rPr lang="en-US" dirty="0"/>
              <a:t>Slide title</a:t>
            </a:r>
          </a:p>
        </p:txBody>
      </p:sp>
      <p:cxnSp>
        <p:nvCxnSpPr>
          <p:cNvPr id="5" name="Straight Connector 4">
            <a:extLst>
              <a:ext uri="{FF2B5EF4-FFF2-40B4-BE49-F238E27FC236}">
                <a16:creationId xmlns:a16="http://schemas.microsoft.com/office/drawing/2014/main" id="{F1E641C7-CC69-6945-A1AC-1FF05AD96B6F}"/>
              </a:ext>
            </a:extLst>
          </p:cNvPr>
          <p:cNvCxnSpPr>
            <a:cxnSpLocks/>
          </p:cNvCxnSpPr>
          <p:nvPr userDrawn="1"/>
        </p:nvCxnSpPr>
        <p:spPr>
          <a:xfrm>
            <a:off x="12135497" y="0"/>
            <a:ext cx="0" cy="6858000"/>
          </a:xfrm>
          <a:prstGeom prst="line">
            <a:avLst/>
          </a:prstGeom>
          <a:ln w="1524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F027964-0995-8F43-9E2B-8D42B3704AD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121645" y="27832"/>
            <a:ext cx="1913263" cy="1071055"/>
          </a:xfrm>
          <a:prstGeom prst="rect">
            <a:avLst/>
          </a:prstGeom>
        </p:spPr>
      </p:pic>
      <p:sp>
        <p:nvSpPr>
          <p:cNvPr id="9" name="Slide Number Placeholder 5">
            <a:extLst>
              <a:ext uri="{FF2B5EF4-FFF2-40B4-BE49-F238E27FC236}">
                <a16:creationId xmlns:a16="http://schemas.microsoft.com/office/drawing/2014/main" id="{17204E7F-823B-6242-BF5D-893F8B1E7834}"/>
              </a:ext>
            </a:extLst>
          </p:cNvPr>
          <p:cNvSpPr>
            <a:spLocks noGrp="1"/>
          </p:cNvSpPr>
          <p:nvPr>
            <p:ph type="sldNum" sz="quarter" idx="12"/>
          </p:nvPr>
        </p:nvSpPr>
        <p:spPr>
          <a:xfrm>
            <a:off x="9177867" y="6411586"/>
            <a:ext cx="2743200" cy="365125"/>
          </a:xfrm>
        </p:spPr>
        <p:txBody>
          <a:bodyPr/>
          <a:lstStyle>
            <a:lvl1pPr>
              <a:defRPr sz="1600"/>
            </a:lvl1pPr>
          </a:lstStyle>
          <a:p>
            <a:fld id="{F26FC048-DF4E-0746-B313-543F0DD72FCB}" type="slidenum">
              <a:rPr lang="en-GB" smtClean="0"/>
              <a:pPr/>
              <a:t>‹#›</a:t>
            </a:fld>
            <a:endParaRPr lang="en-GB"/>
          </a:p>
        </p:txBody>
      </p:sp>
    </p:spTree>
    <p:extLst>
      <p:ext uri="{BB962C8B-B14F-4D97-AF65-F5344CB8AC3E}">
        <p14:creationId xmlns:p14="http://schemas.microsoft.com/office/powerpoint/2010/main" val="372141588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DBD6C-32A7-3F44-A2EB-469D7D3CE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B8AB5F-426D-FC43-A1CE-4A8228FF0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4AE1AC-505D-D244-BF59-1FF84006F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7B1556B6-3911-514A-A2D3-508B453B6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EFC081-57EB-A143-A1A7-1FC603BAE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FC048-DF4E-0746-B313-543F0DD72FCB}" type="slidenum">
              <a:rPr lang="en-GB" smtClean="0"/>
              <a:t>‹#›</a:t>
            </a:fld>
            <a:endParaRPr lang="en-GB"/>
          </a:p>
        </p:txBody>
      </p:sp>
    </p:spTree>
    <p:extLst>
      <p:ext uri="{BB962C8B-B14F-4D97-AF65-F5344CB8AC3E}">
        <p14:creationId xmlns:p14="http://schemas.microsoft.com/office/powerpoint/2010/main" val="3339834278"/>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C9BC-2C6A-4244-998F-180C3DF2BEA0}"/>
              </a:ext>
            </a:extLst>
          </p:cNvPr>
          <p:cNvSpPr>
            <a:spLocks noGrp="1"/>
          </p:cNvSpPr>
          <p:nvPr>
            <p:ph type="title"/>
          </p:nvPr>
        </p:nvSpPr>
        <p:spPr>
          <a:xfrm>
            <a:off x="442432" y="3896139"/>
            <a:ext cx="10515600" cy="1205947"/>
          </a:xfrm>
        </p:spPr>
        <p:txBody>
          <a:bodyPr>
            <a:noAutofit/>
          </a:bodyPr>
          <a:lstStyle/>
          <a:p>
            <a:pPr>
              <a:lnSpc>
                <a:spcPts val="2420"/>
              </a:lnSpc>
            </a:pPr>
            <a:r>
              <a:rPr lang="en-US" sz="1600" dirty="0"/>
              <a:t>Andrei Marcu, Executive Director, ERCST</a:t>
            </a:r>
            <a:br>
              <a:rPr lang="en-US" sz="1600" dirty="0"/>
            </a:br>
            <a:r>
              <a:rPr lang="en-US" sz="1600" dirty="0"/>
              <a:t>Pauline Nouallet, Senior Policy Analsyst, ERCST</a:t>
            </a:r>
            <a:br>
              <a:rPr lang="en-US" sz="1600" dirty="0"/>
            </a:br>
            <a:r>
              <a:rPr lang="en-US" sz="1600" dirty="0"/>
              <a:t>Alexandra Maratou, Senior Policy Analsyst, ERCST</a:t>
            </a:r>
            <a:br>
              <a:rPr lang="en-US" sz="1600" dirty="0"/>
            </a:br>
            <a:r>
              <a:rPr lang="en-US" sz="1600" dirty="0"/>
              <a:t>Mehtap Alper Saglam, Researcher, ERCST</a:t>
            </a:r>
          </a:p>
        </p:txBody>
      </p:sp>
      <p:sp>
        <p:nvSpPr>
          <p:cNvPr id="3" name="Content Placeholder 2">
            <a:extLst>
              <a:ext uri="{FF2B5EF4-FFF2-40B4-BE49-F238E27FC236}">
                <a16:creationId xmlns:a16="http://schemas.microsoft.com/office/drawing/2014/main" id="{42DCA48D-17FA-3841-95FC-E9FFE39557ED}"/>
              </a:ext>
            </a:extLst>
          </p:cNvPr>
          <p:cNvSpPr>
            <a:spLocks noGrp="1"/>
          </p:cNvSpPr>
          <p:nvPr>
            <p:ph sz="half" idx="1"/>
          </p:nvPr>
        </p:nvSpPr>
        <p:spPr/>
        <p:txBody>
          <a:bodyPr>
            <a:normAutofit/>
          </a:bodyPr>
          <a:lstStyle/>
          <a:p>
            <a:r>
              <a:rPr lang="fr-BE" sz="2000" dirty="0">
                <a:latin typeface="Cambria" panose="02040503050406030204" pitchFamily="18" charset="0"/>
              </a:rPr>
              <a:t>Report launch -</a:t>
            </a:r>
            <a:r>
              <a:rPr lang="fr-BE" dirty="0"/>
              <a:t> </a:t>
            </a:r>
            <a:r>
              <a:rPr lang="en-US" dirty="0"/>
              <a:t>Electricity Market Design, Decarbonization, and Industries’ competitiveness</a:t>
            </a:r>
            <a:endParaRPr lang="fr-BE" sz="2000" dirty="0">
              <a:latin typeface="Cambria" panose="02040503050406030204" pitchFamily="18" charset="0"/>
            </a:endParaRPr>
          </a:p>
          <a:p>
            <a:endParaRPr lang="en-US" sz="2000" dirty="0">
              <a:highlight>
                <a:srgbClr val="FFFF00"/>
              </a:highlight>
              <a:latin typeface="Cambria" panose="02040503050406030204" pitchFamily="18" charset="0"/>
            </a:endParaRPr>
          </a:p>
        </p:txBody>
      </p:sp>
      <p:sp>
        <p:nvSpPr>
          <p:cNvPr id="4" name="Content Placeholder 3">
            <a:extLst>
              <a:ext uri="{FF2B5EF4-FFF2-40B4-BE49-F238E27FC236}">
                <a16:creationId xmlns:a16="http://schemas.microsoft.com/office/drawing/2014/main" id="{BB594FA6-4096-AD4C-A6CA-70A4B56BB12E}"/>
              </a:ext>
            </a:extLst>
          </p:cNvPr>
          <p:cNvSpPr>
            <a:spLocks noGrp="1"/>
          </p:cNvSpPr>
          <p:nvPr>
            <p:ph sz="half" idx="2"/>
          </p:nvPr>
        </p:nvSpPr>
        <p:spPr/>
        <p:txBody>
          <a:bodyPr/>
          <a:lstStyle/>
          <a:p>
            <a:r>
              <a:rPr lang="en-GB" dirty="0">
                <a:solidFill>
                  <a:srgbClr val="1E6BA7"/>
                </a:solidFill>
                <a:latin typeface="Cambria Math" charset="0"/>
                <a:ea typeface="Cambria Math" charset="0"/>
                <a:cs typeface="Cambria Math" charset="0"/>
              </a:rPr>
              <a:t>EU Climate Policy and Electricity Market </a:t>
            </a:r>
          </a:p>
        </p:txBody>
      </p:sp>
    </p:spTree>
    <p:extLst>
      <p:ext uri="{BB962C8B-B14F-4D97-AF65-F5344CB8AC3E}">
        <p14:creationId xmlns:p14="http://schemas.microsoft.com/office/powerpoint/2010/main" val="4232792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lnSpcReduction="10000"/>
          </a:bodyPr>
          <a:lstStyle/>
          <a:p>
            <a:r>
              <a:rPr lang="en-US" dirty="0">
                <a:latin typeface="Cambria" panose="02040503050406030204" pitchFamily="18" charset="0"/>
              </a:rPr>
              <a:t>Electricity Market Design, Decarbonization, and Industries’ competitiveness</a:t>
            </a:r>
          </a:p>
        </p:txBody>
      </p:sp>
      <p:sp>
        <p:nvSpPr>
          <p:cNvPr id="3" name="Content Placeholder 9">
            <a:extLst>
              <a:ext uri="{FF2B5EF4-FFF2-40B4-BE49-F238E27FC236}">
                <a16:creationId xmlns:a16="http://schemas.microsoft.com/office/drawing/2014/main" id="{AFA1D931-79FF-C8E5-6518-D2F9DA96E1BB}"/>
              </a:ext>
            </a:extLst>
          </p:cNvPr>
          <p:cNvSpPr txBox="1">
            <a:spLocks/>
          </p:cNvSpPr>
          <p:nvPr/>
        </p:nvSpPr>
        <p:spPr>
          <a:xfrm>
            <a:off x="328930" y="1320593"/>
            <a:ext cx="11534140" cy="579843"/>
          </a:xfrm>
          <a:prstGeom prst="rect">
            <a:avLst/>
          </a:prstGeom>
        </p:spPr>
        <p:txBody>
          <a:bodyPr vert="horz" lIns="91440" tIns="45720" rIns="91440" bIns="45720" rtlCol="0">
            <a:no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200" b="1" dirty="0"/>
              <a:t>2. Short-term pricing mechanisms, short-term market interventions and their link to decarbonization </a:t>
            </a:r>
          </a:p>
        </p:txBody>
      </p:sp>
      <p:sp>
        <p:nvSpPr>
          <p:cNvPr id="4" name="Content Placeholder 9">
            <a:extLst>
              <a:ext uri="{FF2B5EF4-FFF2-40B4-BE49-F238E27FC236}">
                <a16:creationId xmlns:a16="http://schemas.microsoft.com/office/drawing/2014/main" id="{9169C36B-002B-1411-F57A-9603B8880396}"/>
              </a:ext>
            </a:extLst>
          </p:cNvPr>
          <p:cNvSpPr txBox="1">
            <a:spLocks/>
          </p:cNvSpPr>
          <p:nvPr/>
        </p:nvSpPr>
        <p:spPr>
          <a:xfrm>
            <a:off x="263609" y="2202954"/>
            <a:ext cx="10072459" cy="57984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fr-BE" sz="2000" b="1" dirty="0"/>
              <a:t>   </a:t>
            </a:r>
            <a:r>
              <a:rPr lang="en-US" sz="2000" b="1" dirty="0"/>
              <a:t>2.2. Short-term market interventions </a:t>
            </a:r>
            <a:endParaRPr lang="en-US" sz="1800" b="1" dirty="0"/>
          </a:p>
        </p:txBody>
      </p:sp>
      <p:sp>
        <p:nvSpPr>
          <p:cNvPr id="5" name="TextBox 4">
            <a:extLst>
              <a:ext uri="{FF2B5EF4-FFF2-40B4-BE49-F238E27FC236}">
                <a16:creationId xmlns:a16="http://schemas.microsoft.com/office/drawing/2014/main" id="{7DEA20B6-DC6A-65FC-D015-9BAB4476821E}"/>
              </a:ext>
            </a:extLst>
          </p:cNvPr>
          <p:cNvSpPr txBox="1"/>
          <p:nvPr/>
        </p:nvSpPr>
        <p:spPr>
          <a:xfrm>
            <a:off x="261877" y="2576641"/>
            <a:ext cx="11534140" cy="4247317"/>
          </a:xfrm>
          <a:prstGeom prst="rect">
            <a:avLst/>
          </a:prstGeom>
          <a:noFill/>
        </p:spPr>
        <p:txBody>
          <a:bodyPr wrap="square" rtlCol="0">
            <a:spAutoFit/>
          </a:bodyPr>
          <a:lstStyle/>
          <a:p>
            <a:pPr algn="l"/>
            <a:r>
              <a:rPr lang="en-US" b="1" i="1" dirty="0">
                <a:effectLst/>
              </a:rPr>
              <a:t>The Inframarginal Revenue Cap:</a:t>
            </a:r>
            <a:endParaRPr lang="en-US" b="0" i="1" dirty="0">
              <a:effectLst/>
            </a:endParaRPr>
          </a:p>
          <a:p>
            <a:pPr marL="285750" indent="-285750" algn="l">
              <a:buFont typeface="Arial" panose="020B0604020202020204" pitchFamily="34" charset="0"/>
              <a:buChar char="•"/>
            </a:pPr>
            <a:r>
              <a:rPr lang="en-US" b="0" i="0" dirty="0">
                <a:effectLst/>
              </a:rPr>
              <a:t>The Council introduced a temporary revenue cap on 'inframarginal' electricity producers to address high energy prices.</a:t>
            </a:r>
          </a:p>
          <a:p>
            <a:pPr marL="285750" indent="-285750" algn="l">
              <a:buFont typeface="Arial" panose="020B0604020202020204" pitchFamily="34" charset="0"/>
              <a:buChar char="•"/>
            </a:pPr>
            <a:r>
              <a:rPr lang="en-US" b="0" i="0" dirty="0">
                <a:effectLst/>
              </a:rPr>
              <a:t>The implementation of this cap varied across EU member states, resulting in a lack of harmonization.</a:t>
            </a:r>
          </a:p>
          <a:p>
            <a:pPr marL="285750" indent="-285750" algn="l">
              <a:buFont typeface="Arial" panose="020B0604020202020204" pitchFamily="34" charset="0"/>
              <a:buChar char="•"/>
            </a:pPr>
            <a:r>
              <a:rPr lang="en-US" b="0" i="0" dirty="0">
                <a:effectLst/>
              </a:rPr>
              <a:t>Caps on market revenues can undermine renewable energy investments and decarbonization goals.</a:t>
            </a:r>
          </a:p>
          <a:p>
            <a:pPr marL="285750" indent="-285750" algn="l">
              <a:buFont typeface="Arial" panose="020B0604020202020204" pitchFamily="34" charset="0"/>
              <a:buChar char="•"/>
            </a:pPr>
            <a:r>
              <a:rPr lang="en-US" b="0" i="0" dirty="0">
                <a:effectLst/>
              </a:rPr>
              <a:t>These caps also created policy uncertainty, impacting investments and climate policies.</a:t>
            </a:r>
          </a:p>
          <a:p>
            <a:pPr algn="l"/>
            <a:endParaRPr lang="en-US" dirty="0"/>
          </a:p>
          <a:p>
            <a:pPr algn="l"/>
            <a:r>
              <a:rPr lang="en-US" b="1" i="0" dirty="0">
                <a:effectLst/>
              </a:rPr>
              <a:t>Impacts and Consequences of Emergency Measures:</a:t>
            </a:r>
            <a:endParaRPr lang="en-US" b="0" i="0" dirty="0">
              <a:effectLst/>
            </a:endParaRPr>
          </a:p>
          <a:p>
            <a:pPr marL="285750" indent="-285750">
              <a:buFont typeface="Arial" panose="020B0604020202020204" pitchFamily="34" charset="0"/>
              <a:buChar char="•"/>
            </a:pPr>
            <a:r>
              <a:rPr lang="en-US" dirty="0"/>
              <a:t>Emergency measures met short-term objectives but entailed significant costs and unintended impacts.</a:t>
            </a:r>
          </a:p>
          <a:p>
            <a:pPr marL="285750" indent="-285750">
              <a:buFont typeface="Arial" panose="020B0604020202020204" pitchFamily="34" charset="0"/>
              <a:buChar char="•"/>
            </a:pPr>
            <a:r>
              <a:rPr lang="en-US" dirty="0"/>
              <a:t>Some measures led to increased emissions and slowed down decarbonization efforts.</a:t>
            </a:r>
          </a:p>
          <a:p>
            <a:pPr marL="285750" indent="-285750">
              <a:buFont typeface="Arial" panose="020B0604020202020204" pitchFamily="34" charset="0"/>
              <a:buChar char="•"/>
            </a:pPr>
            <a:r>
              <a:rPr lang="en-US" dirty="0"/>
              <a:t>They eroded confidence in regulatory frameworks and investor trust in the EU's integrated electricity market.</a:t>
            </a:r>
          </a:p>
          <a:p>
            <a:pPr marL="285750" indent="-285750">
              <a:buFont typeface="Arial" panose="020B0604020202020204" pitchFamily="34" charset="0"/>
              <a:buChar char="•"/>
            </a:pPr>
            <a:r>
              <a:rPr lang="en-US" dirty="0"/>
              <a:t>Emergency measures could also pose risks in terms of international trade.</a:t>
            </a:r>
          </a:p>
          <a:p>
            <a:pPr marL="285750" indent="-285750">
              <a:buFont typeface="Arial" panose="020B0604020202020204" pitchFamily="34" charset="0"/>
              <a:buChar char="•"/>
            </a:pPr>
            <a:r>
              <a:rPr lang="en-US" dirty="0"/>
              <a:t>The passage of emergency measures shifted decision-making from the ordinary legislative procedure to crisis legislation, allowing more flexibility but sometimes leading to poorly designed interventions.</a:t>
            </a:r>
          </a:p>
          <a:p>
            <a:pPr marL="285750" indent="-285750">
              <a:buFont typeface="Arial" panose="020B0604020202020204" pitchFamily="34" charset="0"/>
              <a:buChar char="•"/>
            </a:pPr>
            <a:r>
              <a:rPr lang="en-US" dirty="0"/>
              <a:t>The EMD reform introduces criteria for declaring an electricity price crisis to manage future emergency measures more effectively. These criteria need to be well defined to be effective.</a:t>
            </a:r>
          </a:p>
        </p:txBody>
      </p:sp>
    </p:spTree>
    <p:extLst>
      <p:ext uri="{BB962C8B-B14F-4D97-AF65-F5344CB8AC3E}">
        <p14:creationId xmlns:p14="http://schemas.microsoft.com/office/powerpoint/2010/main" val="34669797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lnSpcReduction="10000"/>
          </a:bodyPr>
          <a:lstStyle/>
          <a:p>
            <a:r>
              <a:rPr lang="en-US" dirty="0">
                <a:latin typeface="Cambria" panose="02040503050406030204" pitchFamily="18" charset="0"/>
              </a:rPr>
              <a:t>Electricity Market Design, Decarbonization, and Industries’ competitiveness</a:t>
            </a:r>
          </a:p>
        </p:txBody>
      </p:sp>
      <p:sp>
        <p:nvSpPr>
          <p:cNvPr id="3" name="Content Placeholder 9">
            <a:extLst>
              <a:ext uri="{FF2B5EF4-FFF2-40B4-BE49-F238E27FC236}">
                <a16:creationId xmlns:a16="http://schemas.microsoft.com/office/drawing/2014/main" id="{AFA1D931-79FF-C8E5-6518-D2F9DA96E1BB}"/>
              </a:ext>
            </a:extLst>
          </p:cNvPr>
          <p:cNvSpPr txBox="1">
            <a:spLocks/>
          </p:cNvSpPr>
          <p:nvPr/>
        </p:nvSpPr>
        <p:spPr>
          <a:xfrm>
            <a:off x="328930" y="1320593"/>
            <a:ext cx="10072459" cy="579843"/>
          </a:xfrm>
          <a:prstGeom prst="rect">
            <a:avLst/>
          </a:prstGeom>
        </p:spPr>
        <p:txBody>
          <a:bodyPr vert="horz" lIns="91440" tIns="45720" rIns="91440" bIns="45720" rtlCol="0">
            <a:no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200" b="1" dirty="0"/>
              <a:t> 3. Medium to long-term instruments, and their link to decarbonization</a:t>
            </a:r>
          </a:p>
        </p:txBody>
      </p:sp>
      <p:sp>
        <p:nvSpPr>
          <p:cNvPr id="2" name="Content Placeholder 9">
            <a:extLst>
              <a:ext uri="{FF2B5EF4-FFF2-40B4-BE49-F238E27FC236}">
                <a16:creationId xmlns:a16="http://schemas.microsoft.com/office/drawing/2014/main" id="{7879F6B0-8D90-6067-46D3-9768518C2562}"/>
              </a:ext>
            </a:extLst>
          </p:cNvPr>
          <p:cNvSpPr txBox="1">
            <a:spLocks/>
          </p:cNvSpPr>
          <p:nvPr/>
        </p:nvSpPr>
        <p:spPr>
          <a:xfrm>
            <a:off x="263609" y="1883973"/>
            <a:ext cx="10072459" cy="57984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fr-BE" sz="2000" b="1" dirty="0"/>
              <a:t>   </a:t>
            </a:r>
            <a:r>
              <a:rPr lang="en-US" sz="2000" b="1" dirty="0"/>
              <a:t>3.1. PPAs</a:t>
            </a:r>
            <a:endParaRPr lang="en-US" sz="1800" b="1" dirty="0"/>
          </a:p>
        </p:txBody>
      </p:sp>
      <p:sp>
        <p:nvSpPr>
          <p:cNvPr id="4" name="TextBox 3">
            <a:extLst>
              <a:ext uri="{FF2B5EF4-FFF2-40B4-BE49-F238E27FC236}">
                <a16:creationId xmlns:a16="http://schemas.microsoft.com/office/drawing/2014/main" id="{044D25B4-FA31-5208-4975-DFBA47C29142}"/>
              </a:ext>
            </a:extLst>
          </p:cNvPr>
          <p:cNvSpPr txBox="1"/>
          <p:nvPr/>
        </p:nvSpPr>
        <p:spPr>
          <a:xfrm>
            <a:off x="263609" y="2333685"/>
            <a:ext cx="11534140" cy="3416320"/>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effectLst/>
              </a:rPr>
              <a:t>Barriers in the EU PPA market involve price risk, creditworthiness, contract complexity, and limited access for SMEs and heavy industries, with the reform aiming to address these issues.</a:t>
            </a:r>
          </a:p>
          <a:p>
            <a:pPr marL="285750" indent="-285750" algn="l">
              <a:buFont typeface="Arial" panose="020B0604020202020204" pitchFamily="34" charset="0"/>
              <a:buChar char="•"/>
            </a:pPr>
            <a:r>
              <a:rPr lang="en-US" b="0" i="0" dirty="0">
                <a:effectLst/>
              </a:rPr>
              <a:t>PPAs are essential for advancing decarbonization efforts, providing long-term signals for renewable and low-carbon projects, and positively interacting with the EU ETS.</a:t>
            </a:r>
          </a:p>
          <a:p>
            <a:pPr marL="285750" indent="-285750" algn="l">
              <a:buFont typeface="Arial" panose="020B0604020202020204" pitchFamily="34" charset="0"/>
              <a:buChar char="•"/>
            </a:pPr>
            <a:r>
              <a:rPr lang="en-US" b="0" i="0" dirty="0">
                <a:effectLst/>
              </a:rPr>
              <a:t>Entities entering green PPAs commit to using decarbonized electricity, reducing emissions, and decreasing the need for carbon allowances.</a:t>
            </a:r>
          </a:p>
          <a:p>
            <a:pPr marL="285750" indent="-285750" algn="l">
              <a:buFont typeface="Arial" panose="020B0604020202020204" pitchFamily="34" charset="0"/>
              <a:buChar char="•"/>
            </a:pPr>
            <a:r>
              <a:rPr lang="en-US" b="0" i="0" dirty="0">
                <a:effectLst/>
              </a:rPr>
              <a:t>Well-functioning PPAs can stabilize attract investments in low-carbon technologies and incentivize subsectors to engage in low-carbon PPAs to reduce emissions.</a:t>
            </a:r>
          </a:p>
          <a:p>
            <a:pPr marL="285750" indent="-285750" algn="l">
              <a:buFont typeface="Arial" panose="020B0604020202020204" pitchFamily="34" charset="0"/>
              <a:buChar char="•"/>
            </a:pPr>
            <a:r>
              <a:rPr lang="en-US" b="0" i="0" dirty="0">
                <a:effectLst/>
              </a:rPr>
              <a:t>Challenges in PPA markets include dependence on fossil fuel-based power prices, which may limit corporate PPA activity and industry access to affordable low-carbon electricity.</a:t>
            </a:r>
          </a:p>
          <a:p>
            <a:pPr marL="285750" indent="-285750" algn="l">
              <a:buFont typeface="Arial" panose="020B0604020202020204" pitchFamily="34" charset="0"/>
              <a:buChar char="•"/>
            </a:pPr>
            <a:r>
              <a:rPr lang="en-US" b="0" i="0" dirty="0">
                <a:effectLst/>
              </a:rPr>
              <a:t>Offshore renewable energy sources, like offshore wind, face hurdles due to high capital requirements, requiring additional support measures such as government guarantees and specific auctions to enable their deployment</a:t>
            </a:r>
            <a:endParaRPr lang="en-US" b="0" i="1" dirty="0">
              <a:effectLst/>
              <a:highlight>
                <a:srgbClr val="FFFF00"/>
              </a:highlight>
            </a:endParaRPr>
          </a:p>
        </p:txBody>
      </p:sp>
    </p:spTree>
    <p:extLst>
      <p:ext uri="{BB962C8B-B14F-4D97-AF65-F5344CB8AC3E}">
        <p14:creationId xmlns:p14="http://schemas.microsoft.com/office/powerpoint/2010/main" val="16009791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lnSpcReduction="10000"/>
          </a:bodyPr>
          <a:lstStyle/>
          <a:p>
            <a:r>
              <a:rPr lang="en-US" dirty="0">
                <a:latin typeface="Cambria" panose="02040503050406030204" pitchFamily="18" charset="0"/>
              </a:rPr>
              <a:t>Electricity Market Design, Decarbonization, and Industries’ competitiveness</a:t>
            </a:r>
          </a:p>
        </p:txBody>
      </p:sp>
      <p:sp>
        <p:nvSpPr>
          <p:cNvPr id="3" name="Content Placeholder 9">
            <a:extLst>
              <a:ext uri="{FF2B5EF4-FFF2-40B4-BE49-F238E27FC236}">
                <a16:creationId xmlns:a16="http://schemas.microsoft.com/office/drawing/2014/main" id="{AFA1D931-79FF-C8E5-6518-D2F9DA96E1BB}"/>
              </a:ext>
            </a:extLst>
          </p:cNvPr>
          <p:cNvSpPr txBox="1">
            <a:spLocks/>
          </p:cNvSpPr>
          <p:nvPr/>
        </p:nvSpPr>
        <p:spPr>
          <a:xfrm>
            <a:off x="328930" y="1320593"/>
            <a:ext cx="10072459" cy="579843"/>
          </a:xfrm>
          <a:prstGeom prst="rect">
            <a:avLst/>
          </a:prstGeom>
        </p:spPr>
        <p:txBody>
          <a:bodyPr vert="horz" lIns="91440" tIns="45720" rIns="91440" bIns="45720" rtlCol="0">
            <a:no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200" b="1" dirty="0"/>
              <a:t> 3. Medium to long-term instruments, and their link to decarbonization</a:t>
            </a:r>
          </a:p>
        </p:txBody>
      </p:sp>
      <p:sp>
        <p:nvSpPr>
          <p:cNvPr id="2" name="Content Placeholder 9">
            <a:extLst>
              <a:ext uri="{FF2B5EF4-FFF2-40B4-BE49-F238E27FC236}">
                <a16:creationId xmlns:a16="http://schemas.microsoft.com/office/drawing/2014/main" id="{7879F6B0-8D90-6067-46D3-9768518C2562}"/>
              </a:ext>
            </a:extLst>
          </p:cNvPr>
          <p:cNvSpPr txBox="1">
            <a:spLocks/>
          </p:cNvSpPr>
          <p:nvPr/>
        </p:nvSpPr>
        <p:spPr>
          <a:xfrm>
            <a:off x="263609" y="1785696"/>
            <a:ext cx="10072459" cy="57984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fr-BE" sz="2000" b="1" dirty="0"/>
              <a:t>   </a:t>
            </a:r>
            <a:r>
              <a:rPr lang="en-US" sz="2000" b="1" dirty="0"/>
              <a:t>3.2. </a:t>
            </a:r>
            <a:r>
              <a:rPr lang="en-US" sz="2000" b="1" dirty="0" err="1"/>
              <a:t>CfDs</a:t>
            </a:r>
            <a:endParaRPr lang="en-US" sz="1800" b="1" dirty="0"/>
          </a:p>
        </p:txBody>
      </p:sp>
      <p:sp>
        <p:nvSpPr>
          <p:cNvPr id="6" name="TextBox 5">
            <a:extLst>
              <a:ext uri="{FF2B5EF4-FFF2-40B4-BE49-F238E27FC236}">
                <a16:creationId xmlns:a16="http://schemas.microsoft.com/office/drawing/2014/main" id="{2010CE06-7D1D-8140-0E16-7F85FB6C6869}"/>
              </a:ext>
            </a:extLst>
          </p:cNvPr>
          <p:cNvSpPr txBox="1"/>
          <p:nvPr/>
        </p:nvSpPr>
        <p:spPr>
          <a:xfrm>
            <a:off x="204305" y="2075617"/>
            <a:ext cx="11783389" cy="4524315"/>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effectLst/>
              </a:rPr>
              <a:t>Public support schemes are crucial for renewable energy development when market-based approaches are insufficient. </a:t>
            </a:r>
          </a:p>
          <a:p>
            <a:pPr marL="285750" indent="-285750" algn="l">
              <a:buFont typeface="Arial" panose="020B0604020202020204" pitchFamily="34" charset="0"/>
              <a:buChar char="•"/>
            </a:pPr>
            <a:r>
              <a:rPr lang="en-US" b="0" i="0" dirty="0">
                <a:effectLst/>
              </a:rPr>
              <a:t>They reduce investment risks and improve project bankability, aiding the achievement of renewable energy targets.</a:t>
            </a:r>
          </a:p>
          <a:p>
            <a:pPr marL="285750" indent="-285750" algn="l">
              <a:buFont typeface="Arial" panose="020B0604020202020204" pitchFamily="34" charset="0"/>
              <a:buChar char="•"/>
            </a:pPr>
            <a:r>
              <a:rPr lang="en-US" b="0" i="0" dirty="0">
                <a:effectLst/>
              </a:rPr>
              <a:t>Power Purchase Agreements (PPAs) and Two-way </a:t>
            </a:r>
            <a:r>
              <a:rPr lang="en-US" b="0" i="0" dirty="0" err="1">
                <a:effectLst/>
              </a:rPr>
              <a:t>CfDs</a:t>
            </a:r>
            <a:r>
              <a:rPr lang="en-US" b="0" i="0" dirty="0">
                <a:effectLst/>
              </a:rPr>
              <a:t> have complementary roles, with PPAs offering revenue certainty and direct buyer relationships.</a:t>
            </a:r>
          </a:p>
          <a:p>
            <a:pPr marL="285750" indent="-285750">
              <a:buFont typeface="Arial" panose="020B0604020202020204" pitchFamily="34" charset="0"/>
              <a:buChar char="•"/>
            </a:pPr>
            <a:r>
              <a:rPr lang="en-US" dirty="0"/>
              <a:t>The design of two-way </a:t>
            </a:r>
            <a:r>
              <a:rPr lang="en-US" dirty="0" err="1"/>
              <a:t>CfDs</a:t>
            </a:r>
            <a:r>
              <a:rPr lang="en-US" dirty="0"/>
              <a:t> is largely left to Member States under the EMD reform, but clarity in design parameters is crucial for effectiveness.</a:t>
            </a:r>
          </a:p>
          <a:p>
            <a:pPr marL="285750" indent="-285750" algn="l">
              <a:buFont typeface="Arial" panose="020B0604020202020204" pitchFamily="34" charset="0"/>
              <a:buChar char="•"/>
            </a:pPr>
            <a:r>
              <a:rPr lang="en-US" b="0" i="0" dirty="0">
                <a:effectLst/>
              </a:rPr>
              <a:t>Two-way </a:t>
            </a:r>
            <a:r>
              <a:rPr lang="en-US" b="0" i="0" dirty="0" err="1">
                <a:effectLst/>
              </a:rPr>
              <a:t>CfDs</a:t>
            </a:r>
            <a:r>
              <a:rPr lang="en-US" b="0" i="0" dirty="0">
                <a:effectLst/>
              </a:rPr>
              <a:t> can support innovative and capital-intensive technologies, like offshore wind, promoting diversification in low-carbon energy sources.</a:t>
            </a:r>
          </a:p>
          <a:p>
            <a:pPr marL="285750" indent="-285750">
              <a:buFont typeface="Arial" panose="020B0604020202020204" pitchFamily="34" charset="0"/>
              <a:buChar char="•"/>
            </a:pPr>
            <a:r>
              <a:rPr lang="en-US" dirty="0"/>
              <a:t>Technology-specific circumstances can be considered to provide long-term signals for decarbonization and a level playing field in renewable energy development.</a:t>
            </a:r>
          </a:p>
          <a:p>
            <a:pPr marL="285750" indent="-285750">
              <a:buFont typeface="Arial" panose="020B0604020202020204" pitchFamily="34" charset="0"/>
              <a:buChar char="•"/>
            </a:pPr>
            <a:r>
              <a:rPr lang="en-US" dirty="0"/>
              <a:t>Indexation of prices in </a:t>
            </a:r>
            <a:r>
              <a:rPr lang="en-US" dirty="0" err="1"/>
              <a:t>CfD</a:t>
            </a:r>
            <a:r>
              <a:rPr lang="en-US" dirty="0"/>
              <a:t> auctions is crucial to account for market price increases and inflation.</a:t>
            </a:r>
          </a:p>
          <a:p>
            <a:pPr marL="285750" indent="-285750">
              <a:buFont typeface="Arial" panose="020B0604020202020204" pitchFamily="34" charset="0"/>
              <a:buChar char="•"/>
            </a:pPr>
            <a:r>
              <a:rPr lang="en-US" dirty="0"/>
              <a:t>Two-way </a:t>
            </a:r>
            <a:r>
              <a:rPr lang="en-US" dirty="0" err="1"/>
              <a:t>CfDs</a:t>
            </a:r>
            <a:r>
              <a:rPr lang="en-US" dirty="0"/>
              <a:t> can support new investments in electricity generation from renewable energy sources or nuclear power, including repowering and extending existing facilities.</a:t>
            </a:r>
          </a:p>
          <a:p>
            <a:pPr marL="285750" indent="-285750" algn="l">
              <a:buFont typeface="Arial" panose="020B0604020202020204" pitchFamily="34" charset="0"/>
              <a:buChar char="•"/>
            </a:pPr>
            <a:r>
              <a:rPr lang="en-US" dirty="0"/>
              <a:t>Even though there is a debate among EU Member States regarding using public funds to extend the lifetime of nuclear power facilities, nuclear energy can play a crucial role in achieving decarbonization goals by providing essential base load energy for phasing out carbon-intensive electricity production</a:t>
            </a:r>
          </a:p>
        </p:txBody>
      </p:sp>
    </p:spTree>
    <p:extLst>
      <p:ext uri="{BB962C8B-B14F-4D97-AF65-F5344CB8AC3E}">
        <p14:creationId xmlns:p14="http://schemas.microsoft.com/office/powerpoint/2010/main" val="21482518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lnSpcReduction="10000"/>
          </a:bodyPr>
          <a:lstStyle/>
          <a:p>
            <a:r>
              <a:rPr lang="en-US" dirty="0">
                <a:latin typeface="Cambria" panose="02040503050406030204" pitchFamily="18" charset="0"/>
              </a:rPr>
              <a:t>Electricity Market Design, Decarbonization, and Industries’ competitiveness</a:t>
            </a:r>
          </a:p>
        </p:txBody>
      </p:sp>
      <p:sp>
        <p:nvSpPr>
          <p:cNvPr id="3" name="Content Placeholder 9">
            <a:extLst>
              <a:ext uri="{FF2B5EF4-FFF2-40B4-BE49-F238E27FC236}">
                <a16:creationId xmlns:a16="http://schemas.microsoft.com/office/drawing/2014/main" id="{AFA1D931-79FF-C8E5-6518-D2F9DA96E1BB}"/>
              </a:ext>
            </a:extLst>
          </p:cNvPr>
          <p:cNvSpPr txBox="1">
            <a:spLocks/>
          </p:cNvSpPr>
          <p:nvPr/>
        </p:nvSpPr>
        <p:spPr>
          <a:xfrm>
            <a:off x="328930" y="1320593"/>
            <a:ext cx="10072459" cy="579843"/>
          </a:xfrm>
          <a:prstGeom prst="rect">
            <a:avLst/>
          </a:prstGeom>
        </p:spPr>
        <p:txBody>
          <a:bodyPr vert="horz" lIns="91440" tIns="45720" rIns="91440" bIns="45720" rtlCol="0">
            <a:no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200" b="1" dirty="0"/>
              <a:t> 3. Medium to long-term instruments, and their link to decarbonization</a:t>
            </a:r>
          </a:p>
        </p:txBody>
      </p:sp>
      <p:sp>
        <p:nvSpPr>
          <p:cNvPr id="2" name="Content Placeholder 9">
            <a:extLst>
              <a:ext uri="{FF2B5EF4-FFF2-40B4-BE49-F238E27FC236}">
                <a16:creationId xmlns:a16="http://schemas.microsoft.com/office/drawing/2014/main" id="{7879F6B0-8D90-6067-46D3-9768518C2562}"/>
              </a:ext>
            </a:extLst>
          </p:cNvPr>
          <p:cNvSpPr txBox="1">
            <a:spLocks/>
          </p:cNvSpPr>
          <p:nvPr/>
        </p:nvSpPr>
        <p:spPr>
          <a:xfrm>
            <a:off x="263609" y="1883973"/>
            <a:ext cx="10072459" cy="57984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fr-BE" sz="2000" b="1" dirty="0"/>
              <a:t>   </a:t>
            </a:r>
            <a:r>
              <a:rPr lang="en-US" sz="2000" b="1" dirty="0"/>
              <a:t>3.3. Complementary mechanisms enabling RES integration </a:t>
            </a:r>
            <a:endParaRPr lang="en-US" sz="1800" b="1" dirty="0"/>
          </a:p>
        </p:txBody>
      </p:sp>
      <p:sp>
        <p:nvSpPr>
          <p:cNvPr id="5" name="TextBox 4">
            <a:extLst>
              <a:ext uri="{FF2B5EF4-FFF2-40B4-BE49-F238E27FC236}">
                <a16:creationId xmlns:a16="http://schemas.microsoft.com/office/drawing/2014/main" id="{DA9218B2-D000-4F43-8FDF-C7424F4759AC}"/>
              </a:ext>
            </a:extLst>
          </p:cNvPr>
          <p:cNvSpPr txBox="1"/>
          <p:nvPr/>
        </p:nvSpPr>
        <p:spPr>
          <a:xfrm>
            <a:off x="263608" y="2187913"/>
            <a:ext cx="11809121" cy="4524315"/>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effectLst/>
              </a:rPr>
              <a:t>Instruments additional to the market i.e. Capacity Remuneration Mechanisms (CRMs) that create direct investment signals are needed to ensure security of supply in the presence of market imperfections</a:t>
            </a:r>
          </a:p>
          <a:p>
            <a:pPr marL="285750" indent="-285750">
              <a:buFont typeface="Arial" panose="020B0604020202020204" pitchFamily="34" charset="0"/>
              <a:buChar char="•"/>
            </a:pPr>
            <a:r>
              <a:rPr lang="en-US" b="0" i="0" dirty="0">
                <a:effectLst/>
              </a:rPr>
              <a:t>No “blueprint” or common framework in the EU for CRMs </a:t>
            </a:r>
            <a:r>
              <a:rPr lang="en-US" b="0" i="0" dirty="0">
                <a:effectLst/>
                <a:sym typeface="Wingdings" pitchFamily="2" charset="2"/>
              </a:rPr>
              <a:t></a:t>
            </a:r>
            <a:r>
              <a:rPr lang="en-US" b="0" i="0" dirty="0">
                <a:effectLst/>
              </a:rPr>
              <a:t> their Implementation varies</a:t>
            </a:r>
            <a:r>
              <a:rPr lang="en-US" dirty="0"/>
              <a:t>: </a:t>
            </a:r>
            <a:r>
              <a:rPr lang="en-US" b="0" i="0" dirty="0">
                <a:effectLst/>
              </a:rPr>
              <a:t>some countries have quantity-based schemes (capacity obligations</a:t>
            </a:r>
            <a:r>
              <a:rPr lang="en-US" dirty="0"/>
              <a:t> or </a:t>
            </a:r>
            <a:r>
              <a:rPr lang="en-US" b="0" i="0" dirty="0">
                <a:effectLst/>
              </a:rPr>
              <a:t>auctions), some price-based schemes (capacity payments, strategic reserves).</a:t>
            </a:r>
          </a:p>
          <a:p>
            <a:pPr marL="285750" indent="-285750">
              <a:buFont typeface="Arial" panose="020B0604020202020204" pitchFamily="34" charset="0"/>
              <a:buChar char="•"/>
            </a:pPr>
            <a:r>
              <a:rPr lang="en-US" b="0" i="0" dirty="0">
                <a:effectLst/>
              </a:rPr>
              <a:t>CRMs initially implemented for fossil-based power plants</a:t>
            </a:r>
            <a:endParaRPr lang="en-US" dirty="0"/>
          </a:p>
          <a:p>
            <a:pPr marL="285750" indent="-285750">
              <a:buFont typeface="Arial" panose="020B0604020202020204" pitchFamily="34" charset="0"/>
              <a:buChar char="•"/>
            </a:pPr>
            <a:r>
              <a:rPr lang="en-US" dirty="0"/>
              <a:t>G</a:t>
            </a:r>
            <a:r>
              <a:rPr lang="en-US" b="0" i="0" dirty="0">
                <a:effectLst/>
              </a:rPr>
              <a:t>rowing need for flexibility adequacy with increased renewable energy integration.</a:t>
            </a:r>
          </a:p>
          <a:p>
            <a:pPr marL="285750"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rPr>
              <a:t>To further provide medium to long term signals for decarbonization, CRMs can be geared towards providing additional revenues to new flexibility resources needed to integrate more renewable energy into the grid.</a:t>
            </a:r>
            <a:endParaRPr lang="en-US" b="0" i="0" dirty="0">
              <a:effectLst/>
            </a:endParaRPr>
          </a:p>
          <a:p>
            <a:pPr marL="285750"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rPr>
              <a:t>Forward looking, all countries can be envisaged to have some kind of remuneration mechanism for flexibility. </a:t>
            </a:r>
          </a:p>
          <a:p>
            <a:pPr marL="742950" lvl="1"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rPr>
              <a:t>In countries with CRMs in place this could be done by integrating flexibility in the participation criteria. </a:t>
            </a:r>
          </a:p>
          <a:p>
            <a:pPr marL="742950" lvl="1"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rPr>
              <a:t>Countries with no CRMs would need to develop dedicated mechanisms for flexibility.</a:t>
            </a:r>
          </a:p>
          <a:p>
            <a:pPr marL="742950" lvl="1"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EMD proposal explicitly recognizes the role of demand side management and storage; It implicitly remains vague about the role of other flexibility sources that could potentially prove cheaper </a:t>
            </a:r>
            <a:r>
              <a:rPr lang="en-US" dirty="0">
                <a:latin typeface="Calibri" panose="020F0502020204030204" pitchFamily="34" charset="0"/>
                <a:ea typeface="Calibri" panose="020F0502020204030204" pitchFamily="34" charset="0"/>
              </a:rPr>
              <a:t>(e.g. </a:t>
            </a:r>
            <a:r>
              <a:rPr lang="en-US" sz="1800" dirty="0">
                <a:effectLst/>
                <a:latin typeface="Calibri" panose="020F0502020204030204" pitchFamily="34" charset="0"/>
                <a:ea typeface="Calibri" panose="020F0502020204030204" pitchFamily="34" charset="0"/>
              </a:rPr>
              <a:t>hydrogen or biomethane gas turbine plants or other technologies that might emerge in the near future) and this could be a missed opportunity</a:t>
            </a:r>
            <a:r>
              <a:rPr lang="en-BE" dirty="0">
                <a:effectLst/>
              </a:rPr>
              <a:t> </a:t>
            </a:r>
            <a:endParaRPr lang="en-US" b="0" i="0" dirty="0">
              <a:effectLst/>
            </a:endParaRPr>
          </a:p>
          <a:p>
            <a:pPr marL="285750" indent="-285750" algn="l">
              <a:buFont typeface="Arial" panose="020B0604020202020204" pitchFamily="34" charset="0"/>
              <a:buChar char="•"/>
            </a:pPr>
            <a:r>
              <a:rPr lang="en-US" b="0" i="0" dirty="0">
                <a:effectLst/>
              </a:rPr>
              <a:t>Environmental criteria, such as emission limits, can be integrated into CRMs to prevent lock-in of high-emission technologies; </a:t>
            </a:r>
            <a:r>
              <a:rPr lang="en-US" sz="1800" dirty="0">
                <a:effectLst/>
                <a:latin typeface="Calibri" panose="020F0502020204030204" pitchFamily="34" charset="0"/>
                <a:ea typeface="Calibri" panose="020F0502020204030204" pitchFamily="34" charset="0"/>
                <a:cs typeface="Arial" panose="020B0604020202020204" pitchFamily="34" charset="0"/>
              </a:rPr>
              <a:t>keeping in mind however that giving up on technology neutrality comes with economic costs. </a:t>
            </a:r>
            <a:endParaRPr lang="en-US" b="0" i="0" dirty="0">
              <a:effectLst/>
            </a:endParaRPr>
          </a:p>
        </p:txBody>
      </p:sp>
    </p:spTree>
    <p:extLst>
      <p:ext uri="{BB962C8B-B14F-4D97-AF65-F5344CB8AC3E}">
        <p14:creationId xmlns:p14="http://schemas.microsoft.com/office/powerpoint/2010/main" val="4904841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lnSpcReduction="10000"/>
          </a:bodyPr>
          <a:lstStyle/>
          <a:p>
            <a:r>
              <a:rPr lang="en-US" dirty="0">
                <a:latin typeface="Cambria" panose="02040503050406030204" pitchFamily="18" charset="0"/>
              </a:rPr>
              <a:t>Electricity Market Design, Decarbonization, and Industries’ competitiveness</a:t>
            </a:r>
          </a:p>
        </p:txBody>
      </p:sp>
      <p:sp>
        <p:nvSpPr>
          <p:cNvPr id="3" name="Content Placeholder 9">
            <a:extLst>
              <a:ext uri="{FF2B5EF4-FFF2-40B4-BE49-F238E27FC236}">
                <a16:creationId xmlns:a16="http://schemas.microsoft.com/office/drawing/2014/main" id="{AFA1D931-79FF-C8E5-6518-D2F9DA96E1BB}"/>
              </a:ext>
            </a:extLst>
          </p:cNvPr>
          <p:cNvSpPr txBox="1">
            <a:spLocks/>
          </p:cNvSpPr>
          <p:nvPr/>
        </p:nvSpPr>
        <p:spPr>
          <a:xfrm>
            <a:off x="328930" y="1320593"/>
            <a:ext cx="10072459" cy="579843"/>
          </a:xfrm>
          <a:prstGeom prst="rect">
            <a:avLst/>
          </a:prstGeom>
        </p:spPr>
        <p:txBody>
          <a:bodyPr vert="horz" lIns="91440" tIns="45720" rIns="91440" bIns="45720" rtlCol="0">
            <a:no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200" b="1" dirty="0"/>
              <a:t> 4. EU Industries’ Competitiveness</a:t>
            </a:r>
          </a:p>
        </p:txBody>
      </p:sp>
      <p:sp>
        <p:nvSpPr>
          <p:cNvPr id="2" name="Content Placeholder 9">
            <a:extLst>
              <a:ext uri="{FF2B5EF4-FFF2-40B4-BE49-F238E27FC236}">
                <a16:creationId xmlns:a16="http://schemas.microsoft.com/office/drawing/2014/main" id="{7879F6B0-8D90-6067-46D3-9768518C2562}"/>
              </a:ext>
            </a:extLst>
          </p:cNvPr>
          <p:cNvSpPr txBox="1">
            <a:spLocks/>
          </p:cNvSpPr>
          <p:nvPr/>
        </p:nvSpPr>
        <p:spPr>
          <a:xfrm>
            <a:off x="263609" y="1883973"/>
            <a:ext cx="10072459" cy="57984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fr-BE" sz="2000" b="1" dirty="0"/>
              <a:t>   </a:t>
            </a:r>
            <a:r>
              <a:rPr lang="en-US" sz="2000" b="1" dirty="0"/>
              <a:t>4.1. Short-term interventions</a:t>
            </a:r>
          </a:p>
        </p:txBody>
      </p:sp>
      <p:sp>
        <p:nvSpPr>
          <p:cNvPr id="4" name="TextBox 3">
            <a:extLst>
              <a:ext uri="{FF2B5EF4-FFF2-40B4-BE49-F238E27FC236}">
                <a16:creationId xmlns:a16="http://schemas.microsoft.com/office/drawing/2014/main" id="{044D25B4-FA31-5208-4975-DFBA47C29142}"/>
              </a:ext>
            </a:extLst>
          </p:cNvPr>
          <p:cNvSpPr txBox="1"/>
          <p:nvPr/>
        </p:nvSpPr>
        <p:spPr>
          <a:xfrm>
            <a:off x="-296910" y="2242993"/>
            <a:ext cx="12429089" cy="4693593"/>
          </a:xfrm>
          <a:prstGeom prst="rect">
            <a:avLst/>
          </a:prstGeom>
          <a:noFill/>
        </p:spPr>
        <p:txBody>
          <a:bodyPr wrap="square" rtlCol="0">
            <a:spAutoFit/>
          </a:bodyPr>
          <a:lstStyle/>
          <a:p>
            <a:pPr marL="742950" lvl="2" indent="-285750">
              <a:spcBef>
                <a:spcPts val="600"/>
              </a:spcBef>
              <a:spcAft>
                <a:spcPts val="600"/>
              </a:spcAft>
              <a:buFont typeface="Arial" panose="020B0604020202020204" pitchFamily="34" charset="0"/>
              <a:buChar char="•"/>
            </a:pPr>
            <a:r>
              <a:rPr lang="en-US" b="1" dirty="0"/>
              <a:t>Interventions in the wholesale and/or the retail market </a:t>
            </a:r>
            <a:r>
              <a:rPr lang="en-US" dirty="0"/>
              <a:t>in most EU countries; E.g. price or bid limits, revenue caps, windfall profit taxes, or regulation of retail tariffs.</a:t>
            </a:r>
          </a:p>
          <a:p>
            <a:pPr marL="742950" lvl="2" indent="-285750">
              <a:spcBef>
                <a:spcPts val="600"/>
              </a:spcBef>
              <a:spcAft>
                <a:spcPts val="600"/>
              </a:spcAft>
              <a:buFont typeface="Arial" panose="020B0604020202020204" pitchFamily="34" charset="0"/>
              <a:buChar char="•"/>
            </a:pPr>
            <a:r>
              <a:rPr lang="en-US" dirty="0"/>
              <a:t>Several measures in the form of direct support to final consumers, incl. </a:t>
            </a:r>
            <a:r>
              <a:rPr lang="en-US" b="1" dirty="0"/>
              <a:t>state aid to energy-intensive industry</a:t>
            </a:r>
            <a:r>
              <a:rPr lang="en-US" dirty="0"/>
              <a:t>. </a:t>
            </a:r>
          </a:p>
          <a:p>
            <a:pPr marL="742950" lvl="2" indent="-285750">
              <a:spcBef>
                <a:spcPts val="600"/>
              </a:spcBef>
              <a:spcAft>
                <a:spcPts val="600"/>
              </a:spcAft>
              <a:buFont typeface="Arial" panose="020B0604020202020204" pitchFamily="34" charset="0"/>
              <a:buChar char="•"/>
            </a:pPr>
            <a:r>
              <a:rPr lang="en-US" dirty="0"/>
              <a:t>Measures met their objective of </a:t>
            </a:r>
            <a:r>
              <a:rPr lang="en-US" b="1" dirty="0"/>
              <a:t>shielding consumers from high prices</a:t>
            </a:r>
            <a:r>
              <a:rPr lang="en-US" dirty="0"/>
              <a:t> in the short term, however they entailed significant spending, might have had unintended consequences (e.g. increased emissions)</a:t>
            </a:r>
          </a:p>
          <a:p>
            <a:pPr marL="742950" lvl="2" indent="-285750">
              <a:spcBef>
                <a:spcPts val="600"/>
              </a:spcBef>
              <a:spcAft>
                <a:spcPts val="600"/>
              </a:spcAft>
              <a:buFont typeface="Arial" panose="020B0604020202020204" pitchFamily="34" charset="0"/>
              <a:buChar char="•"/>
            </a:pPr>
            <a:r>
              <a:rPr lang="en-US" dirty="0"/>
              <a:t>From an international trade point of view, measures involving governments subsidizing electricity prices for industry, might be </a:t>
            </a:r>
            <a:r>
              <a:rPr lang="en-US" b="1" dirty="0"/>
              <a:t>defended as temporary/exceptional</a:t>
            </a:r>
            <a:r>
              <a:rPr lang="en-US" dirty="0"/>
              <a:t>, but may run counter to principles of world trade if extended.</a:t>
            </a:r>
          </a:p>
          <a:p>
            <a:pPr marL="742950" lvl="2" indent="-285750">
              <a:spcBef>
                <a:spcPts val="600"/>
              </a:spcBef>
              <a:spcAft>
                <a:spcPts val="600"/>
              </a:spcAft>
              <a:buFont typeface="Arial" panose="020B0604020202020204" pitchFamily="34" charset="0"/>
              <a:buChar char="•"/>
            </a:pPr>
            <a:r>
              <a:rPr lang="en-US" dirty="0"/>
              <a:t>Going forward,</a:t>
            </a:r>
          </a:p>
          <a:p>
            <a:pPr marL="1200150" lvl="3" indent="-285750">
              <a:spcBef>
                <a:spcPts val="600"/>
              </a:spcBef>
              <a:spcAft>
                <a:spcPts val="600"/>
              </a:spcAft>
              <a:buFont typeface="Arial" panose="020B0604020202020204" pitchFamily="34" charset="0"/>
              <a:buChar char="•"/>
            </a:pPr>
            <a:r>
              <a:rPr lang="en-US" b="1" dirty="0"/>
              <a:t>State aid</a:t>
            </a:r>
            <a:r>
              <a:rPr lang="en-US" dirty="0"/>
              <a:t>: measures </a:t>
            </a:r>
            <a:r>
              <a:rPr lang="en-US" b="1" dirty="0"/>
              <a:t>supporting </a:t>
            </a:r>
            <a:r>
              <a:rPr lang="en-US" b="1" dirty="0" err="1"/>
              <a:t>decarbonisation</a:t>
            </a:r>
            <a:r>
              <a:rPr lang="en-US" dirty="0"/>
              <a:t> investments by industry like </a:t>
            </a:r>
            <a:r>
              <a:rPr lang="en-US" dirty="0" err="1"/>
              <a:t>CCfDs</a:t>
            </a:r>
            <a:r>
              <a:rPr lang="en-US" dirty="0"/>
              <a:t> are more defendable compared to electricity price subsidies; they are also aligned with the Temporary Crisis and Transition Framework.</a:t>
            </a:r>
          </a:p>
          <a:p>
            <a:pPr marL="1200150" lvl="3" indent="-285750">
              <a:spcBef>
                <a:spcPts val="600"/>
              </a:spcBef>
              <a:spcAft>
                <a:spcPts val="600"/>
              </a:spcAft>
              <a:buFont typeface="Arial" panose="020B0604020202020204" pitchFamily="34" charset="0"/>
              <a:buChar char="•"/>
            </a:pPr>
            <a:r>
              <a:rPr lang="en-US" b="1" dirty="0"/>
              <a:t>Market design</a:t>
            </a:r>
            <a:r>
              <a:rPr lang="en-US" dirty="0"/>
              <a:t>: can some of these </a:t>
            </a:r>
            <a:r>
              <a:rPr lang="en-US" b="1" dirty="0"/>
              <a:t>measures</a:t>
            </a:r>
            <a:r>
              <a:rPr lang="en-US" dirty="0"/>
              <a:t> be </a:t>
            </a:r>
            <a:r>
              <a:rPr lang="en-US" b="1" dirty="0"/>
              <a:t>ex-ante integrated in the market design </a:t>
            </a:r>
            <a:r>
              <a:rPr lang="en-US" dirty="0"/>
              <a:t>to provide a more predictable and uniform solution across EU?</a:t>
            </a:r>
          </a:p>
          <a:p>
            <a:pPr marL="285750" indent="-285750" algn="l">
              <a:buFont typeface="Arial" panose="020B0604020202020204" pitchFamily="34" charset="0"/>
              <a:buChar char="•"/>
            </a:pPr>
            <a:endParaRPr lang="en-US" b="0" i="0" dirty="0">
              <a:solidFill>
                <a:srgbClr val="374151"/>
              </a:solidFill>
              <a:effectLst/>
            </a:endParaRPr>
          </a:p>
        </p:txBody>
      </p:sp>
    </p:spTree>
    <p:extLst>
      <p:ext uri="{BB962C8B-B14F-4D97-AF65-F5344CB8AC3E}">
        <p14:creationId xmlns:p14="http://schemas.microsoft.com/office/powerpoint/2010/main" val="8756919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lnSpcReduction="10000"/>
          </a:bodyPr>
          <a:lstStyle/>
          <a:p>
            <a:r>
              <a:rPr lang="en-US" dirty="0">
                <a:latin typeface="Cambria" panose="02040503050406030204" pitchFamily="18" charset="0"/>
              </a:rPr>
              <a:t>Electricity Market Design, Decarbonization, and Industries’ competitiveness</a:t>
            </a:r>
          </a:p>
        </p:txBody>
      </p:sp>
      <p:sp>
        <p:nvSpPr>
          <p:cNvPr id="3" name="Content Placeholder 9">
            <a:extLst>
              <a:ext uri="{FF2B5EF4-FFF2-40B4-BE49-F238E27FC236}">
                <a16:creationId xmlns:a16="http://schemas.microsoft.com/office/drawing/2014/main" id="{AFA1D931-79FF-C8E5-6518-D2F9DA96E1BB}"/>
              </a:ext>
            </a:extLst>
          </p:cNvPr>
          <p:cNvSpPr txBox="1">
            <a:spLocks/>
          </p:cNvSpPr>
          <p:nvPr/>
        </p:nvSpPr>
        <p:spPr>
          <a:xfrm>
            <a:off x="328930" y="1320593"/>
            <a:ext cx="10072459" cy="579843"/>
          </a:xfrm>
          <a:prstGeom prst="rect">
            <a:avLst/>
          </a:prstGeom>
        </p:spPr>
        <p:txBody>
          <a:bodyPr vert="horz" lIns="91440" tIns="45720" rIns="91440" bIns="45720" rtlCol="0">
            <a:no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200" b="1" dirty="0"/>
              <a:t> 4. EU Industries’ Competitiveness</a:t>
            </a:r>
          </a:p>
        </p:txBody>
      </p:sp>
      <p:sp>
        <p:nvSpPr>
          <p:cNvPr id="2" name="Content Placeholder 9">
            <a:extLst>
              <a:ext uri="{FF2B5EF4-FFF2-40B4-BE49-F238E27FC236}">
                <a16:creationId xmlns:a16="http://schemas.microsoft.com/office/drawing/2014/main" id="{7879F6B0-8D90-6067-46D3-9768518C2562}"/>
              </a:ext>
            </a:extLst>
          </p:cNvPr>
          <p:cNvSpPr txBox="1">
            <a:spLocks/>
          </p:cNvSpPr>
          <p:nvPr/>
        </p:nvSpPr>
        <p:spPr>
          <a:xfrm>
            <a:off x="263609" y="1869488"/>
            <a:ext cx="10072459" cy="57984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fr-BE" sz="2000" b="1" dirty="0"/>
              <a:t>   </a:t>
            </a:r>
            <a:r>
              <a:rPr lang="en-US" sz="2000" b="1" dirty="0"/>
              <a:t>4.2. PPAs</a:t>
            </a:r>
          </a:p>
        </p:txBody>
      </p:sp>
      <p:sp>
        <p:nvSpPr>
          <p:cNvPr id="5" name="TextBox 4">
            <a:extLst>
              <a:ext uri="{FF2B5EF4-FFF2-40B4-BE49-F238E27FC236}">
                <a16:creationId xmlns:a16="http://schemas.microsoft.com/office/drawing/2014/main" id="{A831149B-6627-C883-1AD9-82A0D53A3D65}"/>
              </a:ext>
            </a:extLst>
          </p:cNvPr>
          <p:cNvSpPr txBox="1"/>
          <p:nvPr/>
        </p:nvSpPr>
        <p:spPr>
          <a:xfrm>
            <a:off x="263608" y="2159410"/>
            <a:ext cx="11794507" cy="3493264"/>
          </a:xfrm>
          <a:prstGeom prst="rect">
            <a:avLst/>
          </a:prstGeom>
          <a:noFill/>
        </p:spPr>
        <p:txBody>
          <a:bodyPr wrap="square" rtlCol="0">
            <a:spAutoFit/>
          </a:bodyPr>
          <a:lstStyle/>
          <a:p>
            <a:pPr marL="285750" indent="-285750" algn="l">
              <a:buFont typeface="Arial" panose="020B0604020202020204" pitchFamily="34" charset="0"/>
              <a:buChar char="•"/>
            </a:pPr>
            <a:r>
              <a:rPr lang="en-US" sz="1700" b="0" i="0" dirty="0">
                <a:effectLst/>
              </a:rPr>
              <a:t>Public guarantees to remove </a:t>
            </a:r>
            <a:r>
              <a:rPr lang="en-US" sz="1700" b="1" i="0" dirty="0">
                <a:effectLst/>
              </a:rPr>
              <a:t>creditworthiness</a:t>
            </a:r>
            <a:r>
              <a:rPr lang="en-US" sz="1700" b="0" i="0" dirty="0">
                <a:effectLst/>
              </a:rPr>
              <a:t> </a:t>
            </a:r>
            <a:r>
              <a:rPr lang="en-US" sz="1700" b="1" i="0" dirty="0">
                <a:effectLst/>
              </a:rPr>
              <a:t>barrier</a:t>
            </a:r>
            <a:r>
              <a:rPr lang="en-US" sz="1700" b="0" i="0" dirty="0">
                <a:effectLst/>
              </a:rPr>
              <a:t>: challenge of overcoming risk of moral hazard; </a:t>
            </a:r>
          </a:p>
          <a:p>
            <a:pPr marL="285750" indent="-285750" algn="l">
              <a:buFont typeface="Arial" panose="020B0604020202020204" pitchFamily="34" charset="0"/>
              <a:buChar char="•"/>
            </a:pPr>
            <a:r>
              <a:rPr lang="en-US" sz="1700" b="0" i="0" dirty="0">
                <a:effectLst/>
              </a:rPr>
              <a:t>Heavy industry see a </a:t>
            </a:r>
            <a:r>
              <a:rPr lang="en-US" sz="1700" b="1" i="0" dirty="0">
                <a:effectLst/>
              </a:rPr>
              <a:t>risk of price decline</a:t>
            </a:r>
            <a:r>
              <a:rPr lang="en-US" sz="1700" b="0" i="0" dirty="0">
                <a:effectLst/>
              </a:rPr>
              <a:t>, which </a:t>
            </a:r>
            <a:r>
              <a:rPr lang="en-US" sz="1700" b="1" i="0" dirty="0">
                <a:effectLst/>
              </a:rPr>
              <a:t>prevents</a:t>
            </a:r>
            <a:r>
              <a:rPr lang="en-US" sz="1700" b="0" i="0" dirty="0">
                <a:effectLst/>
              </a:rPr>
              <a:t> them from </a:t>
            </a:r>
            <a:r>
              <a:rPr lang="en-US" sz="1700" b="1" i="0" dirty="0">
                <a:effectLst/>
              </a:rPr>
              <a:t>contracting</a:t>
            </a:r>
            <a:r>
              <a:rPr lang="en-US" sz="1700" b="0" i="0" dirty="0">
                <a:effectLst/>
              </a:rPr>
              <a:t> (a large share of) </a:t>
            </a:r>
            <a:r>
              <a:rPr lang="en-US" sz="1700" b="1" i="0" dirty="0">
                <a:effectLst/>
              </a:rPr>
              <a:t>demand via PPAs </a:t>
            </a:r>
            <a:r>
              <a:rPr lang="en-US" sz="1700" b="0" i="0" dirty="0">
                <a:effectLst/>
              </a:rPr>
              <a:t>(source: Baringa, 2022, study for the EIB/EC)</a:t>
            </a:r>
          </a:p>
          <a:p>
            <a:pPr marL="285750" indent="-285750" algn="l">
              <a:buFont typeface="Arial" panose="020B0604020202020204" pitchFamily="34" charset="0"/>
              <a:buChar char="•"/>
            </a:pPr>
            <a:r>
              <a:rPr lang="en-US" sz="1700" b="0" i="0" dirty="0">
                <a:effectLst/>
              </a:rPr>
              <a:t>When </a:t>
            </a:r>
            <a:r>
              <a:rPr lang="en-US" sz="1700" b="1" i="0" dirty="0">
                <a:effectLst/>
              </a:rPr>
              <a:t>retailers are the counterparties</a:t>
            </a:r>
            <a:r>
              <a:rPr lang="en-US" sz="1700" b="0" i="0" dirty="0">
                <a:effectLst/>
              </a:rPr>
              <a:t>, what can be done to ensure that conditions/</a:t>
            </a:r>
            <a:r>
              <a:rPr lang="en-US" sz="1700" b="1" i="0" dirty="0">
                <a:effectLst/>
              </a:rPr>
              <a:t>benefits are passed on to final users</a:t>
            </a:r>
            <a:r>
              <a:rPr lang="en-US" sz="1700" b="0" i="0" dirty="0">
                <a:effectLst/>
              </a:rPr>
              <a:t>?</a:t>
            </a:r>
          </a:p>
          <a:p>
            <a:pPr marL="285750" indent="-285750" algn="l">
              <a:buFont typeface="Arial" panose="020B0604020202020204" pitchFamily="34" charset="0"/>
              <a:buChar char="•"/>
            </a:pPr>
            <a:r>
              <a:rPr lang="en-US" sz="1700" b="0" i="0" dirty="0">
                <a:effectLst/>
              </a:rPr>
              <a:t>Low carbon generation developers ideally want PPAs covering the entire lifetime of assets, while industry </a:t>
            </a:r>
            <a:r>
              <a:rPr lang="en-US" sz="1700" b="0" i="0" dirty="0" err="1">
                <a:effectLst/>
              </a:rPr>
              <a:t>offtakers</a:t>
            </a:r>
            <a:r>
              <a:rPr lang="en-US" sz="1700" b="0" i="0" dirty="0">
                <a:effectLst/>
              </a:rPr>
              <a:t> might be reluctant to sign very long contracts. To </a:t>
            </a:r>
            <a:r>
              <a:rPr lang="en-US" sz="1700" b="1" i="0" dirty="0">
                <a:effectLst/>
              </a:rPr>
              <a:t>bridge contract duration appetite</a:t>
            </a:r>
            <a:r>
              <a:rPr lang="en-US" sz="1700" b="0" i="0" dirty="0">
                <a:effectLst/>
              </a:rPr>
              <a:t>, is there a role for a government intermediary (i.e. the regulator) that signs 15-20 years with developers and 2-3 year contracts with </a:t>
            </a:r>
            <a:r>
              <a:rPr lang="en-US" sz="1700" b="0" i="0" dirty="0" err="1">
                <a:effectLst/>
              </a:rPr>
              <a:t>offtakers</a:t>
            </a:r>
            <a:r>
              <a:rPr lang="en-US" sz="1700" b="0" i="0" dirty="0">
                <a:effectLst/>
              </a:rPr>
              <a:t>? </a:t>
            </a:r>
          </a:p>
          <a:p>
            <a:pPr marL="285750" indent="-285750" algn="l">
              <a:buFont typeface="Arial" panose="020B0604020202020204" pitchFamily="34" charset="0"/>
              <a:buChar char="•"/>
            </a:pPr>
            <a:r>
              <a:rPr lang="en-US" sz="1700" b="0" i="0" dirty="0">
                <a:effectLst/>
              </a:rPr>
              <a:t>Is there a role for </a:t>
            </a:r>
            <a:r>
              <a:rPr lang="en-US" sz="1700" b="1" i="0" dirty="0">
                <a:effectLst/>
              </a:rPr>
              <a:t>standardization of PPAs</a:t>
            </a:r>
            <a:r>
              <a:rPr lang="en-US" sz="1700" b="0" i="0" dirty="0">
                <a:effectLst/>
              </a:rPr>
              <a:t>? If governments provide guarantees some form of standardization can reduce the risk of moral hazard. It could also reduce complexity and improve accessibility for smaller players.</a:t>
            </a:r>
          </a:p>
          <a:p>
            <a:pPr marL="285750" indent="-285750" algn="l">
              <a:buFont typeface="Arial" panose="020B0604020202020204" pitchFamily="34" charset="0"/>
              <a:buChar char="•"/>
            </a:pPr>
            <a:r>
              <a:rPr lang="en-US" sz="1700" b="0" i="0" dirty="0">
                <a:effectLst/>
              </a:rPr>
              <a:t>Some governments have better capacity/experience in offering guarantees. Is there a </a:t>
            </a:r>
            <a:r>
              <a:rPr lang="en-US" sz="1700" b="1" i="0" dirty="0">
                <a:effectLst/>
              </a:rPr>
              <a:t>role for the EU </a:t>
            </a:r>
            <a:r>
              <a:rPr lang="en-US" sz="1700" b="0" i="0" dirty="0">
                <a:effectLst/>
              </a:rPr>
              <a:t>and financial institutions like EIB in leveling the playing field, through instruments enabling </a:t>
            </a:r>
            <a:r>
              <a:rPr lang="en-US" sz="1700" b="1" i="0" dirty="0">
                <a:effectLst/>
              </a:rPr>
              <a:t>guarantees</a:t>
            </a:r>
            <a:r>
              <a:rPr lang="en-US" sz="1700" b="0" i="0" dirty="0">
                <a:effectLst/>
              </a:rPr>
              <a:t> or work on </a:t>
            </a:r>
            <a:r>
              <a:rPr lang="en-US" sz="1700" b="1" i="0" dirty="0" err="1">
                <a:effectLst/>
              </a:rPr>
              <a:t>standardisation</a:t>
            </a:r>
            <a:r>
              <a:rPr lang="en-US" sz="1700" b="0" i="0" dirty="0">
                <a:effectLst/>
              </a:rPr>
              <a:t>?</a:t>
            </a:r>
          </a:p>
          <a:p>
            <a:pPr marL="285750" indent="-285750" algn="l">
              <a:buFont typeface="Arial" panose="020B0604020202020204" pitchFamily="34" charset="0"/>
              <a:buChar char="•"/>
            </a:pPr>
            <a:r>
              <a:rPr lang="en-US" sz="1700" b="0" i="0" dirty="0">
                <a:effectLst/>
              </a:rPr>
              <a:t>An </a:t>
            </a:r>
            <a:r>
              <a:rPr lang="en-US" sz="1700" b="1" i="0" dirty="0">
                <a:effectLst/>
              </a:rPr>
              <a:t>increased role for PPAs </a:t>
            </a:r>
            <a:r>
              <a:rPr lang="en-US" sz="1700" b="0" i="0" dirty="0">
                <a:effectLst/>
              </a:rPr>
              <a:t>can be envisaged; Notwithstanding, </a:t>
            </a:r>
            <a:r>
              <a:rPr lang="en-US" sz="1700" b="1" i="0" dirty="0">
                <a:effectLst/>
              </a:rPr>
              <a:t>other</a:t>
            </a:r>
            <a:r>
              <a:rPr lang="en-US" sz="1700" b="0" i="0" dirty="0">
                <a:effectLst/>
              </a:rPr>
              <a:t> types of contracts and </a:t>
            </a:r>
            <a:r>
              <a:rPr lang="en-US" sz="1700" b="1" i="0" dirty="0">
                <a:effectLst/>
              </a:rPr>
              <a:t>forms of government support </a:t>
            </a:r>
            <a:r>
              <a:rPr lang="en-US" sz="1700" b="0" i="0" dirty="0">
                <a:effectLst/>
              </a:rPr>
              <a:t>will play an important role in delivering the scale of investment needed for achieving climate and energy goals.</a:t>
            </a:r>
          </a:p>
        </p:txBody>
      </p:sp>
      <p:sp>
        <p:nvSpPr>
          <p:cNvPr id="6" name="Content Placeholder 9">
            <a:extLst>
              <a:ext uri="{FF2B5EF4-FFF2-40B4-BE49-F238E27FC236}">
                <a16:creationId xmlns:a16="http://schemas.microsoft.com/office/drawing/2014/main" id="{3CEDFDB3-DB4D-FADB-7995-C5C977C67CBC}"/>
              </a:ext>
            </a:extLst>
          </p:cNvPr>
          <p:cNvSpPr txBox="1">
            <a:spLocks/>
          </p:cNvSpPr>
          <p:nvPr/>
        </p:nvSpPr>
        <p:spPr>
          <a:xfrm>
            <a:off x="133885" y="5690915"/>
            <a:ext cx="10072459" cy="57984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fr-BE" sz="2000" b="1" dirty="0"/>
              <a:t>   </a:t>
            </a:r>
            <a:r>
              <a:rPr lang="en-US" sz="2000" b="1" dirty="0"/>
              <a:t>4.3. </a:t>
            </a:r>
            <a:r>
              <a:rPr lang="en-US" sz="2000" b="1" dirty="0" err="1"/>
              <a:t>CfDs</a:t>
            </a:r>
            <a:endParaRPr lang="en-US" sz="2000" b="1" dirty="0"/>
          </a:p>
        </p:txBody>
      </p:sp>
      <p:sp>
        <p:nvSpPr>
          <p:cNvPr id="8" name="TextBox 7">
            <a:extLst>
              <a:ext uri="{FF2B5EF4-FFF2-40B4-BE49-F238E27FC236}">
                <a16:creationId xmlns:a16="http://schemas.microsoft.com/office/drawing/2014/main" id="{A51DCD54-B516-A924-85A6-82252029D62E}"/>
              </a:ext>
            </a:extLst>
          </p:cNvPr>
          <p:cNvSpPr txBox="1"/>
          <p:nvPr/>
        </p:nvSpPr>
        <p:spPr>
          <a:xfrm>
            <a:off x="-185872" y="5980837"/>
            <a:ext cx="12243987" cy="877163"/>
          </a:xfrm>
          <a:prstGeom prst="rect">
            <a:avLst/>
          </a:prstGeom>
          <a:noFill/>
        </p:spPr>
        <p:txBody>
          <a:bodyPr wrap="square">
            <a:spAutoFit/>
          </a:bodyPr>
          <a:lstStyle/>
          <a:p>
            <a:pPr marL="742950" lvl="2" indent="-285750">
              <a:buFont typeface="Arial" panose="020B0604020202020204" pitchFamily="34" charset="0"/>
              <a:buChar char="•"/>
            </a:pPr>
            <a:r>
              <a:rPr lang="en-US" sz="1700" dirty="0"/>
              <a:t>How will potential </a:t>
            </a:r>
            <a:r>
              <a:rPr lang="en-US" sz="1700" b="1" dirty="0"/>
              <a:t>revenues</a:t>
            </a:r>
            <a:r>
              <a:rPr lang="en-US" sz="1700" dirty="0"/>
              <a:t> be allocated? Should there be preferential treatment of certain users? The decision on how to allocate could become a </a:t>
            </a:r>
            <a:r>
              <a:rPr lang="en-US" sz="1700" b="1" dirty="0"/>
              <a:t>tool for competitiveness</a:t>
            </a:r>
            <a:r>
              <a:rPr lang="en-US" sz="1700" dirty="0"/>
              <a:t>.</a:t>
            </a:r>
          </a:p>
          <a:p>
            <a:pPr marL="742950" lvl="2" indent="-285750">
              <a:buFont typeface="Arial" panose="020B0604020202020204" pitchFamily="34" charset="0"/>
              <a:buChar char="•"/>
            </a:pPr>
            <a:r>
              <a:rPr lang="en-US" sz="1700" dirty="0" err="1"/>
              <a:t>CfDs</a:t>
            </a:r>
            <a:r>
              <a:rPr lang="en-US" sz="1700" dirty="0"/>
              <a:t> </a:t>
            </a:r>
            <a:r>
              <a:rPr lang="en-US" sz="1700" dirty="0" err="1"/>
              <a:t>derisks</a:t>
            </a:r>
            <a:r>
              <a:rPr lang="en-US" sz="1700" dirty="0"/>
              <a:t> the producer side but not the consumer. Is there a need for a </a:t>
            </a:r>
            <a:r>
              <a:rPr lang="en-US" sz="1700" b="1" dirty="0"/>
              <a:t>‘reverse’ </a:t>
            </a:r>
            <a:r>
              <a:rPr lang="en-US" sz="1700" b="1" dirty="0" err="1"/>
              <a:t>CfD</a:t>
            </a:r>
            <a:r>
              <a:rPr lang="en-US" sz="1700" b="1" dirty="0"/>
              <a:t> for consumers</a:t>
            </a:r>
            <a:r>
              <a:rPr lang="en-US" sz="1700" dirty="0"/>
              <a:t>?</a:t>
            </a:r>
            <a:endParaRPr lang="en-US" sz="1700" dirty="0">
              <a:highlight>
                <a:srgbClr val="FFFF00"/>
              </a:highlight>
            </a:endParaRPr>
          </a:p>
        </p:txBody>
      </p:sp>
    </p:spTree>
    <p:extLst>
      <p:ext uri="{BB962C8B-B14F-4D97-AF65-F5344CB8AC3E}">
        <p14:creationId xmlns:p14="http://schemas.microsoft.com/office/powerpoint/2010/main" val="5010868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lnSpcReduction="10000"/>
          </a:bodyPr>
          <a:lstStyle/>
          <a:p>
            <a:r>
              <a:rPr lang="en-US" dirty="0">
                <a:latin typeface="Cambria" panose="02040503050406030204" pitchFamily="18" charset="0"/>
              </a:rPr>
              <a:t>Electricity Market Design, Decarbonization, and Industries’ competitiveness</a:t>
            </a:r>
          </a:p>
        </p:txBody>
      </p:sp>
      <p:sp>
        <p:nvSpPr>
          <p:cNvPr id="3" name="Content Placeholder 9">
            <a:extLst>
              <a:ext uri="{FF2B5EF4-FFF2-40B4-BE49-F238E27FC236}">
                <a16:creationId xmlns:a16="http://schemas.microsoft.com/office/drawing/2014/main" id="{AFA1D931-79FF-C8E5-6518-D2F9DA96E1BB}"/>
              </a:ext>
            </a:extLst>
          </p:cNvPr>
          <p:cNvSpPr txBox="1">
            <a:spLocks/>
          </p:cNvSpPr>
          <p:nvPr/>
        </p:nvSpPr>
        <p:spPr>
          <a:xfrm>
            <a:off x="328930" y="1320593"/>
            <a:ext cx="10072459" cy="579843"/>
          </a:xfrm>
          <a:prstGeom prst="rect">
            <a:avLst/>
          </a:prstGeom>
        </p:spPr>
        <p:txBody>
          <a:bodyPr vert="horz" lIns="91440" tIns="45720" rIns="91440" bIns="45720" rtlCol="0">
            <a:no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200" b="1" dirty="0"/>
              <a:t> 4. EU Industries’ Competitiveness</a:t>
            </a:r>
          </a:p>
        </p:txBody>
      </p:sp>
      <p:sp>
        <p:nvSpPr>
          <p:cNvPr id="2" name="Content Placeholder 9">
            <a:extLst>
              <a:ext uri="{FF2B5EF4-FFF2-40B4-BE49-F238E27FC236}">
                <a16:creationId xmlns:a16="http://schemas.microsoft.com/office/drawing/2014/main" id="{7879F6B0-8D90-6067-46D3-9768518C2562}"/>
              </a:ext>
            </a:extLst>
          </p:cNvPr>
          <p:cNvSpPr txBox="1">
            <a:spLocks/>
          </p:cNvSpPr>
          <p:nvPr/>
        </p:nvSpPr>
        <p:spPr>
          <a:xfrm>
            <a:off x="263609" y="1869488"/>
            <a:ext cx="10072459" cy="57984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fr-BE" sz="2000" b="1" dirty="0"/>
              <a:t>   </a:t>
            </a:r>
            <a:r>
              <a:rPr lang="en-US" sz="2000" b="1" dirty="0"/>
              <a:t>4.3. Market design proposals for risk reduction</a:t>
            </a:r>
          </a:p>
          <a:p>
            <a:pPr lvl="1">
              <a:buFont typeface="Wingdings" panose="05000000000000000000" pitchFamily="2" charset="2"/>
              <a:buChar char="Ø"/>
            </a:pPr>
            <a:endParaRPr lang="en-US" sz="2000" b="1" dirty="0"/>
          </a:p>
        </p:txBody>
      </p:sp>
      <p:sp>
        <p:nvSpPr>
          <p:cNvPr id="5" name="TextBox 4">
            <a:extLst>
              <a:ext uri="{FF2B5EF4-FFF2-40B4-BE49-F238E27FC236}">
                <a16:creationId xmlns:a16="http://schemas.microsoft.com/office/drawing/2014/main" id="{A831149B-6627-C883-1AD9-82A0D53A3D65}"/>
              </a:ext>
            </a:extLst>
          </p:cNvPr>
          <p:cNvSpPr txBox="1"/>
          <p:nvPr/>
        </p:nvSpPr>
        <p:spPr>
          <a:xfrm>
            <a:off x="263608" y="2159410"/>
            <a:ext cx="11794507" cy="4247317"/>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effectLst/>
              </a:rPr>
              <a:t>A </a:t>
            </a:r>
            <a:r>
              <a:rPr lang="en-US" b="1" i="0" dirty="0">
                <a:effectLst/>
              </a:rPr>
              <a:t>potential departure from marginal pricing </a:t>
            </a:r>
            <a:r>
              <a:rPr lang="en-US" b="0" i="0" dirty="0">
                <a:effectLst/>
              </a:rPr>
              <a:t>has been a </a:t>
            </a:r>
            <a:r>
              <a:rPr lang="en-US" b="1" i="0" dirty="0">
                <a:effectLst/>
              </a:rPr>
              <a:t>recurring topic </a:t>
            </a:r>
            <a:r>
              <a:rPr lang="en-US" b="0" i="0" dirty="0">
                <a:effectLst/>
              </a:rPr>
              <a:t>in academic circles (especially in the UK), and more recently in EU political circles.</a:t>
            </a:r>
          </a:p>
          <a:p>
            <a:pPr marL="285750" indent="-285750" algn="l">
              <a:buFont typeface="Arial" panose="020B0604020202020204" pitchFamily="34" charset="0"/>
              <a:buChar char="•"/>
            </a:pPr>
            <a:r>
              <a:rPr lang="en-US" b="1" i="0" dirty="0">
                <a:effectLst/>
              </a:rPr>
              <a:t>EU countries divided</a:t>
            </a:r>
            <a:r>
              <a:rPr lang="en-US" b="0" i="0" dirty="0">
                <a:effectLst/>
              </a:rPr>
              <a:t> on the topic. Some governments have in the past years gone to Brussels with the message that the current design does not work. Others have advocated against far-reaching reforms.</a:t>
            </a:r>
          </a:p>
          <a:p>
            <a:pPr marL="285750" indent="-285750" algn="l">
              <a:buFont typeface="Arial" panose="020B0604020202020204" pitchFamily="34" charset="0"/>
              <a:buChar char="•"/>
            </a:pPr>
            <a:r>
              <a:rPr lang="en-US" b="0" i="0" dirty="0">
                <a:effectLst/>
              </a:rPr>
              <a:t>The marginal pricing model has been generally accepted by economists as </a:t>
            </a:r>
            <a:r>
              <a:rPr lang="en-US" b="1" i="0" dirty="0">
                <a:effectLst/>
              </a:rPr>
              <a:t>best suited for </a:t>
            </a:r>
            <a:r>
              <a:rPr lang="en-US" b="1" i="0" dirty="0" err="1">
                <a:effectLst/>
              </a:rPr>
              <a:t>liberalised</a:t>
            </a:r>
            <a:r>
              <a:rPr lang="en-US" b="1" i="0" dirty="0">
                <a:effectLst/>
              </a:rPr>
              <a:t> electricity markets</a:t>
            </a:r>
            <a:r>
              <a:rPr lang="en-US" b="0" i="0" dirty="0">
                <a:effectLst/>
              </a:rPr>
              <a:t>, as it (theoretically) provides efficiency, transparency and incentives to keep costs as low as possible. </a:t>
            </a:r>
          </a:p>
          <a:p>
            <a:pPr marL="285750" indent="-285750" algn="l">
              <a:buFont typeface="Arial" panose="020B0604020202020204" pitchFamily="34" charset="0"/>
              <a:buChar char="•"/>
            </a:pPr>
            <a:r>
              <a:rPr lang="en-US" b="0" i="0" dirty="0">
                <a:effectLst/>
              </a:rPr>
              <a:t>However, this rests on an </a:t>
            </a:r>
            <a:r>
              <a:rPr lang="en-US" b="1" i="0" dirty="0">
                <a:effectLst/>
              </a:rPr>
              <a:t>assumption</a:t>
            </a:r>
            <a:r>
              <a:rPr lang="en-US" b="0" i="0" dirty="0">
                <a:effectLst/>
              </a:rPr>
              <a:t> that does not apply in practice: the free entry (and exit) condition. </a:t>
            </a:r>
          </a:p>
          <a:p>
            <a:pPr marL="285750" indent="-285750" algn="l">
              <a:buFont typeface="Arial" panose="020B0604020202020204" pitchFamily="34" charset="0"/>
              <a:buChar char="•"/>
            </a:pPr>
            <a:r>
              <a:rPr lang="en-US" b="0" i="0" dirty="0">
                <a:effectLst/>
              </a:rPr>
              <a:t>Revisiting the current marginal pricing model, in the sense of assessing/comparing it to alternative setups, does not have to be a taboo topic.</a:t>
            </a:r>
          </a:p>
          <a:p>
            <a:pPr marL="285750" indent="-285750" algn="l">
              <a:buFont typeface="Arial" panose="020B0604020202020204" pitchFamily="34" charset="0"/>
              <a:buChar char="•"/>
            </a:pPr>
            <a:r>
              <a:rPr lang="en-US" b="0" i="0" dirty="0">
                <a:effectLst/>
              </a:rPr>
              <a:t>Various </a:t>
            </a:r>
            <a:r>
              <a:rPr lang="en-US" b="1" i="0" dirty="0">
                <a:effectLst/>
              </a:rPr>
              <a:t>proposals for a more profound reform </a:t>
            </a:r>
            <a:r>
              <a:rPr lang="en-US" b="0" i="0" dirty="0">
                <a:effectLst/>
              </a:rPr>
              <a:t>have been put forward, ranging from adjusting the marginal pricing mechanism to completely doing away with it. (Annex 1 of the report with overview of proposals)</a:t>
            </a:r>
          </a:p>
          <a:p>
            <a:pPr marL="1200150" lvl="2" indent="-285750">
              <a:buFont typeface="Arial" panose="020B0604020202020204" pitchFamily="34" charset="0"/>
              <a:buChar char="•"/>
            </a:pPr>
            <a:r>
              <a:rPr lang="en-US" b="0" i="0" dirty="0">
                <a:effectLst/>
              </a:rPr>
              <a:t>E.g. split markets proposal, creating Green Power Pools or RE pools, having a government agency as the sole </a:t>
            </a:r>
            <a:r>
              <a:rPr lang="en-US" b="0" i="0" dirty="0" err="1">
                <a:effectLst/>
              </a:rPr>
              <a:t>offtaker</a:t>
            </a:r>
            <a:r>
              <a:rPr lang="en-US" b="0" i="0" dirty="0">
                <a:effectLst/>
              </a:rPr>
              <a:t> of power, integrating a temporary ‘relief valve’ mechanism in the market design triggered only under exceptionally high prices, “pay-as-bid”, </a:t>
            </a:r>
            <a:r>
              <a:rPr lang="en-US" b="0" i="0" dirty="0" err="1">
                <a:effectLst/>
              </a:rPr>
              <a:t>etc</a:t>
            </a:r>
            <a:endParaRPr lang="en-US" b="0" i="0" dirty="0">
              <a:effectLst/>
            </a:endParaRPr>
          </a:p>
          <a:p>
            <a:pPr marL="1200150" lvl="2" indent="-285750">
              <a:buFont typeface="Arial" panose="020B0604020202020204" pitchFamily="34" charset="0"/>
              <a:buChar char="•"/>
            </a:pPr>
            <a:r>
              <a:rPr lang="en-US" b="0" i="0" dirty="0">
                <a:effectLst/>
              </a:rPr>
              <a:t>Proposals to </a:t>
            </a:r>
            <a:r>
              <a:rPr lang="en-US" b="1" i="0" dirty="0">
                <a:effectLst/>
              </a:rPr>
              <a:t>reduce the risk </a:t>
            </a:r>
            <a:r>
              <a:rPr lang="en-US" b="0" i="0" dirty="0">
                <a:effectLst/>
              </a:rPr>
              <a:t>of price volatility for consumers or also investment risks for producers</a:t>
            </a:r>
          </a:p>
        </p:txBody>
      </p:sp>
    </p:spTree>
    <p:extLst>
      <p:ext uri="{BB962C8B-B14F-4D97-AF65-F5344CB8AC3E}">
        <p14:creationId xmlns:p14="http://schemas.microsoft.com/office/powerpoint/2010/main" val="954795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lnSpcReduction="10000"/>
          </a:bodyPr>
          <a:lstStyle/>
          <a:p>
            <a:r>
              <a:rPr lang="en-US" dirty="0">
                <a:latin typeface="Cambria" panose="02040503050406030204" pitchFamily="18" charset="0"/>
              </a:rPr>
              <a:t>Electricity Market Design, Decarbonization, and Industries’ competitiveness</a:t>
            </a:r>
          </a:p>
        </p:txBody>
      </p:sp>
      <p:sp>
        <p:nvSpPr>
          <p:cNvPr id="3" name="Content Placeholder 9">
            <a:extLst>
              <a:ext uri="{FF2B5EF4-FFF2-40B4-BE49-F238E27FC236}">
                <a16:creationId xmlns:a16="http://schemas.microsoft.com/office/drawing/2014/main" id="{AFA1D931-79FF-C8E5-6518-D2F9DA96E1BB}"/>
              </a:ext>
            </a:extLst>
          </p:cNvPr>
          <p:cNvSpPr txBox="1">
            <a:spLocks/>
          </p:cNvSpPr>
          <p:nvPr/>
        </p:nvSpPr>
        <p:spPr>
          <a:xfrm>
            <a:off x="328930" y="1320593"/>
            <a:ext cx="10072459" cy="579843"/>
          </a:xfrm>
          <a:prstGeom prst="rect">
            <a:avLst/>
          </a:prstGeom>
        </p:spPr>
        <p:txBody>
          <a:bodyPr vert="horz" lIns="91440" tIns="45720" rIns="91440" bIns="45720" rtlCol="0">
            <a:no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200" b="1" dirty="0"/>
              <a:t> 5. Takeaways</a:t>
            </a:r>
          </a:p>
        </p:txBody>
      </p:sp>
      <p:sp>
        <p:nvSpPr>
          <p:cNvPr id="4" name="Content Placeholder 1">
            <a:extLst>
              <a:ext uri="{FF2B5EF4-FFF2-40B4-BE49-F238E27FC236}">
                <a16:creationId xmlns:a16="http://schemas.microsoft.com/office/drawing/2014/main" id="{BCD133C2-686E-CEEF-0F2E-642B204F24EC}"/>
              </a:ext>
            </a:extLst>
          </p:cNvPr>
          <p:cNvSpPr>
            <a:spLocks noGrp="1"/>
          </p:cNvSpPr>
          <p:nvPr>
            <p:ph idx="13"/>
          </p:nvPr>
        </p:nvSpPr>
        <p:spPr>
          <a:xfrm>
            <a:off x="328929" y="2028170"/>
            <a:ext cx="11651403" cy="4719764"/>
          </a:xfrm>
          <a:ln>
            <a:solidFill>
              <a:srgbClr val="1F6BA8"/>
            </a:solidFill>
          </a:ln>
        </p:spPr>
        <p:txBody>
          <a:bodyPr>
            <a:normAutofit/>
          </a:bodyPr>
          <a:lstStyle/>
          <a:p>
            <a:pPr marL="0" marR="0" lvl="0" indent="0">
              <a:lnSpc>
                <a:spcPct val="107000"/>
              </a:lnSpc>
              <a:spcBef>
                <a:spcPts val="0"/>
              </a:spcBef>
              <a:spcAft>
                <a:spcPts val="6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Key takeaways:</a:t>
            </a:r>
          </a:p>
          <a:p>
            <a:pPr marL="342900" marR="0" lvl="0" indent="-342900">
              <a:lnSpc>
                <a:spcPct val="107000"/>
              </a:lnSpc>
              <a:spcBef>
                <a:spcPts val="0"/>
              </a:spcBef>
              <a:spcAft>
                <a:spcPts val="6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issues discussed in the report can be divided into short-to-medium term and long-term. The former can be seen as a matter of “survival”, while the latter as providing the signal for investment in decarbonized electricity, the only reasonable approach to ensure the survival of EU industry in the context of carbon prices and increasingly ambitious climate policy. </a:t>
            </a:r>
          </a:p>
          <a:p>
            <a:pPr marL="342900" marR="0" lvl="0" indent="-342900">
              <a:lnSpc>
                <a:spcPct val="107000"/>
              </a:lnSpc>
              <a:spcBef>
                <a:spcPts val="0"/>
              </a:spcBef>
              <a:spcAft>
                <a:spcPts val="6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While solutions for long-term investment signals are presented, the challenge for solutions for the short term lies in ensuring that they do not conflict with climate objectives. </a:t>
            </a:r>
          </a:p>
          <a:p>
            <a:pPr marL="342900" marR="0" lvl="0" indent="-342900">
              <a:lnSpc>
                <a:spcPct val="107000"/>
              </a:lnSpc>
              <a:spcBef>
                <a:spcPts val="0"/>
              </a:spcBef>
              <a:spcAft>
                <a:spcPts val="6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balance between the short-term and long-term signals is </a:t>
            </a:r>
            <a:r>
              <a:rPr lang="en-US" sz="1800" kern="100" dirty="0">
                <a:latin typeface="Calibri" panose="020F0502020204030204" pitchFamily="34" charset="0"/>
                <a:ea typeface="Calibri" panose="020F0502020204030204" pitchFamily="34" charset="0"/>
                <a:cs typeface="Times New Roman" panose="02020603050405020304" pitchFamily="18" charset="0"/>
              </a:rPr>
              <a:t>missing from the debate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Having more of a sense of how much of the market would be navigating on long-term contracts and how much on marginal pricing, would allow carbon markets to better integrate long-term price signals into the carbon price.</a:t>
            </a:r>
          </a:p>
          <a:p>
            <a:pPr marL="342900" marR="0" lvl="0" indent="-342900">
              <a:lnSpc>
                <a:spcPct val="107000"/>
              </a:lnSpc>
              <a:spcBef>
                <a:spcPts val="0"/>
              </a:spcBef>
              <a:spcAft>
                <a:spcPts val="6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Given the interconnectivity of the EU power system, coordination of investment planning at EU level is needed, if we are not to lose sight of the aspiration of having an efficient and resilient power system at the European level.</a:t>
            </a:r>
          </a:p>
          <a:p>
            <a:pPr marL="342900" marR="0" lvl="0" indent="-342900">
              <a:lnSpc>
                <a:spcPct val="107000"/>
              </a:lnSpc>
              <a:spcBef>
                <a:spcPts val="0"/>
              </a:spcBef>
              <a:spcAft>
                <a:spcPts val="6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doubts whether the current marginal pricing system, which remains in place, applies itself well to a new decentralized and RE focused energy matrix resulting from the increasingly ambitious decarbonization policies</a:t>
            </a:r>
            <a:r>
              <a:rPr lang="en-US" sz="1800" kern="100" dirty="0">
                <a:latin typeface="Calibri" panose="020F0502020204030204" pitchFamily="34" charset="0"/>
                <a:ea typeface="Calibri" panose="020F0502020204030204" pitchFamily="34" charset="0"/>
                <a:cs typeface="Times New Roman" panose="02020603050405020304" pitchFamily="18" charset="0"/>
              </a:rPr>
              <a:t>.</a:t>
            </a:r>
            <a:endParaRPr lang="en-US" sz="2000" b="1" dirty="0">
              <a:solidFill>
                <a:srgbClr val="00B050"/>
              </a:solidFill>
              <a:latin typeface="Calibri" panose="020F0502020204030204" pitchFamily="34" charset="0"/>
              <a:cs typeface="Times New Roman" panose="02020603050405020304" pitchFamily="18" charset="0"/>
            </a:endParaRPr>
          </a:p>
          <a:p>
            <a:pPr algn="just">
              <a:lnSpc>
                <a:spcPct val="115000"/>
              </a:lnSpc>
              <a:spcBef>
                <a:spcPts val="0"/>
              </a:spcBef>
            </a:pPr>
            <a:endParaRPr lang="en-US" sz="2400" dirty="0">
              <a:latin typeface="Calibri" panose="020F0502020204030204" pitchFamily="34" charset="0"/>
              <a:cs typeface="Times New Roman" panose="02020603050405020304" pitchFamily="18" charset="0"/>
            </a:endParaRPr>
          </a:p>
          <a:p>
            <a:pPr marL="0" indent="0" algn="just">
              <a:lnSpc>
                <a:spcPct val="115000"/>
              </a:lnSpc>
              <a:spcBef>
                <a:spcPts val="0"/>
              </a:spcBef>
              <a:buNone/>
            </a:pPr>
            <a:endParaRPr lang="en-US" sz="2400" dirty="0">
              <a:latin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None/>
            </a:pPr>
            <a:endParaRPr lang="fr-BE"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70819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lnSpcReduction="10000"/>
          </a:bodyPr>
          <a:lstStyle/>
          <a:p>
            <a:r>
              <a:rPr lang="en-US" dirty="0">
                <a:latin typeface="Cambria" panose="02040503050406030204" pitchFamily="18" charset="0"/>
              </a:rPr>
              <a:t>Electricity Market Design, Decarbonization, and Industries’ competitiveness</a:t>
            </a:r>
          </a:p>
        </p:txBody>
      </p:sp>
      <p:sp>
        <p:nvSpPr>
          <p:cNvPr id="3" name="Content Placeholder 9">
            <a:extLst>
              <a:ext uri="{FF2B5EF4-FFF2-40B4-BE49-F238E27FC236}">
                <a16:creationId xmlns:a16="http://schemas.microsoft.com/office/drawing/2014/main" id="{AFA1D931-79FF-C8E5-6518-D2F9DA96E1BB}"/>
              </a:ext>
            </a:extLst>
          </p:cNvPr>
          <p:cNvSpPr txBox="1">
            <a:spLocks/>
          </p:cNvSpPr>
          <p:nvPr/>
        </p:nvSpPr>
        <p:spPr>
          <a:xfrm>
            <a:off x="328930" y="1320593"/>
            <a:ext cx="10072459" cy="579843"/>
          </a:xfrm>
          <a:prstGeom prst="rect">
            <a:avLst/>
          </a:prstGeom>
        </p:spPr>
        <p:txBody>
          <a:bodyPr vert="horz" lIns="91440" tIns="45720" rIns="91440" bIns="45720" rtlCol="0">
            <a:no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200" b="1" dirty="0"/>
              <a:t> 5. Takeaways</a:t>
            </a:r>
          </a:p>
        </p:txBody>
      </p:sp>
      <p:sp>
        <p:nvSpPr>
          <p:cNvPr id="5" name="TextBox 4">
            <a:extLst>
              <a:ext uri="{FF2B5EF4-FFF2-40B4-BE49-F238E27FC236}">
                <a16:creationId xmlns:a16="http://schemas.microsoft.com/office/drawing/2014/main" id="{A831149B-6627-C883-1AD9-82A0D53A3D65}"/>
              </a:ext>
            </a:extLst>
          </p:cNvPr>
          <p:cNvSpPr txBox="1"/>
          <p:nvPr/>
        </p:nvSpPr>
        <p:spPr>
          <a:xfrm>
            <a:off x="263608" y="1875594"/>
            <a:ext cx="11615125" cy="5078313"/>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effectLst/>
              </a:rPr>
              <a:t>After restructuring, the </a:t>
            </a:r>
            <a:r>
              <a:rPr lang="en-US" b="1" i="0" dirty="0">
                <a:effectLst/>
              </a:rPr>
              <a:t>absence of long-term markets </a:t>
            </a:r>
            <a:r>
              <a:rPr lang="en-US" b="0" i="0" dirty="0">
                <a:effectLst/>
              </a:rPr>
              <a:t>started to be felt, and </a:t>
            </a:r>
            <a:r>
              <a:rPr lang="en-US" b="1" i="0" dirty="0">
                <a:effectLst/>
              </a:rPr>
              <a:t>investments</a:t>
            </a:r>
            <a:r>
              <a:rPr lang="en-US" b="0" i="0" dirty="0">
                <a:effectLst/>
              </a:rPr>
              <a:t> largely </a:t>
            </a:r>
            <a:r>
              <a:rPr lang="en-US" b="1" i="0" dirty="0">
                <a:effectLst/>
              </a:rPr>
              <a:t>came to a stall </a:t>
            </a:r>
            <a:r>
              <a:rPr lang="en-US" b="0" i="0" dirty="0">
                <a:effectLst/>
              </a:rPr>
              <a:t>(except for subsidized ones). </a:t>
            </a:r>
          </a:p>
          <a:p>
            <a:pPr marL="285750" indent="-285750" algn="l">
              <a:buFont typeface="Arial" panose="020B0604020202020204" pitchFamily="34" charset="0"/>
              <a:buChar char="•"/>
            </a:pPr>
            <a:r>
              <a:rPr lang="en-US" b="0" i="0" dirty="0">
                <a:effectLst/>
              </a:rPr>
              <a:t>Due to this </a:t>
            </a:r>
            <a:r>
              <a:rPr lang="en-US" b="1" i="0" dirty="0">
                <a:effectLst/>
              </a:rPr>
              <a:t>prolonged period of underinvestment</a:t>
            </a:r>
            <a:r>
              <a:rPr lang="en-US" b="0" i="0" dirty="0">
                <a:effectLst/>
              </a:rPr>
              <a:t>, electricity prices are likely to continue to remain a challenge</a:t>
            </a:r>
          </a:p>
          <a:p>
            <a:pPr marL="285750" indent="-285750" algn="l">
              <a:buFont typeface="Arial" panose="020B0604020202020204" pitchFamily="34" charset="0"/>
              <a:buChar char="•"/>
            </a:pPr>
            <a:r>
              <a:rPr lang="en-US" b="0" i="0" dirty="0">
                <a:effectLst/>
              </a:rPr>
              <a:t>In the long-term, the solution that is clearly emerging is that of </a:t>
            </a:r>
            <a:r>
              <a:rPr lang="en-US" b="1" i="0" dirty="0">
                <a:effectLst/>
              </a:rPr>
              <a:t>electrification and decarbonization of the power industry </a:t>
            </a:r>
            <a:r>
              <a:rPr lang="en-US" b="0" i="0" dirty="0">
                <a:effectLst/>
              </a:rPr>
              <a:t>through renewables, and nuclear. </a:t>
            </a:r>
          </a:p>
          <a:p>
            <a:pPr marL="285750" indent="-285750" algn="l">
              <a:buFont typeface="Arial" panose="020B0604020202020204" pitchFamily="34" charset="0"/>
              <a:buChar char="•"/>
            </a:pPr>
            <a:r>
              <a:rPr lang="en-US" b="0" i="0" dirty="0">
                <a:effectLst/>
              </a:rPr>
              <a:t>A significant amount of investment is required, and the </a:t>
            </a:r>
            <a:r>
              <a:rPr lang="en-US" b="1" i="0" dirty="0">
                <a:effectLst/>
              </a:rPr>
              <a:t>signal from the electricity market, the carbon market </a:t>
            </a:r>
            <a:r>
              <a:rPr lang="en-US" b="0" i="0" dirty="0">
                <a:effectLst/>
              </a:rPr>
              <a:t>and the interaction between these needs to ensure a good framework to incentivize these investments.</a:t>
            </a:r>
          </a:p>
          <a:p>
            <a:pPr marL="285750" indent="-285750" algn="l">
              <a:buFont typeface="Arial" panose="020B0604020202020204" pitchFamily="34" charset="0"/>
              <a:buChar char="•"/>
            </a:pPr>
            <a:r>
              <a:rPr lang="en-US" b="1" i="0" dirty="0" err="1">
                <a:effectLst/>
              </a:rPr>
              <a:t>CfDs</a:t>
            </a:r>
            <a:r>
              <a:rPr lang="en-US" b="0" i="0" dirty="0">
                <a:effectLst/>
              </a:rPr>
              <a:t>, </a:t>
            </a:r>
            <a:r>
              <a:rPr lang="en-US" b="1" i="0" dirty="0" err="1">
                <a:effectLst/>
              </a:rPr>
              <a:t>cCfDs</a:t>
            </a:r>
            <a:r>
              <a:rPr lang="en-US" b="0" i="0" dirty="0">
                <a:effectLst/>
              </a:rPr>
              <a:t>, and long-term </a:t>
            </a:r>
            <a:r>
              <a:rPr lang="en-US" b="1" i="0" dirty="0">
                <a:effectLst/>
              </a:rPr>
              <a:t>PPAs</a:t>
            </a:r>
            <a:r>
              <a:rPr lang="en-US" b="0" i="0" dirty="0">
                <a:effectLst/>
              </a:rPr>
              <a:t>, along with capacity and flexibility </a:t>
            </a:r>
            <a:r>
              <a:rPr lang="en-US" b="1" i="0" dirty="0">
                <a:effectLst/>
              </a:rPr>
              <a:t>remuneration mechanisms </a:t>
            </a:r>
            <a:r>
              <a:rPr lang="en-US" b="0" i="0" dirty="0">
                <a:effectLst/>
              </a:rPr>
              <a:t>are emerging as the solution for providing sufficient long-term investment signals.</a:t>
            </a:r>
          </a:p>
          <a:p>
            <a:pPr marL="285750" indent="-285750" algn="l">
              <a:buFont typeface="Arial" panose="020B0604020202020204" pitchFamily="34" charset="0"/>
              <a:buChar char="•"/>
            </a:pPr>
            <a:r>
              <a:rPr lang="en-US" b="0" i="0" dirty="0">
                <a:effectLst/>
              </a:rPr>
              <a:t>Long-term contracts need to be available, but </a:t>
            </a:r>
            <a:r>
              <a:rPr lang="en-US" b="1" i="0" dirty="0">
                <a:effectLst/>
              </a:rPr>
              <a:t>there also needs to be customer demand </a:t>
            </a:r>
            <a:r>
              <a:rPr lang="en-US" b="0" i="0" dirty="0">
                <a:effectLst/>
              </a:rPr>
              <a:t>(i.e. for PPAs). </a:t>
            </a:r>
          </a:p>
          <a:p>
            <a:pPr marL="285750" indent="-285750" algn="l">
              <a:buFont typeface="Arial" panose="020B0604020202020204" pitchFamily="34" charset="0"/>
              <a:buChar char="•"/>
            </a:pPr>
            <a:r>
              <a:rPr lang="en-US" b="0" i="0" dirty="0">
                <a:effectLst/>
              </a:rPr>
              <a:t>The </a:t>
            </a:r>
            <a:r>
              <a:rPr lang="en-US" b="1" i="0" dirty="0">
                <a:effectLst/>
              </a:rPr>
              <a:t>relative contribution of short-term vs long-term pricing </a:t>
            </a:r>
            <a:r>
              <a:rPr lang="en-US" b="0" i="0" dirty="0">
                <a:effectLst/>
              </a:rPr>
              <a:t>is missing from the debate. </a:t>
            </a:r>
          </a:p>
          <a:p>
            <a:pPr marL="1200150" lvl="2" indent="-285750">
              <a:buFont typeface="Arial" panose="020B0604020202020204" pitchFamily="34" charset="0"/>
              <a:buChar char="•"/>
            </a:pPr>
            <a:r>
              <a:rPr lang="en-US" b="0" i="0" dirty="0">
                <a:effectLst/>
              </a:rPr>
              <a:t>A sense of how much of the market would be navigating on long-term contracts and how much on marginal pricing, would allow carbon markets to better integrate long-term price signals into the carbon price. </a:t>
            </a:r>
          </a:p>
          <a:p>
            <a:pPr marL="285750" indent="-285750" algn="l">
              <a:buFont typeface="Arial" panose="020B0604020202020204" pitchFamily="34" charset="0"/>
              <a:buChar char="•"/>
            </a:pPr>
            <a:r>
              <a:rPr lang="en-US" b="0" i="0" dirty="0">
                <a:effectLst/>
              </a:rPr>
              <a:t>The </a:t>
            </a:r>
            <a:r>
              <a:rPr lang="en-US" b="1" i="0" dirty="0">
                <a:effectLst/>
              </a:rPr>
              <a:t>relative contribution of different long-term instruments</a:t>
            </a:r>
            <a:r>
              <a:rPr lang="en-US" b="0" i="0" dirty="0">
                <a:effectLst/>
              </a:rPr>
              <a:t>, i.e. PPAs vs </a:t>
            </a:r>
            <a:r>
              <a:rPr lang="en-US" b="0" i="0" dirty="0" err="1">
                <a:effectLst/>
              </a:rPr>
              <a:t>CfDs</a:t>
            </a:r>
            <a:r>
              <a:rPr lang="en-US" b="0" i="0" dirty="0">
                <a:effectLst/>
              </a:rPr>
              <a:t> is also missing from the debate. </a:t>
            </a:r>
          </a:p>
          <a:p>
            <a:pPr marL="1200150" lvl="2" indent="-285750">
              <a:buFont typeface="Arial" panose="020B0604020202020204" pitchFamily="34" charset="0"/>
              <a:buChar char="•"/>
            </a:pPr>
            <a:r>
              <a:rPr lang="en-US" b="0" i="0" dirty="0">
                <a:effectLst/>
              </a:rPr>
              <a:t>Room for increased importance of PPAs, yet their contribution will remain restricted by the lack of substantial demand and difficulties with respect to containing the risk of moral hazard if there is government backing. </a:t>
            </a:r>
          </a:p>
          <a:p>
            <a:pPr marL="1200150" lvl="2" indent="-285750">
              <a:buFont typeface="Arial" panose="020B0604020202020204" pitchFamily="34" charset="0"/>
              <a:buChar char="•"/>
            </a:pPr>
            <a:r>
              <a:rPr lang="en-US" b="0" i="0" dirty="0" err="1">
                <a:effectLst/>
              </a:rPr>
              <a:t>Gvt</a:t>
            </a:r>
            <a:r>
              <a:rPr lang="en-US" b="0" i="0" dirty="0">
                <a:effectLst/>
              </a:rPr>
              <a:t>. support incl. </a:t>
            </a:r>
            <a:r>
              <a:rPr lang="en-US" b="0" i="0" dirty="0" err="1">
                <a:effectLst/>
              </a:rPr>
              <a:t>CfDs</a:t>
            </a:r>
            <a:r>
              <a:rPr lang="en-US" b="0" i="0" dirty="0">
                <a:effectLst/>
              </a:rPr>
              <a:t> but also </a:t>
            </a:r>
            <a:r>
              <a:rPr lang="en-US" b="0" i="0" dirty="0" err="1">
                <a:effectLst/>
              </a:rPr>
              <a:t>CCfDs</a:t>
            </a:r>
            <a:r>
              <a:rPr lang="en-US" b="0" i="0" dirty="0">
                <a:effectLst/>
              </a:rPr>
              <a:t> likely to emerge as leading instruments in terms of contribution. </a:t>
            </a:r>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5322330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lnSpcReduction="10000"/>
          </a:bodyPr>
          <a:lstStyle/>
          <a:p>
            <a:r>
              <a:rPr lang="en-US" dirty="0">
                <a:latin typeface="Cambria" panose="02040503050406030204" pitchFamily="18" charset="0"/>
              </a:rPr>
              <a:t>Electricity Market Design, Decarbonization, and Industries’ competitiveness</a:t>
            </a:r>
          </a:p>
        </p:txBody>
      </p:sp>
      <p:sp>
        <p:nvSpPr>
          <p:cNvPr id="3" name="Content Placeholder 9">
            <a:extLst>
              <a:ext uri="{FF2B5EF4-FFF2-40B4-BE49-F238E27FC236}">
                <a16:creationId xmlns:a16="http://schemas.microsoft.com/office/drawing/2014/main" id="{AFA1D931-79FF-C8E5-6518-D2F9DA96E1BB}"/>
              </a:ext>
            </a:extLst>
          </p:cNvPr>
          <p:cNvSpPr txBox="1">
            <a:spLocks/>
          </p:cNvSpPr>
          <p:nvPr/>
        </p:nvSpPr>
        <p:spPr>
          <a:xfrm>
            <a:off x="328930" y="1320593"/>
            <a:ext cx="10072459" cy="579843"/>
          </a:xfrm>
          <a:prstGeom prst="rect">
            <a:avLst/>
          </a:prstGeom>
        </p:spPr>
        <p:txBody>
          <a:bodyPr vert="horz" lIns="91440" tIns="45720" rIns="91440" bIns="45720" rtlCol="0">
            <a:no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200" b="1" dirty="0"/>
              <a:t> 5. Takeaways</a:t>
            </a:r>
          </a:p>
        </p:txBody>
      </p:sp>
      <p:sp>
        <p:nvSpPr>
          <p:cNvPr id="5" name="TextBox 4">
            <a:extLst>
              <a:ext uri="{FF2B5EF4-FFF2-40B4-BE49-F238E27FC236}">
                <a16:creationId xmlns:a16="http://schemas.microsoft.com/office/drawing/2014/main" id="{A831149B-6627-C883-1AD9-82A0D53A3D65}"/>
              </a:ext>
            </a:extLst>
          </p:cNvPr>
          <p:cNvSpPr txBox="1"/>
          <p:nvPr/>
        </p:nvSpPr>
        <p:spPr>
          <a:xfrm>
            <a:off x="263608" y="1852771"/>
            <a:ext cx="11703105" cy="4154984"/>
          </a:xfrm>
          <a:prstGeom prst="rect">
            <a:avLst/>
          </a:prstGeom>
          <a:noFill/>
        </p:spPr>
        <p:txBody>
          <a:bodyPr wrap="square" rtlCol="0">
            <a:spAutoFit/>
          </a:bodyPr>
          <a:lstStyle/>
          <a:p>
            <a:pPr marL="285750" indent="-285750" algn="l">
              <a:spcAft>
                <a:spcPts val="600"/>
              </a:spcAft>
              <a:buFont typeface="Arial" panose="020B0604020202020204" pitchFamily="34" charset="0"/>
              <a:buChar char="•"/>
            </a:pPr>
            <a:r>
              <a:rPr lang="en-US" b="0" i="0" dirty="0">
                <a:effectLst/>
              </a:rPr>
              <a:t>There remain the issues of short-medium-term which is seen by many in industry as a </a:t>
            </a:r>
            <a:r>
              <a:rPr lang="en-US" b="1" i="0" dirty="0">
                <a:effectLst/>
              </a:rPr>
              <a:t>“survival” period</a:t>
            </a:r>
            <a:r>
              <a:rPr lang="en-US" b="0" i="0" dirty="0">
                <a:effectLst/>
              </a:rPr>
              <a:t>. Prices will be high, and in this period structural reforms of the electricity markets are unlikely to provide the “survival“ measures.</a:t>
            </a:r>
          </a:p>
          <a:p>
            <a:pPr marL="285750" indent="-285750" algn="l">
              <a:spcAft>
                <a:spcPts val="600"/>
              </a:spcAft>
              <a:buFont typeface="Arial" panose="020B0604020202020204" pitchFamily="34" charset="0"/>
              <a:buChar char="•"/>
            </a:pPr>
            <a:r>
              <a:rPr lang="en-US" b="0" i="0" dirty="0">
                <a:effectLst/>
              </a:rPr>
              <a:t>One necessary condition is that the </a:t>
            </a:r>
            <a:r>
              <a:rPr lang="en-US" b="1" i="0" dirty="0">
                <a:effectLst/>
              </a:rPr>
              <a:t>measures</a:t>
            </a:r>
            <a:r>
              <a:rPr lang="en-US" b="0" i="0" dirty="0">
                <a:effectLst/>
              </a:rPr>
              <a:t> put in place in the short-term </a:t>
            </a:r>
            <a:r>
              <a:rPr lang="en-US" b="1" i="0" dirty="0">
                <a:effectLst/>
              </a:rPr>
              <a:t>cannot be conflicting with the EU climate objectives</a:t>
            </a:r>
            <a:r>
              <a:rPr lang="en-US" b="0" i="0" dirty="0">
                <a:effectLst/>
              </a:rPr>
              <a:t> - which was the case with some of the emergency measures during the energy price crisis</a:t>
            </a:r>
          </a:p>
          <a:p>
            <a:pPr marL="285750" indent="-285750" algn="l">
              <a:spcAft>
                <a:spcPts val="600"/>
              </a:spcAft>
              <a:buFont typeface="Arial" panose="020B0604020202020204" pitchFamily="34" charset="0"/>
              <a:buChar char="•"/>
            </a:pPr>
            <a:r>
              <a:rPr lang="en-US" b="0" i="0" dirty="0">
                <a:effectLst/>
              </a:rPr>
              <a:t>The proposed reform implies a </a:t>
            </a:r>
            <a:r>
              <a:rPr lang="en-US" b="1" i="0" dirty="0">
                <a:effectLst/>
              </a:rPr>
              <a:t>greater role for governments in the planning of national energy systems </a:t>
            </a:r>
            <a:r>
              <a:rPr lang="en-US" b="0" i="0" dirty="0">
                <a:effectLst/>
              </a:rPr>
              <a:t>(through emphasis on </a:t>
            </a:r>
            <a:r>
              <a:rPr lang="en-US" b="0" i="0" dirty="0" err="1">
                <a:effectLst/>
              </a:rPr>
              <a:t>CfDs</a:t>
            </a:r>
            <a:r>
              <a:rPr lang="en-US" b="0" i="0" dirty="0">
                <a:effectLst/>
              </a:rPr>
              <a:t>, capacity remuneration mechanisms and government guarantees for PPAs). </a:t>
            </a:r>
          </a:p>
          <a:p>
            <a:pPr marL="1200150" lvl="2" indent="-285750">
              <a:spcAft>
                <a:spcPts val="600"/>
              </a:spcAft>
              <a:buFont typeface="Arial" panose="020B0604020202020204" pitchFamily="34" charset="0"/>
              <a:buChar char="•"/>
            </a:pPr>
            <a:r>
              <a:rPr lang="en-US" b="0" i="0" dirty="0">
                <a:effectLst/>
              </a:rPr>
              <a:t>Given the interconnectivity of the EU power system, </a:t>
            </a:r>
            <a:r>
              <a:rPr lang="en-US" b="1" i="0" dirty="0">
                <a:effectLst/>
              </a:rPr>
              <a:t>coordination</a:t>
            </a:r>
            <a:r>
              <a:rPr lang="en-US" b="0" i="0" dirty="0">
                <a:effectLst/>
              </a:rPr>
              <a:t> of investment planning </a:t>
            </a:r>
            <a:r>
              <a:rPr lang="en-US" b="1" i="0" dirty="0">
                <a:effectLst/>
              </a:rPr>
              <a:t>at EU level </a:t>
            </a:r>
            <a:r>
              <a:rPr lang="en-US" b="0" i="0" dirty="0">
                <a:effectLst/>
              </a:rPr>
              <a:t>is needed, if we are </a:t>
            </a:r>
            <a:r>
              <a:rPr lang="en-US" b="1" i="0" dirty="0">
                <a:effectLst/>
              </a:rPr>
              <a:t>to have an efficient and resilient power system at the European level</a:t>
            </a:r>
            <a:r>
              <a:rPr lang="en-US" b="0" i="0" dirty="0">
                <a:effectLst/>
              </a:rPr>
              <a:t>. </a:t>
            </a:r>
          </a:p>
          <a:p>
            <a:pPr marL="1200150" lvl="2" indent="-285750">
              <a:spcAft>
                <a:spcPts val="600"/>
              </a:spcAft>
              <a:buFont typeface="Arial" panose="020B0604020202020204" pitchFamily="34" charset="0"/>
              <a:buChar char="•"/>
            </a:pPr>
            <a:r>
              <a:rPr lang="en-US" b="0" i="0" dirty="0">
                <a:effectLst/>
              </a:rPr>
              <a:t>The role of the EU in </a:t>
            </a:r>
            <a:r>
              <a:rPr lang="en-US" b="1" i="0" dirty="0">
                <a:effectLst/>
              </a:rPr>
              <a:t>avoiding a race for subsidies </a:t>
            </a:r>
            <a:r>
              <a:rPr lang="en-US" b="0" i="0" dirty="0">
                <a:effectLst/>
              </a:rPr>
              <a:t>needs to be further deliberated. </a:t>
            </a:r>
          </a:p>
          <a:p>
            <a:pPr marL="285750" indent="-285750" algn="l">
              <a:spcAft>
                <a:spcPts val="600"/>
              </a:spcAft>
              <a:buFont typeface="Arial" panose="020B0604020202020204" pitchFamily="34" charset="0"/>
              <a:buChar char="•"/>
            </a:pPr>
            <a:r>
              <a:rPr lang="en-US" b="0" i="0" dirty="0">
                <a:effectLst/>
              </a:rPr>
              <a:t>EU faced with an increasingly </a:t>
            </a:r>
            <a:r>
              <a:rPr lang="en-US" b="1" i="0" dirty="0">
                <a:effectLst/>
              </a:rPr>
              <a:t>changed energy matrix</a:t>
            </a:r>
            <a:r>
              <a:rPr lang="en-US" b="0" i="0" dirty="0">
                <a:effectLst/>
              </a:rPr>
              <a:t>. </a:t>
            </a:r>
            <a:r>
              <a:rPr lang="en-US" dirty="0"/>
              <a:t>S</a:t>
            </a:r>
            <a:r>
              <a:rPr lang="en-US" b="0" i="0" dirty="0">
                <a:effectLst/>
              </a:rPr>
              <a:t>entiment among consumers that falling RE cost is not reflected in their bills.  Doubts whether this market design applies itself well to a new decentralized and RE focused energy matrix.</a:t>
            </a:r>
          </a:p>
          <a:p>
            <a:pPr marL="285750" indent="-285750" algn="l">
              <a:spcAft>
                <a:spcPts val="600"/>
              </a:spcAft>
              <a:buFont typeface="Arial" panose="020B0604020202020204" pitchFamily="34" charset="0"/>
              <a:buChar char="•"/>
            </a:pPr>
            <a:r>
              <a:rPr lang="en-US" b="1" i="0" dirty="0">
                <a:effectLst/>
              </a:rPr>
              <a:t>Several proposals </a:t>
            </a:r>
            <a:r>
              <a:rPr lang="en-US" b="0" i="0" dirty="0">
                <a:effectLst/>
              </a:rPr>
              <a:t>have been put forward </a:t>
            </a:r>
            <a:r>
              <a:rPr lang="en-US" b="1" i="0" dirty="0">
                <a:effectLst/>
              </a:rPr>
              <a:t>to reduce risks for consumers and investors</a:t>
            </a:r>
            <a:r>
              <a:rPr lang="en-US" b="0" i="0" dirty="0">
                <a:effectLst/>
              </a:rPr>
              <a:t>, ranging from adjusting the marginal pricing mechanism to partly or completely doing away with it. </a:t>
            </a:r>
          </a:p>
        </p:txBody>
      </p:sp>
    </p:spTree>
    <p:extLst>
      <p:ext uri="{BB962C8B-B14F-4D97-AF65-F5344CB8AC3E}">
        <p14:creationId xmlns:p14="http://schemas.microsoft.com/office/powerpoint/2010/main" val="20775158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0463FB-C5F8-E525-0292-E461A18F1783}"/>
              </a:ext>
            </a:extLst>
          </p:cNvPr>
          <p:cNvSpPr>
            <a:spLocks noGrp="1"/>
          </p:cNvSpPr>
          <p:nvPr>
            <p:ph idx="13"/>
          </p:nvPr>
        </p:nvSpPr>
        <p:spPr>
          <a:xfrm>
            <a:off x="466726" y="1638300"/>
            <a:ext cx="11268074" cy="4876800"/>
          </a:xfrm>
        </p:spPr>
        <p:txBody>
          <a:bodyPr>
            <a:normAutofit/>
          </a:bodyPr>
          <a:lstStyle/>
          <a:p>
            <a:pPr marL="0" marR="0" lvl="0" indent="0" algn="just">
              <a:lnSpc>
                <a:spcPct val="115000"/>
              </a:lnSpc>
              <a:spcBef>
                <a:spcPts val="0"/>
              </a:spcBef>
              <a:spcAft>
                <a:spcPts val="0"/>
              </a:spcAft>
              <a:buNone/>
            </a:pPr>
            <a:r>
              <a:rPr lang="en-US" sz="2400" dirty="0">
                <a:ea typeface="Calibri" panose="020F0502020204030204" pitchFamily="34" charset="0"/>
                <a:cs typeface="Times New Roman" panose="02020603050405020304" pitchFamily="18" charset="0"/>
              </a:rPr>
              <a:t> </a:t>
            </a:r>
            <a:endParaRPr lang="fr-BE" sz="24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2</a:t>
            </a:fld>
            <a:endParaRPr lang="en-GB"/>
          </a:p>
        </p:txBody>
      </p:sp>
      <p:sp>
        <p:nvSpPr>
          <p:cNvPr id="13" name="Content Placeholder 1">
            <a:extLst>
              <a:ext uri="{FF2B5EF4-FFF2-40B4-BE49-F238E27FC236}">
                <a16:creationId xmlns:a16="http://schemas.microsoft.com/office/drawing/2014/main" id="{E32AB89B-FC10-9F1E-5F46-6899CC84EA78}"/>
              </a:ext>
            </a:extLst>
          </p:cNvPr>
          <p:cNvSpPr txBox="1">
            <a:spLocks/>
          </p:cNvSpPr>
          <p:nvPr/>
        </p:nvSpPr>
        <p:spPr>
          <a:xfrm>
            <a:off x="304722" y="1378128"/>
            <a:ext cx="10687128" cy="523409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spcBef>
                <a:spcPts val="0"/>
              </a:spcBef>
              <a:buFont typeface="Arial" panose="020B0604020202020204" pitchFamily="34" charset="0"/>
              <a:buNone/>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a:latin typeface="Cambria" panose="02040503050406030204" pitchFamily="18" charset="0"/>
              </a:rPr>
              <a:t>Concept </a:t>
            </a:r>
            <a:endParaRPr lang="en-US" sz="2600" dirty="0">
              <a:latin typeface="Cambria" panose="02040503050406030204" pitchFamily="18" charset="0"/>
            </a:endParaRPr>
          </a:p>
        </p:txBody>
      </p:sp>
      <p:sp>
        <p:nvSpPr>
          <p:cNvPr id="6" name="TextBox 5">
            <a:extLst>
              <a:ext uri="{FF2B5EF4-FFF2-40B4-BE49-F238E27FC236}">
                <a16:creationId xmlns:a16="http://schemas.microsoft.com/office/drawing/2014/main" id="{BDCE446A-6659-2CF1-0C7E-C23B7A46F3B2}"/>
              </a:ext>
            </a:extLst>
          </p:cNvPr>
          <p:cNvSpPr txBox="1"/>
          <p:nvPr/>
        </p:nvSpPr>
        <p:spPr>
          <a:xfrm>
            <a:off x="118455" y="2797864"/>
            <a:ext cx="10801349" cy="3880678"/>
          </a:xfrm>
          <a:prstGeom prst="rect">
            <a:avLst/>
          </a:prstGeom>
          <a:noFill/>
        </p:spPr>
        <p:txBody>
          <a:bodyPr wrap="square" rtlCol="0">
            <a:spAutoFit/>
          </a:bodyPr>
          <a:lstStyle/>
          <a:p>
            <a:pPr marL="285750" indent="-285750">
              <a:buFont typeface="Arial" panose="020B0604020202020204" pitchFamily="34" charset="0"/>
              <a:buChar char="•"/>
            </a:pPr>
            <a:r>
              <a:rPr lang="fr-BE" sz="2400" dirty="0"/>
              <a:t> </a:t>
            </a:r>
            <a:r>
              <a:rPr lang="fr-BE" b="1" dirty="0" err="1"/>
              <a:t>Electricity</a:t>
            </a:r>
            <a:r>
              <a:rPr lang="fr-BE" b="1" dirty="0"/>
              <a:t> </a:t>
            </a:r>
            <a:r>
              <a:rPr lang="fr-BE" b="1" dirty="0" err="1"/>
              <a:t>Market</a:t>
            </a:r>
            <a:r>
              <a:rPr lang="fr-BE" b="1" dirty="0"/>
              <a:t> Design Provisions </a:t>
            </a:r>
            <a:r>
              <a:rPr lang="fr-BE" dirty="0"/>
              <a:t>on the vertical axis </a:t>
            </a:r>
            <a:endParaRPr lang="fr-BE" b="1" dirty="0"/>
          </a:p>
          <a:p>
            <a:pPr marL="800100" lvl="1" indent="-342900">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Short-term </a:t>
            </a:r>
            <a:r>
              <a:rPr lang="en-US" sz="1600" kern="100" dirty="0">
                <a:latin typeface="Calibri" panose="020F0502020204030204" pitchFamily="34" charset="0"/>
                <a:ea typeface="Calibri" panose="020F0502020204030204" pitchFamily="34" charset="0"/>
                <a:cs typeface="Times New Roman" panose="02020603050405020304" pitchFamily="18" charset="0"/>
              </a:rPr>
              <a:t>Pricing Mechanisms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Medium to Long-term instruments;</a:t>
            </a:r>
          </a:p>
          <a:p>
            <a:pPr marL="800100" lvl="1" indent="-342900">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Flexibility Options;</a:t>
            </a:r>
          </a:p>
          <a:p>
            <a:pPr lvl="1">
              <a:spcAft>
                <a:spcPts val="800"/>
              </a:spcAft>
              <a:tabLst>
                <a:tab pos="457200" algn="l"/>
              </a:tabLs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BE" b="1" dirty="0" err="1"/>
              <a:t>Desirable</a:t>
            </a:r>
            <a:r>
              <a:rPr lang="fr-BE" b="1" dirty="0"/>
              <a:t> </a:t>
            </a:r>
            <a:r>
              <a:rPr lang="fr-BE" b="1" dirty="0" err="1"/>
              <a:t>Outcomes</a:t>
            </a:r>
            <a:r>
              <a:rPr lang="fr-BE" b="1" dirty="0"/>
              <a:t> </a:t>
            </a:r>
            <a:r>
              <a:rPr lang="fr-BE" dirty="0"/>
              <a:t>on the horizontal axis</a:t>
            </a:r>
          </a:p>
          <a:p>
            <a:pPr marL="800100" lvl="1" indent="-342900">
              <a:lnSpc>
                <a:spcPct val="107000"/>
              </a:lnSpc>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Short term signals for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decarbonisation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Long term signals for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decarbonisation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EU Industries</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Competitiveness</a:t>
            </a:r>
          </a:p>
          <a:p>
            <a:pPr marL="800100" lvl="1" indent="-342900">
              <a:lnSpc>
                <a:spcPct val="107000"/>
              </a:lnSpc>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Affordability</a:t>
            </a:r>
          </a:p>
          <a:p>
            <a:pPr marL="800100" lvl="1" indent="-342900">
              <a:lnSpc>
                <a:spcPct val="107000"/>
              </a:lnSpc>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Security of Supply</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Arrow: Curved Left 7">
            <a:extLst>
              <a:ext uri="{FF2B5EF4-FFF2-40B4-BE49-F238E27FC236}">
                <a16:creationId xmlns:a16="http://schemas.microsoft.com/office/drawing/2014/main" id="{AAC3B475-4902-290D-C0A6-55D5F1C92FAE}"/>
              </a:ext>
            </a:extLst>
          </p:cNvPr>
          <p:cNvSpPr/>
          <p:nvPr/>
        </p:nvSpPr>
        <p:spPr>
          <a:xfrm>
            <a:off x="5161084" y="3728566"/>
            <a:ext cx="1140903" cy="2543725"/>
          </a:xfrm>
          <a:prstGeom prst="curvedLeftArrow">
            <a:avLst/>
          </a:prstGeom>
          <a:solidFill>
            <a:schemeClr val="tx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Rounded Corners 6">
            <a:extLst>
              <a:ext uri="{FF2B5EF4-FFF2-40B4-BE49-F238E27FC236}">
                <a16:creationId xmlns:a16="http://schemas.microsoft.com/office/drawing/2014/main" id="{7D548972-E316-2F53-E49E-C84C16169080}"/>
              </a:ext>
            </a:extLst>
          </p:cNvPr>
          <p:cNvSpPr/>
          <p:nvPr/>
        </p:nvSpPr>
        <p:spPr>
          <a:xfrm>
            <a:off x="6315519" y="3814300"/>
            <a:ext cx="4488110" cy="2543725"/>
          </a:xfrm>
          <a:prstGeom prst="roundRect">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kern="0" dirty="0">
                <a:solidFill>
                  <a:schemeClr val="tx1"/>
                </a:solidFill>
                <a:latin typeface="Calibri" panose="020F0502020204030204" pitchFamily="34" charset="0"/>
                <a:ea typeface="Calibri" panose="020F0502020204030204" pitchFamily="34" charset="0"/>
                <a:cs typeface="Times New Roman" panose="02020603050405020304" pitchFamily="18" charset="0"/>
              </a:rPr>
              <a:t>L</a:t>
            </a:r>
            <a:r>
              <a:rPr lang="en-US" sz="1800" b="1" i="1"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ooking at how some of the Electricity Market Design Provisions, </a:t>
            </a:r>
            <a:r>
              <a:rPr lang="en-US" sz="1800" b="1" i="1" u="sng"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interaction with EU-ETS and other climate policies</a:t>
            </a:r>
            <a:r>
              <a:rPr lang="en-US" sz="1800" b="1" i="1"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impact (positively or negatively) on the Desirable Outcomes. </a:t>
            </a:r>
            <a:endParaRPr lang="en-US" b="1" i="1" dirty="0">
              <a:solidFill>
                <a:schemeClr val="tx1"/>
              </a:solidFill>
            </a:endParaRPr>
          </a:p>
        </p:txBody>
      </p:sp>
      <p:sp>
        <p:nvSpPr>
          <p:cNvPr id="3" name="TextBox 2">
            <a:extLst>
              <a:ext uri="{FF2B5EF4-FFF2-40B4-BE49-F238E27FC236}">
                <a16:creationId xmlns:a16="http://schemas.microsoft.com/office/drawing/2014/main" id="{FA2D57A1-C971-D08E-9391-863EE2ED2361}"/>
              </a:ext>
            </a:extLst>
          </p:cNvPr>
          <p:cNvSpPr txBox="1"/>
          <p:nvPr/>
        </p:nvSpPr>
        <p:spPr>
          <a:xfrm>
            <a:off x="174928" y="1396586"/>
            <a:ext cx="10744875" cy="1477328"/>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Calibri" panose="020F0502020204030204" pitchFamily="34" charset="0"/>
                <a:cs typeface="Times New Roman" panose="02020603050405020304" pitchFamily="18" charset="0"/>
              </a:rPr>
              <a:t> </a:t>
            </a:r>
            <a:r>
              <a:rPr lang="en-US" b="1" dirty="0">
                <a:latin typeface="Calibri" panose="020F0502020204030204" pitchFamily="34" charset="0"/>
                <a:cs typeface="Times New Roman" panose="02020603050405020304" pitchFamily="18" charset="0"/>
              </a:rPr>
              <a:t>Framework for analyzing the European Commission (EC) proposal on electricity market reform through the lens of Climate Change Policy -  provide stakeholders with a tool and means for examining /analyzing the proposal through a climate change perspective</a:t>
            </a:r>
          </a:p>
          <a:p>
            <a:endParaRPr lang="en-US" dirty="0"/>
          </a:p>
          <a:p>
            <a:r>
              <a:rPr lang="en-US" b="1" dirty="0"/>
              <a:t>Matrix including the following:</a:t>
            </a:r>
          </a:p>
        </p:txBody>
      </p:sp>
    </p:spTree>
    <p:extLst>
      <p:ext uri="{BB962C8B-B14F-4D97-AF65-F5344CB8AC3E}">
        <p14:creationId xmlns:p14="http://schemas.microsoft.com/office/powerpoint/2010/main" val="40528706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E9E176-1236-3F15-FAE7-230F159A54F1}"/>
              </a:ext>
            </a:extLst>
          </p:cNvPr>
          <p:cNvSpPr>
            <a:spLocks noGrp="1"/>
          </p:cNvSpPr>
          <p:nvPr>
            <p:ph type="body" sz="quarter" idx="14"/>
          </p:nvPr>
        </p:nvSpPr>
        <p:spPr/>
        <p:txBody>
          <a:bodyPr/>
          <a:lstStyle/>
          <a:p>
            <a:r>
              <a:rPr lang="en-US" dirty="0"/>
              <a:t>Appendix</a:t>
            </a:r>
          </a:p>
        </p:txBody>
      </p:sp>
      <p:sp>
        <p:nvSpPr>
          <p:cNvPr id="4" name="Slide Number Placeholder 3">
            <a:extLst>
              <a:ext uri="{FF2B5EF4-FFF2-40B4-BE49-F238E27FC236}">
                <a16:creationId xmlns:a16="http://schemas.microsoft.com/office/drawing/2014/main" id="{6ECDDFE6-9A41-DF74-F8F7-F1A61C9636D3}"/>
              </a:ext>
            </a:extLst>
          </p:cNvPr>
          <p:cNvSpPr>
            <a:spLocks noGrp="1"/>
          </p:cNvSpPr>
          <p:nvPr>
            <p:ph type="sldNum" sz="quarter" idx="12"/>
          </p:nvPr>
        </p:nvSpPr>
        <p:spPr/>
        <p:txBody>
          <a:bodyPr/>
          <a:lstStyle/>
          <a:p>
            <a:fld id="{F26FC048-DF4E-0746-B313-543F0DD72FCB}" type="slidenum">
              <a:rPr lang="en-GB" smtClean="0"/>
              <a:pPr/>
              <a:t>20</a:t>
            </a:fld>
            <a:endParaRPr lang="en-GB"/>
          </a:p>
        </p:txBody>
      </p:sp>
    </p:spTree>
    <p:extLst>
      <p:ext uri="{BB962C8B-B14F-4D97-AF65-F5344CB8AC3E}">
        <p14:creationId xmlns:p14="http://schemas.microsoft.com/office/powerpoint/2010/main" val="27990862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E9E176-1236-3F15-FAE7-230F159A54F1}"/>
              </a:ext>
            </a:extLst>
          </p:cNvPr>
          <p:cNvSpPr>
            <a:spLocks noGrp="1"/>
          </p:cNvSpPr>
          <p:nvPr>
            <p:ph type="body" sz="quarter" idx="14"/>
          </p:nvPr>
        </p:nvSpPr>
        <p:spPr/>
        <p:txBody>
          <a:bodyPr/>
          <a:lstStyle/>
          <a:p>
            <a:r>
              <a:rPr lang="fr-BE" dirty="0"/>
              <a:t>Annex 1</a:t>
            </a:r>
            <a:endParaRPr lang="en-US" dirty="0"/>
          </a:p>
        </p:txBody>
      </p:sp>
      <p:sp>
        <p:nvSpPr>
          <p:cNvPr id="4" name="Slide Number Placeholder 3">
            <a:extLst>
              <a:ext uri="{FF2B5EF4-FFF2-40B4-BE49-F238E27FC236}">
                <a16:creationId xmlns:a16="http://schemas.microsoft.com/office/drawing/2014/main" id="{6ECDDFE6-9A41-DF74-F8F7-F1A61C9636D3}"/>
              </a:ext>
            </a:extLst>
          </p:cNvPr>
          <p:cNvSpPr>
            <a:spLocks noGrp="1"/>
          </p:cNvSpPr>
          <p:nvPr>
            <p:ph type="sldNum" sz="quarter" idx="12"/>
          </p:nvPr>
        </p:nvSpPr>
        <p:spPr/>
        <p:txBody>
          <a:bodyPr/>
          <a:lstStyle/>
          <a:p>
            <a:fld id="{F26FC048-DF4E-0746-B313-543F0DD72FCB}" type="slidenum">
              <a:rPr lang="en-GB" smtClean="0"/>
              <a:pPr/>
              <a:t>21</a:t>
            </a:fld>
            <a:endParaRPr lang="en-GB"/>
          </a:p>
        </p:txBody>
      </p:sp>
      <p:pic>
        <p:nvPicPr>
          <p:cNvPr id="26" name="Content Placeholder 25" descr="A white sheet of paper with black text&#10;&#10;Description automatically generated">
            <a:extLst>
              <a:ext uri="{FF2B5EF4-FFF2-40B4-BE49-F238E27FC236}">
                <a16:creationId xmlns:a16="http://schemas.microsoft.com/office/drawing/2014/main" id="{81EC891B-85D8-ACFA-E701-FB9BA9E7D3DE}"/>
              </a:ext>
            </a:extLst>
          </p:cNvPr>
          <p:cNvPicPr>
            <a:picLocks noGrp="1" noChangeAspect="1"/>
          </p:cNvPicPr>
          <p:nvPr>
            <p:ph idx="13"/>
          </p:nvPr>
        </p:nvPicPr>
        <p:blipFill>
          <a:blip r:embed="rId3"/>
          <a:stretch>
            <a:fillRect/>
          </a:stretch>
        </p:blipFill>
        <p:spPr>
          <a:xfrm>
            <a:off x="1266735" y="1246188"/>
            <a:ext cx="9691867" cy="5233987"/>
          </a:xfrm>
        </p:spPr>
      </p:pic>
    </p:spTree>
    <p:extLst>
      <p:ext uri="{BB962C8B-B14F-4D97-AF65-F5344CB8AC3E}">
        <p14:creationId xmlns:p14="http://schemas.microsoft.com/office/powerpoint/2010/main" val="2290174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E9E176-1236-3F15-FAE7-230F159A54F1}"/>
              </a:ext>
            </a:extLst>
          </p:cNvPr>
          <p:cNvSpPr>
            <a:spLocks noGrp="1"/>
          </p:cNvSpPr>
          <p:nvPr>
            <p:ph type="body" sz="quarter" idx="14"/>
          </p:nvPr>
        </p:nvSpPr>
        <p:spPr/>
        <p:txBody>
          <a:bodyPr/>
          <a:lstStyle/>
          <a:p>
            <a:r>
              <a:rPr lang="fr-BE" dirty="0"/>
              <a:t>Annex 1</a:t>
            </a:r>
            <a:endParaRPr lang="en-US" dirty="0"/>
          </a:p>
        </p:txBody>
      </p:sp>
      <p:sp>
        <p:nvSpPr>
          <p:cNvPr id="4" name="Slide Number Placeholder 3">
            <a:extLst>
              <a:ext uri="{FF2B5EF4-FFF2-40B4-BE49-F238E27FC236}">
                <a16:creationId xmlns:a16="http://schemas.microsoft.com/office/drawing/2014/main" id="{6ECDDFE6-9A41-DF74-F8F7-F1A61C9636D3}"/>
              </a:ext>
            </a:extLst>
          </p:cNvPr>
          <p:cNvSpPr>
            <a:spLocks noGrp="1"/>
          </p:cNvSpPr>
          <p:nvPr>
            <p:ph type="sldNum" sz="quarter" idx="12"/>
          </p:nvPr>
        </p:nvSpPr>
        <p:spPr/>
        <p:txBody>
          <a:bodyPr/>
          <a:lstStyle/>
          <a:p>
            <a:fld id="{F26FC048-DF4E-0746-B313-543F0DD72FCB}" type="slidenum">
              <a:rPr lang="en-GB" smtClean="0"/>
              <a:pPr/>
              <a:t>22</a:t>
            </a:fld>
            <a:endParaRPr lang="en-GB"/>
          </a:p>
        </p:txBody>
      </p:sp>
      <p:pic>
        <p:nvPicPr>
          <p:cNvPr id="5" name="Content Placeholder 4" descr="A white sheet of paper with black text&#10;&#10;Description automatically generated">
            <a:extLst>
              <a:ext uri="{FF2B5EF4-FFF2-40B4-BE49-F238E27FC236}">
                <a16:creationId xmlns:a16="http://schemas.microsoft.com/office/drawing/2014/main" id="{CD6E5A24-9653-54B1-D30B-407B7777A0B8}"/>
              </a:ext>
            </a:extLst>
          </p:cNvPr>
          <p:cNvPicPr>
            <a:picLocks noGrp="1" noChangeAspect="1"/>
          </p:cNvPicPr>
          <p:nvPr>
            <p:ph idx="13"/>
          </p:nvPr>
        </p:nvPicPr>
        <p:blipFill>
          <a:blip r:embed="rId3"/>
          <a:stretch>
            <a:fillRect/>
          </a:stretch>
        </p:blipFill>
        <p:spPr>
          <a:xfrm>
            <a:off x="1224413" y="1246188"/>
            <a:ext cx="9776511" cy="5233987"/>
          </a:xfrm>
        </p:spPr>
      </p:pic>
    </p:spTree>
    <p:extLst>
      <p:ext uri="{BB962C8B-B14F-4D97-AF65-F5344CB8AC3E}">
        <p14:creationId xmlns:p14="http://schemas.microsoft.com/office/powerpoint/2010/main" val="1291941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E9E176-1236-3F15-FAE7-230F159A54F1}"/>
              </a:ext>
            </a:extLst>
          </p:cNvPr>
          <p:cNvSpPr>
            <a:spLocks noGrp="1"/>
          </p:cNvSpPr>
          <p:nvPr>
            <p:ph type="body" sz="quarter" idx="14"/>
          </p:nvPr>
        </p:nvSpPr>
        <p:spPr/>
        <p:txBody>
          <a:bodyPr/>
          <a:lstStyle/>
          <a:p>
            <a:endParaRPr lang="en-US"/>
          </a:p>
        </p:txBody>
      </p:sp>
      <p:sp>
        <p:nvSpPr>
          <p:cNvPr id="4" name="Slide Number Placeholder 3">
            <a:extLst>
              <a:ext uri="{FF2B5EF4-FFF2-40B4-BE49-F238E27FC236}">
                <a16:creationId xmlns:a16="http://schemas.microsoft.com/office/drawing/2014/main" id="{6ECDDFE6-9A41-DF74-F8F7-F1A61C9636D3}"/>
              </a:ext>
            </a:extLst>
          </p:cNvPr>
          <p:cNvSpPr>
            <a:spLocks noGrp="1"/>
          </p:cNvSpPr>
          <p:nvPr>
            <p:ph type="sldNum" sz="quarter" idx="12"/>
          </p:nvPr>
        </p:nvSpPr>
        <p:spPr/>
        <p:txBody>
          <a:bodyPr/>
          <a:lstStyle/>
          <a:p>
            <a:fld id="{F26FC048-DF4E-0746-B313-543F0DD72FCB}" type="slidenum">
              <a:rPr lang="en-GB" smtClean="0"/>
              <a:pPr/>
              <a:t>23</a:t>
            </a:fld>
            <a:endParaRPr lang="en-GB"/>
          </a:p>
        </p:txBody>
      </p:sp>
      <p:pic>
        <p:nvPicPr>
          <p:cNvPr id="10" name="Content Placeholder 9" descr="A screenshot of a creditworthiness report&#10;&#10;Description automatically generated">
            <a:extLst>
              <a:ext uri="{FF2B5EF4-FFF2-40B4-BE49-F238E27FC236}">
                <a16:creationId xmlns:a16="http://schemas.microsoft.com/office/drawing/2014/main" id="{7CAFDB95-F187-42C4-2BA8-1CB92866DF4B}"/>
              </a:ext>
            </a:extLst>
          </p:cNvPr>
          <p:cNvPicPr>
            <a:picLocks noGrp="1" noChangeAspect="1"/>
          </p:cNvPicPr>
          <p:nvPr>
            <p:ph idx="13"/>
          </p:nvPr>
        </p:nvPicPr>
        <p:blipFill>
          <a:blip r:embed="rId3"/>
          <a:stretch>
            <a:fillRect/>
          </a:stretch>
        </p:blipFill>
        <p:spPr>
          <a:xfrm>
            <a:off x="263609" y="450567"/>
            <a:ext cx="9682496" cy="6315910"/>
          </a:xfrm>
          <a:ln w="3175">
            <a:solidFill>
              <a:schemeClr val="tx1"/>
            </a:solidFill>
          </a:ln>
        </p:spPr>
      </p:pic>
    </p:spTree>
    <p:extLst>
      <p:ext uri="{BB962C8B-B14F-4D97-AF65-F5344CB8AC3E}">
        <p14:creationId xmlns:p14="http://schemas.microsoft.com/office/powerpoint/2010/main" val="3633932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0463FB-C5F8-E525-0292-E461A18F1783}"/>
              </a:ext>
            </a:extLst>
          </p:cNvPr>
          <p:cNvSpPr>
            <a:spLocks noGrp="1"/>
          </p:cNvSpPr>
          <p:nvPr>
            <p:ph idx="13"/>
          </p:nvPr>
        </p:nvSpPr>
        <p:spPr>
          <a:xfrm>
            <a:off x="466726" y="1638300"/>
            <a:ext cx="11268074" cy="4876800"/>
          </a:xfrm>
        </p:spPr>
        <p:txBody>
          <a:bodyPr>
            <a:normAutofit/>
          </a:bodyPr>
          <a:lstStyle/>
          <a:p>
            <a:pPr marL="0" marR="0" lvl="0" indent="0" algn="just">
              <a:lnSpc>
                <a:spcPct val="115000"/>
              </a:lnSpc>
              <a:spcBef>
                <a:spcPts val="0"/>
              </a:spcBef>
              <a:spcAft>
                <a:spcPts val="0"/>
              </a:spcAft>
              <a:buNone/>
            </a:pPr>
            <a:r>
              <a:rPr lang="en-US" sz="2400" dirty="0">
                <a:ea typeface="Calibri" panose="020F0502020204030204" pitchFamily="34" charset="0"/>
                <a:cs typeface="Times New Roman" panose="02020603050405020304" pitchFamily="18" charset="0"/>
              </a:rPr>
              <a:t> </a:t>
            </a:r>
            <a:endParaRPr lang="fr-BE" sz="24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3</a:t>
            </a:fld>
            <a:endParaRPr lang="en-GB"/>
          </a:p>
        </p:txBody>
      </p:sp>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Framework matrix  </a:t>
            </a:r>
          </a:p>
        </p:txBody>
      </p:sp>
      <p:graphicFrame>
        <p:nvGraphicFramePr>
          <p:cNvPr id="5" name="Table 4">
            <a:extLst>
              <a:ext uri="{FF2B5EF4-FFF2-40B4-BE49-F238E27FC236}">
                <a16:creationId xmlns:a16="http://schemas.microsoft.com/office/drawing/2014/main" id="{750D95B7-F294-86C5-2395-57725B50CEB9}"/>
              </a:ext>
            </a:extLst>
          </p:cNvPr>
          <p:cNvGraphicFramePr>
            <a:graphicFrameLocks noGrp="1"/>
          </p:cNvGraphicFramePr>
          <p:nvPr>
            <p:extLst>
              <p:ext uri="{D42A27DB-BD31-4B8C-83A1-F6EECF244321}">
                <p14:modId xmlns:p14="http://schemas.microsoft.com/office/powerpoint/2010/main" val="4049401445"/>
              </p:ext>
            </p:extLst>
          </p:nvPr>
        </p:nvGraphicFramePr>
        <p:xfrm>
          <a:off x="304722" y="1541179"/>
          <a:ext cx="11140775" cy="4618461"/>
        </p:xfrm>
        <a:graphic>
          <a:graphicData uri="http://schemas.openxmlformats.org/drawingml/2006/table">
            <a:tbl>
              <a:tblPr firstRow="1" firstCol="1" bandRow="1">
                <a:tableStyleId>{5C22544A-7EE6-4342-B048-85BDC9FD1C3A}</a:tableStyleId>
              </a:tblPr>
              <a:tblGrid>
                <a:gridCol w="2508902">
                  <a:extLst>
                    <a:ext uri="{9D8B030D-6E8A-4147-A177-3AD203B41FA5}">
                      <a16:colId xmlns:a16="http://schemas.microsoft.com/office/drawing/2014/main" val="4131904244"/>
                    </a:ext>
                  </a:extLst>
                </a:gridCol>
                <a:gridCol w="1715679">
                  <a:extLst>
                    <a:ext uri="{9D8B030D-6E8A-4147-A177-3AD203B41FA5}">
                      <a16:colId xmlns:a16="http://schemas.microsoft.com/office/drawing/2014/main" val="409850529"/>
                    </a:ext>
                  </a:extLst>
                </a:gridCol>
                <a:gridCol w="1746875">
                  <a:extLst>
                    <a:ext uri="{9D8B030D-6E8A-4147-A177-3AD203B41FA5}">
                      <a16:colId xmlns:a16="http://schemas.microsoft.com/office/drawing/2014/main" val="820565244"/>
                    </a:ext>
                  </a:extLst>
                </a:gridCol>
                <a:gridCol w="1677802">
                  <a:extLst>
                    <a:ext uri="{9D8B030D-6E8A-4147-A177-3AD203B41FA5}">
                      <a16:colId xmlns:a16="http://schemas.microsoft.com/office/drawing/2014/main" val="708680946"/>
                    </a:ext>
                  </a:extLst>
                </a:gridCol>
                <a:gridCol w="1809261">
                  <a:extLst>
                    <a:ext uri="{9D8B030D-6E8A-4147-A177-3AD203B41FA5}">
                      <a16:colId xmlns:a16="http://schemas.microsoft.com/office/drawing/2014/main" val="1126315176"/>
                    </a:ext>
                  </a:extLst>
                </a:gridCol>
                <a:gridCol w="1682256">
                  <a:extLst>
                    <a:ext uri="{9D8B030D-6E8A-4147-A177-3AD203B41FA5}">
                      <a16:colId xmlns:a16="http://schemas.microsoft.com/office/drawing/2014/main" val="1210511513"/>
                    </a:ext>
                  </a:extLst>
                </a:gridCol>
              </a:tblGrid>
              <a:tr h="893370">
                <a:tc>
                  <a:txBody>
                    <a:bodyPr/>
                    <a:lstStyle/>
                    <a:p>
                      <a:pPr marL="0" marR="0" algn="r">
                        <a:lnSpc>
                          <a:spcPct val="107000"/>
                        </a:lnSpc>
                        <a:spcBef>
                          <a:spcPts val="0"/>
                        </a:spcBef>
                        <a:spcAft>
                          <a:spcPts val="0"/>
                        </a:spcAft>
                      </a:pPr>
                      <a:r>
                        <a:rPr lang="en-GB" sz="1400" i="1" dirty="0">
                          <a:effectLst/>
                        </a:rPr>
                        <a:t>Desirable Outcomes</a:t>
                      </a:r>
                      <a:endParaRPr lang="en-US" sz="1400" i="1" dirty="0">
                        <a:effectLst/>
                      </a:endParaRPr>
                    </a:p>
                    <a:p>
                      <a:pPr marL="0" marR="0">
                        <a:lnSpc>
                          <a:spcPct val="107000"/>
                        </a:lnSpc>
                        <a:spcBef>
                          <a:spcPts val="0"/>
                        </a:spcBef>
                        <a:spcAft>
                          <a:spcPts val="0"/>
                        </a:spcAft>
                      </a:pPr>
                      <a:r>
                        <a:rPr lang="en-GB" sz="1400" dirty="0">
                          <a:effectLst/>
                        </a:rPr>
                        <a:t> </a:t>
                      </a:r>
                      <a:endParaRPr lang="en-US" sz="1400" dirty="0">
                        <a:effectLst/>
                      </a:endParaRPr>
                    </a:p>
                    <a:p>
                      <a:pPr marL="0" marR="0">
                        <a:lnSpc>
                          <a:spcPct val="107000"/>
                        </a:lnSpc>
                        <a:spcBef>
                          <a:spcPts val="0"/>
                        </a:spcBef>
                        <a:spcAft>
                          <a:spcPts val="0"/>
                        </a:spcAft>
                      </a:pPr>
                      <a:r>
                        <a:rPr lang="en-GB" sz="1400" dirty="0">
                          <a:effectLst/>
                        </a:rPr>
                        <a:t> </a:t>
                      </a:r>
                      <a:endParaRPr lang="en-US" sz="1400" dirty="0">
                        <a:effectLst/>
                      </a:endParaRPr>
                    </a:p>
                    <a:p>
                      <a:pPr marL="0" marR="0">
                        <a:lnSpc>
                          <a:spcPct val="107000"/>
                        </a:lnSpc>
                        <a:spcBef>
                          <a:spcPts val="0"/>
                        </a:spcBef>
                        <a:spcAft>
                          <a:spcPts val="0"/>
                        </a:spcAft>
                      </a:pPr>
                      <a:r>
                        <a:rPr lang="en-GB" sz="1400" i="1" dirty="0">
                          <a:effectLst/>
                        </a:rPr>
                        <a:t>EMD Provisions</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lnTlToBr w="12700" cap="flat" cmpd="sng" algn="ctr">
                      <a:solidFill>
                        <a:schemeClr val="tx1"/>
                      </a:solidFill>
                      <a:prstDash val="solid"/>
                      <a:round/>
                      <a:headEnd type="none" w="med" len="med"/>
                      <a:tailEnd type="none" w="med" len="med"/>
                    </a:lnTlToBr>
                    <a:solidFill>
                      <a:schemeClr val="accent1">
                        <a:lumMod val="50000"/>
                      </a:schemeClr>
                    </a:solidFill>
                  </a:tcPr>
                </a:tc>
                <a:tc>
                  <a:txBody>
                    <a:bodyPr/>
                    <a:lstStyle/>
                    <a:p>
                      <a:pPr marL="0" marR="0">
                        <a:lnSpc>
                          <a:spcPct val="107000"/>
                        </a:lnSpc>
                        <a:spcBef>
                          <a:spcPts val="0"/>
                        </a:spcBef>
                        <a:spcAft>
                          <a:spcPts val="0"/>
                        </a:spcAft>
                      </a:pPr>
                      <a:r>
                        <a:rPr lang="en-GB" sz="1400" dirty="0">
                          <a:effectLst/>
                        </a:rPr>
                        <a:t>A. Short-term signals for decarbonization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a:txBody>
                    <a:bodyPr/>
                    <a:lstStyle/>
                    <a:p>
                      <a:pPr marL="0" marR="0">
                        <a:lnSpc>
                          <a:spcPct val="107000"/>
                        </a:lnSpc>
                        <a:spcBef>
                          <a:spcPts val="0"/>
                        </a:spcBef>
                        <a:spcAft>
                          <a:spcPts val="0"/>
                        </a:spcAft>
                      </a:pPr>
                      <a:r>
                        <a:rPr lang="en-GB" sz="1400" dirty="0">
                          <a:effectLst/>
                        </a:rPr>
                        <a:t>B. Long-term signals for decarbonization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a:txBody>
                    <a:bodyPr/>
                    <a:lstStyle/>
                    <a:p>
                      <a:pPr marL="0" marR="0">
                        <a:lnSpc>
                          <a:spcPct val="107000"/>
                        </a:lnSpc>
                        <a:spcBef>
                          <a:spcPts val="0"/>
                        </a:spcBef>
                        <a:spcAft>
                          <a:spcPts val="0"/>
                        </a:spcAft>
                      </a:pPr>
                      <a:r>
                        <a:rPr lang="en-GB" sz="1400" dirty="0">
                          <a:effectLst/>
                        </a:rPr>
                        <a:t>C. Competitiveness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a:txBody>
                    <a:bodyPr/>
                    <a:lstStyle/>
                    <a:p>
                      <a:pPr marL="0" marR="0">
                        <a:lnSpc>
                          <a:spcPct val="107000"/>
                        </a:lnSpc>
                        <a:spcBef>
                          <a:spcPts val="0"/>
                        </a:spcBef>
                        <a:spcAft>
                          <a:spcPts val="0"/>
                        </a:spcAft>
                      </a:pPr>
                      <a:r>
                        <a:rPr lang="en-GB" sz="1400" dirty="0">
                          <a:effectLst/>
                        </a:rPr>
                        <a:t>D. Affordability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a:txBody>
                    <a:bodyPr/>
                    <a:lstStyle/>
                    <a:p>
                      <a:pPr marL="0" marR="0">
                        <a:lnSpc>
                          <a:spcPct val="107000"/>
                        </a:lnSpc>
                        <a:spcBef>
                          <a:spcPts val="0"/>
                        </a:spcBef>
                        <a:spcAft>
                          <a:spcPts val="0"/>
                        </a:spcAft>
                      </a:pPr>
                      <a:r>
                        <a:rPr lang="en-GB" sz="1400" dirty="0">
                          <a:effectLst/>
                        </a:rPr>
                        <a:t>E. Security of Supply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extLst>
                  <a:ext uri="{0D108BD9-81ED-4DB2-BD59-A6C34878D82A}">
                    <a16:rowId xmlns:a16="http://schemas.microsoft.com/office/drawing/2014/main" val="2588314669"/>
                  </a:ext>
                </a:extLst>
              </a:tr>
              <a:tr h="274396">
                <a:tc gridSpan="6">
                  <a:txBody>
                    <a:bodyPr/>
                    <a:lstStyle/>
                    <a:p>
                      <a:pPr marL="0" marR="0">
                        <a:lnSpc>
                          <a:spcPct val="107000"/>
                        </a:lnSpc>
                        <a:spcBef>
                          <a:spcPts val="0"/>
                        </a:spcBef>
                        <a:spcAft>
                          <a:spcPts val="0"/>
                        </a:spcAft>
                      </a:pPr>
                      <a:r>
                        <a:rPr lang="en-GB" sz="1400" dirty="0">
                          <a:effectLst/>
                        </a:rPr>
                        <a:t>1. Short-term Pricing Mechanisms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7311124"/>
                  </a:ext>
                </a:extLst>
              </a:tr>
              <a:tr h="274396">
                <a:tc gridSpan="6">
                  <a:txBody>
                    <a:bodyPr/>
                    <a:lstStyle/>
                    <a:p>
                      <a:pPr marL="0" marR="0">
                        <a:lnSpc>
                          <a:spcPct val="107000"/>
                        </a:lnSpc>
                        <a:spcBef>
                          <a:spcPts val="0"/>
                        </a:spcBef>
                        <a:spcAft>
                          <a:spcPts val="0"/>
                        </a:spcAft>
                      </a:pPr>
                      <a:r>
                        <a:rPr lang="en-GB" sz="1200" dirty="0">
                          <a:effectLst/>
                        </a:rPr>
                        <a:t>1. </a:t>
                      </a:r>
                      <a:r>
                        <a:rPr lang="en-GB" sz="1200" dirty="0" err="1">
                          <a:effectLst/>
                        </a:rPr>
                        <a:t>i</a:t>
                      </a:r>
                      <a:r>
                        <a:rPr lang="en-GB" sz="1200" dirty="0">
                          <a:effectLst/>
                        </a:rPr>
                        <a:t>) Marginal Pricing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5522839"/>
                  </a:ext>
                </a:extLst>
              </a:tr>
              <a:tr h="274396">
                <a:tc>
                  <a:txBody>
                    <a:bodyPr/>
                    <a:lstStyle/>
                    <a:p>
                      <a:pPr marL="0" marR="0">
                        <a:lnSpc>
                          <a:spcPct val="107000"/>
                        </a:lnSpc>
                        <a:spcBef>
                          <a:spcPts val="0"/>
                        </a:spcBef>
                        <a:spcAft>
                          <a:spcPts val="0"/>
                        </a:spcAft>
                      </a:pPr>
                      <a:r>
                        <a:rPr lang="en-GB" sz="1200" dirty="0">
                          <a:effectLst/>
                        </a:rPr>
                        <a:t>Marginal Pricing Mechanism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450129678"/>
                  </a:ext>
                </a:extLst>
              </a:tr>
              <a:tr h="288468">
                <a:tc gridSpan="6">
                  <a:txBody>
                    <a:bodyPr/>
                    <a:lstStyle/>
                    <a:p>
                      <a:pPr marL="0" marR="0">
                        <a:lnSpc>
                          <a:spcPct val="107000"/>
                        </a:lnSpc>
                        <a:spcBef>
                          <a:spcPts val="0"/>
                        </a:spcBef>
                        <a:spcAft>
                          <a:spcPts val="0"/>
                        </a:spcAft>
                      </a:pPr>
                      <a:r>
                        <a:rPr lang="en-GB" sz="1200" dirty="0">
                          <a:effectLst/>
                        </a:rPr>
                        <a:t>1. ii) Market Interventions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0962799"/>
                  </a:ext>
                </a:extLst>
              </a:tr>
              <a:tr h="331562">
                <a:tc>
                  <a:txBody>
                    <a:bodyPr/>
                    <a:lstStyle/>
                    <a:p>
                      <a:pPr marL="0" marR="0">
                        <a:lnSpc>
                          <a:spcPct val="107000"/>
                        </a:lnSpc>
                        <a:spcBef>
                          <a:spcPts val="0"/>
                        </a:spcBef>
                        <a:spcAft>
                          <a:spcPts val="0"/>
                        </a:spcAft>
                      </a:pPr>
                      <a:r>
                        <a:rPr lang="en-GB" sz="1200" dirty="0">
                          <a:effectLst/>
                        </a:rPr>
                        <a:t>Iberian Exception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489838678"/>
                  </a:ext>
                </a:extLst>
              </a:tr>
              <a:tr h="323646">
                <a:tc>
                  <a:txBody>
                    <a:bodyPr/>
                    <a:lstStyle/>
                    <a:p>
                      <a:pPr marL="0" marR="0">
                        <a:lnSpc>
                          <a:spcPct val="107000"/>
                        </a:lnSpc>
                        <a:spcBef>
                          <a:spcPts val="0"/>
                        </a:spcBef>
                        <a:spcAft>
                          <a:spcPts val="0"/>
                        </a:spcAft>
                      </a:pPr>
                      <a:r>
                        <a:rPr lang="en-GB" sz="1200" dirty="0">
                          <a:effectLst/>
                        </a:rPr>
                        <a:t>Inframarginal Revenue Cap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3225876655"/>
                  </a:ext>
                </a:extLst>
              </a:tr>
              <a:tr h="288468">
                <a:tc>
                  <a:txBody>
                    <a:bodyPr/>
                    <a:lstStyle/>
                    <a:p>
                      <a:pPr marL="0" marR="0">
                        <a:lnSpc>
                          <a:spcPct val="107000"/>
                        </a:lnSpc>
                        <a:spcBef>
                          <a:spcPts val="0"/>
                        </a:spcBef>
                        <a:spcAft>
                          <a:spcPts val="0"/>
                        </a:spcAft>
                      </a:pPr>
                      <a:r>
                        <a:rPr lang="en-GB" sz="1200" dirty="0">
                          <a:effectLst/>
                        </a:rPr>
                        <a:t>Windfall Profit Tax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535767176"/>
                  </a:ext>
                </a:extLst>
              </a:tr>
              <a:tr h="274396">
                <a:tc gridSpan="6">
                  <a:txBody>
                    <a:bodyPr/>
                    <a:lstStyle/>
                    <a:p>
                      <a:pPr marL="0" marR="0">
                        <a:lnSpc>
                          <a:spcPct val="107000"/>
                        </a:lnSpc>
                        <a:spcBef>
                          <a:spcPts val="0"/>
                        </a:spcBef>
                        <a:spcAft>
                          <a:spcPts val="0"/>
                        </a:spcAft>
                      </a:pPr>
                      <a:r>
                        <a:rPr lang="en-GB" sz="1400" dirty="0">
                          <a:effectLst/>
                        </a:rPr>
                        <a:t>2. Medium to Long-term Instruments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2308421"/>
                  </a:ext>
                </a:extLst>
              </a:tr>
              <a:tr h="259092">
                <a:tc>
                  <a:txBody>
                    <a:bodyPr/>
                    <a:lstStyle/>
                    <a:p>
                      <a:pPr marL="0" marR="0">
                        <a:lnSpc>
                          <a:spcPct val="107000"/>
                        </a:lnSpc>
                        <a:spcBef>
                          <a:spcPts val="0"/>
                        </a:spcBef>
                        <a:spcAft>
                          <a:spcPts val="0"/>
                        </a:spcAft>
                      </a:pPr>
                      <a:r>
                        <a:rPr lang="en-GB" sz="1200">
                          <a:effectLst/>
                        </a:rPr>
                        <a:t>PPAs, CFDs, Forward Markets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4036062004"/>
                  </a:ext>
                </a:extLst>
              </a:tr>
              <a:tr h="288468">
                <a:tc>
                  <a:txBody>
                    <a:bodyPr/>
                    <a:lstStyle/>
                    <a:p>
                      <a:pPr marL="0" marR="0">
                        <a:lnSpc>
                          <a:spcPct val="107000"/>
                        </a:lnSpc>
                        <a:spcBef>
                          <a:spcPts val="0"/>
                        </a:spcBef>
                        <a:spcAft>
                          <a:spcPts val="0"/>
                        </a:spcAft>
                      </a:pPr>
                      <a:r>
                        <a:rPr lang="en-GB" sz="1200" dirty="0">
                          <a:effectLst/>
                        </a:rPr>
                        <a:t>Capacity Remuneration Mechanisms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3448673591"/>
                  </a:ext>
                </a:extLst>
              </a:tr>
              <a:tr h="274396">
                <a:tc gridSpan="6">
                  <a:txBody>
                    <a:bodyPr/>
                    <a:lstStyle/>
                    <a:p>
                      <a:pPr marL="0" marR="0">
                        <a:lnSpc>
                          <a:spcPct val="107000"/>
                        </a:lnSpc>
                        <a:spcBef>
                          <a:spcPts val="0"/>
                        </a:spcBef>
                        <a:spcAft>
                          <a:spcPts val="0"/>
                        </a:spcAft>
                      </a:pPr>
                      <a:r>
                        <a:rPr lang="en-GB" sz="1400" dirty="0">
                          <a:effectLst/>
                        </a:rPr>
                        <a:t>3. Flexibility Options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2828957"/>
                  </a:ext>
                </a:extLst>
              </a:tr>
              <a:tr h="563743">
                <a:tc>
                  <a:txBody>
                    <a:bodyPr/>
                    <a:lstStyle/>
                    <a:p>
                      <a:pPr marL="0" marR="0">
                        <a:lnSpc>
                          <a:spcPct val="107000"/>
                        </a:lnSpc>
                        <a:spcBef>
                          <a:spcPts val="0"/>
                        </a:spcBef>
                        <a:spcAft>
                          <a:spcPts val="0"/>
                        </a:spcAft>
                      </a:pPr>
                      <a:r>
                        <a:rPr lang="en-GB" sz="1200" dirty="0">
                          <a:effectLst/>
                        </a:rPr>
                        <a:t>Flexibility Options (Storage and Demand Side Management)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195178925"/>
                  </a:ext>
                </a:extLst>
              </a:tr>
            </a:tbl>
          </a:graphicData>
        </a:graphic>
      </p:graphicFrame>
    </p:spTree>
    <p:extLst>
      <p:ext uri="{BB962C8B-B14F-4D97-AF65-F5344CB8AC3E}">
        <p14:creationId xmlns:p14="http://schemas.microsoft.com/office/powerpoint/2010/main" val="37366914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0463FB-C5F8-E525-0292-E461A18F1783}"/>
              </a:ext>
            </a:extLst>
          </p:cNvPr>
          <p:cNvSpPr>
            <a:spLocks noGrp="1"/>
          </p:cNvSpPr>
          <p:nvPr>
            <p:ph idx="13"/>
          </p:nvPr>
        </p:nvSpPr>
        <p:spPr>
          <a:xfrm>
            <a:off x="244237" y="1560575"/>
            <a:ext cx="11268074" cy="4876800"/>
          </a:xfrm>
        </p:spPr>
        <p:txBody>
          <a:bodyPr>
            <a:normAutofit/>
          </a:bodyPr>
          <a:lstStyle/>
          <a:p>
            <a:pPr marL="0" marR="0" lvl="0" indent="0" algn="just">
              <a:lnSpc>
                <a:spcPct val="115000"/>
              </a:lnSpc>
              <a:spcBef>
                <a:spcPts val="0"/>
              </a:spcBef>
              <a:spcAft>
                <a:spcPts val="0"/>
              </a:spcAft>
              <a:buNone/>
            </a:pPr>
            <a:r>
              <a:rPr lang="en-US" b="1" dirty="0">
                <a:ea typeface="Calibri" panose="020F0502020204030204" pitchFamily="34" charset="0"/>
                <a:cs typeface="Times New Roman" panose="02020603050405020304" pitchFamily="18" charset="0"/>
              </a:rPr>
              <a:t>Focus on interactions’ cells </a:t>
            </a:r>
            <a:r>
              <a:rPr lang="en-US" b="1" dirty="0">
                <a:solidFill>
                  <a:srgbClr val="7030A0"/>
                </a:solidFill>
                <a:ea typeface="Calibri" panose="020F0502020204030204" pitchFamily="34" charset="0"/>
                <a:cs typeface="Times New Roman" panose="02020603050405020304" pitchFamily="18" charset="0"/>
              </a:rPr>
              <a:t>1</a:t>
            </a:r>
            <a:r>
              <a:rPr lang="en-US" b="1" dirty="0">
                <a:ea typeface="Calibri" panose="020F0502020204030204" pitchFamily="34" charset="0"/>
                <a:cs typeface="Times New Roman" panose="02020603050405020304" pitchFamily="18" charset="0"/>
              </a:rPr>
              <a:t>, </a:t>
            </a:r>
            <a:r>
              <a:rPr lang="en-US" b="1" dirty="0">
                <a:solidFill>
                  <a:srgbClr val="FF0000"/>
                </a:solidFill>
                <a:ea typeface="Calibri" panose="020F0502020204030204" pitchFamily="34" charset="0"/>
                <a:cs typeface="Times New Roman" panose="02020603050405020304" pitchFamily="18" charset="0"/>
              </a:rPr>
              <a:t>2</a:t>
            </a:r>
            <a:r>
              <a:rPr lang="en-US" b="1" dirty="0">
                <a:ea typeface="Calibri" panose="020F0502020204030204" pitchFamily="34" charset="0"/>
                <a:cs typeface="Times New Roman" panose="02020603050405020304" pitchFamily="18" charset="0"/>
              </a:rPr>
              <a:t>, and </a:t>
            </a:r>
            <a:r>
              <a:rPr lang="en-US" b="1" dirty="0">
                <a:solidFill>
                  <a:srgbClr val="FFFF00"/>
                </a:solidFill>
                <a:ea typeface="Calibri" panose="020F0502020204030204" pitchFamily="34" charset="0"/>
                <a:cs typeface="Times New Roman" panose="02020603050405020304" pitchFamily="18" charset="0"/>
              </a:rPr>
              <a:t>3</a:t>
            </a:r>
            <a:endParaRPr lang="fr-BE" b="1" dirty="0">
              <a:solidFill>
                <a:srgbClr val="FFFF00"/>
              </a:solidFill>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4</a:t>
            </a:fld>
            <a:endParaRPr lang="en-GB"/>
          </a:p>
        </p:txBody>
      </p:sp>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Framework matrix  </a:t>
            </a:r>
          </a:p>
        </p:txBody>
      </p:sp>
      <p:graphicFrame>
        <p:nvGraphicFramePr>
          <p:cNvPr id="5" name="Table 4">
            <a:extLst>
              <a:ext uri="{FF2B5EF4-FFF2-40B4-BE49-F238E27FC236}">
                <a16:creationId xmlns:a16="http://schemas.microsoft.com/office/drawing/2014/main" id="{750D95B7-F294-86C5-2395-57725B50CEB9}"/>
              </a:ext>
            </a:extLst>
          </p:cNvPr>
          <p:cNvGraphicFramePr>
            <a:graphicFrameLocks noGrp="1"/>
          </p:cNvGraphicFramePr>
          <p:nvPr/>
        </p:nvGraphicFramePr>
        <p:xfrm>
          <a:off x="304722" y="2027444"/>
          <a:ext cx="11140775" cy="4618461"/>
        </p:xfrm>
        <a:graphic>
          <a:graphicData uri="http://schemas.openxmlformats.org/drawingml/2006/table">
            <a:tbl>
              <a:tblPr firstRow="1" firstCol="1" bandRow="1">
                <a:tableStyleId>{5C22544A-7EE6-4342-B048-85BDC9FD1C3A}</a:tableStyleId>
              </a:tblPr>
              <a:tblGrid>
                <a:gridCol w="2508902">
                  <a:extLst>
                    <a:ext uri="{9D8B030D-6E8A-4147-A177-3AD203B41FA5}">
                      <a16:colId xmlns:a16="http://schemas.microsoft.com/office/drawing/2014/main" val="4131904244"/>
                    </a:ext>
                  </a:extLst>
                </a:gridCol>
                <a:gridCol w="1715679">
                  <a:extLst>
                    <a:ext uri="{9D8B030D-6E8A-4147-A177-3AD203B41FA5}">
                      <a16:colId xmlns:a16="http://schemas.microsoft.com/office/drawing/2014/main" val="409850529"/>
                    </a:ext>
                  </a:extLst>
                </a:gridCol>
                <a:gridCol w="1746875">
                  <a:extLst>
                    <a:ext uri="{9D8B030D-6E8A-4147-A177-3AD203B41FA5}">
                      <a16:colId xmlns:a16="http://schemas.microsoft.com/office/drawing/2014/main" val="820565244"/>
                    </a:ext>
                  </a:extLst>
                </a:gridCol>
                <a:gridCol w="1677802">
                  <a:extLst>
                    <a:ext uri="{9D8B030D-6E8A-4147-A177-3AD203B41FA5}">
                      <a16:colId xmlns:a16="http://schemas.microsoft.com/office/drawing/2014/main" val="708680946"/>
                    </a:ext>
                  </a:extLst>
                </a:gridCol>
                <a:gridCol w="1809261">
                  <a:extLst>
                    <a:ext uri="{9D8B030D-6E8A-4147-A177-3AD203B41FA5}">
                      <a16:colId xmlns:a16="http://schemas.microsoft.com/office/drawing/2014/main" val="1126315176"/>
                    </a:ext>
                  </a:extLst>
                </a:gridCol>
                <a:gridCol w="1682256">
                  <a:extLst>
                    <a:ext uri="{9D8B030D-6E8A-4147-A177-3AD203B41FA5}">
                      <a16:colId xmlns:a16="http://schemas.microsoft.com/office/drawing/2014/main" val="1210511513"/>
                    </a:ext>
                  </a:extLst>
                </a:gridCol>
              </a:tblGrid>
              <a:tr h="893370">
                <a:tc>
                  <a:txBody>
                    <a:bodyPr/>
                    <a:lstStyle/>
                    <a:p>
                      <a:pPr marL="0" marR="0" algn="r">
                        <a:lnSpc>
                          <a:spcPct val="107000"/>
                        </a:lnSpc>
                        <a:spcBef>
                          <a:spcPts val="0"/>
                        </a:spcBef>
                        <a:spcAft>
                          <a:spcPts val="0"/>
                        </a:spcAft>
                      </a:pPr>
                      <a:r>
                        <a:rPr lang="en-GB" sz="1400" i="1" dirty="0">
                          <a:effectLst/>
                        </a:rPr>
                        <a:t>Desirable Outcomes</a:t>
                      </a:r>
                      <a:endParaRPr lang="en-US" sz="1400" i="1" dirty="0">
                        <a:effectLst/>
                      </a:endParaRPr>
                    </a:p>
                    <a:p>
                      <a:pPr marL="0" marR="0">
                        <a:lnSpc>
                          <a:spcPct val="107000"/>
                        </a:lnSpc>
                        <a:spcBef>
                          <a:spcPts val="0"/>
                        </a:spcBef>
                        <a:spcAft>
                          <a:spcPts val="0"/>
                        </a:spcAft>
                      </a:pPr>
                      <a:r>
                        <a:rPr lang="en-GB" sz="1400" dirty="0">
                          <a:effectLst/>
                        </a:rPr>
                        <a:t> </a:t>
                      </a:r>
                      <a:endParaRPr lang="en-US" sz="1400" dirty="0">
                        <a:effectLst/>
                      </a:endParaRPr>
                    </a:p>
                    <a:p>
                      <a:pPr marL="0" marR="0">
                        <a:lnSpc>
                          <a:spcPct val="107000"/>
                        </a:lnSpc>
                        <a:spcBef>
                          <a:spcPts val="0"/>
                        </a:spcBef>
                        <a:spcAft>
                          <a:spcPts val="0"/>
                        </a:spcAft>
                      </a:pPr>
                      <a:r>
                        <a:rPr lang="en-GB" sz="1400" dirty="0">
                          <a:effectLst/>
                        </a:rPr>
                        <a:t> </a:t>
                      </a:r>
                      <a:endParaRPr lang="en-US" sz="1400" dirty="0">
                        <a:effectLst/>
                      </a:endParaRPr>
                    </a:p>
                    <a:p>
                      <a:pPr marL="0" marR="0">
                        <a:lnSpc>
                          <a:spcPct val="107000"/>
                        </a:lnSpc>
                        <a:spcBef>
                          <a:spcPts val="0"/>
                        </a:spcBef>
                        <a:spcAft>
                          <a:spcPts val="0"/>
                        </a:spcAft>
                      </a:pPr>
                      <a:r>
                        <a:rPr lang="en-GB" sz="1400" i="1" dirty="0">
                          <a:effectLst/>
                        </a:rPr>
                        <a:t>EMD Provisions</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lnTlToBr w="12700" cap="flat" cmpd="sng" algn="ctr">
                      <a:solidFill>
                        <a:schemeClr val="tx1"/>
                      </a:solidFill>
                      <a:prstDash val="solid"/>
                      <a:round/>
                      <a:headEnd type="none" w="med" len="med"/>
                      <a:tailEnd type="none" w="med" len="med"/>
                    </a:lnTlToBr>
                    <a:solidFill>
                      <a:schemeClr val="accent1">
                        <a:lumMod val="50000"/>
                      </a:schemeClr>
                    </a:solidFill>
                  </a:tcPr>
                </a:tc>
                <a:tc>
                  <a:txBody>
                    <a:bodyPr/>
                    <a:lstStyle/>
                    <a:p>
                      <a:pPr marL="0" marR="0">
                        <a:lnSpc>
                          <a:spcPct val="107000"/>
                        </a:lnSpc>
                        <a:spcBef>
                          <a:spcPts val="0"/>
                        </a:spcBef>
                        <a:spcAft>
                          <a:spcPts val="0"/>
                        </a:spcAft>
                      </a:pPr>
                      <a:r>
                        <a:rPr lang="en-GB" sz="1400" dirty="0">
                          <a:effectLst/>
                        </a:rPr>
                        <a:t>A. Short-term signals for decarbonization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a:txBody>
                    <a:bodyPr/>
                    <a:lstStyle/>
                    <a:p>
                      <a:pPr marL="0" marR="0">
                        <a:lnSpc>
                          <a:spcPct val="107000"/>
                        </a:lnSpc>
                        <a:spcBef>
                          <a:spcPts val="0"/>
                        </a:spcBef>
                        <a:spcAft>
                          <a:spcPts val="0"/>
                        </a:spcAft>
                      </a:pPr>
                      <a:r>
                        <a:rPr lang="en-GB" sz="1400" dirty="0">
                          <a:effectLst/>
                        </a:rPr>
                        <a:t>B. Long-term signals for decarbonization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a:txBody>
                    <a:bodyPr/>
                    <a:lstStyle/>
                    <a:p>
                      <a:pPr marL="0" marR="0">
                        <a:lnSpc>
                          <a:spcPct val="107000"/>
                        </a:lnSpc>
                        <a:spcBef>
                          <a:spcPts val="0"/>
                        </a:spcBef>
                        <a:spcAft>
                          <a:spcPts val="0"/>
                        </a:spcAft>
                      </a:pPr>
                      <a:r>
                        <a:rPr lang="en-GB" sz="1400" dirty="0">
                          <a:effectLst/>
                        </a:rPr>
                        <a:t>C. Competitiveness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a:txBody>
                    <a:bodyPr/>
                    <a:lstStyle/>
                    <a:p>
                      <a:pPr marL="0" marR="0">
                        <a:lnSpc>
                          <a:spcPct val="107000"/>
                        </a:lnSpc>
                        <a:spcBef>
                          <a:spcPts val="0"/>
                        </a:spcBef>
                        <a:spcAft>
                          <a:spcPts val="0"/>
                        </a:spcAft>
                      </a:pPr>
                      <a:r>
                        <a:rPr lang="en-GB" sz="1400" dirty="0">
                          <a:effectLst/>
                        </a:rPr>
                        <a:t>D. Affordability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a:txBody>
                    <a:bodyPr/>
                    <a:lstStyle/>
                    <a:p>
                      <a:pPr marL="0" marR="0">
                        <a:lnSpc>
                          <a:spcPct val="107000"/>
                        </a:lnSpc>
                        <a:spcBef>
                          <a:spcPts val="0"/>
                        </a:spcBef>
                        <a:spcAft>
                          <a:spcPts val="0"/>
                        </a:spcAft>
                      </a:pPr>
                      <a:r>
                        <a:rPr lang="en-GB" sz="1400" dirty="0">
                          <a:effectLst/>
                        </a:rPr>
                        <a:t>E. Security of Supply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extLst>
                  <a:ext uri="{0D108BD9-81ED-4DB2-BD59-A6C34878D82A}">
                    <a16:rowId xmlns:a16="http://schemas.microsoft.com/office/drawing/2014/main" val="2588314669"/>
                  </a:ext>
                </a:extLst>
              </a:tr>
              <a:tr h="274396">
                <a:tc gridSpan="6">
                  <a:txBody>
                    <a:bodyPr/>
                    <a:lstStyle/>
                    <a:p>
                      <a:pPr marL="0" marR="0">
                        <a:lnSpc>
                          <a:spcPct val="107000"/>
                        </a:lnSpc>
                        <a:spcBef>
                          <a:spcPts val="0"/>
                        </a:spcBef>
                        <a:spcAft>
                          <a:spcPts val="0"/>
                        </a:spcAft>
                      </a:pPr>
                      <a:r>
                        <a:rPr lang="en-GB" sz="1400" dirty="0">
                          <a:effectLst/>
                        </a:rPr>
                        <a:t>1. Short-term Pricing Mechanisms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7311124"/>
                  </a:ext>
                </a:extLst>
              </a:tr>
              <a:tr h="274396">
                <a:tc gridSpan="6">
                  <a:txBody>
                    <a:bodyPr/>
                    <a:lstStyle/>
                    <a:p>
                      <a:pPr marL="0" marR="0">
                        <a:lnSpc>
                          <a:spcPct val="107000"/>
                        </a:lnSpc>
                        <a:spcBef>
                          <a:spcPts val="0"/>
                        </a:spcBef>
                        <a:spcAft>
                          <a:spcPts val="0"/>
                        </a:spcAft>
                      </a:pPr>
                      <a:r>
                        <a:rPr lang="en-GB" sz="1200" dirty="0">
                          <a:effectLst/>
                        </a:rPr>
                        <a:t>1. </a:t>
                      </a:r>
                      <a:r>
                        <a:rPr lang="en-GB" sz="1200" dirty="0" err="1">
                          <a:effectLst/>
                        </a:rPr>
                        <a:t>i</a:t>
                      </a:r>
                      <a:r>
                        <a:rPr lang="en-GB" sz="1200" dirty="0">
                          <a:effectLst/>
                        </a:rPr>
                        <a:t>) Marginal Pricing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5522839"/>
                  </a:ext>
                </a:extLst>
              </a:tr>
              <a:tr h="274396">
                <a:tc>
                  <a:txBody>
                    <a:bodyPr/>
                    <a:lstStyle/>
                    <a:p>
                      <a:pPr marL="0" marR="0">
                        <a:lnSpc>
                          <a:spcPct val="107000"/>
                        </a:lnSpc>
                        <a:spcBef>
                          <a:spcPts val="0"/>
                        </a:spcBef>
                        <a:spcAft>
                          <a:spcPts val="0"/>
                        </a:spcAft>
                      </a:pPr>
                      <a:r>
                        <a:rPr lang="en-GB" sz="1200" dirty="0">
                          <a:effectLst/>
                        </a:rPr>
                        <a:t>Marginal Pricing Mechanism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450129678"/>
                  </a:ext>
                </a:extLst>
              </a:tr>
              <a:tr h="288468">
                <a:tc gridSpan="6">
                  <a:txBody>
                    <a:bodyPr/>
                    <a:lstStyle/>
                    <a:p>
                      <a:pPr marL="0" marR="0">
                        <a:lnSpc>
                          <a:spcPct val="107000"/>
                        </a:lnSpc>
                        <a:spcBef>
                          <a:spcPts val="0"/>
                        </a:spcBef>
                        <a:spcAft>
                          <a:spcPts val="0"/>
                        </a:spcAft>
                      </a:pPr>
                      <a:r>
                        <a:rPr lang="en-GB" sz="1200" dirty="0">
                          <a:effectLst/>
                        </a:rPr>
                        <a:t>1. ii) Market Interventions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0962799"/>
                  </a:ext>
                </a:extLst>
              </a:tr>
              <a:tr h="331562">
                <a:tc>
                  <a:txBody>
                    <a:bodyPr/>
                    <a:lstStyle/>
                    <a:p>
                      <a:pPr marL="0" marR="0">
                        <a:lnSpc>
                          <a:spcPct val="107000"/>
                        </a:lnSpc>
                        <a:spcBef>
                          <a:spcPts val="0"/>
                        </a:spcBef>
                        <a:spcAft>
                          <a:spcPts val="0"/>
                        </a:spcAft>
                      </a:pPr>
                      <a:r>
                        <a:rPr lang="en-GB" sz="1200" dirty="0">
                          <a:effectLst/>
                        </a:rPr>
                        <a:t>Iberian Exception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489838678"/>
                  </a:ext>
                </a:extLst>
              </a:tr>
              <a:tr h="323646">
                <a:tc>
                  <a:txBody>
                    <a:bodyPr/>
                    <a:lstStyle/>
                    <a:p>
                      <a:pPr marL="0" marR="0">
                        <a:lnSpc>
                          <a:spcPct val="107000"/>
                        </a:lnSpc>
                        <a:spcBef>
                          <a:spcPts val="0"/>
                        </a:spcBef>
                        <a:spcAft>
                          <a:spcPts val="0"/>
                        </a:spcAft>
                      </a:pPr>
                      <a:r>
                        <a:rPr lang="en-GB" sz="1200" dirty="0">
                          <a:effectLst/>
                        </a:rPr>
                        <a:t>Inframarginal Revenue Cap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3225876655"/>
                  </a:ext>
                </a:extLst>
              </a:tr>
              <a:tr h="288468">
                <a:tc>
                  <a:txBody>
                    <a:bodyPr/>
                    <a:lstStyle/>
                    <a:p>
                      <a:pPr marL="0" marR="0">
                        <a:lnSpc>
                          <a:spcPct val="107000"/>
                        </a:lnSpc>
                        <a:spcBef>
                          <a:spcPts val="0"/>
                        </a:spcBef>
                        <a:spcAft>
                          <a:spcPts val="0"/>
                        </a:spcAft>
                      </a:pPr>
                      <a:r>
                        <a:rPr lang="en-GB" sz="1200" dirty="0">
                          <a:effectLst/>
                        </a:rPr>
                        <a:t>Windfall Profit Tax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535767176"/>
                  </a:ext>
                </a:extLst>
              </a:tr>
              <a:tr h="274396">
                <a:tc gridSpan="6">
                  <a:txBody>
                    <a:bodyPr/>
                    <a:lstStyle/>
                    <a:p>
                      <a:pPr marL="0" marR="0">
                        <a:lnSpc>
                          <a:spcPct val="107000"/>
                        </a:lnSpc>
                        <a:spcBef>
                          <a:spcPts val="0"/>
                        </a:spcBef>
                        <a:spcAft>
                          <a:spcPts val="0"/>
                        </a:spcAft>
                      </a:pPr>
                      <a:r>
                        <a:rPr lang="en-GB" sz="1400" dirty="0">
                          <a:effectLst/>
                        </a:rPr>
                        <a:t>2. Medium to Long-term Instruments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2308421"/>
                  </a:ext>
                </a:extLst>
              </a:tr>
              <a:tr h="259092">
                <a:tc>
                  <a:txBody>
                    <a:bodyPr/>
                    <a:lstStyle/>
                    <a:p>
                      <a:pPr marL="0" marR="0">
                        <a:lnSpc>
                          <a:spcPct val="107000"/>
                        </a:lnSpc>
                        <a:spcBef>
                          <a:spcPts val="0"/>
                        </a:spcBef>
                        <a:spcAft>
                          <a:spcPts val="0"/>
                        </a:spcAft>
                      </a:pPr>
                      <a:r>
                        <a:rPr lang="en-GB" sz="1200" dirty="0">
                          <a:effectLst/>
                        </a:rPr>
                        <a:t>PPAs, CFDs, Forward Markets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4036062004"/>
                  </a:ext>
                </a:extLst>
              </a:tr>
              <a:tr h="288468">
                <a:tc>
                  <a:txBody>
                    <a:bodyPr/>
                    <a:lstStyle/>
                    <a:p>
                      <a:pPr marL="0" marR="0">
                        <a:lnSpc>
                          <a:spcPct val="107000"/>
                        </a:lnSpc>
                        <a:spcBef>
                          <a:spcPts val="0"/>
                        </a:spcBef>
                        <a:spcAft>
                          <a:spcPts val="0"/>
                        </a:spcAft>
                      </a:pPr>
                      <a:r>
                        <a:rPr lang="en-GB" sz="1200" dirty="0">
                          <a:effectLst/>
                        </a:rPr>
                        <a:t>Capacity Remuneration Mechanisms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3448673591"/>
                  </a:ext>
                </a:extLst>
              </a:tr>
              <a:tr h="274396">
                <a:tc gridSpan="6">
                  <a:txBody>
                    <a:bodyPr/>
                    <a:lstStyle/>
                    <a:p>
                      <a:pPr marL="0" marR="0">
                        <a:lnSpc>
                          <a:spcPct val="107000"/>
                        </a:lnSpc>
                        <a:spcBef>
                          <a:spcPts val="0"/>
                        </a:spcBef>
                        <a:spcAft>
                          <a:spcPts val="0"/>
                        </a:spcAft>
                      </a:pPr>
                      <a:r>
                        <a:rPr lang="en-GB" sz="1400" dirty="0">
                          <a:effectLst/>
                        </a:rPr>
                        <a:t>3. Flexibility Options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2828957"/>
                  </a:ext>
                </a:extLst>
              </a:tr>
              <a:tr h="563743">
                <a:tc>
                  <a:txBody>
                    <a:bodyPr/>
                    <a:lstStyle/>
                    <a:p>
                      <a:pPr marL="0" marR="0">
                        <a:lnSpc>
                          <a:spcPct val="107000"/>
                        </a:lnSpc>
                        <a:spcBef>
                          <a:spcPts val="0"/>
                        </a:spcBef>
                        <a:spcAft>
                          <a:spcPts val="0"/>
                        </a:spcAft>
                      </a:pPr>
                      <a:r>
                        <a:rPr lang="en-GB" sz="1200" dirty="0">
                          <a:effectLst/>
                        </a:rPr>
                        <a:t>Flexibility Options (Storage and Demand Side Management)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tc>
                  <a:txBody>
                    <a:bodyPr/>
                    <a:lstStyle/>
                    <a:p>
                      <a:pPr marL="0" marR="0">
                        <a:lnSpc>
                          <a:spcPct val="107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62" marR="64262" marT="0" marB="0"/>
                </a:tc>
                <a:extLst>
                  <a:ext uri="{0D108BD9-81ED-4DB2-BD59-A6C34878D82A}">
                    <a16:rowId xmlns:a16="http://schemas.microsoft.com/office/drawing/2014/main" val="195178925"/>
                  </a:ext>
                </a:extLst>
              </a:tr>
            </a:tbl>
          </a:graphicData>
        </a:graphic>
      </p:graphicFrame>
      <p:sp>
        <p:nvSpPr>
          <p:cNvPr id="6" name="Rectangle: Rounded Corners 5">
            <a:extLst>
              <a:ext uri="{FF2B5EF4-FFF2-40B4-BE49-F238E27FC236}">
                <a16:creationId xmlns:a16="http://schemas.microsoft.com/office/drawing/2014/main" id="{9CDC73B3-B1CF-C10D-DA38-18E77EECA345}"/>
              </a:ext>
            </a:extLst>
          </p:cNvPr>
          <p:cNvSpPr/>
          <p:nvPr/>
        </p:nvSpPr>
        <p:spPr>
          <a:xfrm>
            <a:off x="349967" y="4936457"/>
            <a:ext cx="2455730" cy="9239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D6E9E7A-6928-3F02-B78C-9656CF10D730}"/>
              </a:ext>
            </a:extLst>
          </p:cNvPr>
          <p:cNvSpPr/>
          <p:nvPr/>
        </p:nvSpPr>
        <p:spPr>
          <a:xfrm>
            <a:off x="6176691" y="5082055"/>
            <a:ext cx="1897812" cy="9239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AC7ECD1-7C7B-38F2-8F8C-EAB8FD35A483}"/>
              </a:ext>
            </a:extLst>
          </p:cNvPr>
          <p:cNvSpPr/>
          <p:nvPr/>
        </p:nvSpPr>
        <p:spPr>
          <a:xfrm>
            <a:off x="6213904" y="2027162"/>
            <a:ext cx="1852067" cy="9239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E48C0329-18B2-65E3-96EE-5B572BDED069}"/>
              </a:ext>
            </a:extLst>
          </p:cNvPr>
          <p:cNvSpPr/>
          <p:nvPr/>
        </p:nvSpPr>
        <p:spPr>
          <a:xfrm>
            <a:off x="2760453" y="2049798"/>
            <a:ext cx="1758624" cy="923925"/>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B086F6F-83EC-548B-9B19-9ACE08518A7F}"/>
              </a:ext>
            </a:extLst>
          </p:cNvPr>
          <p:cNvSpPr/>
          <p:nvPr/>
        </p:nvSpPr>
        <p:spPr>
          <a:xfrm>
            <a:off x="263213" y="2962810"/>
            <a:ext cx="2455731" cy="2034111"/>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35FAD32-7F30-B5BC-58DF-0D8B8D4F3CC2}"/>
              </a:ext>
            </a:extLst>
          </p:cNvPr>
          <p:cNvSpPr/>
          <p:nvPr/>
        </p:nvSpPr>
        <p:spPr>
          <a:xfrm>
            <a:off x="256833" y="5013639"/>
            <a:ext cx="2455730" cy="92392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6FFE4D8-A56A-0159-E929-7B23E183F898}"/>
              </a:ext>
            </a:extLst>
          </p:cNvPr>
          <p:cNvSpPr/>
          <p:nvPr/>
        </p:nvSpPr>
        <p:spPr>
          <a:xfrm>
            <a:off x="4455280" y="2038621"/>
            <a:ext cx="1897812" cy="92392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90C0C3B-8608-E5E9-F53E-E0571575B3F3}"/>
              </a:ext>
            </a:extLst>
          </p:cNvPr>
          <p:cNvSpPr/>
          <p:nvPr/>
        </p:nvSpPr>
        <p:spPr>
          <a:xfrm>
            <a:off x="4458282" y="5082055"/>
            <a:ext cx="1755622" cy="92392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F95E39E-8A66-A289-B48C-91D25A8DE480}"/>
              </a:ext>
            </a:extLst>
          </p:cNvPr>
          <p:cNvSpPr/>
          <p:nvPr/>
        </p:nvSpPr>
        <p:spPr>
          <a:xfrm>
            <a:off x="2795416" y="2926858"/>
            <a:ext cx="1784146" cy="2034111"/>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7C384F-1D4B-FBFE-3181-14AF21589761}"/>
              </a:ext>
            </a:extLst>
          </p:cNvPr>
          <p:cNvSpPr txBox="1"/>
          <p:nvPr/>
        </p:nvSpPr>
        <p:spPr>
          <a:xfrm>
            <a:off x="4135080" y="4465994"/>
            <a:ext cx="383997" cy="369332"/>
          </a:xfrm>
          <a:prstGeom prst="rect">
            <a:avLst/>
          </a:prstGeom>
          <a:noFill/>
        </p:spPr>
        <p:txBody>
          <a:bodyPr wrap="square" rtlCol="0">
            <a:spAutoFit/>
          </a:bodyPr>
          <a:lstStyle/>
          <a:p>
            <a:r>
              <a:rPr lang="en-US" b="1" dirty="0">
                <a:solidFill>
                  <a:srgbClr val="7030A0"/>
                </a:solidFill>
                <a:ea typeface="Calibri" panose="020F0502020204030204" pitchFamily="34" charset="0"/>
                <a:cs typeface="Times New Roman" panose="02020603050405020304" pitchFamily="18" charset="0"/>
              </a:rPr>
              <a:t>1</a:t>
            </a:r>
            <a:endParaRPr lang="en-US" dirty="0"/>
          </a:p>
        </p:txBody>
      </p:sp>
      <p:sp>
        <p:nvSpPr>
          <p:cNvPr id="17" name="TextBox 16">
            <a:extLst>
              <a:ext uri="{FF2B5EF4-FFF2-40B4-BE49-F238E27FC236}">
                <a16:creationId xmlns:a16="http://schemas.microsoft.com/office/drawing/2014/main" id="{D7F9919D-6DCD-FB37-A9DE-8AB0464315FA}"/>
              </a:ext>
            </a:extLst>
          </p:cNvPr>
          <p:cNvSpPr txBox="1"/>
          <p:nvPr/>
        </p:nvSpPr>
        <p:spPr>
          <a:xfrm>
            <a:off x="5811717" y="5517385"/>
            <a:ext cx="383997" cy="369332"/>
          </a:xfrm>
          <a:prstGeom prst="rect">
            <a:avLst/>
          </a:prstGeom>
          <a:noFill/>
        </p:spPr>
        <p:txBody>
          <a:bodyPr wrap="square" rtlCol="0">
            <a:spAutoFit/>
          </a:bodyPr>
          <a:lstStyle/>
          <a:p>
            <a:r>
              <a:rPr lang="en-US" b="1" dirty="0">
                <a:solidFill>
                  <a:srgbClr val="FF0000"/>
                </a:solidFill>
                <a:ea typeface="Calibri" panose="020F0502020204030204" pitchFamily="34" charset="0"/>
                <a:cs typeface="Times New Roman" panose="02020603050405020304" pitchFamily="18" charset="0"/>
              </a:rPr>
              <a:t>2</a:t>
            </a:r>
            <a:endParaRPr lang="en-US" dirty="0"/>
          </a:p>
        </p:txBody>
      </p:sp>
      <p:sp>
        <p:nvSpPr>
          <p:cNvPr id="18" name="TextBox 17">
            <a:extLst>
              <a:ext uri="{FF2B5EF4-FFF2-40B4-BE49-F238E27FC236}">
                <a16:creationId xmlns:a16="http://schemas.microsoft.com/office/drawing/2014/main" id="{486F8F23-77A7-D819-B9D5-9111F704F63E}"/>
              </a:ext>
            </a:extLst>
          </p:cNvPr>
          <p:cNvSpPr txBox="1"/>
          <p:nvPr/>
        </p:nvSpPr>
        <p:spPr>
          <a:xfrm>
            <a:off x="7681743" y="5491050"/>
            <a:ext cx="383997" cy="369332"/>
          </a:xfrm>
          <a:prstGeom prst="rect">
            <a:avLst/>
          </a:prstGeom>
          <a:noFill/>
        </p:spPr>
        <p:txBody>
          <a:bodyPr wrap="square" rtlCol="0">
            <a:spAutoFit/>
          </a:bodyPr>
          <a:lstStyle/>
          <a:p>
            <a:r>
              <a:rPr lang="en-US" b="1" dirty="0">
                <a:solidFill>
                  <a:srgbClr val="FFFF00"/>
                </a:solidFill>
                <a:ea typeface="Calibri" panose="020F0502020204030204" pitchFamily="34" charset="0"/>
                <a:cs typeface="Times New Roman" panose="02020603050405020304" pitchFamily="18" charset="0"/>
              </a:rPr>
              <a:t>3</a:t>
            </a:r>
            <a:endParaRPr lang="en-US" dirty="0"/>
          </a:p>
        </p:txBody>
      </p:sp>
    </p:spTree>
    <p:extLst>
      <p:ext uri="{BB962C8B-B14F-4D97-AF65-F5344CB8AC3E}">
        <p14:creationId xmlns:p14="http://schemas.microsoft.com/office/powerpoint/2010/main" val="27816159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lnSpcReduction="10000"/>
          </a:bodyPr>
          <a:lstStyle/>
          <a:p>
            <a:r>
              <a:rPr lang="en-US" dirty="0">
                <a:latin typeface="Cambria" panose="02040503050406030204" pitchFamily="18" charset="0"/>
              </a:rPr>
              <a:t>Electricity Market Design, Decarbonization, and Industries’ competitiveness</a:t>
            </a:r>
          </a:p>
        </p:txBody>
      </p:sp>
      <p:sp>
        <p:nvSpPr>
          <p:cNvPr id="3" name="Content Placeholder 9">
            <a:extLst>
              <a:ext uri="{FF2B5EF4-FFF2-40B4-BE49-F238E27FC236}">
                <a16:creationId xmlns:a16="http://schemas.microsoft.com/office/drawing/2014/main" id="{AFA1D931-79FF-C8E5-6518-D2F9DA96E1BB}"/>
              </a:ext>
            </a:extLst>
          </p:cNvPr>
          <p:cNvSpPr txBox="1">
            <a:spLocks/>
          </p:cNvSpPr>
          <p:nvPr/>
        </p:nvSpPr>
        <p:spPr>
          <a:xfrm>
            <a:off x="328930" y="1343025"/>
            <a:ext cx="10072459" cy="57984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b="1" dirty="0"/>
              <a:t>    </a:t>
            </a:r>
            <a:r>
              <a:rPr lang="en-US" sz="2200" b="1" dirty="0"/>
              <a:t>Overview of the Report</a:t>
            </a:r>
          </a:p>
        </p:txBody>
      </p:sp>
      <p:sp>
        <p:nvSpPr>
          <p:cNvPr id="2" name="Content Placeholder 9">
            <a:extLst>
              <a:ext uri="{FF2B5EF4-FFF2-40B4-BE49-F238E27FC236}">
                <a16:creationId xmlns:a16="http://schemas.microsoft.com/office/drawing/2014/main" id="{1AC0121C-D5D5-E2E0-6A60-9B0F9B9802C9}"/>
              </a:ext>
            </a:extLst>
          </p:cNvPr>
          <p:cNvSpPr txBox="1">
            <a:spLocks/>
          </p:cNvSpPr>
          <p:nvPr/>
        </p:nvSpPr>
        <p:spPr>
          <a:xfrm>
            <a:off x="328930" y="1900436"/>
            <a:ext cx="10072459" cy="57984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fr-BE" sz="2000" b="1" dirty="0"/>
              <a:t>   </a:t>
            </a:r>
            <a:r>
              <a:rPr lang="en-US" sz="2000" b="1" dirty="0"/>
              <a:t>Table of Contents </a:t>
            </a:r>
            <a:endParaRPr lang="en-US" sz="1800" b="1" dirty="0"/>
          </a:p>
        </p:txBody>
      </p:sp>
      <p:sp>
        <p:nvSpPr>
          <p:cNvPr id="6" name="TextBox 5">
            <a:extLst>
              <a:ext uri="{FF2B5EF4-FFF2-40B4-BE49-F238E27FC236}">
                <a16:creationId xmlns:a16="http://schemas.microsoft.com/office/drawing/2014/main" id="{1D458738-A1AA-55BD-B8B3-A151BA79C156}"/>
              </a:ext>
            </a:extLst>
          </p:cNvPr>
          <p:cNvSpPr txBox="1"/>
          <p:nvPr/>
        </p:nvSpPr>
        <p:spPr>
          <a:xfrm>
            <a:off x="263609" y="2265425"/>
            <a:ext cx="11348383" cy="4481676"/>
          </a:xfrm>
          <a:prstGeom prst="rect">
            <a:avLst/>
          </a:prstGeom>
          <a:noFill/>
        </p:spPr>
        <p:txBody>
          <a:bodyPr wrap="square" rtlCol="0">
            <a:spAutoFit/>
          </a:bodyPr>
          <a:lstStyle/>
          <a:p>
            <a:pPr marL="342900" marR="0" lvl="0" indent="-342900">
              <a:lnSpc>
                <a:spcPct val="107000"/>
              </a:lnSpc>
              <a:spcBef>
                <a:spcPts val="600"/>
              </a:spcBef>
              <a:spcAft>
                <a:spcPts val="600"/>
              </a:spcAft>
              <a:buAutoNum type="arabicPeriod"/>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Introduction</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kern="100" dirty="0">
                <a:latin typeface="Calibri" panose="020F0502020204030204" pitchFamily="34" charset="0"/>
                <a:ea typeface="Calibri" panose="020F0502020204030204" pitchFamily="34" charset="0"/>
                <a:cs typeface="Times New Roman" panose="02020603050405020304" pitchFamily="18" charset="0"/>
              </a:rPr>
              <a:t>1.1. Background to the electricity market design reform </a:t>
            </a:r>
            <a:br>
              <a:rPr lang="en-US" sz="1400" kern="100" dirty="0">
                <a:latin typeface="Calibri" panose="020F0502020204030204" pitchFamily="34" charset="0"/>
                <a:ea typeface="Calibri" panose="020F0502020204030204" pitchFamily="34" charset="0"/>
                <a:cs typeface="Times New Roman" panose="02020603050405020304" pitchFamily="18" charset="0"/>
              </a:rPr>
            </a:br>
            <a:r>
              <a:rPr lang="en-US" sz="1400" kern="100" dirty="0">
                <a:latin typeface="Calibri" panose="020F0502020204030204" pitchFamily="34" charset="0"/>
                <a:ea typeface="Calibri" panose="020F0502020204030204" pitchFamily="34" charset="0"/>
                <a:cs typeface="Times New Roman" panose="02020603050405020304" pitchFamily="18" charset="0"/>
              </a:rPr>
              <a:t>1.2. Structural and emerging issues </a:t>
            </a:r>
          </a:p>
          <a:p>
            <a:pPr marL="342900" marR="0" lvl="0" indent="-342900">
              <a:lnSpc>
                <a:spcPct val="107000"/>
              </a:lnSpc>
              <a:spcBef>
                <a:spcPts val="600"/>
              </a:spcBef>
              <a:spcAft>
                <a:spcPts val="600"/>
              </a:spcAft>
              <a:buAutoNum type="arabicPeriod"/>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Short-term pricing mechanisms, short-term market interventions, and their link to decarbonization.</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kern="100" dirty="0">
                <a:latin typeface="Calibri" panose="020F0502020204030204" pitchFamily="34" charset="0"/>
                <a:cs typeface="Times New Roman" panose="02020603050405020304" pitchFamily="18" charset="0"/>
              </a:rPr>
              <a:t>2.1 Marginal pricing in wholesale electricity market ( Marginal pricing mechanism, merit order and ETS ; Cannibalization/Profile Risk)</a:t>
            </a:r>
            <a:br>
              <a:rPr lang="en-US" sz="1400" kern="100" dirty="0">
                <a:latin typeface="Calibri" panose="020F0502020204030204" pitchFamily="34" charset="0"/>
                <a:cs typeface="Times New Roman" panose="02020603050405020304" pitchFamily="18" charset="0"/>
              </a:rPr>
            </a:br>
            <a:r>
              <a:rPr lang="en-US" sz="1400" kern="100" dirty="0">
                <a:latin typeface="Calibri" panose="020F0502020204030204" pitchFamily="34" charset="0"/>
                <a:cs typeface="Times New Roman" panose="02020603050405020304" pitchFamily="18" charset="0"/>
              </a:rPr>
              <a:t>2.2 Short-term market interventions (Iberian exemption; Inframarginal Revenue Cap; Emergency measures effects)</a:t>
            </a:r>
          </a:p>
          <a:p>
            <a:pPr marL="342900" marR="0" lvl="0" indent="-342900">
              <a:lnSpc>
                <a:spcPct val="107000"/>
              </a:lnSpc>
              <a:spcBef>
                <a:spcPts val="600"/>
              </a:spcBef>
              <a:spcAft>
                <a:spcPts val="600"/>
              </a:spcAft>
              <a:buAutoNum type="arabicPeriod"/>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Medium- to long- term instruments, and their link to decarbonization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kern="100" dirty="0">
                <a:latin typeface="Calibri" panose="020F0502020204030204" pitchFamily="34" charset="0"/>
                <a:cs typeface="Times New Roman" panose="02020603050405020304" pitchFamily="18" charset="0"/>
              </a:rPr>
              <a:t>3.1 Power Purchase Agreements (PPAs) </a:t>
            </a:r>
            <a:br>
              <a:rPr lang="en-US" sz="1400" kern="100" dirty="0">
                <a:latin typeface="Calibri" panose="020F0502020204030204" pitchFamily="34" charset="0"/>
                <a:cs typeface="Times New Roman" panose="02020603050405020304" pitchFamily="18" charset="0"/>
              </a:rPr>
            </a:br>
            <a:r>
              <a:rPr lang="en-US" sz="1400" kern="100" dirty="0">
                <a:latin typeface="Calibri" panose="020F0502020204030204" pitchFamily="34" charset="0"/>
                <a:cs typeface="Times New Roman" panose="02020603050405020304" pitchFamily="18" charset="0"/>
              </a:rPr>
              <a:t>3.2 Contracts for Differences (</a:t>
            </a:r>
            <a:r>
              <a:rPr lang="en-US" sz="1400" kern="100" dirty="0" err="1">
                <a:latin typeface="Calibri" panose="020F0502020204030204" pitchFamily="34" charset="0"/>
                <a:cs typeface="Times New Roman" panose="02020603050405020304" pitchFamily="18" charset="0"/>
              </a:rPr>
              <a:t>CfDs</a:t>
            </a:r>
            <a:r>
              <a:rPr lang="en-US" sz="1400" kern="100" dirty="0">
                <a:latin typeface="Calibri" panose="020F0502020204030204" pitchFamily="34" charset="0"/>
                <a:cs typeface="Times New Roman" panose="02020603050405020304" pitchFamily="18" charset="0"/>
              </a:rPr>
              <a:t>)</a:t>
            </a:r>
            <a:br>
              <a:rPr lang="en-US" sz="1400" kern="100" dirty="0">
                <a:latin typeface="Calibri" panose="020F0502020204030204" pitchFamily="34" charset="0"/>
                <a:cs typeface="Times New Roman" panose="02020603050405020304" pitchFamily="18" charset="0"/>
              </a:rPr>
            </a:br>
            <a:r>
              <a:rPr lang="en-US" sz="1400" kern="100" dirty="0">
                <a:latin typeface="Calibri" panose="020F0502020204030204" pitchFamily="34" charset="0"/>
                <a:cs typeface="Times New Roman" panose="02020603050405020304" pitchFamily="18" charset="0"/>
              </a:rPr>
              <a:t>3.3 Complementary mechanisms enabling RES integration </a:t>
            </a:r>
          </a:p>
          <a:p>
            <a:pPr marL="342900" marR="0" lvl="0" indent="-342900">
              <a:lnSpc>
                <a:spcPct val="107000"/>
              </a:lnSpc>
              <a:spcBef>
                <a:spcPts val="600"/>
              </a:spcBef>
              <a:spcAft>
                <a:spcPts val="600"/>
              </a:spcAft>
              <a:buAutoNum type="arabicPeriod"/>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Electricity Market Design Reform and industries’ competitiveness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400" kern="100" dirty="0">
                <a:latin typeface="Calibri" panose="020F0502020204030204" pitchFamily="34" charset="0"/>
                <a:cs typeface="Times New Roman" panose="02020603050405020304" pitchFamily="18" charset="0"/>
              </a:rPr>
              <a:t>4.1 Short-term market interventions </a:t>
            </a:r>
            <a:br>
              <a:rPr lang="en-US" sz="1400" kern="100" dirty="0">
                <a:latin typeface="Calibri" panose="020F0502020204030204" pitchFamily="34" charset="0"/>
                <a:cs typeface="Times New Roman" panose="02020603050405020304" pitchFamily="18" charset="0"/>
              </a:rPr>
            </a:br>
            <a:r>
              <a:rPr lang="en-US" sz="1400" kern="100" dirty="0">
                <a:latin typeface="Calibri" panose="020F0502020204030204" pitchFamily="34" charset="0"/>
                <a:cs typeface="Times New Roman" panose="02020603050405020304" pitchFamily="18" charset="0"/>
              </a:rPr>
              <a:t>4.2 Long-term instruments (PPAs, </a:t>
            </a:r>
            <a:r>
              <a:rPr lang="en-US" sz="1400" kern="100" dirty="0" err="1">
                <a:latin typeface="Calibri" panose="020F0502020204030204" pitchFamily="34" charset="0"/>
                <a:cs typeface="Times New Roman" panose="02020603050405020304" pitchFamily="18" charset="0"/>
              </a:rPr>
              <a:t>CfDs</a:t>
            </a:r>
            <a:r>
              <a:rPr lang="en-US" sz="1400" kern="100" dirty="0">
                <a:latin typeface="Calibri" panose="020F0502020204030204" pitchFamily="34" charset="0"/>
                <a:cs typeface="Times New Roman" panose="02020603050405020304" pitchFamily="18" charset="0"/>
              </a:rPr>
              <a:t>)</a:t>
            </a:r>
            <a:br>
              <a:rPr lang="en-US" sz="1400" kern="100" dirty="0">
                <a:latin typeface="Calibri" panose="020F0502020204030204" pitchFamily="34" charset="0"/>
                <a:cs typeface="Times New Roman" panose="02020603050405020304" pitchFamily="18" charset="0"/>
              </a:rPr>
            </a:br>
            <a:r>
              <a:rPr lang="en-US" sz="1400" kern="100" dirty="0">
                <a:latin typeface="Calibri" panose="020F0502020204030204" pitchFamily="34" charset="0"/>
                <a:cs typeface="Times New Roman" panose="02020603050405020304" pitchFamily="18" charset="0"/>
              </a:rPr>
              <a:t>4.3 Market design proposals for risk reduction</a:t>
            </a:r>
          </a:p>
          <a:p>
            <a:pPr marL="342900" marR="0" lvl="0" indent="-342900">
              <a:lnSpc>
                <a:spcPct val="107000"/>
              </a:lnSpc>
              <a:spcBef>
                <a:spcPts val="600"/>
              </a:spcBef>
              <a:spcAft>
                <a:spcPts val="600"/>
              </a:spcAft>
              <a:buAutoNum type="arabicPeriod"/>
              <a:tabLst>
                <a:tab pos="457200" algn="l"/>
              </a:tabLst>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Takeways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53972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lnSpcReduction="10000"/>
          </a:bodyPr>
          <a:lstStyle/>
          <a:p>
            <a:r>
              <a:rPr lang="en-US" dirty="0">
                <a:latin typeface="Cambria" panose="02040503050406030204" pitchFamily="18" charset="0"/>
              </a:rPr>
              <a:t>Electricity Market Design, Decarbonization, and Industries’ competitiveness</a:t>
            </a:r>
          </a:p>
        </p:txBody>
      </p:sp>
      <p:sp>
        <p:nvSpPr>
          <p:cNvPr id="3" name="Content Placeholder 9">
            <a:extLst>
              <a:ext uri="{FF2B5EF4-FFF2-40B4-BE49-F238E27FC236}">
                <a16:creationId xmlns:a16="http://schemas.microsoft.com/office/drawing/2014/main" id="{AFA1D931-79FF-C8E5-6518-D2F9DA96E1BB}"/>
              </a:ext>
            </a:extLst>
          </p:cNvPr>
          <p:cNvSpPr txBox="1">
            <a:spLocks/>
          </p:cNvSpPr>
          <p:nvPr/>
        </p:nvSpPr>
        <p:spPr>
          <a:xfrm>
            <a:off x="328930" y="1320593"/>
            <a:ext cx="10072459" cy="57984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BE" sz="2400" b="1" dirty="0"/>
              <a:t>   1.    </a:t>
            </a:r>
            <a:r>
              <a:rPr lang="fr-BE" sz="2200" b="1" dirty="0"/>
              <a:t>I</a:t>
            </a:r>
            <a:r>
              <a:rPr lang="en-US" sz="2200" b="1" dirty="0" err="1"/>
              <a:t>ntroduction</a:t>
            </a:r>
            <a:endParaRPr lang="en-US" sz="2200" b="1" dirty="0"/>
          </a:p>
        </p:txBody>
      </p:sp>
      <p:sp>
        <p:nvSpPr>
          <p:cNvPr id="2" name="TextBox 1">
            <a:extLst>
              <a:ext uri="{FF2B5EF4-FFF2-40B4-BE49-F238E27FC236}">
                <a16:creationId xmlns:a16="http://schemas.microsoft.com/office/drawing/2014/main" id="{E9452CC8-2BB3-52AA-D1FF-7EA3CA71745A}"/>
              </a:ext>
            </a:extLst>
          </p:cNvPr>
          <p:cNvSpPr txBox="1"/>
          <p:nvPr/>
        </p:nvSpPr>
        <p:spPr>
          <a:xfrm>
            <a:off x="263609" y="2356508"/>
            <a:ext cx="11534140" cy="3970318"/>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effectLst/>
              </a:rPr>
              <a:t>The EU power system and market have undergone changes over the past two decades, prompting calls for electricity market redesign. The 2022 energy crisis has intensified the need for reform.</a:t>
            </a:r>
          </a:p>
          <a:p>
            <a:pPr marL="285750" indent="-285750" algn="l">
              <a:buFont typeface="Arial" panose="020B0604020202020204" pitchFamily="34" charset="0"/>
              <a:buChar char="•"/>
            </a:pPr>
            <a:r>
              <a:rPr lang="en-US" b="0" i="0" dirty="0">
                <a:effectLst/>
              </a:rPr>
              <a:t>The EU wholesale market operates on a marginal pricing mechanism and merit order, encouraging, in the short-term emissions reduction when combined with the EU ETS.</a:t>
            </a:r>
          </a:p>
          <a:p>
            <a:pPr marL="285750" indent="-285750" algn="l">
              <a:buFont typeface="Arial" panose="020B0604020202020204" pitchFamily="34" charset="0"/>
              <a:buChar char="•"/>
            </a:pPr>
            <a:r>
              <a:rPr lang="en-US" b="0" i="0" dirty="0">
                <a:effectLst/>
              </a:rPr>
              <a:t>However, it's recognized since the early 2000s that these mechanisms don't provide sufficient long-term signals for investments in renewables and low-carbon energy to meet 2050 decarbonization targets. The UK introduced complementary measures in 2014 to support this </a:t>
            </a:r>
            <a:r>
              <a:rPr lang="en-US" dirty="0"/>
              <a:t>transition (auctioned </a:t>
            </a:r>
            <a:r>
              <a:rPr lang="en-US" dirty="0" err="1"/>
              <a:t>CfDs</a:t>
            </a:r>
            <a:r>
              <a:rPr lang="en-US" dirty="0"/>
              <a:t>), </a:t>
            </a:r>
          </a:p>
          <a:p>
            <a:pPr marL="285750" indent="-285750" algn="l">
              <a:buFont typeface="Arial" panose="020B0604020202020204" pitchFamily="34" charset="0"/>
              <a:buChar char="•"/>
            </a:pPr>
            <a:r>
              <a:rPr lang="en-US" b="0" i="0" dirty="0">
                <a:effectLst/>
              </a:rPr>
              <a:t>Historically, the EU had excess power capacity, ensuring grid stability and lower electricity prices. But with liberalization, a shift to capacity shortages and market fragility emerged.</a:t>
            </a:r>
          </a:p>
          <a:p>
            <a:pPr marL="285750" indent="-285750">
              <a:buFont typeface="Arial" panose="020B0604020202020204" pitchFamily="34" charset="0"/>
              <a:buChar char="•"/>
            </a:pPr>
            <a:r>
              <a:rPr lang="en-US" dirty="0"/>
              <a:t>This shift made the EU energy market more vulnerable to disruptions and price fluctuations, necessitating measures to address growing electricity demand and ensure market stability.</a:t>
            </a:r>
          </a:p>
          <a:p>
            <a:pPr marL="285750" indent="-285750" algn="l">
              <a:buFont typeface="Arial" panose="020B0604020202020204" pitchFamily="34" charset="0"/>
              <a:buChar char="•"/>
            </a:pPr>
            <a:r>
              <a:rPr lang="en-US" b="0" i="0" dirty="0">
                <a:effectLst/>
              </a:rPr>
              <a:t>The recent reduction in Russian gas supply triggered the 2022 EU energy crisis, revealing weaknesses in the EU electricity market design, including a lack of resilience, high price volatility, and inadequate incentives for long-term planning and investments.</a:t>
            </a:r>
          </a:p>
        </p:txBody>
      </p:sp>
      <p:sp>
        <p:nvSpPr>
          <p:cNvPr id="5" name="Content Placeholder 9">
            <a:extLst>
              <a:ext uri="{FF2B5EF4-FFF2-40B4-BE49-F238E27FC236}">
                <a16:creationId xmlns:a16="http://schemas.microsoft.com/office/drawing/2014/main" id="{707FC5FA-E604-2DDD-8F19-B95A59B73D8A}"/>
              </a:ext>
            </a:extLst>
          </p:cNvPr>
          <p:cNvSpPr txBox="1">
            <a:spLocks/>
          </p:cNvSpPr>
          <p:nvPr/>
        </p:nvSpPr>
        <p:spPr>
          <a:xfrm>
            <a:off x="328930" y="1900436"/>
            <a:ext cx="10072459" cy="57984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fr-BE" sz="2000" b="1" dirty="0"/>
              <a:t>   </a:t>
            </a:r>
            <a:r>
              <a:rPr lang="en-US" sz="2000" b="1" dirty="0"/>
              <a:t>1.1.     Background to the electricity market design reform </a:t>
            </a:r>
            <a:endParaRPr lang="en-US" sz="1800" b="1" dirty="0"/>
          </a:p>
        </p:txBody>
      </p:sp>
    </p:spTree>
    <p:extLst>
      <p:ext uri="{BB962C8B-B14F-4D97-AF65-F5344CB8AC3E}">
        <p14:creationId xmlns:p14="http://schemas.microsoft.com/office/powerpoint/2010/main" val="31677649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lnSpcReduction="10000"/>
          </a:bodyPr>
          <a:lstStyle/>
          <a:p>
            <a:r>
              <a:rPr lang="en-US" dirty="0">
                <a:latin typeface="Cambria" panose="02040503050406030204" pitchFamily="18" charset="0"/>
              </a:rPr>
              <a:t>Electricity Market Design, Decarbonization, and Industries’ competitiveness</a:t>
            </a:r>
          </a:p>
        </p:txBody>
      </p:sp>
      <p:sp>
        <p:nvSpPr>
          <p:cNvPr id="3" name="Content Placeholder 9">
            <a:extLst>
              <a:ext uri="{FF2B5EF4-FFF2-40B4-BE49-F238E27FC236}">
                <a16:creationId xmlns:a16="http://schemas.microsoft.com/office/drawing/2014/main" id="{AFA1D931-79FF-C8E5-6518-D2F9DA96E1BB}"/>
              </a:ext>
            </a:extLst>
          </p:cNvPr>
          <p:cNvSpPr txBox="1">
            <a:spLocks/>
          </p:cNvSpPr>
          <p:nvPr/>
        </p:nvSpPr>
        <p:spPr>
          <a:xfrm>
            <a:off x="328930" y="1320593"/>
            <a:ext cx="10072459" cy="57984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BE" sz="2400" b="1" dirty="0"/>
              <a:t>   1.    </a:t>
            </a:r>
            <a:r>
              <a:rPr lang="fr-BE" sz="2200" b="1" dirty="0"/>
              <a:t>I</a:t>
            </a:r>
            <a:r>
              <a:rPr lang="en-US" sz="2200" b="1" dirty="0" err="1"/>
              <a:t>ntroduction</a:t>
            </a:r>
            <a:endParaRPr lang="en-US" sz="2200" b="1" dirty="0"/>
          </a:p>
        </p:txBody>
      </p:sp>
      <p:sp>
        <p:nvSpPr>
          <p:cNvPr id="2" name="TextBox 1">
            <a:extLst>
              <a:ext uri="{FF2B5EF4-FFF2-40B4-BE49-F238E27FC236}">
                <a16:creationId xmlns:a16="http://schemas.microsoft.com/office/drawing/2014/main" id="{E9452CC8-2BB3-52AA-D1FF-7EA3CA71745A}"/>
              </a:ext>
            </a:extLst>
          </p:cNvPr>
          <p:cNvSpPr txBox="1"/>
          <p:nvPr/>
        </p:nvSpPr>
        <p:spPr>
          <a:xfrm>
            <a:off x="0" y="2149860"/>
            <a:ext cx="12304450" cy="4247317"/>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effectLst/>
              </a:rPr>
              <a:t>The CO2 and electricity markets must align or not hinder each other, as they closely interact and actions in one can affect the other.</a:t>
            </a:r>
          </a:p>
          <a:p>
            <a:pPr marL="285750" indent="-285750" algn="l">
              <a:buFont typeface="Arial" panose="020B0604020202020204" pitchFamily="34" charset="0"/>
              <a:buChar char="•"/>
            </a:pPr>
            <a:r>
              <a:rPr lang="en-US" b="0" i="0" dirty="0">
                <a:effectLst/>
              </a:rPr>
              <a:t>Both markets have worked together to provide short-term decarbonization signals and phase out fossil-fuel-based generation.</a:t>
            </a:r>
          </a:p>
          <a:p>
            <a:pPr marL="285750" indent="-285750" algn="l">
              <a:buFont typeface="Arial" panose="020B0604020202020204" pitchFamily="34" charset="0"/>
              <a:buChar char="•"/>
            </a:pPr>
            <a:r>
              <a:rPr lang="en-US" b="0" i="0" dirty="0">
                <a:effectLst/>
              </a:rPr>
              <a:t>However, there is a shift towards renewables, leading to a need for market design adjustments to accommodate decentralization and intermittency.</a:t>
            </a:r>
          </a:p>
          <a:p>
            <a:pPr marL="285750" indent="-285750" algn="l">
              <a:buFont typeface="Arial" panose="020B0604020202020204" pitchFamily="34" charset="0"/>
              <a:buChar char="•"/>
            </a:pPr>
            <a:r>
              <a:rPr lang="en-US" dirty="0"/>
              <a:t>T</a:t>
            </a:r>
            <a:r>
              <a:rPr lang="en-US" b="0" i="0" dirty="0">
                <a:effectLst/>
              </a:rPr>
              <a:t>he absence of long-term visibility in both markets hampers their ability to provide the necessary long-term signals for decarbonization.</a:t>
            </a:r>
          </a:p>
          <a:p>
            <a:pPr marL="285750" indent="-285750" algn="l">
              <a:buFont typeface="Arial" panose="020B0604020202020204" pitchFamily="34" charset="0"/>
              <a:buChar char="•"/>
            </a:pPr>
            <a:r>
              <a:rPr lang="en-US" b="0" i="0" dirty="0">
                <a:effectLst/>
              </a:rPr>
              <a:t>Achieving 2050 decarbonization targets and meeting rising electricity demand requires significant investment in renewable energy (RE) capacity.</a:t>
            </a:r>
          </a:p>
          <a:p>
            <a:pPr marL="285750" indent="-285750" algn="l">
              <a:buFont typeface="Arial" panose="020B0604020202020204" pitchFamily="34" charset="0"/>
              <a:buChar char="•"/>
            </a:pPr>
            <a:r>
              <a:rPr lang="en-US" b="0" i="0" dirty="0">
                <a:effectLst/>
              </a:rPr>
              <a:t>Longer-term visibility in the electricity market serves two critical purposes: protecting consumers from price volatility and attracting the necessary investments for a net-zero carbon emissions future.</a:t>
            </a:r>
          </a:p>
          <a:p>
            <a:pPr marL="285750" indent="-285750" algn="l">
              <a:buFont typeface="Arial" panose="020B0604020202020204" pitchFamily="34" charset="0"/>
              <a:buChar char="•"/>
            </a:pPr>
            <a:r>
              <a:rPr lang="en-US" b="0" i="0" dirty="0">
                <a:effectLst/>
              </a:rPr>
              <a:t>The recent energy price spikes have adversely affected EU energy-intensive industries, necessitating access to renewable, non-fossil, and affordable power to enhance competitiveness and sustainability.</a:t>
            </a:r>
          </a:p>
          <a:p>
            <a:pPr marL="285750" indent="-285750" algn="l">
              <a:buFont typeface="Arial" panose="020B0604020202020204" pitchFamily="34" charset="0"/>
              <a:buChar char="•"/>
            </a:pPr>
            <a:r>
              <a:rPr lang="en-US" b="0" i="0" dirty="0">
                <a:effectLst/>
              </a:rPr>
              <a:t>Longer-term visibility fosters a stable and predictable environment, benefiting both consumers and investors and supporting the sustainable, low-carbon energy transformation essential for achieving climate objectives.</a:t>
            </a:r>
          </a:p>
        </p:txBody>
      </p:sp>
      <p:sp>
        <p:nvSpPr>
          <p:cNvPr id="5" name="Content Placeholder 9">
            <a:extLst>
              <a:ext uri="{FF2B5EF4-FFF2-40B4-BE49-F238E27FC236}">
                <a16:creationId xmlns:a16="http://schemas.microsoft.com/office/drawing/2014/main" id="{707FC5FA-E604-2DDD-8F19-B95A59B73D8A}"/>
              </a:ext>
            </a:extLst>
          </p:cNvPr>
          <p:cNvSpPr txBox="1">
            <a:spLocks/>
          </p:cNvSpPr>
          <p:nvPr/>
        </p:nvSpPr>
        <p:spPr>
          <a:xfrm>
            <a:off x="328930" y="1794162"/>
            <a:ext cx="10072459" cy="57984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fr-BE" sz="2000" b="1" dirty="0"/>
              <a:t>   </a:t>
            </a:r>
            <a:r>
              <a:rPr lang="en-US" sz="2000" b="1" dirty="0"/>
              <a:t>1.2.    Structural and Emerging issues </a:t>
            </a:r>
            <a:endParaRPr lang="en-US" sz="1800" b="1" dirty="0"/>
          </a:p>
        </p:txBody>
      </p:sp>
    </p:spTree>
    <p:extLst>
      <p:ext uri="{BB962C8B-B14F-4D97-AF65-F5344CB8AC3E}">
        <p14:creationId xmlns:p14="http://schemas.microsoft.com/office/powerpoint/2010/main" val="19892461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lnSpcReduction="10000"/>
          </a:bodyPr>
          <a:lstStyle/>
          <a:p>
            <a:r>
              <a:rPr lang="en-US" dirty="0">
                <a:latin typeface="Cambria" panose="02040503050406030204" pitchFamily="18" charset="0"/>
              </a:rPr>
              <a:t>Electricity Market Design, Decarbonization, and Industries’ competitiveness</a:t>
            </a:r>
          </a:p>
        </p:txBody>
      </p:sp>
      <p:sp>
        <p:nvSpPr>
          <p:cNvPr id="3" name="Content Placeholder 9">
            <a:extLst>
              <a:ext uri="{FF2B5EF4-FFF2-40B4-BE49-F238E27FC236}">
                <a16:creationId xmlns:a16="http://schemas.microsoft.com/office/drawing/2014/main" id="{AFA1D931-79FF-C8E5-6518-D2F9DA96E1BB}"/>
              </a:ext>
            </a:extLst>
          </p:cNvPr>
          <p:cNvSpPr txBox="1">
            <a:spLocks/>
          </p:cNvSpPr>
          <p:nvPr/>
        </p:nvSpPr>
        <p:spPr>
          <a:xfrm>
            <a:off x="328930" y="1320593"/>
            <a:ext cx="11534140" cy="579843"/>
          </a:xfrm>
          <a:prstGeom prst="rect">
            <a:avLst/>
          </a:prstGeom>
        </p:spPr>
        <p:txBody>
          <a:bodyPr vert="horz" lIns="91440" tIns="45720" rIns="91440" bIns="45720" rtlCol="0">
            <a:no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200" b="1" dirty="0"/>
              <a:t>2. Short-term pricing mechanisms, short-term market interventions and their link to decarbonization </a:t>
            </a:r>
          </a:p>
        </p:txBody>
      </p:sp>
      <p:sp>
        <p:nvSpPr>
          <p:cNvPr id="2" name="TextBox 1">
            <a:extLst>
              <a:ext uri="{FF2B5EF4-FFF2-40B4-BE49-F238E27FC236}">
                <a16:creationId xmlns:a16="http://schemas.microsoft.com/office/drawing/2014/main" id="{D52BB528-D2C0-B803-65BC-C04B6AEE306E}"/>
              </a:ext>
            </a:extLst>
          </p:cNvPr>
          <p:cNvSpPr txBox="1"/>
          <p:nvPr/>
        </p:nvSpPr>
        <p:spPr>
          <a:xfrm>
            <a:off x="261877" y="2576641"/>
            <a:ext cx="11534140" cy="4247317"/>
          </a:xfrm>
          <a:prstGeom prst="rect">
            <a:avLst/>
          </a:prstGeom>
          <a:noFill/>
        </p:spPr>
        <p:txBody>
          <a:bodyPr wrap="square" rtlCol="0">
            <a:spAutoFit/>
          </a:bodyPr>
          <a:lstStyle/>
          <a:p>
            <a:pPr algn="l"/>
            <a:r>
              <a:rPr lang="en-US" b="1" i="0" dirty="0">
                <a:effectLst/>
              </a:rPr>
              <a:t>Characteristics of Electricity Pricing:</a:t>
            </a:r>
            <a:endParaRPr lang="en-US" b="0" i="0" dirty="0">
              <a:effectLst/>
            </a:endParaRPr>
          </a:p>
          <a:p>
            <a:pPr marL="285750" indent="-285750" algn="l">
              <a:buFont typeface="Arial" panose="020B0604020202020204" pitchFamily="34" charset="0"/>
              <a:buChar char="•"/>
            </a:pPr>
            <a:r>
              <a:rPr lang="en-US" b="0" i="0" dirty="0">
                <a:effectLst/>
              </a:rPr>
              <a:t>Electricity cannot be economically stored, leading to constant production adjustments.</a:t>
            </a:r>
          </a:p>
          <a:p>
            <a:pPr marL="285750" indent="-285750" algn="l">
              <a:buFont typeface="Arial" panose="020B0604020202020204" pitchFamily="34" charset="0"/>
              <a:buChar char="•"/>
            </a:pPr>
            <a:r>
              <a:rPr lang="en-US" b="0" i="0" dirty="0">
                <a:effectLst/>
              </a:rPr>
              <a:t>The EU's wholesale market uses marginal pricing based on the last, most expensive unit called on to meet demand.</a:t>
            </a:r>
          </a:p>
          <a:p>
            <a:pPr marL="285750" indent="-285750" algn="l">
              <a:buFont typeface="Arial" panose="020B0604020202020204" pitchFamily="34" charset="0"/>
              <a:buChar char="•"/>
            </a:pPr>
            <a:r>
              <a:rPr lang="en-US" b="0" i="0" dirty="0">
                <a:effectLst/>
              </a:rPr>
              <a:t>Marginal pricing is determined by variable costs (fuel, maintenance) and is independent of fixed costs.</a:t>
            </a:r>
          </a:p>
          <a:p>
            <a:pPr marL="285750" indent="-285750" algn="l">
              <a:buFont typeface="Arial" panose="020B0604020202020204" pitchFamily="34" charset="0"/>
              <a:buChar char="•"/>
            </a:pPr>
            <a:r>
              <a:rPr lang="en-US" b="0" i="0" dirty="0">
                <a:effectLst/>
              </a:rPr>
              <a:t>Renewable energies have low marginal production costs, while fossil fuels have higher costs, including CO2 emissions.</a:t>
            </a:r>
          </a:p>
          <a:p>
            <a:pPr algn="l"/>
            <a:r>
              <a:rPr lang="en-US" b="1" i="0" dirty="0">
                <a:effectLst/>
              </a:rPr>
              <a:t>Implications of the Pricing System:</a:t>
            </a:r>
            <a:endParaRPr lang="en-US" b="0" i="0" dirty="0">
              <a:effectLst/>
            </a:endParaRPr>
          </a:p>
          <a:p>
            <a:pPr marL="285750" indent="-285750" algn="l">
              <a:buFont typeface="Arial" panose="020B0604020202020204" pitchFamily="34" charset="0"/>
              <a:buChar char="•"/>
            </a:pPr>
            <a:r>
              <a:rPr lang="en-US" b="0" i="0" dirty="0">
                <a:effectLst/>
              </a:rPr>
              <a:t>Electricity prices are set by the highest marginal cost, determining the market clearing price.</a:t>
            </a:r>
          </a:p>
          <a:p>
            <a:pPr marL="285750" indent="-285750" algn="l">
              <a:buFont typeface="Arial" panose="020B0604020202020204" pitchFamily="34" charset="0"/>
              <a:buChar char="•"/>
            </a:pPr>
            <a:r>
              <a:rPr lang="en-US" b="0" i="0" dirty="0">
                <a:effectLst/>
              </a:rPr>
              <a:t>Carbon costs push fossil-fuel plants down the merit order.</a:t>
            </a:r>
          </a:p>
          <a:p>
            <a:pPr marL="285750" indent="-285750" algn="l">
              <a:buFont typeface="Arial" panose="020B0604020202020204" pitchFamily="34" charset="0"/>
              <a:buChar char="•"/>
            </a:pPr>
            <a:r>
              <a:rPr lang="en-US" b="0" i="0" dirty="0">
                <a:effectLst/>
              </a:rPr>
              <a:t>Marginal pricing encourages using low-carbon sources and reducing emissions.</a:t>
            </a:r>
          </a:p>
          <a:p>
            <a:pPr marL="285750" indent="-285750" algn="l">
              <a:buFont typeface="Arial" panose="020B0604020202020204" pitchFamily="34" charset="0"/>
              <a:buChar char="•"/>
            </a:pPr>
            <a:r>
              <a:rPr lang="en-US" b="0" i="0" dirty="0">
                <a:effectLst/>
              </a:rPr>
              <a:t>It supports innovation and allows renewable energy to recover some of their capital costs.</a:t>
            </a:r>
          </a:p>
          <a:p>
            <a:pPr marL="285750" indent="-285750" algn="l">
              <a:buFont typeface="Arial" panose="020B0604020202020204" pitchFamily="34" charset="0"/>
              <a:buChar char="•"/>
            </a:pPr>
            <a:r>
              <a:rPr lang="en-US" b="0" i="0" dirty="0">
                <a:effectLst/>
              </a:rPr>
              <a:t>Energy consumers receive scarcity signals to adapt consumption.</a:t>
            </a:r>
          </a:p>
          <a:p>
            <a:pPr marL="285750" indent="-285750" algn="l">
              <a:buFont typeface="Arial" panose="020B0604020202020204" pitchFamily="34" charset="0"/>
              <a:buChar char="•"/>
            </a:pPr>
            <a:r>
              <a:rPr lang="en-US" b="0" i="0" dirty="0">
                <a:effectLst/>
              </a:rPr>
              <a:t>Renewables can lower electricity costs, but oversupply can lead to "price cannibalization."</a:t>
            </a:r>
          </a:p>
          <a:p>
            <a:pPr marL="285750" indent="-285750" algn="l">
              <a:buFont typeface="Arial" panose="020B0604020202020204" pitchFamily="34" charset="0"/>
              <a:buChar char="•"/>
            </a:pPr>
            <a:r>
              <a:rPr lang="en-US" dirty="0"/>
              <a:t>I</a:t>
            </a:r>
            <a:r>
              <a:rPr lang="en-US" b="0" i="0" dirty="0">
                <a:effectLst/>
              </a:rPr>
              <a:t>n the long-term, marginal pricing may not provide adequate signals for decarbonization.</a:t>
            </a:r>
          </a:p>
          <a:p>
            <a:pPr marL="285750" indent="-285750" algn="l">
              <a:buFont typeface="Arial" panose="020B0604020202020204" pitchFamily="34" charset="0"/>
              <a:buChar char="•"/>
            </a:pPr>
            <a:r>
              <a:rPr lang="en-US" b="0" i="0" dirty="0">
                <a:effectLst/>
              </a:rPr>
              <a:t>Zero-variable cost technologies require scarcity pricing for efficient incentives.</a:t>
            </a:r>
          </a:p>
          <a:p>
            <a:pPr marL="285750" indent="-285750" algn="l">
              <a:buFont typeface="Arial" panose="020B0604020202020204" pitchFamily="34" charset="0"/>
              <a:buChar char="•"/>
            </a:pPr>
            <a:r>
              <a:rPr lang="en-US" b="0" i="0" dirty="0">
                <a:effectLst/>
              </a:rPr>
              <a:t>Investors face risks and uncertainties in the absence of scarcity events.</a:t>
            </a:r>
          </a:p>
        </p:txBody>
      </p:sp>
      <p:sp>
        <p:nvSpPr>
          <p:cNvPr id="4" name="Content Placeholder 9">
            <a:extLst>
              <a:ext uri="{FF2B5EF4-FFF2-40B4-BE49-F238E27FC236}">
                <a16:creationId xmlns:a16="http://schemas.microsoft.com/office/drawing/2014/main" id="{9169C36B-002B-1411-F57A-9603B8880396}"/>
              </a:ext>
            </a:extLst>
          </p:cNvPr>
          <p:cNvSpPr txBox="1">
            <a:spLocks/>
          </p:cNvSpPr>
          <p:nvPr/>
        </p:nvSpPr>
        <p:spPr>
          <a:xfrm>
            <a:off x="263609" y="2202954"/>
            <a:ext cx="10072459" cy="57984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fr-BE" sz="2000" b="1" dirty="0"/>
              <a:t>   </a:t>
            </a:r>
            <a:r>
              <a:rPr lang="en-US" sz="2000" b="1" dirty="0"/>
              <a:t>2.1. Marginal pricing in wholesale electricity market </a:t>
            </a:r>
            <a:endParaRPr lang="en-US" sz="1800" b="1" dirty="0"/>
          </a:p>
        </p:txBody>
      </p:sp>
    </p:spTree>
    <p:extLst>
      <p:ext uri="{BB962C8B-B14F-4D97-AF65-F5344CB8AC3E}">
        <p14:creationId xmlns:p14="http://schemas.microsoft.com/office/powerpoint/2010/main" val="15751984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lnSpcReduction="10000"/>
          </a:bodyPr>
          <a:lstStyle/>
          <a:p>
            <a:r>
              <a:rPr lang="en-US" dirty="0">
                <a:latin typeface="Cambria" panose="02040503050406030204" pitchFamily="18" charset="0"/>
              </a:rPr>
              <a:t>Electricity Market Design, Decarbonization, and Industries’ competitiveness</a:t>
            </a:r>
          </a:p>
        </p:txBody>
      </p:sp>
      <p:sp>
        <p:nvSpPr>
          <p:cNvPr id="3" name="Content Placeholder 9">
            <a:extLst>
              <a:ext uri="{FF2B5EF4-FFF2-40B4-BE49-F238E27FC236}">
                <a16:creationId xmlns:a16="http://schemas.microsoft.com/office/drawing/2014/main" id="{AFA1D931-79FF-C8E5-6518-D2F9DA96E1BB}"/>
              </a:ext>
            </a:extLst>
          </p:cNvPr>
          <p:cNvSpPr txBox="1">
            <a:spLocks/>
          </p:cNvSpPr>
          <p:nvPr/>
        </p:nvSpPr>
        <p:spPr>
          <a:xfrm>
            <a:off x="328930" y="1320593"/>
            <a:ext cx="11534140" cy="579843"/>
          </a:xfrm>
          <a:prstGeom prst="rect">
            <a:avLst/>
          </a:prstGeom>
        </p:spPr>
        <p:txBody>
          <a:bodyPr vert="horz" lIns="91440" tIns="45720" rIns="91440" bIns="45720" rtlCol="0">
            <a:no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200" b="1" dirty="0"/>
              <a:t>2. Short-term pricing mechanisms, short-term market interventions and their link to decarbonization </a:t>
            </a:r>
          </a:p>
        </p:txBody>
      </p:sp>
      <p:sp>
        <p:nvSpPr>
          <p:cNvPr id="4" name="Content Placeholder 9">
            <a:extLst>
              <a:ext uri="{FF2B5EF4-FFF2-40B4-BE49-F238E27FC236}">
                <a16:creationId xmlns:a16="http://schemas.microsoft.com/office/drawing/2014/main" id="{9169C36B-002B-1411-F57A-9603B8880396}"/>
              </a:ext>
            </a:extLst>
          </p:cNvPr>
          <p:cNvSpPr txBox="1">
            <a:spLocks/>
          </p:cNvSpPr>
          <p:nvPr/>
        </p:nvSpPr>
        <p:spPr>
          <a:xfrm>
            <a:off x="263609" y="2202954"/>
            <a:ext cx="10072459" cy="57984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fr-BE" sz="2000" b="1" dirty="0"/>
              <a:t>   </a:t>
            </a:r>
            <a:r>
              <a:rPr lang="en-US" sz="2000" b="1" dirty="0"/>
              <a:t>2.2. Short-term market interventions </a:t>
            </a:r>
            <a:endParaRPr lang="en-US" sz="1800" b="1" dirty="0"/>
          </a:p>
        </p:txBody>
      </p:sp>
      <p:sp>
        <p:nvSpPr>
          <p:cNvPr id="5" name="TextBox 4">
            <a:extLst>
              <a:ext uri="{FF2B5EF4-FFF2-40B4-BE49-F238E27FC236}">
                <a16:creationId xmlns:a16="http://schemas.microsoft.com/office/drawing/2014/main" id="{7DEA20B6-DC6A-65FC-D015-9BAB4476821E}"/>
              </a:ext>
            </a:extLst>
          </p:cNvPr>
          <p:cNvSpPr txBox="1"/>
          <p:nvPr/>
        </p:nvSpPr>
        <p:spPr>
          <a:xfrm>
            <a:off x="261877" y="2576641"/>
            <a:ext cx="11534140" cy="3970318"/>
          </a:xfrm>
          <a:prstGeom prst="rect">
            <a:avLst/>
          </a:prstGeom>
          <a:noFill/>
        </p:spPr>
        <p:txBody>
          <a:bodyPr wrap="square" rtlCol="0">
            <a:spAutoFit/>
          </a:bodyPr>
          <a:lstStyle/>
          <a:p>
            <a:pPr algn="l"/>
            <a:r>
              <a:rPr lang="en-US" b="1" i="0" dirty="0">
                <a:effectLst/>
              </a:rPr>
              <a:t>Overview of implemented measures</a:t>
            </a:r>
          </a:p>
          <a:p>
            <a:pPr marL="285750" indent="-285750" algn="l">
              <a:buFont typeface="Arial" panose="020B0604020202020204" pitchFamily="34" charset="0"/>
              <a:buChar char="•"/>
            </a:pPr>
            <a:r>
              <a:rPr lang="en-US" b="0" i="0" dirty="0">
                <a:effectLst/>
              </a:rPr>
              <a:t>A total of 439 measures of 28 types were implemented during this period.</a:t>
            </a:r>
          </a:p>
          <a:p>
            <a:pPr marL="285750" indent="-285750" algn="l">
              <a:buFont typeface="Arial" panose="020B0604020202020204" pitchFamily="34" charset="0"/>
              <a:buChar char="•"/>
            </a:pPr>
            <a:r>
              <a:rPr lang="en-US" b="0" i="0" dirty="0">
                <a:effectLst/>
              </a:rPr>
              <a:t>About two-thirds of the measures focused on affordability for end-consumers, and one-third aimed at broader security of supply objectives.</a:t>
            </a:r>
          </a:p>
          <a:p>
            <a:pPr marL="285750" indent="-285750" algn="l">
              <a:buFont typeface="Arial" panose="020B0604020202020204" pitchFamily="34" charset="0"/>
              <a:buChar char="•"/>
            </a:pPr>
            <a:r>
              <a:rPr lang="en-US" b="0" i="0" dirty="0">
                <a:effectLst/>
              </a:rPr>
              <a:t>Half of the measures provided direct support to consumers, while the other half aimed at promoting energy efficiency and renewable generation.</a:t>
            </a:r>
          </a:p>
          <a:p>
            <a:pPr algn="l"/>
            <a:endParaRPr lang="en-US" b="1" i="0" dirty="0">
              <a:solidFill>
                <a:srgbClr val="374151"/>
              </a:solidFill>
              <a:effectLst/>
              <a:latin typeface="Söhne"/>
            </a:endParaRPr>
          </a:p>
          <a:p>
            <a:pPr algn="l"/>
            <a:r>
              <a:rPr lang="en-US" b="1" dirty="0"/>
              <a:t>Specific measures discussed (Iberian Exemption and Inframarginal revenue cap)</a:t>
            </a:r>
          </a:p>
          <a:p>
            <a:pPr algn="l"/>
            <a:r>
              <a:rPr lang="en-US" b="1" i="1" dirty="0">
                <a:effectLst/>
              </a:rPr>
              <a:t>The Iberian Exemption:</a:t>
            </a:r>
            <a:endParaRPr lang="en-US" b="0" i="1" dirty="0">
              <a:effectLst/>
            </a:endParaRPr>
          </a:p>
          <a:p>
            <a:pPr marL="285750" indent="-285750" algn="l">
              <a:buFont typeface="Arial" panose="020B0604020202020204" pitchFamily="34" charset="0"/>
              <a:buChar char="•"/>
            </a:pPr>
            <a:r>
              <a:rPr lang="en-US" b="0" i="0" dirty="0">
                <a:effectLst/>
              </a:rPr>
              <a:t>Spain and Portugal implemented a temporary </a:t>
            </a:r>
            <a:r>
              <a:rPr lang="en-US" dirty="0"/>
              <a:t>mechanism targeting marginal power plants. (extended to end of 2023)</a:t>
            </a:r>
          </a:p>
          <a:p>
            <a:pPr marL="285750" indent="-285750" algn="l">
              <a:buFont typeface="Arial" panose="020B0604020202020204" pitchFamily="34" charset="0"/>
              <a:buChar char="•"/>
            </a:pPr>
            <a:r>
              <a:rPr lang="en-US" dirty="0"/>
              <a:t>It involves subsidies to thermal units (gas, coal, and CHP) as a mean to reducing wholesale electricity prices (generators submit lower bids into the power market).</a:t>
            </a:r>
          </a:p>
          <a:p>
            <a:pPr marL="285750" indent="-285750">
              <a:buFont typeface="Arial" panose="020B0604020202020204" pitchFamily="34" charset="0"/>
              <a:buChar char="•"/>
            </a:pPr>
            <a:r>
              <a:rPr lang="en-US" dirty="0"/>
              <a:t>However, it also contributed to increased power exports to France, higher gas demand in the Spanish power sector, no incentive to reduce power consumption, and a decrease in market liquidity. </a:t>
            </a:r>
          </a:p>
        </p:txBody>
      </p:sp>
    </p:spTree>
    <p:extLst>
      <p:ext uri="{BB962C8B-B14F-4D97-AF65-F5344CB8AC3E}">
        <p14:creationId xmlns:p14="http://schemas.microsoft.com/office/powerpoint/2010/main" val="3499979111"/>
      </p:ext>
    </p:extLst>
  </p:cSld>
  <p:clrMapOvr>
    <a:masterClrMapping/>
  </p:clrMapOvr>
  <p:transition/>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1F6BA7"/>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3C09D55-CCA0-2146-9FD9-7449152E9544}" vid="{A540A8AC-723E-8A40-A482-55C1D42503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20191016 ERCST presentation template</Template>
  <TotalTime>34434</TotalTime>
  <Words>4470</Words>
  <Application>Microsoft Macintosh PowerPoint</Application>
  <PresentationFormat>Widescreen</PresentationFormat>
  <Paragraphs>363</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Light</vt:lpstr>
      <vt:lpstr>Cambria</vt:lpstr>
      <vt:lpstr>Cambria Math</vt:lpstr>
      <vt:lpstr>Open Sans</vt:lpstr>
      <vt:lpstr>Söhne</vt:lpstr>
      <vt:lpstr>Symbol</vt:lpstr>
      <vt:lpstr>Wingdings</vt:lpstr>
      <vt:lpstr>Office Theme</vt:lpstr>
      <vt:lpstr>Andrei Marcu, Executive Director, ERCST Pauline Nouallet, Senior Policy Analsyst, ERCST Alexandra Maratou, Senior Policy Analsyst, ERCST Mehtap Alper Saglam, Researcher, ERCST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Pauline Nouallet</dc:creator>
  <cp:lastModifiedBy>Alexandra Maratou</cp:lastModifiedBy>
  <cp:revision>396</cp:revision>
  <cp:lastPrinted>2023-10-11T07:30:08Z</cp:lastPrinted>
  <dcterms:created xsi:type="dcterms:W3CDTF">2023-02-09T09:59:38Z</dcterms:created>
  <dcterms:modified xsi:type="dcterms:W3CDTF">2023-10-12T07:41:50Z</dcterms:modified>
</cp:coreProperties>
</file>