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9" r:id="rId2"/>
    <p:sldId id="349" r:id="rId3"/>
    <p:sldId id="323" r:id="rId4"/>
    <p:sldId id="348" r:id="rId5"/>
    <p:sldId id="330" r:id="rId6"/>
    <p:sldId id="328" r:id="rId7"/>
    <p:sldId id="331" r:id="rId8"/>
    <p:sldId id="332" r:id="rId9"/>
    <p:sldId id="333" r:id="rId10"/>
    <p:sldId id="334" r:id="rId11"/>
    <p:sldId id="346" r:id="rId12"/>
    <p:sldId id="350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6B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378" autoAdjust="0"/>
  </p:normalViewPr>
  <p:slideViewPr>
    <p:cSldViewPr snapToGrid="0" snapToObjects="1">
      <p:cViewPr varScale="1">
        <p:scale>
          <a:sx n="69" d="100"/>
          <a:sy n="69" d="100"/>
        </p:scale>
        <p:origin x="524" y="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-768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eca.europa.eu/en/publications/SR-2023-15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eca.europa.eu/en/publications/SR-2023-15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E60912-7330-46C3-8D0B-E22F089E184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BE18DFF-7540-4C36-82FE-81B90CBF91AB}">
      <dgm:prSet custT="1"/>
      <dgm:spPr/>
      <dgm:t>
        <a:bodyPr/>
        <a:lstStyle/>
        <a:p>
          <a:r>
            <a:rPr lang="en-GB" sz="2400" b="1" dirty="0"/>
            <a:t>CO2 emission targets and scope</a:t>
          </a:r>
          <a:endParaRPr lang="en-GB" sz="2400" dirty="0"/>
        </a:p>
      </dgm:t>
    </dgm:pt>
    <dgm:pt modelId="{26F895C7-9582-4575-B053-B85D98198A8F}" type="parTrans" cxnId="{D26238A1-8648-44A2-A12C-FCC27884A0D3}">
      <dgm:prSet/>
      <dgm:spPr/>
      <dgm:t>
        <a:bodyPr/>
        <a:lstStyle/>
        <a:p>
          <a:endParaRPr lang="en-GB"/>
        </a:p>
      </dgm:t>
    </dgm:pt>
    <dgm:pt modelId="{919F85E9-AD3E-455E-AC7F-5F4CF200208C}" type="sibTrans" cxnId="{D26238A1-8648-44A2-A12C-FCC27884A0D3}">
      <dgm:prSet/>
      <dgm:spPr/>
      <dgm:t>
        <a:bodyPr/>
        <a:lstStyle/>
        <a:p>
          <a:endParaRPr lang="en-GB"/>
        </a:p>
      </dgm:t>
    </dgm:pt>
    <dgm:pt modelId="{E2ABDB57-57BA-40FB-BF03-0D1053CEE4E6}">
      <dgm:prSet custT="1"/>
      <dgm:spPr/>
      <dgm:t>
        <a:bodyPr/>
        <a:lstStyle/>
        <a:p>
          <a:r>
            <a:rPr lang="en-GB" sz="2200" b="1" dirty="0"/>
            <a:t>Linear progression </a:t>
          </a:r>
          <a:r>
            <a:rPr lang="en-GB" sz="2200" b="0" dirty="0"/>
            <a:t>from today to 2040 does not reflect normal technology uptake patterns</a:t>
          </a:r>
        </a:p>
      </dgm:t>
    </dgm:pt>
    <dgm:pt modelId="{44ABD538-3E92-48FC-8C2B-E939108B5949}" type="parTrans" cxnId="{F082EF81-736E-496C-A73C-DF23F50D873A}">
      <dgm:prSet/>
      <dgm:spPr/>
      <dgm:t>
        <a:bodyPr/>
        <a:lstStyle/>
        <a:p>
          <a:endParaRPr lang="en-GB"/>
        </a:p>
      </dgm:t>
    </dgm:pt>
    <dgm:pt modelId="{CDB9E1DD-97C4-4985-9DEE-53946791336C}" type="sibTrans" cxnId="{F082EF81-736E-496C-A73C-DF23F50D873A}">
      <dgm:prSet/>
      <dgm:spPr/>
      <dgm:t>
        <a:bodyPr/>
        <a:lstStyle/>
        <a:p>
          <a:endParaRPr lang="en-GB"/>
        </a:p>
      </dgm:t>
    </dgm:pt>
    <dgm:pt modelId="{54B7B24B-D90A-43A0-8EFF-482D4CF8286F}">
      <dgm:prSet custT="1"/>
      <dgm:spPr/>
      <dgm:t>
        <a:bodyPr/>
        <a:lstStyle/>
        <a:p>
          <a:r>
            <a:rPr lang="en-GB" sz="2200" b="1" dirty="0"/>
            <a:t>Earlier targets </a:t>
          </a:r>
          <a:r>
            <a:rPr lang="en-GB" sz="2200" b="0" dirty="0"/>
            <a:t>are the most challenging, enabling conditions for HDV electrification are not yet available</a:t>
          </a:r>
          <a:endParaRPr lang="en-GB" sz="2200" b="0" dirty="0">
            <a:solidFill>
              <a:srgbClr val="FF0000"/>
            </a:solidFill>
          </a:endParaRPr>
        </a:p>
      </dgm:t>
    </dgm:pt>
    <dgm:pt modelId="{0DFABCD5-AAEC-4E6B-BCF5-B60543A9DFFF}" type="parTrans" cxnId="{A0EFE72D-B311-4DD4-9A53-747544AD495C}">
      <dgm:prSet/>
      <dgm:spPr/>
      <dgm:t>
        <a:bodyPr/>
        <a:lstStyle/>
        <a:p>
          <a:endParaRPr lang="en-GB"/>
        </a:p>
      </dgm:t>
    </dgm:pt>
    <dgm:pt modelId="{9D5F364D-749F-4289-A3B3-7E510B7FE053}" type="sibTrans" cxnId="{A0EFE72D-B311-4DD4-9A53-747544AD495C}">
      <dgm:prSet/>
      <dgm:spPr/>
      <dgm:t>
        <a:bodyPr/>
        <a:lstStyle/>
        <a:p>
          <a:endParaRPr lang="en-GB"/>
        </a:p>
      </dgm:t>
    </dgm:pt>
    <dgm:pt modelId="{CBEBD7EE-AD80-43AB-804B-820CF4509B34}">
      <dgm:prSet custT="1"/>
      <dgm:spPr/>
      <dgm:t>
        <a:bodyPr/>
        <a:lstStyle/>
        <a:p>
          <a:r>
            <a:rPr lang="en-GB" sz="2200" dirty="0"/>
            <a:t>No incentives for decarbonizing new ICE fleet with renewable fuels </a:t>
          </a:r>
          <a:endParaRPr lang="en-GB" sz="2200" dirty="0">
            <a:solidFill>
              <a:srgbClr val="FF0000"/>
            </a:solidFill>
          </a:endParaRPr>
        </a:p>
      </dgm:t>
    </dgm:pt>
    <dgm:pt modelId="{DF4910A6-3BCB-47C4-B712-FF328017DBFB}" type="parTrans" cxnId="{66354726-F1AE-47CC-AFC3-246AF62BDBB1}">
      <dgm:prSet/>
      <dgm:spPr/>
      <dgm:t>
        <a:bodyPr/>
        <a:lstStyle/>
        <a:p>
          <a:endParaRPr lang="en-GB"/>
        </a:p>
      </dgm:t>
    </dgm:pt>
    <dgm:pt modelId="{9B819CED-E30D-44F2-B614-8ED20E2AE133}" type="sibTrans" cxnId="{66354726-F1AE-47CC-AFC3-246AF62BDBB1}">
      <dgm:prSet/>
      <dgm:spPr/>
      <dgm:t>
        <a:bodyPr/>
        <a:lstStyle/>
        <a:p>
          <a:endParaRPr lang="en-GB"/>
        </a:p>
      </dgm:t>
    </dgm:pt>
    <dgm:pt modelId="{B102AA91-5848-476D-B9A1-61D7C173336B}" type="pres">
      <dgm:prSet presAssocID="{73E60912-7330-46C3-8D0B-E22F089E184A}" presName="Name0" presStyleCnt="0">
        <dgm:presLayoutVars>
          <dgm:dir/>
          <dgm:animLvl val="lvl"/>
          <dgm:resizeHandles val="exact"/>
        </dgm:presLayoutVars>
      </dgm:prSet>
      <dgm:spPr/>
    </dgm:pt>
    <dgm:pt modelId="{8C9E3546-AB88-4CD3-9748-E490529F6740}" type="pres">
      <dgm:prSet presAssocID="{5BE18DFF-7540-4C36-82FE-81B90CBF91AB}" presName="composite" presStyleCnt="0"/>
      <dgm:spPr/>
    </dgm:pt>
    <dgm:pt modelId="{1EDF0F79-E9FD-4D89-AACA-0AC48C38DE0D}" type="pres">
      <dgm:prSet presAssocID="{5BE18DFF-7540-4C36-82FE-81B90CBF91AB}" presName="parTx" presStyleLbl="alignNode1" presStyleIdx="0" presStyleCnt="1" custScaleX="100000" custLinFactNeighborX="64" custLinFactNeighborY="-97">
        <dgm:presLayoutVars>
          <dgm:chMax val="0"/>
          <dgm:chPref val="0"/>
          <dgm:bulletEnabled val="1"/>
        </dgm:presLayoutVars>
      </dgm:prSet>
      <dgm:spPr/>
    </dgm:pt>
    <dgm:pt modelId="{24B47585-943F-40E5-8513-512FD811EC3E}" type="pres">
      <dgm:prSet presAssocID="{5BE18DFF-7540-4C36-82FE-81B90CBF91AB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8E4C4411-0B18-4EA0-83C5-9FF75103263E}" type="presOf" srcId="{5BE18DFF-7540-4C36-82FE-81B90CBF91AB}" destId="{1EDF0F79-E9FD-4D89-AACA-0AC48C38DE0D}" srcOrd="0" destOrd="0" presId="urn:microsoft.com/office/officeart/2005/8/layout/hList1"/>
    <dgm:cxn modelId="{66354726-F1AE-47CC-AFC3-246AF62BDBB1}" srcId="{5BE18DFF-7540-4C36-82FE-81B90CBF91AB}" destId="{CBEBD7EE-AD80-43AB-804B-820CF4509B34}" srcOrd="2" destOrd="0" parTransId="{DF4910A6-3BCB-47C4-B712-FF328017DBFB}" sibTransId="{9B819CED-E30D-44F2-B614-8ED20E2AE133}"/>
    <dgm:cxn modelId="{A0EFE72D-B311-4DD4-9A53-747544AD495C}" srcId="{5BE18DFF-7540-4C36-82FE-81B90CBF91AB}" destId="{54B7B24B-D90A-43A0-8EFF-482D4CF8286F}" srcOrd="1" destOrd="0" parTransId="{0DFABCD5-AAEC-4E6B-BCF5-B60543A9DFFF}" sibTransId="{9D5F364D-749F-4289-A3B3-7E510B7FE053}"/>
    <dgm:cxn modelId="{7054046F-C4E7-45F1-910C-4C6F0872F03A}" type="presOf" srcId="{73E60912-7330-46C3-8D0B-E22F089E184A}" destId="{B102AA91-5848-476D-B9A1-61D7C173336B}" srcOrd="0" destOrd="0" presId="urn:microsoft.com/office/officeart/2005/8/layout/hList1"/>
    <dgm:cxn modelId="{53045B77-3EC0-492A-8567-BB599124A320}" type="presOf" srcId="{E2ABDB57-57BA-40FB-BF03-0D1053CEE4E6}" destId="{24B47585-943F-40E5-8513-512FD811EC3E}" srcOrd="0" destOrd="0" presId="urn:microsoft.com/office/officeart/2005/8/layout/hList1"/>
    <dgm:cxn modelId="{F082EF81-736E-496C-A73C-DF23F50D873A}" srcId="{5BE18DFF-7540-4C36-82FE-81B90CBF91AB}" destId="{E2ABDB57-57BA-40FB-BF03-0D1053CEE4E6}" srcOrd="0" destOrd="0" parTransId="{44ABD538-3E92-48FC-8C2B-E939108B5949}" sibTransId="{CDB9E1DD-97C4-4985-9DEE-53946791336C}"/>
    <dgm:cxn modelId="{D56B1598-C7C0-49E2-BE8A-DB604AB53C43}" type="presOf" srcId="{54B7B24B-D90A-43A0-8EFF-482D4CF8286F}" destId="{24B47585-943F-40E5-8513-512FD811EC3E}" srcOrd="0" destOrd="1" presId="urn:microsoft.com/office/officeart/2005/8/layout/hList1"/>
    <dgm:cxn modelId="{ED2DB49A-7217-474B-A017-4AD8D3E1BFAA}" type="presOf" srcId="{CBEBD7EE-AD80-43AB-804B-820CF4509B34}" destId="{24B47585-943F-40E5-8513-512FD811EC3E}" srcOrd="0" destOrd="2" presId="urn:microsoft.com/office/officeart/2005/8/layout/hList1"/>
    <dgm:cxn modelId="{D26238A1-8648-44A2-A12C-FCC27884A0D3}" srcId="{73E60912-7330-46C3-8D0B-E22F089E184A}" destId="{5BE18DFF-7540-4C36-82FE-81B90CBF91AB}" srcOrd="0" destOrd="0" parTransId="{26F895C7-9582-4575-B053-B85D98198A8F}" sibTransId="{919F85E9-AD3E-455E-AC7F-5F4CF200208C}"/>
    <dgm:cxn modelId="{0EFA5AC8-8441-4835-A681-DDDBEC7632F6}" type="presParOf" srcId="{B102AA91-5848-476D-B9A1-61D7C173336B}" destId="{8C9E3546-AB88-4CD3-9748-E490529F6740}" srcOrd="0" destOrd="0" presId="urn:microsoft.com/office/officeart/2005/8/layout/hList1"/>
    <dgm:cxn modelId="{0FFAF46D-D31F-4F64-9641-95CA2297DB65}" type="presParOf" srcId="{8C9E3546-AB88-4CD3-9748-E490529F6740}" destId="{1EDF0F79-E9FD-4D89-AACA-0AC48C38DE0D}" srcOrd="0" destOrd="0" presId="urn:microsoft.com/office/officeart/2005/8/layout/hList1"/>
    <dgm:cxn modelId="{F42C2D3B-3743-4C4B-AA0E-F5ECEE2CAF33}" type="presParOf" srcId="{8C9E3546-AB88-4CD3-9748-E490529F6740}" destId="{24B47585-943F-40E5-8513-512FD811EC3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42B4F5-CA11-4B27-BF81-69454A48A06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A91B917-7F44-40C2-B648-444F58C43070}">
      <dgm:prSet custT="1"/>
      <dgm:spPr/>
      <dgm:t>
        <a:bodyPr/>
        <a:lstStyle/>
        <a:p>
          <a:pPr algn="ctr"/>
          <a:r>
            <a:rPr lang="en-GB" sz="2400" b="1" dirty="0"/>
            <a:t>Measurement of CO2 emissions</a:t>
          </a:r>
          <a:endParaRPr lang="en-GB" sz="2400" dirty="0"/>
        </a:p>
      </dgm:t>
    </dgm:pt>
    <dgm:pt modelId="{9C4D283F-CBA1-4B1B-96BF-0909CA95A6F0}" type="parTrans" cxnId="{0860BFDF-34F6-44BB-8E5C-AACF02D3AC92}">
      <dgm:prSet/>
      <dgm:spPr/>
      <dgm:t>
        <a:bodyPr/>
        <a:lstStyle/>
        <a:p>
          <a:endParaRPr lang="en-GB"/>
        </a:p>
      </dgm:t>
    </dgm:pt>
    <dgm:pt modelId="{632ADFD8-3306-4000-9394-F3F6EAEA5FBD}" type="sibTrans" cxnId="{0860BFDF-34F6-44BB-8E5C-AACF02D3AC92}">
      <dgm:prSet/>
      <dgm:spPr/>
      <dgm:t>
        <a:bodyPr/>
        <a:lstStyle/>
        <a:p>
          <a:endParaRPr lang="en-GB"/>
        </a:p>
      </dgm:t>
    </dgm:pt>
    <dgm:pt modelId="{FF256FA7-533A-46AA-A0B5-0F4FC6CF684D}">
      <dgm:prSet custT="1"/>
      <dgm:spPr/>
      <dgm:t>
        <a:bodyPr/>
        <a:lstStyle/>
        <a:p>
          <a:r>
            <a:rPr lang="en-GB" sz="2200" dirty="0"/>
            <a:t>The Tank-to-Wheel (</a:t>
          </a:r>
          <a:r>
            <a:rPr lang="en-GB" sz="2200" dirty="0" err="1"/>
            <a:t>TtW</a:t>
          </a:r>
          <a:r>
            <a:rPr lang="en-GB" sz="2200" dirty="0"/>
            <a:t>) approach and absence of an </a:t>
          </a:r>
          <a:r>
            <a:rPr lang="en-GB" sz="2200" b="1" dirty="0"/>
            <a:t>LCA-based</a:t>
          </a:r>
          <a:r>
            <a:rPr lang="en-GB" sz="2200" dirty="0"/>
            <a:t> approach </a:t>
          </a:r>
        </a:p>
      </dgm:t>
    </dgm:pt>
    <dgm:pt modelId="{84E68919-00DC-4C8C-BC79-79D71CBF33DC}" type="parTrans" cxnId="{0A62E925-470F-4882-B70D-6CC609A5D48D}">
      <dgm:prSet/>
      <dgm:spPr/>
      <dgm:t>
        <a:bodyPr/>
        <a:lstStyle/>
        <a:p>
          <a:endParaRPr lang="en-GB"/>
        </a:p>
      </dgm:t>
    </dgm:pt>
    <dgm:pt modelId="{FBB73807-6992-41C3-9ECB-24B1F8D99D0E}" type="sibTrans" cxnId="{0A62E925-470F-4882-B70D-6CC609A5D48D}">
      <dgm:prSet/>
      <dgm:spPr/>
      <dgm:t>
        <a:bodyPr/>
        <a:lstStyle/>
        <a:p>
          <a:endParaRPr lang="en-GB"/>
        </a:p>
      </dgm:t>
    </dgm:pt>
    <dgm:pt modelId="{60A1FF97-2C7A-4B13-BAB2-5A5936707E70}">
      <dgm:prSet custT="1"/>
      <dgm:spPr/>
      <dgm:t>
        <a:bodyPr/>
        <a:lstStyle/>
        <a:p>
          <a:r>
            <a:rPr lang="en-GB" sz="2200" dirty="0"/>
            <a:t>Definition of ZEVs limited to BEVs and H2</a:t>
          </a:r>
        </a:p>
      </dgm:t>
    </dgm:pt>
    <dgm:pt modelId="{0AF77B1E-2510-45E7-AD3F-2CEA62743B5E}" type="parTrans" cxnId="{6D5E828B-BDA8-482C-B6AD-42E112E33765}">
      <dgm:prSet/>
      <dgm:spPr/>
      <dgm:t>
        <a:bodyPr/>
        <a:lstStyle/>
        <a:p>
          <a:endParaRPr lang="en-GB"/>
        </a:p>
      </dgm:t>
    </dgm:pt>
    <dgm:pt modelId="{0C18FCD5-B78A-4075-80E1-1375EE8721C1}" type="sibTrans" cxnId="{6D5E828B-BDA8-482C-B6AD-42E112E33765}">
      <dgm:prSet/>
      <dgm:spPr/>
      <dgm:t>
        <a:bodyPr/>
        <a:lstStyle/>
        <a:p>
          <a:endParaRPr lang="en-GB"/>
        </a:p>
      </dgm:t>
    </dgm:pt>
    <dgm:pt modelId="{B463B0D6-3250-433D-A01D-01CF6408D21B}">
      <dgm:prSet custT="1"/>
      <dgm:spPr/>
      <dgm:t>
        <a:bodyPr/>
        <a:lstStyle/>
        <a:p>
          <a:r>
            <a:rPr lang="en-GB" sz="2200" b="0" dirty="0"/>
            <a:t>Hampered </a:t>
          </a:r>
          <a:r>
            <a:rPr lang="en-GB" sz="2200" b="1" dirty="0"/>
            <a:t>technology neutrality </a:t>
          </a:r>
          <a:r>
            <a:rPr lang="en-GB" sz="2200" dirty="0"/>
            <a:t>principle – leading</a:t>
          </a:r>
          <a:r>
            <a:rPr lang="en-GB" sz="2200" noProof="0" dirty="0"/>
            <a:t> to suboptimal technological choices and reduces competition</a:t>
          </a:r>
          <a:endParaRPr lang="en-GB" sz="2200" dirty="0"/>
        </a:p>
      </dgm:t>
    </dgm:pt>
    <dgm:pt modelId="{94E9C462-8BCD-4827-97D5-99692463DF6F}" type="parTrans" cxnId="{5D8F2188-95EC-4ED4-BB02-EB0B3A5E7982}">
      <dgm:prSet/>
      <dgm:spPr/>
      <dgm:t>
        <a:bodyPr/>
        <a:lstStyle/>
        <a:p>
          <a:endParaRPr lang="en-GB"/>
        </a:p>
      </dgm:t>
    </dgm:pt>
    <dgm:pt modelId="{6A9D56A5-5E79-430D-B6AB-C0A220FBAE89}" type="sibTrans" cxnId="{5D8F2188-95EC-4ED4-BB02-EB0B3A5E7982}">
      <dgm:prSet/>
      <dgm:spPr/>
      <dgm:t>
        <a:bodyPr/>
        <a:lstStyle/>
        <a:p>
          <a:endParaRPr lang="en-GB"/>
        </a:p>
      </dgm:t>
    </dgm:pt>
    <dgm:pt modelId="{AEFEA2D8-8F91-4EAF-B4BB-EDBF77D7DFD8}">
      <dgm:prSet custT="1"/>
      <dgm:spPr/>
      <dgm:t>
        <a:bodyPr/>
        <a:lstStyle/>
        <a:p>
          <a:r>
            <a:rPr lang="en-GB" sz="2200" dirty="0"/>
            <a:t>Technology openness mitigates risks and increases transition speed </a:t>
          </a:r>
        </a:p>
      </dgm:t>
    </dgm:pt>
    <dgm:pt modelId="{EFBFDD2A-B2B6-447D-91F3-277045C41EB0}" type="parTrans" cxnId="{A095F802-AEEC-4FFA-B085-5E11646C275B}">
      <dgm:prSet/>
      <dgm:spPr/>
      <dgm:t>
        <a:bodyPr/>
        <a:lstStyle/>
        <a:p>
          <a:endParaRPr lang="en-GB"/>
        </a:p>
      </dgm:t>
    </dgm:pt>
    <dgm:pt modelId="{D49DDF1E-AE62-4150-B485-51D461449C9E}" type="sibTrans" cxnId="{A095F802-AEEC-4FFA-B085-5E11646C275B}">
      <dgm:prSet/>
      <dgm:spPr/>
      <dgm:t>
        <a:bodyPr/>
        <a:lstStyle/>
        <a:p>
          <a:endParaRPr lang="en-GB"/>
        </a:p>
      </dgm:t>
    </dgm:pt>
    <dgm:pt modelId="{98D9CF0E-DE42-4170-A2CD-E06B07D02489}">
      <dgm:prSet custT="1"/>
      <dgm:spPr/>
      <dgm:t>
        <a:bodyPr/>
        <a:lstStyle/>
        <a:p>
          <a:r>
            <a:rPr lang="en-GB" sz="2200" b="0" dirty="0" err="1"/>
            <a:t>TtW</a:t>
          </a:r>
          <a:r>
            <a:rPr lang="en-GB" sz="2200" b="0" dirty="0"/>
            <a:t> approach provides only a partial measurement of CO2 emissions (ignores mining, refining and batteries production processes also from the environmental and social perspective)</a:t>
          </a:r>
          <a:endParaRPr lang="en-GB" sz="2200" dirty="0"/>
        </a:p>
      </dgm:t>
    </dgm:pt>
    <dgm:pt modelId="{E8493708-DC48-4D72-96D2-B6D74804F0CA}" type="parTrans" cxnId="{7D3011AE-D6CA-4F6C-B6DC-35800EB5D6A3}">
      <dgm:prSet/>
      <dgm:spPr/>
      <dgm:t>
        <a:bodyPr/>
        <a:lstStyle/>
        <a:p>
          <a:endParaRPr lang="en-GB"/>
        </a:p>
      </dgm:t>
    </dgm:pt>
    <dgm:pt modelId="{DFEDE0A0-A0FB-45D6-844E-C62A4F0497F3}" type="sibTrans" cxnId="{7D3011AE-D6CA-4F6C-B6DC-35800EB5D6A3}">
      <dgm:prSet/>
      <dgm:spPr/>
      <dgm:t>
        <a:bodyPr/>
        <a:lstStyle/>
        <a:p>
          <a:endParaRPr lang="en-GB"/>
        </a:p>
      </dgm:t>
    </dgm:pt>
    <dgm:pt modelId="{E9505435-BE52-4200-8AE9-A60B5C7E5C90}" type="pres">
      <dgm:prSet presAssocID="{4242B4F5-CA11-4B27-BF81-69454A48A061}" presName="Name0" presStyleCnt="0">
        <dgm:presLayoutVars>
          <dgm:dir/>
          <dgm:animLvl val="lvl"/>
          <dgm:resizeHandles val="exact"/>
        </dgm:presLayoutVars>
      </dgm:prSet>
      <dgm:spPr/>
    </dgm:pt>
    <dgm:pt modelId="{6C71A01E-29D2-40D3-9AF1-1CD05CA73B39}" type="pres">
      <dgm:prSet presAssocID="{9A91B917-7F44-40C2-B648-444F58C43070}" presName="composite" presStyleCnt="0"/>
      <dgm:spPr/>
    </dgm:pt>
    <dgm:pt modelId="{0FDA6EBF-0FBB-4CF4-9556-75BC60C6E3C5}" type="pres">
      <dgm:prSet presAssocID="{9A91B917-7F44-40C2-B648-444F58C43070}" presName="parTx" presStyleLbl="alignNode1" presStyleIdx="0" presStyleCnt="1" custLinFactNeighborX="-165" custLinFactNeighborY="-21811">
        <dgm:presLayoutVars>
          <dgm:chMax val="0"/>
          <dgm:chPref val="0"/>
          <dgm:bulletEnabled val="1"/>
        </dgm:presLayoutVars>
      </dgm:prSet>
      <dgm:spPr/>
    </dgm:pt>
    <dgm:pt modelId="{566FAAE6-647B-40A2-BCAA-6C2D8C2399D5}" type="pres">
      <dgm:prSet presAssocID="{9A91B917-7F44-40C2-B648-444F58C43070}" presName="desTx" presStyleLbl="alignAccFollowNode1" presStyleIdx="0" presStyleCnt="1" custScaleY="98939">
        <dgm:presLayoutVars>
          <dgm:bulletEnabled val="1"/>
        </dgm:presLayoutVars>
      </dgm:prSet>
      <dgm:spPr/>
    </dgm:pt>
  </dgm:ptLst>
  <dgm:cxnLst>
    <dgm:cxn modelId="{A095F802-AEEC-4FFA-B085-5E11646C275B}" srcId="{9A91B917-7F44-40C2-B648-444F58C43070}" destId="{AEFEA2D8-8F91-4EAF-B4BB-EDBF77D7DFD8}" srcOrd="4" destOrd="0" parTransId="{EFBFDD2A-B2B6-447D-91F3-277045C41EB0}" sibTransId="{D49DDF1E-AE62-4150-B485-51D461449C9E}"/>
    <dgm:cxn modelId="{0A62E925-470F-4882-B70D-6CC609A5D48D}" srcId="{9A91B917-7F44-40C2-B648-444F58C43070}" destId="{FF256FA7-533A-46AA-A0B5-0F4FC6CF684D}" srcOrd="0" destOrd="0" parTransId="{84E68919-00DC-4C8C-BC79-79D71CBF33DC}" sibTransId="{FBB73807-6992-41C3-9ECB-24B1F8D99D0E}"/>
    <dgm:cxn modelId="{8E1C0F35-A01A-4141-9F1E-A1A47C01CBC4}" type="presOf" srcId="{FF256FA7-533A-46AA-A0B5-0F4FC6CF684D}" destId="{566FAAE6-647B-40A2-BCAA-6C2D8C2399D5}" srcOrd="0" destOrd="0" presId="urn:microsoft.com/office/officeart/2005/8/layout/hList1"/>
    <dgm:cxn modelId="{C2B5CD4F-1BEF-453F-BD00-F15895FE33DD}" type="presOf" srcId="{98D9CF0E-DE42-4170-A2CD-E06B07D02489}" destId="{566FAAE6-647B-40A2-BCAA-6C2D8C2399D5}" srcOrd="0" destOrd="2" presId="urn:microsoft.com/office/officeart/2005/8/layout/hList1"/>
    <dgm:cxn modelId="{8775E77D-043D-45E1-BAB5-60DD58AA2583}" type="presOf" srcId="{60A1FF97-2C7A-4B13-BAB2-5A5936707E70}" destId="{566FAAE6-647B-40A2-BCAA-6C2D8C2399D5}" srcOrd="0" destOrd="1" presId="urn:microsoft.com/office/officeart/2005/8/layout/hList1"/>
    <dgm:cxn modelId="{5D8F2188-95EC-4ED4-BB02-EB0B3A5E7982}" srcId="{9A91B917-7F44-40C2-B648-444F58C43070}" destId="{B463B0D6-3250-433D-A01D-01CF6408D21B}" srcOrd="3" destOrd="0" parTransId="{94E9C462-8BCD-4827-97D5-99692463DF6F}" sibTransId="{6A9D56A5-5E79-430D-B6AB-C0A220FBAE89}"/>
    <dgm:cxn modelId="{6D5E828B-BDA8-482C-B6AD-42E112E33765}" srcId="{9A91B917-7F44-40C2-B648-444F58C43070}" destId="{60A1FF97-2C7A-4B13-BAB2-5A5936707E70}" srcOrd="1" destOrd="0" parTransId="{0AF77B1E-2510-45E7-AD3F-2CEA62743B5E}" sibTransId="{0C18FCD5-B78A-4075-80E1-1375EE8721C1}"/>
    <dgm:cxn modelId="{282CCF99-2E22-4866-AC3D-91E2F2C78937}" type="presOf" srcId="{9A91B917-7F44-40C2-B648-444F58C43070}" destId="{0FDA6EBF-0FBB-4CF4-9556-75BC60C6E3C5}" srcOrd="0" destOrd="0" presId="urn:microsoft.com/office/officeart/2005/8/layout/hList1"/>
    <dgm:cxn modelId="{B7F2F8A3-11D0-4F65-997C-6B681B60E538}" type="presOf" srcId="{AEFEA2D8-8F91-4EAF-B4BB-EDBF77D7DFD8}" destId="{566FAAE6-647B-40A2-BCAA-6C2D8C2399D5}" srcOrd="0" destOrd="4" presId="urn:microsoft.com/office/officeart/2005/8/layout/hList1"/>
    <dgm:cxn modelId="{E7024DA5-8E9D-470C-AFF0-31CD7698B06A}" type="presOf" srcId="{4242B4F5-CA11-4B27-BF81-69454A48A061}" destId="{E9505435-BE52-4200-8AE9-A60B5C7E5C90}" srcOrd="0" destOrd="0" presId="urn:microsoft.com/office/officeart/2005/8/layout/hList1"/>
    <dgm:cxn modelId="{7D3011AE-D6CA-4F6C-B6DC-35800EB5D6A3}" srcId="{9A91B917-7F44-40C2-B648-444F58C43070}" destId="{98D9CF0E-DE42-4170-A2CD-E06B07D02489}" srcOrd="2" destOrd="0" parTransId="{E8493708-DC48-4D72-96D2-B6D74804F0CA}" sibTransId="{DFEDE0A0-A0FB-45D6-844E-C62A4F0497F3}"/>
    <dgm:cxn modelId="{0860BFDF-34F6-44BB-8E5C-AACF02D3AC92}" srcId="{4242B4F5-CA11-4B27-BF81-69454A48A061}" destId="{9A91B917-7F44-40C2-B648-444F58C43070}" srcOrd="0" destOrd="0" parTransId="{9C4D283F-CBA1-4B1B-96BF-0909CA95A6F0}" sibTransId="{632ADFD8-3306-4000-9394-F3F6EAEA5FBD}"/>
    <dgm:cxn modelId="{98C303FC-67AE-433D-BCF5-1C428EDF0473}" type="presOf" srcId="{B463B0D6-3250-433D-A01D-01CF6408D21B}" destId="{566FAAE6-647B-40A2-BCAA-6C2D8C2399D5}" srcOrd="0" destOrd="3" presId="urn:microsoft.com/office/officeart/2005/8/layout/hList1"/>
    <dgm:cxn modelId="{2176B557-6F7C-4BC9-A503-32B34A384E23}" type="presParOf" srcId="{E9505435-BE52-4200-8AE9-A60B5C7E5C90}" destId="{6C71A01E-29D2-40D3-9AF1-1CD05CA73B39}" srcOrd="0" destOrd="0" presId="urn:microsoft.com/office/officeart/2005/8/layout/hList1"/>
    <dgm:cxn modelId="{C1BD303A-DFAD-48F1-AE82-E458CA94B043}" type="presParOf" srcId="{6C71A01E-29D2-40D3-9AF1-1CD05CA73B39}" destId="{0FDA6EBF-0FBB-4CF4-9556-75BC60C6E3C5}" srcOrd="0" destOrd="0" presId="urn:microsoft.com/office/officeart/2005/8/layout/hList1"/>
    <dgm:cxn modelId="{E626EDE3-6F6A-49EF-B1D8-439953AF3749}" type="presParOf" srcId="{6C71A01E-29D2-40D3-9AF1-1CD05CA73B39}" destId="{566FAAE6-647B-40A2-BCAA-6C2D8C2399D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42B4F5-CA11-4B27-BF81-69454A48A06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A91B917-7F44-40C2-B648-444F58C43070}">
      <dgm:prSet custT="1"/>
      <dgm:spPr/>
      <dgm:t>
        <a:bodyPr/>
        <a:lstStyle/>
        <a:p>
          <a:pPr algn="ctr"/>
          <a:r>
            <a:rPr lang="en-GB" sz="2400" b="1" dirty="0"/>
            <a:t>Non-compliance penalties for OEMs</a:t>
          </a:r>
          <a:endParaRPr lang="en-GB" sz="2400" dirty="0"/>
        </a:p>
      </dgm:t>
    </dgm:pt>
    <dgm:pt modelId="{9C4D283F-CBA1-4B1B-96BF-0909CA95A6F0}" type="parTrans" cxnId="{0860BFDF-34F6-44BB-8E5C-AACF02D3AC92}">
      <dgm:prSet/>
      <dgm:spPr/>
      <dgm:t>
        <a:bodyPr/>
        <a:lstStyle/>
        <a:p>
          <a:endParaRPr lang="en-GB"/>
        </a:p>
      </dgm:t>
    </dgm:pt>
    <dgm:pt modelId="{632ADFD8-3306-4000-9394-F3F6EAEA5FBD}" type="sibTrans" cxnId="{0860BFDF-34F6-44BB-8E5C-AACF02D3AC92}">
      <dgm:prSet/>
      <dgm:spPr/>
      <dgm:t>
        <a:bodyPr/>
        <a:lstStyle/>
        <a:p>
          <a:endParaRPr lang="en-GB"/>
        </a:p>
      </dgm:t>
    </dgm:pt>
    <dgm:pt modelId="{9AC55081-4DDA-4D83-AB19-FFFA09C68541}">
      <dgm:prSet custT="1"/>
      <dgm:spPr/>
      <dgm:t>
        <a:bodyPr/>
        <a:lstStyle/>
        <a:p>
          <a:r>
            <a:rPr lang="en-GB" sz="2200" dirty="0"/>
            <a:t>Penalties revenues </a:t>
          </a:r>
          <a:r>
            <a:rPr lang="en-GB" sz="2200" b="0" dirty="0">
              <a:solidFill>
                <a:schemeClr val="tx1"/>
              </a:solidFill>
            </a:rPr>
            <a:t>are not specifically allocated </a:t>
          </a:r>
          <a:r>
            <a:rPr lang="en-GB" sz="2200" dirty="0">
              <a:solidFill>
                <a:schemeClr val="tx1"/>
              </a:solidFill>
            </a:rPr>
            <a:t>to support enabling conditions</a:t>
          </a:r>
        </a:p>
      </dgm:t>
    </dgm:pt>
    <dgm:pt modelId="{CD23258F-DC28-4BC3-80E4-57EACB2B64B8}" type="parTrans" cxnId="{0AD97288-C7B5-47E1-A1A7-549897541B36}">
      <dgm:prSet/>
      <dgm:spPr/>
      <dgm:t>
        <a:bodyPr/>
        <a:lstStyle/>
        <a:p>
          <a:endParaRPr lang="en-GB"/>
        </a:p>
      </dgm:t>
    </dgm:pt>
    <dgm:pt modelId="{671836C6-CE71-4EA5-B7CF-4B0FE91DEA9D}" type="sibTrans" cxnId="{0AD97288-C7B5-47E1-A1A7-549897541B36}">
      <dgm:prSet/>
      <dgm:spPr/>
      <dgm:t>
        <a:bodyPr/>
        <a:lstStyle/>
        <a:p>
          <a:endParaRPr lang="en-GB"/>
        </a:p>
      </dgm:t>
    </dgm:pt>
    <dgm:pt modelId="{9C4E3818-4547-46C9-9085-B8B7AC31076E}">
      <dgm:prSet custT="1"/>
      <dgm:spPr/>
      <dgm:t>
        <a:bodyPr/>
        <a:lstStyle/>
        <a:p>
          <a:r>
            <a:rPr lang="en-GB" sz="2200" dirty="0"/>
            <a:t>No emergency mechanism if the enabling conditions are not sufficiently available</a:t>
          </a:r>
        </a:p>
      </dgm:t>
    </dgm:pt>
    <dgm:pt modelId="{74074D71-F0FA-4FE2-A2B2-2DF653C10741}" type="parTrans" cxnId="{112BDD35-4DB9-47BF-8052-F3EEA04F9313}">
      <dgm:prSet/>
      <dgm:spPr/>
      <dgm:t>
        <a:bodyPr/>
        <a:lstStyle/>
        <a:p>
          <a:endParaRPr lang="en-GB"/>
        </a:p>
      </dgm:t>
    </dgm:pt>
    <dgm:pt modelId="{4FE8C38B-9A57-4E49-9593-7CF46A431A3B}" type="sibTrans" cxnId="{112BDD35-4DB9-47BF-8052-F3EEA04F9313}">
      <dgm:prSet/>
      <dgm:spPr/>
      <dgm:t>
        <a:bodyPr/>
        <a:lstStyle/>
        <a:p>
          <a:endParaRPr lang="en-GB"/>
        </a:p>
      </dgm:t>
    </dgm:pt>
    <dgm:pt modelId="{CA187D65-F318-41E0-BE32-0A794650D46F}">
      <dgm:prSet custT="1"/>
      <dgm:spPr/>
      <dgm:t>
        <a:bodyPr/>
        <a:lstStyle/>
        <a:p>
          <a:r>
            <a:rPr lang="en-GB" sz="2200" dirty="0">
              <a:solidFill>
                <a:schemeClr val="tx1"/>
              </a:solidFill>
            </a:rPr>
            <a:t>OEM penalties are not conditional with the advancement of the infrastructure - u</a:t>
          </a:r>
          <a:r>
            <a:rPr lang="en-GB" sz="2200" dirty="0"/>
            <a:t>ncertainty regarding the deployment of the infrastructure and readiness of the electricity grid</a:t>
          </a:r>
          <a:endParaRPr lang="en-GB" sz="2200" dirty="0">
            <a:solidFill>
              <a:srgbClr val="FF0000"/>
            </a:solidFill>
          </a:endParaRPr>
        </a:p>
      </dgm:t>
    </dgm:pt>
    <dgm:pt modelId="{3665495A-3B99-4B06-8896-849FCF3B87A8}" type="parTrans" cxnId="{336AA3E8-67A2-48E9-ACDE-43177615F92C}">
      <dgm:prSet/>
      <dgm:spPr/>
      <dgm:t>
        <a:bodyPr/>
        <a:lstStyle/>
        <a:p>
          <a:endParaRPr lang="en-GB"/>
        </a:p>
      </dgm:t>
    </dgm:pt>
    <dgm:pt modelId="{33FA781D-79B5-41FF-BFC3-30A78A01C3EF}" type="sibTrans" cxnId="{336AA3E8-67A2-48E9-ACDE-43177615F92C}">
      <dgm:prSet/>
      <dgm:spPr/>
      <dgm:t>
        <a:bodyPr/>
        <a:lstStyle/>
        <a:p>
          <a:endParaRPr lang="en-GB"/>
        </a:p>
      </dgm:t>
    </dgm:pt>
    <dgm:pt modelId="{E9505435-BE52-4200-8AE9-A60B5C7E5C90}" type="pres">
      <dgm:prSet presAssocID="{4242B4F5-CA11-4B27-BF81-69454A48A061}" presName="Name0" presStyleCnt="0">
        <dgm:presLayoutVars>
          <dgm:dir/>
          <dgm:animLvl val="lvl"/>
          <dgm:resizeHandles val="exact"/>
        </dgm:presLayoutVars>
      </dgm:prSet>
      <dgm:spPr/>
    </dgm:pt>
    <dgm:pt modelId="{6C71A01E-29D2-40D3-9AF1-1CD05CA73B39}" type="pres">
      <dgm:prSet presAssocID="{9A91B917-7F44-40C2-B648-444F58C43070}" presName="composite" presStyleCnt="0"/>
      <dgm:spPr/>
    </dgm:pt>
    <dgm:pt modelId="{0FDA6EBF-0FBB-4CF4-9556-75BC60C6E3C5}" type="pres">
      <dgm:prSet presAssocID="{9A91B917-7F44-40C2-B648-444F58C43070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566FAAE6-647B-40A2-BCAA-6C2D8C2399D5}" type="pres">
      <dgm:prSet presAssocID="{9A91B917-7F44-40C2-B648-444F58C43070}" presName="desTx" presStyleLbl="alignAccFollowNode1" presStyleIdx="0" presStyleCnt="1" custLinFactNeighborY="268">
        <dgm:presLayoutVars>
          <dgm:bulletEnabled val="1"/>
        </dgm:presLayoutVars>
      </dgm:prSet>
      <dgm:spPr/>
    </dgm:pt>
  </dgm:ptLst>
  <dgm:cxnLst>
    <dgm:cxn modelId="{806B2730-9696-4380-AAC6-0BCA872BF951}" type="presOf" srcId="{CA187D65-F318-41E0-BE32-0A794650D46F}" destId="{566FAAE6-647B-40A2-BCAA-6C2D8C2399D5}" srcOrd="0" destOrd="0" presId="urn:microsoft.com/office/officeart/2005/8/layout/hList1"/>
    <dgm:cxn modelId="{112BDD35-4DB9-47BF-8052-F3EEA04F9313}" srcId="{9A91B917-7F44-40C2-B648-444F58C43070}" destId="{9C4E3818-4547-46C9-9085-B8B7AC31076E}" srcOrd="2" destOrd="0" parTransId="{74074D71-F0FA-4FE2-A2B2-2DF653C10741}" sibTransId="{4FE8C38B-9A57-4E49-9593-7CF46A431A3B}"/>
    <dgm:cxn modelId="{57D0BF7C-E781-44D8-8CF1-304419646717}" type="presOf" srcId="{9AC55081-4DDA-4D83-AB19-FFFA09C68541}" destId="{566FAAE6-647B-40A2-BCAA-6C2D8C2399D5}" srcOrd="0" destOrd="1" presId="urn:microsoft.com/office/officeart/2005/8/layout/hList1"/>
    <dgm:cxn modelId="{0AD97288-C7B5-47E1-A1A7-549897541B36}" srcId="{9A91B917-7F44-40C2-B648-444F58C43070}" destId="{9AC55081-4DDA-4D83-AB19-FFFA09C68541}" srcOrd="1" destOrd="0" parTransId="{CD23258F-DC28-4BC3-80E4-57EACB2B64B8}" sibTransId="{671836C6-CE71-4EA5-B7CF-4B0FE91DEA9D}"/>
    <dgm:cxn modelId="{282CCF99-2E22-4866-AC3D-91E2F2C78937}" type="presOf" srcId="{9A91B917-7F44-40C2-B648-444F58C43070}" destId="{0FDA6EBF-0FBB-4CF4-9556-75BC60C6E3C5}" srcOrd="0" destOrd="0" presId="urn:microsoft.com/office/officeart/2005/8/layout/hList1"/>
    <dgm:cxn modelId="{E7024DA5-8E9D-470C-AFF0-31CD7698B06A}" type="presOf" srcId="{4242B4F5-CA11-4B27-BF81-69454A48A061}" destId="{E9505435-BE52-4200-8AE9-A60B5C7E5C90}" srcOrd="0" destOrd="0" presId="urn:microsoft.com/office/officeart/2005/8/layout/hList1"/>
    <dgm:cxn modelId="{0860BFDF-34F6-44BB-8E5C-AACF02D3AC92}" srcId="{4242B4F5-CA11-4B27-BF81-69454A48A061}" destId="{9A91B917-7F44-40C2-B648-444F58C43070}" srcOrd="0" destOrd="0" parTransId="{9C4D283F-CBA1-4B1B-96BF-0909CA95A6F0}" sibTransId="{632ADFD8-3306-4000-9394-F3F6EAEA5FBD}"/>
    <dgm:cxn modelId="{336AA3E8-67A2-48E9-ACDE-43177615F92C}" srcId="{9A91B917-7F44-40C2-B648-444F58C43070}" destId="{CA187D65-F318-41E0-BE32-0A794650D46F}" srcOrd="0" destOrd="0" parTransId="{3665495A-3B99-4B06-8896-849FCF3B87A8}" sibTransId="{33FA781D-79B5-41FF-BFC3-30A78A01C3EF}"/>
    <dgm:cxn modelId="{C43591F7-8450-4407-A120-2BDD831302E3}" type="presOf" srcId="{9C4E3818-4547-46C9-9085-B8B7AC31076E}" destId="{566FAAE6-647B-40A2-BCAA-6C2D8C2399D5}" srcOrd="0" destOrd="2" presId="urn:microsoft.com/office/officeart/2005/8/layout/hList1"/>
    <dgm:cxn modelId="{2176B557-6F7C-4BC9-A503-32B34A384E23}" type="presParOf" srcId="{E9505435-BE52-4200-8AE9-A60B5C7E5C90}" destId="{6C71A01E-29D2-40D3-9AF1-1CD05CA73B39}" srcOrd="0" destOrd="0" presId="urn:microsoft.com/office/officeart/2005/8/layout/hList1"/>
    <dgm:cxn modelId="{C1BD303A-DFAD-48F1-AE82-E458CA94B043}" type="presParOf" srcId="{6C71A01E-29D2-40D3-9AF1-1CD05CA73B39}" destId="{0FDA6EBF-0FBB-4CF4-9556-75BC60C6E3C5}" srcOrd="0" destOrd="0" presId="urn:microsoft.com/office/officeart/2005/8/layout/hList1"/>
    <dgm:cxn modelId="{E626EDE3-6F6A-49EF-B1D8-439953AF3749}" type="presParOf" srcId="{6C71A01E-29D2-40D3-9AF1-1CD05CA73B39}" destId="{566FAAE6-647B-40A2-BCAA-6C2D8C2399D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42B4F5-CA11-4B27-BF81-69454A48A06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A91B917-7F44-40C2-B648-444F58C43070}">
      <dgm:prSet custT="1"/>
      <dgm:spPr/>
      <dgm:t>
        <a:bodyPr/>
        <a:lstStyle/>
        <a:p>
          <a:pPr algn="ctr"/>
          <a:r>
            <a:rPr lang="en-GB" sz="2400" b="1" dirty="0"/>
            <a:t>The EU’s regulatory approach to the decarbonisation of the HDV sector</a:t>
          </a:r>
          <a:endParaRPr lang="en-GB" sz="2400" dirty="0"/>
        </a:p>
      </dgm:t>
    </dgm:pt>
    <dgm:pt modelId="{9C4D283F-CBA1-4B1B-96BF-0909CA95A6F0}" type="parTrans" cxnId="{0860BFDF-34F6-44BB-8E5C-AACF02D3AC92}">
      <dgm:prSet/>
      <dgm:spPr/>
      <dgm:t>
        <a:bodyPr/>
        <a:lstStyle/>
        <a:p>
          <a:endParaRPr lang="en-GB"/>
        </a:p>
      </dgm:t>
    </dgm:pt>
    <dgm:pt modelId="{632ADFD8-3306-4000-9394-F3F6EAEA5FBD}" type="sibTrans" cxnId="{0860BFDF-34F6-44BB-8E5C-AACF02D3AC92}">
      <dgm:prSet/>
      <dgm:spPr/>
      <dgm:t>
        <a:bodyPr/>
        <a:lstStyle/>
        <a:p>
          <a:endParaRPr lang="en-GB"/>
        </a:p>
      </dgm:t>
    </dgm:pt>
    <dgm:pt modelId="{2EF73FED-3C5E-4EBC-9CEE-72F37D4CE8B7}">
      <dgm:prSet custT="1"/>
      <dgm:spPr/>
      <dgm:t>
        <a:bodyPr/>
        <a:lstStyle/>
        <a:p>
          <a:r>
            <a:rPr lang="en-GB" sz="2000" b="0" dirty="0"/>
            <a:t>Need of a consistent </a:t>
          </a:r>
          <a:r>
            <a:rPr lang="en-GB" sz="2000" b="1" dirty="0"/>
            <a:t>EU’s legislative approach </a:t>
          </a:r>
          <a:r>
            <a:rPr lang="en-GB" sz="2000" dirty="0"/>
            <a:t>to HDV decarbonisation (CO2 emission standards; EURO7; AFIR; RED, EU ETS road transport) – which offers both supply and demand side incentives</a:t>
          </a:r>
          <a:endParaRPr lang="en-GB" sz="2000" dirty="0">
            <a:solidFill>
              <a:srgbClr val="FF0000"/>
            </a:solidFill>
          </a:endParaRPr>
        </a:p>
      </dgm:t>
    </dgm:pt>
    <dgm:pt modelId="{EEFE52E8-25E8-4962-BFA6-3EA8A95677F2}" type="parTrans" cxnId="{4A6575AE-C511-458E-A400-2DBB20745838}">
      <dgm:prSet/>
      <dgm:spPr/>
      <dgm:t>
        <a:bodyPr/>
        <a:lstStyle/>
        <a:p>
          <a:endParaRPr lang="en-GB"/>
        </a:p>
      </dgm:t>
    </dgm:pt>
    <dgm:pt modelId="{8E68641E-4EB3-4401-9705-469BBBEDD790}" type="sibTrans" cxnId="{4A6575AE-C511-458E-A400-2DBB20745838}">
      <dgm:prSet/>
      <dgm:spPr/>
      <dgm:t>
        <a:bodyPr/>
        <a:lstStyle/>
        <a:p>
          <a:endParaRPr lang="en-GB"/>
        </a:p>
      </dgm:t>
    </dgm:pt>
    <dgm:pt modelId="{53334568-0EBF-4637-8266-BE6CBF832B10}">
      <dgm:prSet custT="1"/>
      <dgm:spPr/>
      <dgm:t>
        <a:bodyPr/>
        <a:lstStyle/>
        <a:p>
          <a:r>
            <a:rPr lang="en-GB" sz="2000" dirty="0">
              <a:solidFill>
                <a:schemeClr val="tx1"/>
              </a:solidFill>
            </a:rPr>
            <a:t>Limited demand side incentives for alternative technologies undermines both investments and their early availability</a:t>
          </a:r>
        </a:p>
      </dgm:t>
    </dgm:pt>
    <dgm:pt modelId="{6D9A3635-DFED-47C5-A698-0E78D8F7A745}" type="parTrans" cxnId="{11F02D7D-976A-4ED3-B786-DC5D146102AD}">
      <dgm:prSet/>
      <dgm:spPr/>
      <dgm:t>
        <a:bodyPr/>
        <a:lstStyle/>
        <a:p>
          <a:endParaRPr lang="en-GB"/>
        </a:p>
      </dgm:t>
    </dgm:pt>
    <dgm:pt modelId="{2485281E-1287-4234-9449-0F64D079FFF7}" type="sibTrans" cxnId="{11F02D7D-976A-4ED3-B786-DC5D146102AD}">
      <dgm:prSet/>
      <dgm:spPr/>
      <dgm:t>
        <a:bodyPr/>
        <a:lstStyle/>
        <a:p>
          <a:endParaRPr lang="en-GB"/>
        </a:p>
      </dgm:t>
    </dgm:pt>
    <dgm:pt modelId="{2898AF7D-B959-47CC-B029-D6DDD6AC7229}">
      <dgm:prSet custT="1"/>
      <dgm:spPr/>
      <dgm:t>
        <a:bodyPr/>
        <a:lstStyle/>
        <a:p>
          <a:r>
            <a:rPr lang="en-GB" sz="2000" dirty="0"/>
            <a:t>EURO7 and CO2 legislation </a:t>
          </a:r>
          <a:r>
            <a:rPr lang="en-GB" sz="2000" b="1" dirty="0"/>
            <a:t>not aligned</a:t>
          </a:r>
          <a:r>
            <a:rPr lang="en-GB" sz="2000" dirty="0"/>
            <a:t>: questionable assumptions behind the IAs of EURO7 and CO2 standards</a:t>
          </a:r>
          <a:endParaRPr lang="en-GB" sz="2000" dirty="0">
            <a:solidFill>
              <a:srgbClr val="FF0000"/>
            </a:solidFill>
          </a:endParaRPr>
        </a:p>
      </dgm:t>
    </dgm:pt>
    <dgm:pt modelId="{20A5EC15-E203-439C-9119-0F9FBA428595}" type="parTrans" cxnId="{007FB61E-FA07-425D-8FED-73EECA1ADD39}">
      <dgm:prSet/>
      <dgm:spPr/>
      <dgm:t>
        <a:bodyPr/>
        <a:lstStyle/>
        <a:p>
          <a:endParaRPr lang="en-GB"/>
        </a:p>
      </dgm:t>
    </dgm:pt>
    <dgm:pt modelId="{C13CC084-A125-4C89-8189-B7CB6E817FCF}" type="sibTrans" cxnId="{007FB61E-FA07-425D-8FED-73EECA1ADD39}">
      <dgm:prSet/>
      <dgm:spPr/>
      <dgm:t>
        <a:bodyPr/>
        <a:lstStyle/>
        <a:p>
          <a:endParaRPr lang="en-GB"/>
        </a:p>
      </dgm:t>
    </dgm:pt>
    <dgm:pt modelId="{E9505435-BE52-4200-8AE9-A60B5C7E5C90}" type="pres">
      <dgm:prSet presAssocID="{4242B4F5-CA11-4B27-BF81-69454A48A061}" presName="Name0" presStyleCnt="0">
        <dgm:presLayoutVars>
          <dgm:dir/>
          <dgm:animLvl val="lvl"/>
          <dgm:resizeHandles val="exact"/>
        </dgm:presLayoutVars>
      </dgm:prSet>
      <dgm:spPr/>
    </dgm:pt>
    <dgm:pt modelId="{6C71A01E-29D2-40D3-9AF1-1CD05CA73B39}" type="pres">
      <dgm:prSet presAssocID="{9A91B917-7F44-40C2-B648-444F58C43070}" presName="composite" presStyleCnt="0"/>
      <dgm:spPr/>
    </dgm:pt>
    <dgm:pt modelId="{0FDA6EBF-0FBB-4CF4-9556-75BC60C6E3C5}" type="pres">
      <dgm:prSet presAssocID="{9A91B917-7F44-40C2-B648-444F58C43070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566FAAE6-647B-40A2-BCAA-6C2D8C2399D5}" type="pres">
      <dgm:prSet presAssocID="{9A91B917-7F44-40C2-B648-444F58C43070}" presName="desTx" presStyleLbl="alignAccFollowNode1" presStyleIdx="0" presStyleCnt="1" custLinFactNeighborY="268">
        <dgm:presLayoutVars>
          <dgm:bulletEnabled val="1"/>
        </dgm:presLayoutVars>
      </dgm:prSet>
      <dgm:spPr/>
    </dgm:pt>
  </dgm:ptLst>
  <dgm:cxnLst>
    <dgm:cxn modelId="{007FB61E-FA07-425D-8FED-73EECA1ADD39}" srcId="{9A91B917-7F44-40C2-B648-444F58C43070}" destId="{2898AF7D-B959-47CC-B029-D6DDD6AC7229}" srcOrd="2" destOrd="0" parTransId="{20A5EC15-E203-439C-9119-0F9FBA428595}" sibTransId="{C13CC084-A125-4C89-8189-B7CB6E817FCF}"/>
    <dgm:cxn modelId="{EF574A62-FCDB-4398-A8EB-FD6CFCF709E5}" type="presOf" srcId="{2898AF7D-B959-47CC-B029-D6DDD6AC7229}" destId="{566FAAE6-647B-40A2-BCAA-6C2D8C2399D5}" srcOrd="0" destOrd="2" presId="urn:microsoft.com/office/officeart/2005/8/layout/hList1"/>
    <dgm:cxn modelId="{11F02D7D-976A-4ED3-B786-DC5D146102AD}" srcId="{9A91B917-7F44-40C2-B648-444F58C43070}" destId="{53334568-0EBF-4637-8266-BE6CBF832B10}" srcOrd="1" destOrd="0" parTransId="{6D9A3635-DFED-47C5-A698-0E78D8F7A745}" sibTransId="{2485281E-1287-4234-9449-0F64D079FFF7}"/>
    <dgm:cxn modelId="{D1F0A082-2216-4975-9953-4C82A202ED46}" type="presOf" srcId="{53334568-0EBF-4637-8266-BE6CBF832B10}" destId="{566FAAE6-647B-40A2-BCAA-6C2D8C2399D5}" srcOrd="0" destOrd="1" presId="urn:microsoft.com/office/officeart/2005/8/layout/hList1"/>
    <dgm:cxn modelId="{282CCF99-2E22-4866-AC3D-91E2F2C78937}" type="presOf" srcId="{9A91B917-7F44-40C2-B648-444F58C43070}" destId="{0FDA6EBF-0FBB-4CF4-9556-75BC60C6E3C5}" srcOrd="0" destOrd="0" presId="urn:microsoft.com/office/officeart/2005/8/layout/hList1"/>
    <dgm:cxn modelId="{E7024DA5-8E9D-470C-AFF0-31CD7698B06A}" type="presOf" srcId="{4242B4F5-CA11-4B27-BF81-69454A48A061}" destId="{E9505435-BE52-4200-8AE9-A60B5C7E5C90}" srcOrd="0" destOrd="0" presId="urn:microsoft.com/office/officeart/2005/8/layout/hList1"/>
    <dgm:cxn modelId="{4A6575AE-C511-458E-A400-2DBB20745838}" srcId="{9A91B917-7F44-40C2-B648-444F58C43070}" destId="{2EF73FED-3C5E-4EBC-9CEE-72F37D4CE8B7}" srcOrd="0" destOrd="0" parTransId="{EEFE52E8-25E8-4962-BFA6-3EA8A95677F2}" sibTransId="{8E68641E-4EB3-4401-9705-469BBBEDD790}"/>
    <dgm:cxn modelId="{0860BFDF-34F6-44BB-8E5C-AACF02D3AC92}" srcId="{4242B4F5-CA11-4B27-BF81-69454A48A061}" destId="{9A91B917-7F44-40C2-B648-444F58C43070}" srcOrd="0" destOrd="0" parTransId="{9C4D283F-CBA1-4B1B-96BF-0909CA95A6F0}" sibTransId="{632ADFD8-3306-4000-9394-F3F6EAEA5FBD}"/>
    <dgm:cxn modelId="{F1E1C2E4-09C2-4043-87D4-7E6F2B7A21C2}" type="presOf" srcId="{2EF73FED-3C5E-4EBC-9CEE-72F37D4CE8B7}" destId="{566FAAE6-647B-40A2-BCAA-6C2D8C2399D5}" srcOrd="0" destOrd="0" presId="urn:microsoft.com/office/officeart/2005/8/layout/hList1"/>
    <dgm:cxn modelId="{2176B557-6F7C-4BC9-A503-32B34A384E23}" type="presParOf" srcId="{E9505435-BE52-4200-8AE9-A60B5C7E5C90}" destId="{6C71A01E-29D2-40D3-9AF1-1CD05CA73B39}" srcOrd="0" destOrd="0" presId="urn:microsoft.com/office/officeart/2005/8/layout/hList1"/>
    <dgm:cxn modelId="{C1BD303A-DFAD-48F1-AE82-E458CA94B043}" type="presParOf" srcId="{6C71A01E-29D2-40D3-9AF1-1CD05CA73B39}" destId="{0FDA6EBF-0FBB-4CF4-9556-75BC60C6E3C5}" srcOrd="0" destOrd="0" presId="urn:microsoft.com/office/officeart/2005/8/layout/hList1"/>
    <dgm:cxn modelId="{E626EDE3-6F6A-49EF-B1D8-439953AF3749}" type="presParOf" srcId="{6C71A01E-29D2-40D3-9AF1-1CD05CA73B39}" destId="{566FAAE6-647B-40A2-BCAA-6C2D8C2399D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24C943-D014-483D-A5FD-E396BC81A07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519D543-F2A1-42AB-918C-6003BF0F52E8}">
      <dgm:prSet custT="1"/>
      <dgm:spPr/>
      <dgm:t>
        <a:bodyPr/>
        <a:lstStyle/>
        <a:p>
          <a:r>
            <a:rPr lang="en-GB" sz="2800" dirty="0"/>
            <a:t>Risks related to the security of supply</a:t>
          </a:r>
        </a:p>
      </dgm:t>
    </dgm:pt>
    <dgm:pt modelId="{83B23E7A-BBB3-4AE4-89DE-D29ABD47B665}" type="parTrans" cxnId="{7D911631-5ADF-46B3-85AA-92103939A486}">
      <dgm:prSet/>
      <dgm:spPr/>
      <dgm:t>
        <a:bodyPr/>
        <a:lstStyle/>
        <a:p>
          <a:endParaRPr lang="en-GB" sz="800"/>
        </a:p>
      </dgm:t>
    </dgm:pt>
    <dgm:pt modelId="{749713F8-B0FA-4D7F-BD97-58420D559600}" type="sibTrans" cxnId="{7D911631-5ADF-46B3-85AA-92103939A486}">
      <dgm:prSet/>
      <dgm:spPr/>
      <dgm:t>
        <a:bodyPr/>
        <a:lstStyle/>
        <a:p>
          <a:endParaRPr lang="en-GB" sz="800"/>
        </a:p>
      </dgm:t>
    </dgm:pt>
    <dgm:pt modelId="{38D5CE63-649F-40A0-A96A-BE555BE7C7C2}">
      <dgm:prSet custT="1"/>
      <dgm:spPr/>
      <dgm:t>
        <a:bodyPr/>
        <a:lstStyle/>
        <a:p>
          <a:r>
            <a:rPr lang="en-GB" sz="2400" dirty="0"/>
            <a:t>Electrification of HDV transport comes with important risks related to security of supply: </a:t>
          </a:r>
          <a:r>
            <a:rPr lang="en-GB" sz="2400" b="0" i="0" dirty="0"/>
            <a:t>access to raw materials remains a major strategic challenge for the EU’s battery value chain</a:t>
          </a:r>
          <a:endParaRPr lang="en-GB" sz="2400" dirty="0"/>
        </a:p>
      </dgm:t>
    </dgm:pt>
    <dgm:pt modelId="{C998F95C-0347-41CE-AC78-C11D3E3F22C7}" type="parTrans" cxnId="{025E9AFF-7583-4AF0-9820-AEC8A5F82781}">
      <dgm:prSet/>
      <dgm:spPr/>
      <dgm:t>
        <a:bodyPr/>
        <a:lstStyle/>
        <a:p>
          <a:endParaRPr lang="en-GB" sz="800"/>
        </a:p>
      </dgm:t>
    </dgm:pt>
    <dgm:pt modelId="{F2836524-D643-43DC-B7A3-B6F711E852BC}" type="sibTrans" cxnId="{025E9AFF-7583-4AF0-9820-AEC8A5F82781}">
      <dgm:prSet/>
      <dgm:spPr/>
      <dgm:t>
        <a:bodyPr/>
        <a:lstStyle/>
        <a:p>
          <a:endParaRPr lang="en-GB" sz="800"/>
        </a:p>
      </dgm:t>
    </dgm:pt>
    <dgm:pt modelId="{0B945F25-06CF-4627-9BDF-3CDF4D1224B4}">
      <dgm:prSet custT="1"/>
      <dgm:spPr/>
      <dgm:t>
        <a:bodyPr/>
        <a:lstStyle/>
        <a:p>
          <a:r>
            <a:rPr lang="en-GB" sz="2400" dirty="0"/>
            <a:t>Availability of raw materials and high concerns of overdependency with China (</a:t>
          </a:r>
          <a:r>
            <a:rPr lang="en-GB" sz="2400" dirty="0">
              <a:hlinkClick xmlns:r="http://schemas.openxmlformats.org/officeDocument/2006/relationships" r:id="rId1"/>
            </a:rPr>
            <a:t>Report of the European Court of Auditors</a:t>
          </a:r>
          <a:r>
            <a:rPr lang="en-GB" sz="2400" dirty="0"/>
            <a:t>)</a:t>
          </a:r>
        </a:p>
      </dgm:t>
    </dgm:pt>
    <dgm:pt modelId="{902AA947-B9C0-4A32-8422-E996CD2A601D}" type="parTrans" cxnId="{F5F0FB8D-8893-41E4-9F76-81C29710B483}">
      <dgm:prSet/>
      <dgm:spPr/>
      <dgm:t>
        <a:bodyPr/>
        <a:lstStyle/>
        <a:p>
          <a:endParaRPr lang="en-GB" sz="800"/>
        </a:p>
      </dgm:t>
    </dgm:pt>
    <dgm:pt modelId="{55AEB496-3B3B-4BA8-A80E-078719CE595F}" type="sibTrans" cxnId="{F5F0FB8D-8893-41E4-9F76-81C29710B483}">
      <dgm:prSet/>
      <dgm:spPr/>
      <dgm:t>
        <a:bodyPr/>
        <a:lstStyle/>
        <a:p>
          <a:endParaRPr lang="en-GB" sz="800"/>
        </a:p>
      </dgm:t>
    </dgm:pt>
    <dgm:pt modelId="{55C7BF06-615E-474E-8127-A8D4A567A54F}">
      <dgm:prSet custT="1"/>
      <dgm:spPr/>
      <dgm:t>
        <a:bodyPr/>
        <a:lstStyle/>
        <a:p>
          <a:r>
            <a:rPr lang="en-GB" sz="2400" dirty="0"/>
            <a:t>Need of more reliance to secure supply, Critical Raw Materials Act and Net-Zero Industrial Act are not sufficient</a:t>
          </a:r>
        </a:p>
      </dgm:t>
    </dgm:pt>
    <dgm:pt modelId="{446C2F96-D397-4293-91D1-72E664992F7B}" type="parTrans" cxnId="{FE2BB3C6-76B3-42A0-A95C-EC7A0AA6A7AD}">
      <dgm:prSet/>
      <dgm:spPr/>
      <dgm:t>
        <a:bodyPr/>
        <a:lstStyle/>
        <a:p>
          <a:endParaRPr lang="en-GB" sz="800"/>
        </a:p>
      </dgm:t>
    </dgm:pt>
    <dgm:pt modelId="{18D01E88-A35C-45A2-BC92-17395628B515}" type="sibTrans" cxnId="{FE2BB3C6-76B3-42A0-A95C-EC7A0AA6A7AD}">
      <dgm:prSet/>
      <dgm:spPr/>
      <dgm:t>
        <a:bodyPr/>
        <a:lstStyle/>
        <a:p>
          <a:endParaRPr lang="en-GB" sz="800"/>
        </a:p>
      </dgm:t>
    </dgm:pt>
    <dgm:pt modelId="{78C06448-BB0D-4C78-AF5F-57624EFFCB36}" type="pres">
      <dgm:prSet presAssocID="{2A24C943-D014-483D-A5FD-E396BC81A07E}" presName="Name0" presStyleCnt="0">
        <dgm:presLayoutVars>
          <dgm:dir/>
          <dgm:animLvl val="lvl"/>
          <dgm:resizeHandles val="exact"/>
        </dgm:presLayoutVars>
      </dgm:prSet>
      <dgm:spPr/>
    </dgm:pt>
    <dgm:pt modelId="{296829BF-63EF-4085-9860-B5B468141860}" type="pres">
      <dgm:prSet presAssocID="{B519D543-F2A1-42AB-918C-6003BF0F52E8}" presName="linNode" presStyleCnt="0"/>
      <dgm:spPr/>
    </dgm:pt>
    <dgm:pt modelId="{334C07E7-28C0-43EF-B6C9-7DE8B67C5E06}" type="pres">
      <dgm:prSet presAssocID="{B519D543-F2A1-42AB-918C-6003BF0F52E8}" presName="parentText" presStyleLbl="node1" presStyleIdx="0" presStyleCnt="1" custScaleX="74632" custLinFactNeighborX="-7135" custLinFactNeighborY="1355">
        <dgm:presLayoutVars>
          <dgm:chMax val="1"/>
          <dgm:bulletEnabled val="1"/>
        </dgm:presLayoutVars>
      </dgm:prSet>
      <dgm:spPr/>
    </dgm:pt>
    <dgm:pt modelId="{132DAD2B-E9BB-4D98-8C80-F1F937C33FE8}" type="pres">
      <dgm:prSet presAssocID="{B519D543-F2A1-42AB-918C-6003BF0F52E8}" presName="descendantText" presStyleLbl="alignAccFollowNode1" presStyleIdx="0" presStyleCnt="1" custScaleX="116401" custScaleY="101212">
        <dgm:presLayoutVars>
          <dgm:bulletEnabled val="1"/>
        </dgm:presLayoutVars>
      </dgm:prSet>
      <dgm:spPr/>
    </dgm:pt>
  </dgm:ptLst>
  <dgm:cxnLst>
    <dgm:cxn modelId="{D9824519-E4BB-40AE-8E63-8E2614F017B7}" type="presOf" srcId="{B519D543-F2A1-42AB-918C-6003BF0F52E8}" destId="{334C07E7-28C0-43EF-B6C9-7DE8B67C5E06}" srcOrd="0" destOrd="0" presId="urn:microsoft.com/office/officeart/2005/8/layout/vList5"/>
    <dgm:cxn modelId="{AEFDBE1A-3EBC-4BA1-A4C5-BB49B917431E}" type="presOf" srcId="{55C7BF06-615E-474E-8127-A8D4A567A54F}" destId="{132DAD2B-E9BB-4D98-8C80-F1F937C33FE8}" srcOrd="0" destOrd="2" presId="urn:microsoft.com/office/officeart/2005/8/layout/vList5"/>
    <dgm:cxn modelId="{7D911631-5ADF-46B3-85AA-92103939A486}" srcId="{2A24C943-D014-483D-A5FD-E396BC81A07E}" destId="{B519D543-F2A1-42AB-918C-6003BF0F52E8}" srcOrd="0" destOrd="0" parTransId="{83B23E7A-BBB3-4AE4-89DE-D29ABD47B665}" sibTransId="{749713F8-B0FA-4D7F-BD97-58420D559600}"/>
    <dgm:cxn modelId="{2272795C-DDA3-411C-B6AC-E8E71C247DBB}" type="presOf" srcId="{38D5CE63-649F-40A0-A96A-BE555BE7C7C2}" destId="{132DAD2B-E9BB-4D98-8C80-F1F937C33FE8}" srcOrd="0" destOrd="0" presId="urn:microsoft.com/office/officeart/2005/8/layout/vList5"/>
    <dgm:cxn modelId="{18D1BA48-BEC5-49F2-B3F3-ACBF66D2CAE6}" type="presOf" srcId="{2A24C943-D014-483D-A5FD-E396BC81A07E}" destId="{78C06448-BB0D-4C78-AF5F-57624EFFCB36}" srcOrd="0" destOrd="0" presId="urn:microsoft.com/office/officeart/2005/8/layout/vList5"/>
    <dgm:cxn modelId="{BA6E1756-8518-420A-9855-52224B6F1970}" type="presOf" srcId="{0B945F25-06CF-4627-9BDF-3CDF4D1224B4}" destId="{132DAD2B-E9BB-4D98-8C80-F1F937C33FE8}" srcOrd="0" destOrd="1" presId="urn:microsoft.com/office/officeart/2005/8/layout/vList5"/>
    <dgm:cxn modelId="{F5F0FB8D-8893-41E4-9F76-81C29710B483}" srcId="{B519D543-F2A1-42AB-918C-6003BF0F52E8}" destId="{0B945F25-06CF-4627-9BDF-3CDF4D1224B4}" srcOrd="1" destOrd="0" parTransId="{902AA947-B9C0-4A32-8422-E996CD2A601D}" sibTransId="{55AEB496-3B3B-4BA8-A80E-078719CE595F}"/>
    <dgm:cxn modelId="{FE2BB3C6-76B3-42A0-A95C-EC7A0AA6A7AD}" srcId="{B519D543-F2A1-42AB-918C-6003BF0F52E8}" destId="{55C7BF06-615E-474E-8127-A8D4A567A54F}" srcOrd="2" destOrd="0" parTransId="{446C2F96-D397-4293-91D1-72E664992F7B}" sibTransId="{18D01E88-A35C-45A2-BC92-17395628B515}"/>
    <dgm:cxn modelId="{025E9AFF-7583-4AF0-9820-AEC8A5F82781}" srcId="{B519D543-F2A1-42AB-918C-6003BF0F52E8}" destId="{38D5CE63-649F-40A0-A96A-BE555BE7C7C2}" srcOrd="0" destOrd="0" parTransId="{C998F95C-0347-41CE-AC78-C11D3E3F22C7}" sibTransId="{F2836524-D643-43DC-B7A3-B6F711E852BC}"/>
    <dgm:cxn modelId="{AE4F2CF9-9D26-4D73-9F34-6E4399AAE456}" type="presParOf" srcId="{78C06448-BB0D-4C78-AF5F-57624EFFCB36}" destId="{296829BF-63EF-4085-9860-B5B468141860}" srcOrd="0" destOrd="0" presId="urn:microsoft.com/office/officeart/2005/8/layout/vList5"/>
    <dgm:cxn modelId="{0B91FCE9-DAF2-4945-AFBB-A6C059E6FD4B}" type="presParOf" srcId="{296829BF-63EF-4085-9860-B5B468141860}" destId="{334C07E7-28C0-43EF-B6C9-7DE8B67C5E06}" srcOrd="0" destOrd="0" presId="urn:microsoft.com/office/officeart/2005/8/layout/vList5"/>
    <dgm:cxn modelId="{E46EEFAD-F015-441E-8E2B-8AFD93B9A4B0}" type="presParOf" srcId="{296829BF-63EF-4085-9860-B5B468141860}" destId="{132DAD2B-E9BB-4D98-8C80-F1F937C33FE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34906B-C154-4674-88A1-810E01297DB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E5ED3E-3C30-48E0-8BB6-29AC652F0E81}">
      <dgm:prSet custT="1"/>
      <dgm:spPr/>
      <dgm:t>
        <a:bodyPr/>
        <a:lstStyle/>
        <a:p>
          <a:r>
            <a:rPr lang="en-GB" sz="2800" dirty="0"/>
            <a:t>Competitiveness</a:t>
          </a:r>
          <a:r>
            <a:rPr lang="en-GB" sz="2900" dirty="0"/>
            <a:t> of the EU’s HDV sector</a:t>
          </a:r>
        </a:p>
      </dgm:t>
    </dgm:pt>
    <dgm:pt modelId="{C2D21398-347B-4192-A771-AC6B98E002DE}" type="parTrans" cxnId="{F5DAE43B-011B-44C5-93C7-703E1BABFEB7}">
      <dgm:prSet/>
      <dgm:spPr/>
      <dgm:t>
        <a:bodyPr/>
        <a:lstStyle/>
        <a:p>
          <a:endParaRPr lang="en-GB"/>
        </a:p>
      </dgm:t>
    </dgm:pt>
    <dgm:pt modelId="{4837E1E6-3B9A-4F0C-8EA4-EDF385366B96}" type="sibTrans" cxnId="{F5DAE43B-011B-44C5-93C7-703E1BABFEB7}">
      <dgm:prSet/>
      <dgm:spPr/>
      <dgm:t>
        <a:bodyPr/>
        <a:lstStyle/>
        <a:p>
          <a:endParaRPr lang="en-GB"/>
        </a:p>
      </dgm:t>
    </dgm:pt>
    <dgm:pt modelId="{CE2AAE33-0353-47D3-940B-12387364F652}">
      <dgm:prSet custT="1"/>
      <dgm:spPr/>
      <dgm:t>
        <a:bodyPr/>
        <a:lstStyle/>
        <a:p>
          <a:r>
            <a:rPr lang="en-GB" sz="2400" dirty="0"/>
            <a:t>HDV is a fundamental of the EU economy and internal market</a:t>
          </a:r>
        </a:p>
      </dgm:t>
    </dgm:pt>
    <dgm:pt modelId="{6ACA92D1-A3D5-41F8-BEDB-5C42926135E3}" type="parTrans" cxnId="{BAE0EE1B-F1A8-425E-A8F1-902E2FA88231}">
      <dgm:prSet/>
      <dgm:spPr/>
      <dgm:t>
        <a:bodyPr/>
        <a:lstStyle/>
        <a:p>
          <a:endParaRPr lang="en-GB"/>
        </a:p>
      </dgm:t>
    </dgm:pt>
    <dgm:pt modelId="{0726F50F-AD84-4422-A6CE-F0B80336DA74}" type="sibTrans" cxnId="{BAE0EE1B-F1A8-425E-A8F1-902E2FA88231}">
      <dgm:prSet/>
      <dgm:spPr/>
      <dgm:t>
        <a:bodyPr/>
        <a:lstStyle/>
        <a:p>
          <a:endParaRPr lang="en-GB"/>
        </a:p>
      </dgm:t>
    </dgm:pt>
    <dgm:pt modelId="{E078B782-AAEB-42D9-BBF7-C29A94141308}">
      <dgm:prSet custT="1"/>
      <dgm:spPr/>
      <dgm:t>
        <a:bodyPr/>
        <a:lstStyle/>
        <a:p>
          <a:r>
            <a:rPr lang="en-GB" sz="2400" dirty="0"/>
            <a:t>China’s market entry in the HDV sector is a risk (with already 25% in the bus sector) </a:t>
          </a:r>
        </a:p>
      </dgm:t>
    </dgm:pt>
    <dgm:pt modelId="{E07D3630-2984-4E80-81CC-04B905FC8002}" type="parTrans" cxnId="{84B08A3E-8972-4542-A09B-5827002ABBAB}">
      <dgm:prSet/>
      <dgm:spPr/>
      <dgm:t>
        <a:bodyPr/>
        <a:lstStyle/>
        <a:p>
          <a:endParaRPr lang="en-GB"/>
        </a:p>
      </dgm:t>
    </dgm:pt>
    <dgm:pt modelId="{1C1A54AC-DF8B-4EA6-9D8E-99BBB30BFFAE}" type="sibTrans" cxnId="{84B08A3E-8972-4542-A09B-5827002ABBAB}">
      <dgm:prSet/>
      <dgm:spPr/>
      <dgm:t>
        <a:bodyPr/>
        <a:lstStyle/>
        <a:p>
          <a:endParaRPr lang="en-GB"/>
        </a:p>
      </dgm:t>
    </dgm:pt>
    <dgm:pt modelId="{5C2584DC-5414-4912-915B-484F5365B4B8}">
      <dgm:prSet custT="1"/>
      <dgm:spPr/>
      <dgm:t>
        <a:bodyPr/>
        <a:lstStyle/>
        <a:p>
          <a:r>
            <a:rPr lang="en-GB" sz="2400" dirty="0"/>
            <a:t>Risks of displacement of economic value from domestic automotive value chains</a:t>
          </a:r>
        </a:p>
      </dgm:t>
    </dgm:pt>
    <dgm:pt modelId="{3384F1C0-3E29-4FCB-8E23-675F97E12003}" type="parTrans" cxnId="{7E364E8B-8582-4A30-B451-966EB830A61B}">
      <dgm:prSet/>
      <dgm:spPr/>
      <dgm:t>
        <a:bodyPr/>
        <a:lstStyle/>
        <a:p>
          <a:endParaRPr lang="en-GB"/>
        </a:p>
      </dgm:t>
    </dgm:pt>
    <dgm:pt modelId="{50345A4D-527B-4AF0-A59E-B59FD498DDBE}" type="sibTrans" cxnId="{7E364E8B-8582-4A30-B451-966EB830A61B}">
      <dgm:prSet/>
      <dgm:spPr/>
      <dgm:t>
        <a:bodyPr/>
        <a:lstStyle/>
        <a:p>
          <a:endParaRPr lang="en-GB"/>
        </a:p>
      </dgm:t>
    </dgm:pt>
    <dgm:pt modelId="{8730BB37-02C6-4DD0-B95C-9C79ED873BD5}">
      <dgm:prSet custT="1"/>
      <dgm:spPr/>
      <dgm:t>
        <a:bodyPr/>
        <a:lstStyle/>
        <a:p>
          <a:r>
            <a:rPr lang="en-GB" sz="2400" dirty="0"/>
            <a:t>EU’s leadership in ICE engines; two main external competitors: </a:t>
          </a:r>
          <a:r>
            <a:rPr lang="en-GB" sz="2400" b="1" dirty="0"/>
            <a:t>China</a:t>
          </a:r>
          <a:r>
            <a:rPr lang="en-GB" sz="2400" dirty="0"/>
            <a:t>’s state-economy and </a:t>
          </a:r>
          <a:r>
            <a:rPr lang="en-GB" sz="2400" b="1" dirty="0"/>
            <a:t>US</a:t>
          </a:r>
          <a:r>
            <a:rPr lang="en-GB" sz="2400" dirty="0"/>
            <a:t>’IRA as major challenges for the sector </a:t>
          </a:r>
        </a:p>
      </dgm:t>
    </dgm:pt>
    <dgm:pt modelId="{3DE30300-6FED-4BB3-A129-A22640C265DD}" type="parTrans" cxnId="{C91E3E8A-E8F0-4618-85DE-4101484AC524}">
      <dgm:prSet/>
      <dgm:spPr/>
    </dgm:pt>
    <dgm:pt modelId="{3186BB4F-39FF-4B14-9BE6-3F3357B78373}" type="sibTrans" cxnId="{C91E3E8A-E8F0-4618-85DE-4101484AC524}">
      <dgm:prSet/>
      <dgm:spPr/>
    </dgm:pt>
    <dgm:pt modelId="{5C10D756-3948-454D-8779-66713E2B2F71}" type="pres">
      <dgm:prSet presAssocID="{1B34906B-C154-4674-88A1-810E01297DBC}" presName="Name0" presStyleCnt="0">
        <dgm:presLayoutVars>
          <dgm:dir/>
          <dgm:animLvl val="lvl"/>
          <dgm:resizeHandles val="exact"/>
        </dgm:presLayoutVars>
      </dgm:prSet>
      <dgm:spPr/>
    </dgm:pt>
    <dgm:pt modelId="{7D1E7D13-A85B-4CB3-91D8-D348F69D0C1D}" type="pres">
      <dgm:prSet presAssocID="{B7E5ED3E-3C30-48E0-8BB6-29AC652F0E81}" presName="linNode" presStyleCnt="0"/>
      <dgm:spPr/>
    </dgm:pt>
    <dgm:pt modelId="{9828CFD9-E35C-4AF1-BE6E-834989557913}" type="pres">
      <dgm:prSet presAssocID="{B7E5ED3E-3C30-48E0-8BB6-29AC652F0E81}" presName="parentText" presStyleLbl="node1" presStyleIdx="0" presStyleCnt="1" custScaleX="73293" custLinFactNeighborX="-7511">
        <dgm:presLayoutVars>
          <dgm:chMax val="1"/>
          <dgm:bulletEnabled val="1"/>
        </dgm:presLayoutVars>
      </dgm:prSet>
      <dgm:spPr/>
    </dgm:pt>
    <dgm:pt modelId="{FCB89CB9-02EF-44A6-8BE6-9C2850B419BC}" type="pres">
      <dgm:prSet presAssocID="{B7E5ED3E-3C30-48E0-8BB6-29AC652F0E81}" presName="descendantText" presStyleLbl="alignAccFollowNode1" presStyleIdx="0" presStyleCnt="1" custScaleX="114809">
        <dgm:presLayoutVars>
          <dgm:bulletEnabled val="1"/>
        </dgm:presLayoutVars>
      </dgm:prSet>
      <dgm:spPr/>
    </dgm:pt>
  </dgm:ptLst>
  <dgm:cxnLst>
    <dgm:cxn modelId="{BAE0EE1B-F1A8-425E-A8F1-902E2FA88231}" srcId="{B7E5ED3E-3C30-48E0-8BB6-29AC652F0E81}" destId="{CE2AAE33-0353-47D3-940B-12387364F652}" srcOrd="0" destOrd="0" parTransId="{6ACA92D1-A3D5-41F8-BEDB-5C42926135E3}" sibTransId="{0726F50F-AD84-4422-A6CE-F0B80336DA74}"/>
    <dgm:cxn modelId="{F5DAE43B-011B-44C5-93C7-703E1BABFEB7}" srcId="{1B34906B-C154-4674-88A1-810E01297DBC}" destId="{B7E5ED3E-3C30-48E0-8BB6-29AC652F0E81}" srcOrd="0" destOrd="0" parTransId="{C2D21398-347B-4192-A771-AC6B98E002DE}" sibTransId="{4837E1E6-3B9A-4F0C-8EA4-EDF385366B96}"/>
    <dgm:cxn modelId="{84B08A3E-8972-4542-A09B-5827002ABBAB}" srcId="{B7E5ED3E-3C30-48E0-8BB6-29AC652F0E81}" destId="{E078B782-AAEB-42D9-BBF7-C29A94141308}" srcOrd="2" destOrd="0" parTransId="{E07D3630-2984-4E80-81CC-04B905FC8002}" sibTransId="{1C1A54AC-DF8B-4EA6-9D8E-99BBB30BFFAE}"/>
    <dgm:cxn modelId="{FD46AD3F-77F2-4704-A6DB-C0A61756B4C6}" type="presOf" srcId="{5C2584DC-5414-4912-915B-484F5365B4B8}" destId="{FCB89CB9-02EF-44A6-8BE6-9C2850B419BC}" srcOrd="0" destOrd="3" presId="urn:microsoft.com/office/officeart/2005/8/layout/vList5"/>
    <dgm:cxn modelId="{0D7A6850-1082-4D58-AB47-E4B7096ED008}" type="presOf" srcId="{E078B782-AAEB-42D9-BBF7-C29A94141308}" destId="{FCB89CB9-02EF-44A6-8BE6-9C2850B419BC}" srcOrd="0" destOrd="2" presId="urn:microsoft.com/office/officeart/2005/8/layout/vList5"/>
    <dgm:cxn modelId="{2FFEFD52-3221-4302-B36B-6F43CE6556CA}" type="presOf" srcId="{8730BB37-02C6-4DD0-B95C-9C79ED873BD5}" destId="{FCB89CB9-02EF-44A6-8BE6-9C2850B419BC}" srcOrd="0" destOrd="1" presId="urn:microsoft.com/office/officeart/2005/8/layout/vList5"/>
    <dgm:cxn modelId="{371F7175-4EA6-4869-A2E6-A0FB0B596437}" type="presOf" srcId="{B7E5ED3E-3C30-48E0-8BB6-29AC652F0E81}" destId="{9828CFD9-E35C-4AF1-BE6E-834989557913}" srcOrd="0" destOrd="0" presId="urn:microsoft.com/office/officeart/2005/8/layout/vList5"/>
    <dgm:cxn modelId="{C91E3E8A-E8F0-4618-85DE-4101484AC524}" srcId="{B7E5ED3E-3C30-48E0-8BB6-29AC652F0E81}" destId="{8730BB37-02C6-4DD0-B95C-9C79ED873BD5}" srcOrd="1" destOrd="0" parTransId="{3DE30300-6FED-4BB3-A129-A22640C265DD}" sibTransId="{3186BB4F-39FF-4B14-9BE6-3F3357B78373}"/>
    <dgm:cxn modelId="{7E364E8B-8582-4A30-B451-966EB830A61B}" srcId="{B7E5ED3E-3C30-48E0-8BB6-29AC652F0E81}" destId="{5C2584DC-5414-4912-915B-484F5365B4B8}" srcOrd="3" destOrd="0" parTransId="{3384F1C0-3E29-4FCB-8E23-675F97E12003}" sibTransId="{50345A4D-527B-4AF0-A59E-B59FD498DDBE}"/>
    <dgm:cxn modelId="{EEE0E2C5-4460-4D25-AEC8-183CCC0C16B2}" type="presOf" srcId="{1B34906B-C154-4674-88A1-810E01297DBC}" destId="{5C10D756-3948-454D-8779-66713E2B2F71}" srcOrd="0" destOrd="0" presId="urn:microsoft.com/office/officeart/2005/8/layout/vList5"/>
    <dgm:cxn modelId="{14722BD8-222A-480E-BFD1-2BF511CB04BA}" type="presOf" srcId="{CE2AAE33-0353-47D3-940B-12387364F652}" destId="{FCB89CB9-02EF-44A6-8BE6-9C2850B419BC}" srcOrd="0" destOrd="0" presId="urn:microsoft.com/office/officeart/2005/8/layout/vList5"/>
    <dgm:cxn modelId="{3413FE0C-3532-4142-BAF3-38FAB4BB0206}" type="presParOf" srcId="{5C10D756-3948-454D-8779-66713E2B2F71}" destId="{7D1E7D13-A85B-4CB3-91D8-D348F69D0C1D}" srcOrd="0" destOrd="0" presId="urn:microsoft.com/office/officeart/2005/8/layout/vList5"/>
    <dgm:cxn modelId="{1D613B08-7477-4F08-B6DB-BB6F0D0D0971}" type="presParOf" srcId="{7D1E7D13-A85B-4CB3-91D8-D348F69D0C1D}" destId="{9828CFD9-E35C-4AF1-BE6E-834989557913}" srcOrd="0" destOrd="0" presId="urn:microsoft.com/office/officeart/2005/8/layout/vList5"/>
    <dgm:cxn modelId="{23B85334-47AF-48C6-A72B-4695DEEED019}" type="presParOf" srcId="{7D1E7D13-A85B-4CB3-91D8-D348F69D0C1D}" destId="{FCB89CB9-02EF-44A6-8BE6-9C2850B419B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079CD1-C2D3-43DE-BBE6-397E335918F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77FAF38-A781-464B-8E95-424FF95F7FE6}">
      <dgm:prSet custT="1"/>
      <dgm:spPr/>
      <dgm:t>
        <a:bodyPr/>
        <a:lstStyle/>
        <a:p>
          <a:r>
            <a:rPr lang="en-GB" sz="2800" dirty="0"/>
            <a:t>Resilience of the EU’s HDV sector</a:t>
          </a:r>
        </a:p>
      </dgm:t>
    </dgm:pt>
    <dgm:pt modelId="{B6E63770-6187-4CB9-84E3-FA77221D91A9}" type="parTrans" cxnId="{C239E1F2-BBD7-4223-B6B3-3D9A52248031}">
      <dgm:prSet/>
      <dgm:spPr/>
      <dgm:t>
        <a:bodyPr/>
        <a:lstStyle/>
        <a:p>
          <a:endParaRPr lang="en-GB"/>
        </a:p>
      </dgm:t>
    </dgm:pt>
    <dgm:pt modelId="{F48EFF7B-2126-4C3A-936B-7A1278078AF8}" type="sibTrans" cxnId="{C239E1F2-BBD7-4223-B6B3-3D9A52248031}">
      <dgm:prSet/>
      <dgm:spPr/>
      <dgm:t>
        <a:bodyPr/>
        <a:lstStyle/>
        <a:p>
          <a:endParaRPr lang="en-GB"/>
        </a:p>
      </dgm:t>
    </dgm:pt>
    <dgm:pt modelId="{0195D110-5CCD-43A7-9C3E-5024E81F5ACC}">
      <dgm:prSet custT="1"/>
      <dgm:spPr/>
      <dgm:t>
        <a:bodyPr/>
        <a:lstStyle/>
        <a:p>
          <a:r>
            <a:rPr lang="en-GB" sz="2400" dirty="0"/>
            <a:t>Open technology approaches would limit supply related risks creating unintended consequences or risks of market disruptions</a:t>
          </a:r>
          <a:endParaRPr lang="en-GB" sz="2400" b="1" dirty="0"/>
        </a:p>
      </dgm:t>
    </dgm:pt>
    <dgm:pt modelId="{43ADB8FB-2484-465D-994E-93F8BB5E1065}" type="parTrans" cxnId="{DF980F18-546D-44A5-B49A-DBF447799678}">
      <dgm:prSet/>
      <dgm:spPr/>
      <dgm:t>
        <a:bodyPr/>
        <a:lstStyle/>
        <a:p>
          <a:endParaRPr lang="en-GB"/>
        </a:p>
      </dgm:t>
    </dgm:pt>
    <dgm:pt modelId="{36B6BF1A-6978-49D7-9452-FCA5D47557A7}" type="sibTrans" cxnId="{DF980F18-546D-44A5-B49A-DBF447799678}">
      <dgm:prSet/>
      <dgm:spPr/>
      <dgm:t>
        <a:bodyPr/>
        <a:lstStyle/>
        <a:p>
          <a:endParaRPr lang="en-GB"/>
        </a:p>
      </dgm:t>
    </dgm:pt>
    <dgm:pt modelId="{E500BF4D-D23E-40F7-8422-331F967A807A}">
      <dgm:prSet custT="1"/>
      <dgm:spPr/>
      <dgm:t>
        <a:bodyPr/>
        <a:lstStyle/>
        <a:p>
          <a:r>
            <a:rPr lang="en-GB" sz="2400" dirty="0"/>
            <a:t>Risks of a </a:t>
          </a:r>
          <a:r>
            <a:rPr lang="en-GB" sz="2400" b="1" dirty="0"/>
            <a:t>fragmented market for ZEVs across Europe</a:t>
          </a:r>
          <a:endParaRPr lang="en-GB" sz="2400" dirty="0"/>
        </a:p>
      </dgm:t>
    </dgm:pt>
    <dgm:pt modelId="{85CDA1B2-726B-46A0-A053-2B15F07570BD}" type="parTrans" cxnId="{B1005355-3300-4733-9149-B353DF5ECAD3}">
      <dgm:prSet/>
      <dgm:spPr/>
      <dgm:t>
        <a:bodyPr/>
        <a:lstStyle/>
        <a:p>
          <a:endParaRPr lang="en-GB"/>
        </a:p>
      </dgm:t>
    </dgm:pt>
    <dgm:pt modelId="{1C238690-BDE0-4247-989C-17E306A25897}" type="sibTrans" cxnId="{B1005355-3300-4733-9149-B353DF5ECAD3}">
      <dgm:prSet/>
      <dgm:spPr/>
      <dgm:t>
        <a:bodyPr/>
        <a:lstStyle/>
        <a:p>
          <a:endParaRPr lang="en-GB"/>
        </a:p>
      </dgm:t>
    </dgm:pt>
    <dgm:pt modelId="{12766A0A-9B5E-4AAD-A3C9-33FB322459F9}">
      <dgm:prSet custT="1"/>
      <dgm:spPr/>
      <dgm:t>
        <a:bodyPr/>
        <a:lstStyle/>
        <a:p>
          <a:r>
            <a:rPr lang="en-GB" sz="2400" dirty="0"/>
            <a:t>Safeguard cross-border HDV transport across the EU - increase available EU and national funding for infrastructure deployment and facilitate faster permitting procedures</a:t>
          </a:r>
        </a:p>
      </dgm:t>
    </dgm:pt>
    <dgm:pt modelId="{045F89D9-1DA0-4190-A7C3-210F48780BFC}" type="parTrans" cxnId="{04B71FAB-FA60-4B64-A7DC-B959533DAA56}">
      <dgm:prSet/>
      <dgm:spPr/>
      <dgm:t>
        <a:bodyPr/>
        <a:lstStyle/>
        <a:p>
          <a:endParaRPr lang="en-GB"/>
        </a:p>
      </dgm:t>
    </dgm:pt>
    <dgm:pt modelId="{5ED55C2E-43A8-435A-BD4D-2C994CA3C829}" type="sibTrans" cxnId="{04B71FAB-FA60-4B64-A7DC-B959533DAA56}">
      <dgm:prSet/>
      <dgm:spPr/>
      <dgm:t>
        <a:bodyPr/>
        <a:lstStyle/>
        <a:p>
          <a:endParaRPr lang="en-GB"/>
        </a:p>
      </dgm:t>
    </dgm:pt>
    <dgm:pt modelId="{D52FC20C-1D3A-415B-AA6F-77AEFBCE37E7}" type="pres">
      <dgm:prSet presAssocID="{63079CD1-C2D3-43DE-BBE6-397E335918FB}" presName="Name0" presStyleCnt="0">
        <dgm:presLayoutVars>
          <dgm:dir/>
          <dgm:animLvl val="lvl"/>
          <dgm:resizeHandles val="exact"/>
        </dgm:presLayoutVars>
      </dgm:prSet>
      <dgm:spPr/>
    </dgm:pt>
    <dgm:pt modelId="{DB9D8455-A261-4A98-9A68-CBA6AD12CB7B}" type="pres">
      <dgm:prSet presAssocID="{777FAF38-A781-464B-8E95-424FF95F7FE6}" presName="linNode" presStyleCnt="0"/>
      <dgm:spPr/>
    </dgm:pt>
    <dgm:pt modelId="{D13098CF-462E-4BA7-88CB-512E87DF7B7F}" type="pres">
      <dgm:prSet presAssocID="{777FAF38-A781-464B-8E95-424FF95F7FE6}" presName="parentText" presStyleLbl="node1" presStyleIdx="0" presStyleCnt="1" custScaleX="70170" custLinFactNeighborX="-8390" custLinFactNeighborY="0">
        <dgm:presLayoutVars>
          <dgm:chMax val="1"/>
          <dgm:bulletEnabled val="1"/>
        </dgm:presLayoutVars>
      </dgm:prSet>
      <dgm:spPr/>
    </dgm:pt>
    <dgm:pt modelId="{053C875B-C051-4E59-9635-A4CDC9BC080E}" type="pres">
      <dgm:prSet presAssocID="{777FAF38-A781-464B-8E95-424FF95F7FE6}" presName="descendantText" presStyleLbl="alignAccFollowNode1" presStyleIdx="0" presStyleCnt="1" custScaleX="116316" custLinFactNeighborX="-2454" custLinFactNeighborY="-669">
        <dgm:presLayoutVars>
          <dgm:bulletEnabled val="1"/>
        </dgm:presLayoutVars>
      </dgm:prSet>
      <dgm:spPr/>
    </dgm:pt>
  </dgm:ptLst>
  <dgm:cxnLst>
    <dgm:cxn modelId="{73F2AC02-4CF6-4D6F-B2E1-9C076C859F27}" type="presOf" srcId="{E500BF4D-D23E-40F7-8422-331F967A807A}" destId="{053C875B-C051-4E59-9635-A4CDC9BC080E}" srcOrd="0" destOrd="1" presId="urn:microsoft.com/office/officeart/2005/8/layout/vList5"/>
    <dgm:cxn modelId="{DF980F18-546D-44A5-B49A-DBF447799678}" srcId="{777FAF38-A781-464B-8E95-424FF95F7FE6}" destId="{0195D110-5CCD-43A7-9C3E-5024E81F5ACC}" srcOrd="0" destOrd="0" parTransId="{43ADB8FB-2484-465D-994E-93F8BB5E1065}" sibTransId="{36B6BF1A-6978-49D7-9452-FCA5D47557A7}"/>
    <dgm:cxn modelId="{A4FBB061-3855-44E8-AD0C-930F531A0688}" type="presOf" srcId="{0195D110-5CCD-43A7-9C3E-5024E81F5ACC}" destId="{053C875B-C051-4E59-9635-A4CDC9BC080E}" srcOrd="0" destOrd="0" presId="urn:microsoft.com/office/officeart/2005/8/layout/vList5"/>
    <dgm:cxn modelId="{969D1774-AE76-44AE-98D8-618639CF0718}" type="presOf" srcId="{777FAF38-A781-464B-8E95-424FF95F7FE6}" destId="{D13098CF-462E-4BA7-88CB-512E87DF7B7F}" srcOrd="0" destOrd="0" presId="urn:microsoft.com/office/officeart/2005/8/layout/vList5"/>
    <dgm:cxn modelId="{FA6EEA54-9FC4-475D-9ED4-D0ADFDCCE993}" type="presOf" srcId="{63079CD1-C2D3-43DE-BBE6-397E335918FB}" destId="{D52FC20C-1D3A-415B-AA6F-77AEFBCE37E7}" srcOrd="0" destOrd="0" presId="urn:microsoft.com/office/officeart/2005/8/layout/vList5"/>
    <dgm:cxn modelId="{B1005355-3300-4733-9149-B353DF5ECAD3}" srcId="{777FAF38-A781-464B-8E95-424FF95F7FE6}" destId="{E500BF4D-D23E-40F7-8422-331F967A807A}" srcOrd="1" destOrd="0" parTransId="{85CDA1B2-726B-46A0-A053-2B15F07570BD}" sibTransId="{1C238690-BDE0-4247-989C-17E306A25897}"/>
    <dgm:cxn modelId="{2B511B9F-EC09-46A5-B2F6-6C127CCADB1E}" type="presOf" srcId="{12766A0A-9B5E-4AAD-A3C9-33FB322459F9}" destId="{053C875B-C051-4E59-9635-A4CDC9BC080E}" srcOrd="0" destOrd="2" presId="urn:microsoft.com/office/officeart/2005/8/layout/vList5"/>
    <dgm:cxn modelId="{04B71FAB-FA60-4B64-A7DC-B959533DAA56}" srcId="{777FAF38-A781-464B-8E95-424FF95F7FE6}" destId="{12766A0A-9B5E-4AAD-A3C9-33FB322459F9}" srcOrd="2" destOrd="0" parTransId="{045F89D9-1DA0-4190-A7C3-210F48780BFC}" sibTransId="{5ED55C2E-43A8-435A-BD4D-2C994CA3C829}"/>
    <dgm:cxn modelId="{C239E1F2-BBD7-4223-B6B3-3D9A52248031}" srcId="{63079CD1-C2D3-43DE-BBE6-397E335918FB}" destId="{777FAF38-A781-464B-8E95-424FF95F7FE6}" srcOrd="0" destOrd="0" parTransId="{B6E63770-6187-4CB9-84E3-FA77221D91A9}" sibTransId="{F48EFF7B-2126-4C3A-936B-7A1278078AF8}"/>
    <dgm:cxn modelId="{23BD4DAC-9BC3-4CA3-8204-D52A0C540A60}" type="presParOf" srcId="{D52FC20C-1D3A-415B-AA6F-77AEFBCE37E7}" destId="{DB9D8455-A261-4A98-9A68-CBA6AD12CB7B}" srcOrd="0" destOrd="0" presId="urn:microsoft.com/office/officeart/2005/8/layout/vList5"/>
    <dgm:cxn modelId="{ACB9842E-6393-4D6E-8101-227789481C02}" type="presParOf" srcId="{DB9D8455-A261-4A98-9A68-CBA6AD12CB7B}" destId="{D13098CF-462E-4BA7-88CB-512E87DF7B7F}" srcOrd="0" destOrd="0" presId="urn:microsoft.com/office/officeart/2005/8/layout/vList5"/>
    <dgm:cxn modelId="{B8545782-40F0-4428-A794-13D6D29CA070}" type="presParOf" srcId="{DB9D8455-A261-4A98-9A68-CBA6AD12CB7B}" destId="{053C875B-C051-4E59-9635-A4CDC9BC08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7D7A22-34B0-46F5-80FD-048204A9EC5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718B8C2-6D45-4E0D-8873-203AE027720E}">
      <dgm:prSet custT="1"/>
      <dgm:spPr/>
      <dgm:t>
        <a:bodyPr/>
        <a:lstStyle/>
        <a:p>
          <a:r>
            <a:rPr lang="en-GB" sz="2800" b="0" dirty="0"/>
            <a:t>Social implications</a:t>
          </a:r>
        </a:p>
      </dgm:t>
    </dgm:pt>
    <dgm:pt modelId="{7C7D72E2-E54C-4872-93F3-C6CCCFBEC7E9}" type="parTrans" cxnId="{2E545E61-E124-4E52-AA80-84FDC349D286}">
      <dgm:prSet/>
      <dgm:spPr/>
      <dgm:t>
        <a:bodyPr/>
        <a:lstStyle/>
        <a:p>
          <a:endParaRPr lang="en-GB"/>
        </a:p>
      </dgm:t>
    </dgm:pt>
    <dgm:pt modelId="{FB7DB55B-5842-4CB3-9341-BE007B8F261B}" type="sibTrans" cxnId="{2E545E61-E124-4E52-AA80-84FDC349D286}">
      <dgm:prSet/>
      <dgm:spPr/>
      <dgm:t>
        <a:bodyPr/>
        <a:lstStyle/>
        <a:p>
          <a:endParaRPr lang="en-GB"/>
        </a:p>
      </dgm:t>
    </dgm:pt>
    <dgm:pt modelId="{AEEAED3A-E224-47E0-9A01-683F8703907E}">
      <dgm:prSet custT="1"/>
      <dgm:spPr/>
      <dgm:t>
        <a:bodyPr/>
        <a:lstStyle/>
        <a:p>
          <a:r>
            <a:rPr lang="en-GB" sz="2400" dirty="0">
              <a:solidFill>
                <a:schemeClr val="tx1"/>
              </a:solidFill>
            </a:rPr>
            <a:t>Capital costs of BEVs are higher than ICE vehicles (i.e. cost of components), implications for SMEs</a:t>
          </a:r>
        </a:p>
      </dgm:t>
    </dgm:pt>
    <dgm:pt modelId="{39FF7461-4B0A-4539-B72D-DE56FA3C2202}" type="parTrans" cxnId="{61467093-8F1D-4469-AC2A-9EE468B6B42C}">
      <dgm:prSet/>
      <dgm:spPr/>
      <dgm:t>
        <a:bodyPr/>
        <a:lstStyle/>
        <a:p>
          <a:endParaRPr lang="en-GB"/>
        </a:p>
      </dgm:t>
    </dgm:pt>
    <dgm:pt modelId="{EF540FC1-4C52-4A5F-9CBF-A3B99A8E02EE}" type="sibTrans" cxnId="{61467093-8F1D-4469-AC2A-9EE468B6B42C}">
      <dgm:prSet/>
      <dgm:spPr/>
      <dgm:t>
        <a:bodyPr/>
        <a:lstStyle/>
        <a:p>
          <a:endParaRPr lang="en-GB"/>
        </a:p>
      </dgm:t>
    </dgm:pt>
    <dgm:pt modelId="{171320D9-7724-44D0-8871-E71E4DE3B9E3}">
      <dgm:prSet custT="1"/>
      <dgm:spPr/>
      <dgm:t>
        <a:bodyPr/>
        <a:lstStyle/>
        <a:p>
          <a:r>
            <a:rPr lang="en-GB" sz="2400" dirty="0">
              <a:solidFill>
                <a:schemeClr val="tx1"/>
              </a:solidFill>
            </a:rPr>
            <a:t>Uncertain TCO cost-parity between BEVs and ICE (e.g. price of raw materials, electricity costs)</a:t>
          </a:r>
        </a:p>
      </dgm:t>
    </dgm:pt>
    <dgm:pt modelId="{05471B8A-95D9-444E-B7F1-DB732872BDC1}" type="parTrans" cxnId="{6214ACFD-9D63-4D00-A514-96EC2182431E}">
      <dgm:prSet/>
      <dgm:spPr/>
      <dgm:t>
        <a:bodyPr/>
        <a:lstStyle/>
        <a:p>
          <a:endParaRPr lang="en-GB"/>
        </a:p>
      </dgm:t>
    </dgm:pt>
    <dgm:pt modelId="{7EA074BA-334E-4A1C-92B4-E46C7D9C5DD4}" type="sibTrans" cxnId="{6214ACFD-9D63-4D00-A514-96EC2182431E}">
      <dgm:prSet/>
      <dgm:spPr/>
      <dgm:t>
        <a:bodyPr/>
        <a:lstStyle/>
        <a:p>
          <a:endParaRPr lang="en-GB"/>
        </a:p>
      </dgm:t>
    </dgm:pt>
    <dgm:pt modelId="{1B2FA259-1261-49E3-ABBD-2E1FE73B4DA3}">
      <dgm:prSet custT="1"/>
      <dgm:spPr/>
      <dgm:t>
        <a:bodyPr/>
        <a:lstStyle/>
        <a:p>
          <a:r>
            <a:rPr lang="en-GB" sz="2400" dirty="0"/>
            <a:t>Entire ICE supply chains and supporting businesses at risk - component producers, retail dealers, service providers, used vehicle traders</a:t>
          </a:r>
          <a:endParaRPr lang="en-GB" sz="2400" dirty="0">
            <a:solidFill>
              <a:schemeClr val="tx1"/>
            </a:solidFill>
          </a:endParaRPr>
        </a:p>
      </dgm:t>
    </dgm:pt>
    <dgm:pt modelId="{368C6FEA-4AF6-4117-A4CF-8D9A7EB647AB}" type="parTrans" cxnId="{188B2292-7C86-48EB-8FB6-331947CF75C3}">
      <dgm:prSet/>
      <dgm:spPr/>
      <dgm:t>
        <a:bodyPr/>
        <a:lstStyle/>
        <a:p>
          <a:endParaRPr lang="en-GB"/>
        </a:p>
      </dgm:t>
    </dgm:pt>
    <dgm:pt modelId="{896A217F-9900-41BC-A73C-282A42647A6B}" type="sibTrans" cxnId="{188B2292-7C86-48EB-8FB6-331947CF75C3}">
      <dgm:prSet/>
      <dgm:spPr/>
      <dgm:t>
        <a:bodyPr/>
        <a:lstStyle/>
        <a:p>
          <a:endParaRPr lang="en-GB"/>
        </a:p>
      </dgm:t>
    </dgm:pt>
    <dgm:pt modelId="{EDAC35A4-86E0-4837-8936-8D9C477A57CD}">
      <dgm:prSet custT="1"/>
      <dgm:spPr/>
      <dgm:t>
        <a:bodyPr/>
        <a:lstStyle/>
        <a:p>
          <a:r>
            <a:rPr lang="en-US" sz="2400" noProof="0" dirty="0">
              <a:solidFill>
                <a:schemeClr val="tx1"/>
              </a:solidFill>
            </a:rPr>
            <a:t>Increased supply chain costs are ultimately borne by end-users </a:t>
          </a:r>
        </a:p>
      </dgm:t>
    </dgm:pt>
    <dgm:pt modelId="{EB0198AF-E319-48D9-9173-895AB1A4D16A}" type="parTrans" cxnId="{8A9B1235-7F9C-4893-8128-5927D884ECEA}">
      <dgm:prSet/>
      <dgm:spPr/>
    </dgm:pt>
    <dgm:pt modelId="{6845259F-DA88-4DF6-877F-22DE9AF8AFE0}" type="sibTrans" cxnId="{8A9B1235-7F9C-4893-8128-5927D884ECEA}">
      <dgm:prSet/>
      <dgm:spPr/>
    </dgm:pt>
    <dgm:pt modelId="{AA7CF8B1-00BE-4E7E-8702-07E1221D6E91}" type="pres">
      <dgm:prSet presAssocID="{537D7A22-34B0-46F5-80FD-048204A9EC5E}" presName="Name0" presStyleCnt="0">
        <dgm:presLayoutVars>
          <dgm:dir/>
          <dgm:animLvl val="lvl"/>
          <dgm:resizeHandles val="exact"/>
        </dgm:presLayoutVars>
      </dgm:prSet>
      <dgm:spPr/>
    </dgm:pt>
    <dgm:pt modelId="{17B72995-5117-4E16-8B04-441BDB0BA39D}" type="pres">
      <dgm:prSet presAssocID="{0718B8C2-6D45-4E0D-8873-203AE027720E}" presName="linNode" presStyleCnt="0"/>
      <dgm:spPr/>
    </dgm:pt>
    <dgm:pt modelId="{08C86F97-A195-452A-83D6-375C808A3BA3}" type="pres">
      <dgm:prSet presAssocID="{0718B8C2-6D45-4E0D-8873-203AE027720E}" presName="parentText" presStyleLbl="node1" presStyleIdx="0" presStyleCnt="1" custScaleX="66549" custLinFactNeighborX="-909" custLinFactNeighborY="49">
        <dgm:presLayoutVars>
          <dgm:chMax val="1"/>
          <dgm:bulletEnabled val="1"/>
        </dgm:presLayoutVars>
      </dgm:prSet>
      <dgm:spPr/>
    </dgm:pt>
    <dgm:pt modelId="{8ABD8174-BFD9-4225-86D8-C99591B4DD35}" type="pres">
      <dgm:prSet presAssocID="{0718B8C2-6D45-4E0D-8873-203AE027720E}" presName="descendantText" presStyleLbl="alignAccFollowNode1" presStyleIdx="0" presStyleCnt="1" custScaleX="123046" custScaleY="114694" custLinFactNeighborX="1" custLinFactNeighborY="370">
        <dgm:presLayoutVars>
          <dgm:bulletEnabled val="1"/>
        </dgm:presLayoutVars>
      </dgm:prSet>
      <dgm:spPr/>
    </dgm:pt>
  </dgm:ptLst>
  <dgm:cxnLst>
    <dgm:cxn modelId="{8A9B1235-7F9C-4893-8128-5927D884ECEA}" srcId="{0718B8C2-6D45-4E0D-8873-203AE027720E}" destId="{EDAC35A4-86E0-4837-8936-8D9C477A57CD}" srcOrd="3" destOrd="0" parTransId="{EB0198AF-E319-48D9-9173-895AB1A4D16A}" sibTransId="{6845259F-DA88-4DF6-877F-22DE9AF8AFE0}"/>
    <dgm:cxn modelId="{2456E35E-1029-41DC-84B0-4EDBDCF2D3EA}" type="presOf" srcId="{1B2FA259-1261-49E3-ABBD-2E1FE73B4DA3}" destId="{8ABD8174-BFD9-4225-86D8-C99591B4DD35}" srcOrd="0" destOrd="1" presId="urn:microsoft.com/office/officeart/2005/8/layout/vList5"/>
    <dgm:cxn modelId="{7945CE5F-9276-47C1-8671-DD08FBB3CFAD}" type="presOf" srcId="{AEEAED3A-E224-47E0-9A01-683F8703907E}" destId="{8ABD8174-BFD9-4225-86D8-C99591B4DD35}" srcOrd="0" destOrd="0" presId="urn:microsoft.com/office/officeart/2005/8/layout/vList5"/>
    <dgm:cxn modelId="{2E545E61-E124-4E52-AA80-84FDC349D286}" srcId="{537D7A22-34B0-46F5-80FD-048204A9EC5E}" destId="{0718B8C2-6D45-4E0D-8873-203AE027720E}" srcOrd="0" destOrd="0" parTransId="{7C7D72E2-E54C-4872-93F3-C6CCCFBEC7E9}" sibTransId="{FB7DB55B-5842-4CB3-9341-BE007B8F261B}"/>
    <dgm:cxn modelId="{DB30F86A-9E5C-4C57-BF67-CDB0EEBC0908}" type="presOf" srcId="{0718B8C2-6D45-4E0D-8873-203AE027720E}" destId="{08C86F97-A195-452A-83D6-375C808A3BA3}" srcOrd="0" destOrd="0" presId="urn:microsoft.com/office/officeart/2005/8/layout/vList5"/>
    <dgm:cxn modelId="{CEE01C6C-5217-4C08-8ED4-3D960569E710}" type="presOf" srcId="{EDAC35A4-86E0-4837-8936-8D9C477A57CD}" destId="{8ABD8174-BFD9-4225-86D8-C99591B4DD35}" srcOrd="0" destOrd="3" presId="urn:microsoft.com/office/officeart/2005/8/layout/vList5"/>
    <dgm:cxn modelId="{188B2292-7C86-48EB-8FB6-331947CF75C3}" srcId="{0718B8C2-6D45-4E0D-8873-203AE027720E}" destId="{1B2FA259-1261-49E3-ABBD-2E1FE73B4DA3}" srcOrd="1" destOrd="0" parTransId="{368C6FEA-4AF6-4117-A4CF-8D9A7EB647AB}" sibTransId="{896A217F-9900-41BC-A73C-282A42647A6B}"/>
    <dgm:cxn modelId="{61467093-8F1D-4469-AC2A-9EE468B6B42C}" srcId="{0718B8C2-6D45-4E0D-8873-203AE027720E}" destId="{AEEAED3A-E224-47E0-9A01-683F8703907E}" srcOrd="0" destOrd="0" parTransId="{39FF7461-4B0A-4539-B72D-DE56FA3C2202}" sibTransId="{EF540FC1-4C52-4A5F-9CBF-A3B99A8E02EE}"/>
    <dgm:cxn modelId="{C4BAFEB0-B142-4D27-A1F7-AE59FFAEDF2D}" type="presOf" srcId="{171320D9-7724-44D0-8871-E71E4DE3B9E3}" destId="{8ABD8174-BFD9-4225-86D8-C99591B4DD35}" srcOrd="0" destOrd="2" presId="urn:microsoft.com/office/officeart/2005/8/layout/vList5"/>
    <dgm:cxn modelId="{0ADC37F9-63C7-47C5-81DA-FF38680318D6}" type="presOf" srcId="{537D7A22-34B0-46F5-80FD-048204A9EC5E}" destId="{AA7CF8B1-00BE-4E7E-8702-07E1221D6E91}" srcOrd="0" destOrd="0" presId="urn:microsoft.com/office/officeart/2005/8/layout/vList5"/>
    <dgm:cxn modelId="{6214ACFD-9D63-4D00-A514-96EC2182431E}" srcId="{0718B8C2-6D45-4E0D-8873-203AE027720E}" destId="{171320D9-7724-44D0-8871-E71E4DE3B9E3}" srcOrd="2" destOrd="0" parTransId="{05471B8A-95D9-444E-B7F1-DB732872BDC1}" sibTransId="{7EA074BA-334E-4A1C-92B4-E46C7D9C5DD4}"/>
    <dgm:cxn modelId="{91FDB062-6840-48A2-9245-71AEC3152685}" type="presParOf" srcId="{AA7CF8B1-00BE-4E7E-8702-07E1221D6E91}" destId="{17B72995-5117-4E16-8B04-441BDB0BA39D}" srcOrd="0" destOrd="0" presId="urn:microsoft.com/office/officeart/2005/8/layout/vList5"/>
    <dgm:cxn modelId="{7560B3B1-5A89-42FD-864E-CBA7DD5B4387}" type="presParOf" srcId="{17B72995-5117-4E16-8B04-441BDB0BA39D}" destId="{08C86F97-A195-452A-83D6-375C808A3BA3}" srcOrd="0" destOrd="0" presId="urn:microsoft.com/office/officeart/2005/8/layout/vList5"/>
    <dgm:cxn modelId="{DCA2F9E4-DA20-4198-BF9A-035BC4D790D7}" type="presParOf" srcId="{17B72995-5117-4E16-8B04-441BDB0BA39D}" destId="{8ABD8174-BFD9-4225-86D8-C99591B4DD3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2695005-A2B9-4C78-91C7-951255908D2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A470CE9-82EA-4D80-A6CB-F0E53EE9D06B}">
      <dgm:prSet phldrT="[Text]"/>
      <dgm:spPr/>
      <dgm:t>
        <a:bodyPr/>
        <a:lstStyle/>
        <a:p>
          <a:r>
            <a:rPr lang="fr-BE" dirty="0">
              <a:solidFill>
                <a:schemeClr val="bg1"/>
              </a:solidFill>
            </a:rPr>
            <a:t>_</a:t>
          </a:r>
          <a:endParaRPr lang="en-GB" dirty="0">
            <a:solidFill>
              <a:schemeClr val="bg1"/>
            </a:solidFill>
          </a:endParaRPr>
        </a:p>
      </dgm:t>
    </dgm:pt>
    <dgm:pt modelId="{1E379A8C-4A85-4959-AED7-29A500B74554}" type="parTrans" cxnId="{4A928C60-805B-4C25-AA3C-A7A2F9E7DCAF}">
      <dgm:prSet/>
      <dgm:spPr/>
      <dgm:t>
        <a:bodyPr/>
        <a:lstStyle/>
        <a:p>
          <a:endParaRPr lang="en-GB"/>
        </a:p>
      </dgm:t>
    </dgm:pt>
    <dgm:pt modelId="{1A9D76AE-9E31-4336-8590-5D249F2548B7}" type="sibTrans" cxnId="{4A928C60-805B-4C25-AA3C-A7A2F9E7DCAF}">
      <dgm:prSet/>
      <dgm:spPr/>
      <dgm:t>
        <a:bodyPr/>
        <a:lstStyle/>
        <a:p>
          <a:endParaRPr lang="en-GB"/>
        </a:p>
      </dgm:t>
    </dgm:pt>
    <dgm:pt modelId="{9E6B5220-09AC-4705-A626-4849C4A672DB}">
      <dgm:prSet phldrT="[Text]" custT="1"/>
      <dgm:spPr/>
      <dgm:t>
        <a:bodyPr/>
        <a:lstStyle/>
        <a:p>
          <a:r>
            <a:rPr lang="en-GB" sz="2400" noProof="0" dirty="0"/>
            <a:t>Developing alternative technology pathways </a:t>
          </a:r>
          <a:r>
            <a:rPr lang="en-GB" sz="2400" dirty="0"/>
            <a:t>mitigates risks and inherent with tailpipe only</a:t>
          </a:r>
          <a:r>
            <a:rPr lang="en-GB" sz="2400" noProof="0" dirty="0"/>
            <a:t> solutions</a:t>
          </a:r>
          <a:r>
            <a:rPr lang="en-GB" sz="2400" dirty="0"/>
            <a:t> and facilitates faster decarbonisation</a:t>
          </a:r>
          <a:endParaRPr lang="en-GB" sz="2400" noProof="0" dirty="0"/>
        </a:p>
      </dgm:t>
    </dgm:pt>
    <dgm:pt modelId="{EE134A58-534A-4CC3-8334-092F5D25D07E}" type="parTrans" cxnId="{F0CF8EAD-4473-455C-9093-59F9F74DF5BE}">
      <dgm:prSet/>
      <dgm:spPr/>
      <dgm:t>
        <a:bodyPr/>
        <a:lstStyle/>
        <a:p>
          <a:endParaRPr lang="en-GB"/>
        </a:p>
      </dgm:t>
    </dgm:pt>
    <dgm:pt modelId="{07EAC66B-AE2F-480A-BC52-00A732C52B60}" type="sibTrans" cxnId="{F0CF8EAD-4473-455C-9093-59F9F74DF5BE}">
      <dgm:prSet/>
      <dgm:spPr/>
      <dgm:t>
        <a:bodyPr/>
        <a:lstStyle/>
        <a:p>
          <a:endParaRPr lang="en-GB"/>
        </a:p>
      </dgm:t>
    </dgm:pt>
    <dgm:pt modelId="{6984FBAF-F1BC-49A4-89C1-04CC5163DCBE}">
      <dgm:prSet phldrT="[Text]" custT="1"/>
      <dgm:spPr/>
      <dgm:t>
        <a:bodyPr/>
        <a:lstStyle/>
        <a:p>
          <a:r>
            <a:rPr lang="en-GB" sz="2400" noProof="0" dirty="0"/>
            <a:t>Alternative pathways diversifies supply and reduce overdependency on non-EU suppliers</a:t>
          </a:r>
        </a:p>
      </dgm:t>
    </dgm:pt>
    <dgm:pt modelId="{838B4990-8452-4A11-A2E7-4964F287065A}" type="parTrans" cxnId="{4FB7FED5-B8AB-4B21-964C-3156A8015557}">
      <dgm:prSet/>
      <dgm:spPr/>
      <dgm:t>
        <a:bodyPr/>
        <a:lstStyle/>
        <a:p>
          <a:endParaRPr lang="en-GB"/>
        </a:p>
      </dgm:t>
    </dgm:pt>
    <dgm:pt modelId="{8CB4CDBC-BF5F-4FF6-83F6-40A848D3F04C}" type="sibTrans" cxnId="{4FB7FED5-B8AB-4B21-964C-3156A8015557}">
      <dgm:prSet/>
      <dgm:spPr/>
      <dgm:t>
        <a:bodyPr/>
        <a:lstStyle/>
        <a:p>
          <a:endParaRPr lang="en-GB"/>
        </a:p>
      </dgm:t>
    </dgm:pt>
    <dgm:pt modelId="{6A664317-F88B-46D6-B653-1BF7DEA62CA5}">
      <dgm:prSet phldrT="[Text]" custT="1"/>
      <dgm:spPr/>
      <dgm:t>
        <a:bodyPr/>
        <a:lstStyle/>
        <a:p>
          <a:r>
            <a:rPr lang="en-US" sz="2400" noProof="0" dirty="0"/>
            <a:t>Zero-tailpipe emissions offer the best solution to decarbonizing heavy-duty transport, with air quality benefits</a:t>
          </a:r>
        </a:p>
      </dgm:t>
    </dgm:pt>
    <dgm:pt modelId="{861A49BE-085E-4255-9977-829DFD2E50D5}" type="sibTrans" cxnId="{DDD92B2A-EF4B-4341-A81D-0C6F084611CD}">
      <dgm:prSet/>
      <dgm:spPr/>
      <dgm:t>
        <a:bodyPr/>
        <a:lstStyle/>
        <a:p>
          <a:endParaRPr lang="en-GB"/>
        </a:p>
      </dgm:t>
    </dgm:pt>
    <dgm:pt modelId="{6853CCAC-7835-4305-9347-A2D19E06CEDA}" type="parTrans" cxnId="{DDD92B2A-EF4B-4341-A81D-0C6F084611CD}">
      <dgm:prSet/>
      <dgm:spPr/>
      <dgm:t>
        <a:bodyPr/>
        <a:lstStyle/>
        <a:p>
          <a:endParaRPr lang="en-GB"/>
        </a:p>
      </dgm:t>
    </dgm:pt>
    <dgm:pt modelId="{F8F2AB98-8D34-4266-AB46-2DB16CF8D36D}">
      <dgm:prSet phldrT="[Text]" custT="1"/>
      <dgm:spPr/>
      <dgm:t>
        <a:bodyPr/>
        <a:lstStyle/>
        <a:p>
          <a:r>
            <a:rPr lang="en-GB" sz="2400" dirty="0"/>
            <a:t>However, transition speed is limited by several factors including financial, infrastructure and operational constraints</a:t>
          </a:r>
          <a:endParaRPr lang="en-US" sz="2400" noProof="0" dirty="0"/>
        </a:p>
      </dgm:t>
    </dgm:pt>
    <dgm:pt modelId="{79F67F9A-35CC-4322-A14E-FF9FD8B31322}" type="parTrans" cxnId="{54A9BA5F-C8FE-47B5-9949-DADBC00001AF}">
      <dgm:prSet/>
      <dgm:spPr/>
      <dgm:t>
        <a:bodyPr/>
        <a:lstStyle/>
        <a:p>
          <a:endParaRPr lang="en-GB"/>
        </a:p>
      </dgm:t>
    </dgm:pt>
    <dgm:pt modelId="{50D3F425-8D43-4EE6-8A29-C2355F389E35}" type="sibTrans" cxnId="{54A9BA5F-C8FE-47B5-9949-DADBC00001AF}">
      <dgm:prSet/>
      <dgm:spPr/>
      <dgm:t>
        <a:bodyPr/>
        <a:lstStyle/>
        <a:p>
          <a:endParaRPr lang="en-GB"/>
        </a:p>
      </dgm:t>
    </dgm:pt>
    <dgm:pt modelId="{C235A90E-2943-4E49-B8C3-149BBFD77082}">
      <dgm:prSet phldrT="[Text]" custT="1"/>
      <dgm:spPr/>
      <dgm:t>
        <a:bodyPr/>
        <a:lstStyle/>
        <a:p>
          <a:r>
            <a:rPr lang="en-GB" sz="2400" noProof="0" dirty="0"/>
            <a:t>The absence of an LCA-based approach shouldn’t disregard climate, environmental and social effects of zero-tailpipe technologies – mainly BEVs</a:t>
          </a:r>
        </a:p>
      </dgm:t>
    </dgm:pt>
    <dgm:pt modelId="{E44C321C-149B-41C5-A22F-7EB6A3415A24}" type="parTrans" cxnId="{C8D6C1B2-5C85-4CC3-BE96-6486CF6F861E}">
      <dgm:prSet/>
      <dgm:spPr/>
      <dgm:t>
        <a:bodyPr/>
        <a:lstStyle/>
        <a:p>
          <a:endParaRPr lang="en-GB"/>
        </a:p>
      </dgm:t>
    </dgm:pt>
    <dgm:pt modelId="{31D15490-D64B-477B-8AA6-AEF1AC12DF99}" type="sibTrans" cxnId="{C8D6C1B2-5C85-4CC3-BE96-6486CF6F861E}">
      <dgm:prSet/>
      <dgm:spPr/>
      <dgm:t>
        <a:bodyPr/>
        <a:lstStyle/>
        <a:p>
          <a:endParaRPr lang="en-GB"/>
        </a:p>
      </dgm:t>
    </dgm:pt>
    <dgm:pt modelId="{203CCEC6-8196-4F8E-8473-6A89BF474E07}" type="pres">
      <dgm:prSet presAssocID="{E2695005-A2B9-4C78-91C7-951255908D2C}" presName="vert0" presStyleCnt="0">
        <dgm:presLayoutVars>
          <dgm:dir/>
          <dgm:animOne val="branch"/>
          <dgm:animLvl val="lvl"/>
        </dgm:presLayoutVars>
      </dgm:prSet>
      <dgm:spPr/>
    </dgm:pt>
    <dgm:pt modelId="{5CE1E396-448D-4BD0-A493-7700403D9CA5}" type="pres">
      <dgm:prSet presAssocID="{6A470CE9-82EA-4D80-A6CB-F0E53EE9D06B}" presName="thickLine" presStyleLbl="alignNode1" presStyleIdx="0" presStyleCnt="1"/>
      <dgm:spPr/>
    </dgm:pt>
    <dgm:pt modelId="{FF48278B-D6F5-4E24-9918-4F7BC9C5B62B}" type="pres">
      <dgm:prSet presAssocID="{6A470CE9-82EA-4D80-A6CB-F0E53EE9D06B}" presName="horz1" presStyleCnt="0"/>
      <dgm:spPr/>
    </dgm:pt>
    <dgm:pt modelId="{2340833B-E43A-4CC4-8DE5-6B818034D64E}" type="pres">
      <dgm:prSet presAssocID="{6A470CE9-82EA-4D80-A6CB-F0E53EE9D06B}" presName="tx1" presStyleLbl="revTx" presStyleIdx="0" presStyleCnt="6" custScaleX="6461"/>
      <dgm:spPr/>
    </dgm:pt>
    <dgm:pt modelId="{3E2152BC-AECA-4C81-B753-9D24D70DF286}" type="pres">
      <dgm:prSet presAssocID="{6A470CE9-82EA-4D80-A6CB-F0E53EE9D06B}" presName="vert1" presStyleCnt="0"/>
      <dgm:spPr/>
    </dgm:pt>
    <dgm:pt modelId="{E70616DF-39AA-4AC9-B3A9-BEFA94F8F79B}" type="pres">
      <dgm:prSet presAssocID="{6A664317-F88B-46D6-B653-1BF7DEA62CA5}" presName="vertSpace2a" presStyleCnt="0"/>
      <dgm:spPr/>
    </dgm:pt>
    <dgm:pt modelId="{D756A669-2C0F-4B81-9C83-8A7FD237E959}" type="pres">
      <dgm:prSet presAssocID="{6A664317-F88B-46D6-B653-1BF7DEA62CA5}" presName="horz2" presStyleCnt="0"/>
      <dgm:spPr/>
    </dgm:pt>
    <dgm:pt modelId="{B3AE44A0-3BC9-47CF-9EAE-F7BD3E45C61F}" type="pres">
      <dgm:prSet presAssocID="{6A664317-F88B-46D6-B653-1BF7DEA62CA5}" presName="horzSpace2" presStyleCnt="0"/>
      <dgm:spPr/>
    </dgm:pt>
    <dgm:pt modelId="{AA3F5494-862B-4999-94DC-CE52B85EA5CA}" type="pres">
      <dgm:prSet presAssocID="{6A664317-F88B-46D6-B653-1BF7DEA62CA5}" presName="tx2" presStyleLbl="revTx" presStyleIdx="1" presStyleCnt="6" custScaleX="145425"/>
      <dgm:spPr/>
    </dgm:pt>
    <dgm:pt modelId="{7BF331BA-19C9-4199-95D2-B7E3FA9D2341}" type="pres">
      <dgm:prSet presAssocID="{6A664317-F88B-46D6-B653-1BF7DEA62CA5}" presName="vert2" presStyleCnt="0"/>
      <dgm:spPr/>
    </dgm:pt>
    <dgm:pt modelId="{6EBBBF9D-F92C-48DB-89A4-387773120453}" type="pres">
      <dgm:prSet presAssocID="{6A664317-F88B-46D6-B653-1BF7DEA62CA5}" presName="thinLine2b" presStyleLbl="callout" presStyleIdx="0" presStyleCnt="5"/>
      <dgm:spPr/>
    </dgm:pt>
    <dgm:pt modelId="{3CA0BB00-4961-4E30-BCF2-0E1472505F21}" type="pres">
      <dgm:prSet presAssocID="{6A664317-F88B-46D6-B653-1BF7DEA62CA5}" presName="vertSpace2b" presStyleCnt="0"/>
      <dgm:spPr/>
    </dgm:pt>
    <dgm:pt modelId="{8CA02EB1-3FC4-487F-8543-B83706597619}" type="pres">
      <dgm:prSet presAssocID="{F8F2AB98-8D34-4266-AB46-2DB16CF8D36D}" presName="horz2" presStyleCnt="0"/>
      <dgm:spPr/>
    </dgm:pt>
    <dgm:pt modelId="{FFE3995E-E17F-4D41-B308-65E8B03DB275}" type="pres">
      <dgm:prSet presAssocID="{F8F2AB98-8D34-4266-AB46-2DB16CF8D36D}" presName="horzSpace2" presStyleCnt="0"/>
      <dgm:spPr/>
    </dgm:pt>
    <dgm:pt modelId="{B09915B5-8FB6-4715-8366-438221210027}" type="pres">
      <dgm:prSet presAssocID="{F8F2AB98-8D34-4266-AB46-2DB16CF8D36D}" presName="tx2" presStyleLbl="revTx" presStyleIdx="2" presStyleCnt="6" custScaleX="149081"/>
      <dgm:spPr/>
    </dgm:pt>
    <dgm:pt modelId="{6097F8C1-EF17-466E-89AA-10C643259496}" type="pres">
      <dgm:prSet presAssocID="{F8F2AB98-8D34-4266-AB46-2DB16CF8D36D}" presName="vert2" presStyleCnt="0"/>
      <dgm:spPr/>
    </dgm:pt>
    <dgm:pt modelId="{5AEF0E0C-9D45-4D99-AF61-5E3AB7A545AC}" type="pres">
      <dgm:prSet presAssocID="{F8F2AB98-8D34-4266-AB46-2DB16CF8D36D}" presName="thinLine2b" presStyleLbl="callout" presStyleIdx="1" presStyleCnt="5"/>
      <dgm:spPr/>
    </dgm:pt>
    <dgm:pt modelId="{EF997898-BC25-49C6-946F-22C605B3A0D8}" type="pres">
      <dgm:prSet presAssocID="{F8F2AB98-8D34-4266-AB46-2DB16CF8D36D}" presName="vertSpace2b" presStyleCnt="0"/>
      <dgm:spPr/>
    </dgm:pt>
    <dgm:pt modelId="{E9CAEC1C-57E7-469A-8D76-C43C7310D856}" type="pres">
      <dgm:prSet presAssocID="{9E6B5220-09AC-4705-A626-4849C4A672DB}" presName="horz2" presStyleCnt="0"/>
      <dgm:spPr/>
    </dgm:pt>
    <dgm:pt modelId="{C1F2A7C6-A2E5-4F0C-9AFE-CD8D596AD797}" type="pres">
      <dgm:prSet presAssocID="{9E6B5220-09AC-4705-A626-4849C4A672DB}" presName="horzSpace2" presStyleCnt="0"/>
      <dgm:spPr/>
    </dgm:pt>
    <dgm:pt modelId="{ECC7F451-F31D-4DC1-A1F9-F2130C3BBCC7}" type="pres">
      <dgm:prSet presAssocID="{9E6B5220-09AC-4705-A626-4849C4A672DB}" presName="tx2" presStyleLbl="revTx" presStyleIdx="3" presStyleCnt="6" custScaleX="152747"/>
      <dgm:spPr/>
    </dgm:pt>
    <dgm:pt modelId="{F8086428-FA0F-40A4-9A3F-AAA1C6E0B339}" type="pres">
      <dgm:prSet presAssocID="{9E6B5220-09AC-4705-A626-4849C4A672DB}" presName="vert2" presStyleCnt="0"/>
      <dgm:spPr/>
    </dgm:pt>
    <dgm:pt modelId="{9C4BB9BE-6F28-480C-A324-DED81DA95623}" type="pres">
      <dgm:prSet presAssocID="{9E6B5220-09AC-4705-A626-4849C4A672DB}" presName="thinLine2b" presStyleLbl="callout" presStyleIdx="2" presStyleCnt="5"/>
      <dgm:spPr/>
    </dgm:pt>
    <dgm:pt modelId="{201BDF6C-CD88-4C05-91E0-9E136A2A5942}" type="pres">
      <dgm:prSet presAssocID="{9E6B5220-09AC-4705-A626-4849C4A672DB}" presName="vertSpace2b" presStyleCnt="0"/>
      <dgm:spPr/>
    </dgm:pt>
    <dgm:pt modelId="{046BD5BC-F7C0-4C0D-8A71-9BFAD84AFE5E}" type="pres">
      <dgm:prSet presAssocID="{6984FBAF-F1BC-49A4-89C1-04CC5163DCBE}" presName="horz2" presStyleCnt="0"/>
      <dgm:spPr/>
    </dgm:pt>
    <dgm:pt modelId="{2740D300-7870-41C2-B2F3-FAB5168A0F96}" type="pres">
      <dgm:prSet presAssocID="{6984FBAF-F1BC-49A4-89C1-04CC5163DCBE}" presName="horzSpace2" presStyleCnt="0"/>
      <dgm:spPr/>
    </dgm:pt>
    <dgm:pt modelId="{07CD1CFF-ECC1-422D-BE5F-0F6878CD996B}" type="pres">
      <dgm:prSet presAssocID="{6984FBAF-F1BC-49A4-89C1-04CC5163DCBE}" presName="tx2" presStyleLbl="revTx" presStyleIdx="4" presStyleCnt="6" custScaleX="156410"/>
      <dgm:spPr/>
    </dgm:pt>
    <dgm:pt modelId="{E5146723-E4A6-4779-A743-61D717898A68}" type="pres">
      <dgm:prSet presAssocID="{6984FBAF-F1BC-49A4-89C1-04CC5163DCBE}" presName="vert2" presStyleCnt="0"/>
      <dgm:spPr/>
    </dgm:pt>
    <dgm:pt modelId="{87608A92-38A9-4F46-AB11-E247925959FA}" type="pres">
      <dgm:prSet presAssocID="{6984FBAF-F1BC-49A4-89C1-04CC5163DCBE}" presName="thinLine2b" presStyleLbl="callout" presStyleIdx="3" presStyleCnt="5"/>
      <dgm:spPr/>
    </dgm:pt>
    <dgm:pt modelId="{9CBE3CD2-3673-4D56-890B-7DCF924106D4}" type="pres">
      <dgm:prSet presAssocID="{6984FBAF-F1BC-49A4-89C1-04CC5163DCBE}" presName="vertSpace2b" presStyleCnt="0"/>
      <dgm:spPr/>
    </dgm:pt>
    <dgm:pt modelId="{83AC17A0-6875-4990-A76D-A7F2945CA181}" type="pres">
      <dgm:prSet presAssocID="{C235A90E-2943-4E49-B8C3-149BBFD77082}" presName="horz2" presStyleCnt="0"/>
      <dgm:spPr/>
    </dgm:pt>
    <dgm:pt modelId="{9FFFC0F8-3B80-44A2-96F2-9A04DEC64348}" type="pres">
      <dgm:prSet presAssocID="{C235A90E-2943-4E49-B8C3-149BBFD77082}" presName="horzSpace2" presStyleCnt="0"/>
      <dgm:spPr/>
    </dgm:pt>
    <dgm:pt modelId="{BCAFCF17-22C2-4725-ADE2-67A9A301A1F9}" type="pres">
      <dgm:prSet presAssocID="{C235A90E-2943-4E49-B8C3-149BBFD77082}" presName="tx2" presStyleLbl="revTx" presStyleIdx="5" presStyleCnt="6" custScaleX="160056"/>
      <dgm:spPr/>
    </dgm:pt>
    <dgm:pt modelId="{71433E70-523C-4D41-AD79-A206BC84A8BB}" type="pres">
      <dgm:prSet presAssocID="{C235A90E-2943-4E49-B8C3-149BBFD77082}" presName="vert2" presStyleCnt="0"/>
      <dgm:spPr/>
    </dgm:pt>
    <dgm:pt modelId="{F1F450B7-CDF9-4C37-8601-0BEE3DB2104C}" type="pres">
      <dgm:prSet presAssocID="{C235A90E-2943-4E49-B8C3-149BBFD77082}" presName="thinLine2b" presStyleLbl="callout" presStyleIdx="4" presStyleCnt="5"/>
      <dgm:spPr/>
    </dgm:pt>
    <dgm:pt modelId="{7CFAC3DE-630C-4047-81DD-EC1001F02033}" type="pres">
      <dgm:prSet presAssocID="{C235A90E-2943-4E49-B8C3-149BBFD77082}" presName="vertSpace2b" presStyleCnt="0"/>
      <dgm:spPr/>
    </dgm:pt>
  </dgm:ptLst>
  <dgm:cxnLst>
    <dgm:cxn modelId="{3AEBCF11-C67A-4E34-9337-5EF352F36FC7}" type="presOf" srcId="{F8F2AB98-8D34-4266-AB46-2DB16CF8D36D}" destId="{B09915B5-8FB6-4715-8366-438221210027}" srcOrd="0" destOrd="0" presId="urn:microsoft.com/office/officeart/2008/layout/LinedList"/>
    <dgm:cxn modelId="{DDD92B2A-EF4B-4341-A81D-0C6F084611CD}" srcId="{6A470CE9-82EA-4D80-A6CB-F0E53EE9D06B}" destId="{6A664317-F88B-46D6-B653-1BF7DEA62CA5}" srcOrd="0" destOrd="0" parTransId="{6853CCAC-7835-4305-9347-A2D19E06CEDA}" sibTransId="{861A49BE-085E-4255-9977-829DFD2E50D5}"/>
    <dgm:cxn modelId="{B2CD1533-5800-4E78-A89A-1E39FE760D64}" type="presOf" srcId="{9E6B5220-09AC-4705-A626-4849C4A672DB}" destId="{ECC7F451-F31D-4DC1-A1F9-F2130C3BBCC7}" srcOrd="0" destOrd="0" presId="urn:microsoft.com/office/officeart/2008/layout/LinedList"/>
    <dgm:cxn modelId="{54A9BA5F-C8FE-47B5-9949-DADBC00001AF}" srcId="{6A470CE9-82EA-4D80-A6CB-F0E53EE9D06B}" destId="{F8F2AB98-8D34-4266-AB46-2DB16CF8D36D}" srcOrd="1" destOrd="0" parTransId="{79F67F9A-35CC-4322-A14E-FF9FD8B31322}" sibTransId="{50D3F425-8D43-4EE6-8A29-C2355F389E35}"/>
    <dgm:cxn modelId="{4A928C60-805B-4C25-AA3C-A7A2F9E7DCAF}" srcId="{E2695005-A2B9-4C78-91C7-951255908D2C}" destId="{6A470CE9-82EA-4D80-A6CB-F0E53EE9D06B}" srcOrd="0" destOrd="0" parTransId="{1E379A8C-4A85-4959-AED7-29A500B74554}" sibTransId="{1A9D76AE-9E31-4336-8590-5D249F2548B7}"/>
    <dgm:cxn modelId="{FCD59A73-8031-4914-AE15-D0FF8AE7AB7A}" type="presOf" srcId="{6984FBAF-F1BC-49A4-89C1-04CC5163DCBE}" destId="{07CD1CFF-ECC1-422D-BE5F-0F6878CD996B}" srcOrd="0" destOrd="0" presId="urn:microsoft.com/office/officeart/2008/layout/LinedList"/>
    <dgm:cxn modelId="{DB5AFDAA-49BC-4BA7-9B58-AAF7ACC47497}" type="presOf" srcId="{6A664317-F88B-46D6-B653-1BF7DEA62CA5}" destId="{AA3F5494-862B-4999-94DC-CE52B85EA5CA}" srcOrd="0" destOrd="0" presId="urn:microsoft.com/office/officeart/2008/layout/LinedList"/>
    <dgm:cxn modelId="{F0CF8EAD-4473-455C-9093-59F9F74DF5BE}" srcId="{6A470CE9-82EA-4D80-A6CB-F0E53EE9D06B}" destId="{9E6B5220-09AC-4705-A626-4849C4A672DB}" srcOrd="2" destOrd="0" parTransId="{EE134A58-534A-4CC3-8334-092F5D25D07E}" sibTransId="{07EAC66B-AE2F-480A-BC52-00A732C52B60}"/>
    <dgm:cxn modelId="{C8D6C1B2-5C85-4CC3-BE96-6486CF6F861E}" srcId="{6A470CE9-82EA-4D80-A6CB-F0E53EE9D06B}" destId="{C235A90E-2943-4E49-B8C3-149BBFD77082}" srcOrd="4" destOrd="0" parTransId="{E44C321C-149B-41C5-A22F-7EB6A3415A24}" sibTransId="{31D15490-D64B-477B-8AA6-AEF1AC12DF99}"/>
    <dgm:cxn modelId="{C22B28BF-6F2D-4F3E-B4D0-6998CCF6D07A}" type="presOf" srcId="{6A470CE9-82EA-4D80-A6CB-F0E53EE9D06B}" destId="{2340833B-E43A-4CC4-8DE5-6B818034D64E}" srcOrd="0" destOrd="0" presId="urn:microsoft.com/office/officeart/2008/layout/LinedList"/>
    <dgm:cxn modelId="{4FB7FED5-B8AB-4B21-964C-3156A8015557}" srcId="{6A470CE9-82EA-4D80-A6CB-F0E53EE9D06B}" destId="{6984FBAF-F1BC-49A4-89C1-04CC5163DCBE}" srcOrd="3" destOrd="0" parTransId="{838B4990-8452-4A11-A2E7-4964F287065A}" sibTransId="{8CB4CDBC-BF5F-4FF6-83F6-40A848D3F04C}"/>
    <dgm:cxn modelId="{4000C1D6-2795-4D55-8268-78EB3F64B002}" type="presOf" srcId="{E2695005-A2B9-4C78-91C7-951255908D2C}" destId="{203CCEC6-8196-4F8E-8473-6A89BF474E07}" srcOrd="0" destOrd="0" presId="urn:microsoft.com/office/officeart/2008/layout/LinedList"/>
    <dgm:cxn modelId="{5D8C7FF0-056E-488B-AB0F-D57577A9F470}" type="presOf" srcId="{C235A90E-2943-4E49-B8C3-149BBFD77082}" destId="{BCAFCF17-22C2-4725-ADE2-67A9A301A1F9}" srcOrd="0" destOrd="0" presId="urn:microsoft.com/office/officeart/2008/layout/LinedList"/>
    <dgm:cxn modelId="{0E8CB884-D1F9-4712-9C4D-AA88B7754CEB}" type="presParOf" srcId="{203CCEC6-8196-4F8E-8473-6A89BF474E07}" destId="{5CE1E396-448D-4BD0-A493-7700403D9CA5}" srcOrd="0" destOrd="0" presId="urn:microsoft.com/office/officeart/2008/layout/LinedList"/>
    <dgm:cxn modelId="{20E40F34-68C3-4F43-8138-ACDE790552CE}" type="presParOf" srcId="{203CCEC6-8196-4F8E-8473-6A89BF474E07}" destId="{FF48278B-D6F5-4E24-9918-4F7BC9C5B62B}" srcOrd="1" destOrd="0" presId="urn:microsoft.com/office/officeart/2008/layout/LinedList"/>
    <dgm:cxn modelId="{024F4C89-857F-4EDF-AAB6-082B81BBBB4B}" type="presParOf" srcId="{FF48278B-D6F5-4E24-9918-4F7BC9C5B62B}" destId="{2340833B-E43A-4CC4-8DE5-6B818034D64E}" srcOrd="0" destOrd="0" presId="urn:microsoft.com/office/officeart/2008/layout/LinedList"/>
    <dgm:cxn modelId="{3ACB2FE4-A21E-451A-A2B2-A05C7430B355}" type="presParOf" srcId="{FF48278B-D6F5-4E24-9918-4F7BC9C5B62B}" destId="{3E2152BC-AECA-4C81-B753-9D24D70DF286}" srcOrd="1" destOrd="0" presId="urn:microsoft.com/office/officeart/2008/layout/LinedList"/>
    <dgm:cxn modelId="{E24CC73C-2B40-49AB-947A-B711FDB74A1F}" type="presParOf" srcId="{3E2152BC-AECA-4C81-B753-9D24D70DF286}" destId="{E70616DF-39AA-4AC9-B3A9-BEFA94F8F79B}" srcOrd="0" destOrd="0" presId="urn:microsoft.com/office/officeart/2008/layout/LinedList"/>
    <dgm:cxn modelId="{8093E141-9162-4B36-8AF1-86BA9BEF697A}" type="presParOf" srcId="{3E2152BC-AECA-4C81-B753-9D24D70DF286}" destId="{D756A669-2C0F-4B81-9C83-8A7FD237E959}" srcOrd="1" destOrd="0" presId="urn:microsoft.com/office/officeart/2008/layout/LinedList"/>
    <dgm:cxn modelId="{EBFD96AA-51F3-4235-B807-9C46017AB974}" type="presParOf" srcId="{D756A669-2C0F-4B81-9C83-8A7FD237E959}" destId="{B3AE44A0-3BC9-47CF-9EAE-F7BD3E45C61F}" srcOrd="0" destOrd="0" presId="urn:microsoft.com/office/officeart/2008/layout/LinedList"/>
    <dgm:cxn modelId="{17D43DEE-1FA5-44E8-97BE-BDA030ED84DE}" type="presParOf" srcId="{D756A669-2C0F-4B81-9C83-8A7FD237E959}" destId="{AA3F5494-862B-4999-94DC-CE52B85EA5CA}" srcOrd="1" destOrd="0" presId="urn:microsoft.com/office/officeart/2008/layout/LinedList"/>
    <dgm:cxn modelId="{7EEE06D7-7B8D-4F5C-8742-A729254C7B01}" type="presParOf" srcId="{D756A669-2C0F-4B81-9C83-8A7FD237E959}" destId="{7BF331BA-19C9-4199-95D2-B7E3FA9D2341}" srcOrd="2" destOrd="0" presId="urn:microsoft.com/office/officeart/2008/layout/LinedList"/>
    <dgm:cxn modelId="{5749CAC6-3D47-4889-98A2-DA1F1CE76524}" type="presParOf" srcId="{3E2152BC-AECA-4C81-B753-9D24D70DF286}" destId="{6EBBBF9D-F92C-48DB-89A4-387773120453}" srcOrd="2" destOrd="0" presId="urn:microsoft.com/office/officeart/2008/layout/LinedList"/>
    <dgm:cxn modelId="{7776AD9E-2645-47F4-90A7-B26B71DDA34F}" type="presParOf" srcId="{3E2152BC-AECA-4C81-B753-9D24D70DF286}" destId="{3CA0BB00-4961-4E30-BCF2-0E1472505F21}" srcOrd="3" destOrd="0" presId="urn:microsoft.com/office/officeart/2008/layout/LinedList"/>
    <dgm:cxn modelId="{A4A25EAB-6912-4EC7-9F52-82A1F27D35F5}" type="presParOf" srcId="{3E2152BC-AECA-4C81-B753-9D24D70DF286}" destId="{8CA02EB1-3FC4-487F-8543-B83706597619}" srcOrd="4" destOrd="0" presId="urn:microsoft.com/office/officeart/2008/layout/LinedList"/>
    <dgm:cxn modelId="{0A197A21-73A4-48CC-B4FA-CBB386397DC6}" type="presParOf" srcId="{8CA02EB1-3FC4-487F-8543-B83706597619}" destId="{FFE3995E-E17F-4D41-B308-65E8B03DB275}" srcOrd="0" destOrd="0" presId="urn:microsoft.com/office/officeart/2008/layout/LinedList"/>
    <dgm:cxn modelId="{F0DF5EF4-71A1-445F-A45C-FC3D098DB584}" type="presParOf" srcId="{8CA02EB1-3FC4-487F-8543-B83706597619}" destId="{B09915B5-8FB6-4715-8366-438221210027}" srcOrd="1" destOrd="0" presId="urn:microsoft.com/office/officeart/2008/layout/LinedList"/>
    <dgm:cxn modelId="{DA5D8F88-B2AF-42EB-A932-252E46285203}" type="presParOf" srcId="{8CA02EB1-3FC4-487F-8543-B83706597619}" destId="{6097F8C1-EF17-466E-89AA-10C643259496}" srcOrd="2" destOrd="0" presId="urn:microsoft.com/office/officeart/2008/layout/LinedList"/>
    <dgm:cxn modelId="{9A99752C-D5DA-46D0-A64F-68AB1A109713}" type="presParOf" srcId="{3E2152BC-AECA-4C81-B753-9D24D70DF286}" destId="{5AEF0E0C-9D45-4D99-AF61-5E3AB7A545AC}" srcOrd="5" destOrd="0" presId="urn:microsoft.com/office/officeart/2008/layout/LinedList"/>
    <dgm:cxn modelId="{17179CF1-F8E8-4FD7-A143-F7FD15DAA600}" type="presParOf" srcId="{3E2152BC-AECA-4C81-B753-9D24D70DF286}" destId="{EF997898-BC25-49C6-946F-22C605B3A0D8}" srcOrd="6" destOrd="0" presId="urn:microsoft.com/office/officeart/2008/layout/LinedList"/>
    <dgm:cxn modelId="{6CEC3D74-19B9-4ED6-B8EA-6113AFA8C12A}" type="presParOf" srcId="{3E2152BC-AECA-4C81-B753-9D24D70DF286}" destId="{E9CAEC1C-57E7-469A-8D76-C43C7310D856}" srcOrd="7" destOrd="0" presId="urn:microsoft.com/office/officeart/2008/layout/LinedList"/>
    <dgm:cxn modelId="{8CB381A6-A6E8-41FA-980C-367CD8DFABC9}" type="presParOf" srcId="{E9CAEC1C-57E7-469A-8D76-C43C7310D856}" destId="{C1F2A7C6-A2E5-4F0C-9AFE-CD8D596AD797}" srcOrd="0" destOrd="0" presId="urn:microsoft.com/office/officeart/2008/layout/LinedList"/>
    <dgm:cxn modelId="{AA8BEF61-4E6F-4E3A-B1CA-F4D612AA3C83}" type="presParOf" srcId="{E9CAEC1C-57E7-469A-8D76-C43C7310D856}" destId="{ECC7F451-F31D-4DC1-A1F9-F2130C3BBCC7}" srcOrd="1" destOrd="0" presId="urn:microsoft.com/office/officeart/2008/layout/LinedList"/>
    <dgm:cxn modelId="{A5CA3187-CE75-4503-9378-E66814583B20}" type="presParOf" srcId="{E9CAEC1C-57E7-469A-8D76-C43C7310D856}" destId="{F8086428-FA0F-40A4-9A3F-AAA1C6E0B339}" srcOrd="2" destOrd="0" presId="urn:microsoft.com/office/officeart/2008/layout/LinedList"/>
    <dgm:cxn modelId="{A640B822-CCCA-4FC2-9F7F-498C7C96E384}" type="presParOf" srcId="{3E2152BC-AECA-4C81-B753-9D24D70DF286}" destId="{9C4BB9BE-6F28-480C-A324-DED81DA95623}" srcOrd="8" destOrd="0" presId="urn:microsoft.com/office/officeart/2008/layout/LinedList"/>
    <dgm:cxn modelId="{1D4AA152-C37F-42AA-86F0-C70F389C283D}" type="presParOf" srcId="{3E2152BC-AECA-4C81-B753-9D24D70DF286}" destId="{201BDF6C-CD88-4C05-91E0-9E136A2A5942}" srcOrd="9" destOrd="0" presId="urn:microsoft.com/office/officeart/2008/layout/LinedList"/>
    <dgm:cxn modelId="{9C6EE1C3-CC1F-4F6F-8214-1AC0D4BB8F02}" type="presParOf" srcId="{3E2152BC-AECA-4C81-B753-9D24D70DF286}" destId="{046BD5BC-F7C0-4C0D-8A71-9BFAD84AFE5E}" srcOrd="10" destOrd="0" presId="urn:microsoft.com/office/officeart/2008/layout/LinedList"/>
    <dgm:cxn modelId="{89FE94FC-3BFA-4F63-AF15-5D1BF012439A}" type="presParOf" srcId="{046BD5BC-F7C0-4C0D-8A71-9BFAD84AFE5E}" destId="{2740D300-7870-41C2-B2F3-FAB5168A0F96}" srcOrd="0" destOrd="0" presId="urn:microsoft.com/office/officeart/2008/layout/LinedList"/>
    <dgm:cxn modelId="{EEA951E6-0E93-42F1-8A87-0E86CD991045}" type="presParOf" srcId="{046BD5BC-F7C0-4C0D-8A71-9BFAD84AFE5E}" destId="{07CD1CFF-ECC1-422D-BE5F-0F6878CD996B}" srcOrd="1" destOrd="0" presId="urn:microsoft.com/office/officeart/2008/layout/LinedList"/>
    <dgm:cxn modelId="{BDD54B4B-260B-4592-92B5-B230F43B3C1E}" type="presParOf" srcId="{046BD5BC-F7C0-4C0D-8A71-9BFAD84AFE5E}" destId="{E5146723-E4A6-4779-A743-61D717898A68}" srcOrd="2" destOrd="0" presId="urn:microsoft.com/office/officeart/2008/layout/LinedList"/>
    <dgm:cxn modelId="{1F2EF4DB-C649-4EEC-9EFD-285B9375EE0F}" type="presParOf" srcId="{3E2152BC-AECA-4C81-B753-9D24D70DF286}" destId="{87608A92-38A9-4F46-AB11-E247925959FA}" srcOrd="11" destOrd="0" presId="urn:microsoft.com/office/officeart/2008/layout/LinedList"/>
    <dgm:cxn modelId="{1612A766-E993-42ED-868E-C087B721D5ED}" type="presParOf" srcId="{3E2152BC-AECA-4C81-B753-9D24D70DF286}" destId="{9CBE3CD2-3673-4D56-890B-7DCF924106D4}" srcOrd="12" destOrd="0" presId="urn:microsoft.com/office/officeart/2008/layout/LinedList"/>
    <dgm:cxn modelId="{145EC793-C76D-4C8E-80AA-BBE79288742B}" type="presParOf" srcId="{3E2152BC-AECA-4C81-B753-9D24D70DF286}" destId="{83AC17A0-6875-4990-A76D-A7F2945CA181}" srcOrd="13" destOrd="0" presId="urn:microsoft.com/office/officeart/2008/layout/LinedList"/>
    <dgm:cxn modelId="{5DDA48E7-9206-4631-9BCC-C36F563097DD}" type="presParOf" srcId="{83AC17A0-6875-4990-A76D-A7F2945CA181}" destId="{9FFFC0F8-3B80-44A2-96F2-9A04DEC64348}" srcOrd="0" destOrd="0" presId="urn:microsoft.com/office/officeart/2008/layout/LinedList"/>
    <dgm:cxn modelId="{91BA92E9-D2F5-4E09-8256-D11478BC0003}" type="presParOf" srcId="{83AC17A0-6875-4990-A76D-A7F2945CA181}" destId="{BCAFCF17-22C2-4725-ADE2-67A9A301A1F9}" srcOrd="1" destOrd="0" presId="urn:microsoft.com/office/officeart/2008/layout/LinedList"/>
    <dgm:cxn modelId="{AD9D6C68-26D6-4326-BE49-1D0AE8ABE74F}" type="presParOf" srcId="{83AC17A0-6875-4990-A76D-A7F2945CA181}" destId="{71433E70-523C-4D41-AD79-A206BC84A8BB}" srcOrd="2" destOrd="0" presId="urn:microsoft.com/office/officeart/2008/layout/LinedList"/>
    <dgm:cxn modelId="{ED7DBBB7-41C0-4E47-A733-B8AC1549516E}" type="presParOf" srcId="{3E2152BC-AECA-4C81-B753-9D24D70DF286}" destId="{F1F450B7-CDF9-4C37-8601-0BEE3DB2104C}" srcOrd="14" destOrd="0" presId="urn:microsoft.com/office/officeart/2008/layout/LinedList"/>
    <dgm:cxn modelId="{15939A5C-BAD6-4606-A8FE-0F947AA89520}" type="presParOf" srcId="{3E2152BC-AECA-4C81-B753-9D24D70DF286}" destId="{7CFAC3DE-630C-4047-81DD-EC1001F02033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F0F79-E9FD-4D89-AACA-0AC48C38DE0D}">
      <dsp:nvSpPr>
        <dsp:cNvPr id="0" name=""/>
        <dsp:cNvSpPr/>
      </dsp:nvSpPr>
      <dsp:spPr>
        <a:xfrm>
          <a:off x="0" y="0"/>
          <a:ext cx="11457645" cy="560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CO2 emission targets and scope</a:t>
          </a:r>
          <a:endParaRPr lang="en-GB" sz="2400" kern="1200" dirty="0"/>
        </a:p>
      </dsp:txBody>
      <dsp:txXfrm>
        <a:off x="0" y="0"/>
        <a:ext cx="11457645" cy="560161"/>
      </dsp:txXfrm>
    </dsp:sp>
    <dsp:sp modelId="{24B47585-943F-40E5-8513-512FD811EC3E}">
      <dsp:nvSpPr>
        <dsp:cNvPr id="0" name=""/>
        <dsp:cNvSpPr/>
      </dsp:nvSpPr>
      <dsp:spPr>
        <a:xfrm>
          <a:off x="0" y="560704"/>
          <a:ext cx="11457645" cy="1646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b="1" kern="1200" dirty="0"/>
            <a:t>Linear progression </a:t>
          </a:r>
          <a:r>
            <a:rPr lang="en-GB" sz="2200" b="0" kern="1200" dirty="0"/>
            <a:t>from today to 2040 does not reflect normal technology uptake patterns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b="1" kern="1200" dirty="0"/>
            <a:t>Earlier targets </a:t>
          </a:r>
          <a:r>
            <a:rPr lang="en-GB" sz="2200" b="0" kern="1200" dirty="0"/>
            <a:t>are the most challenging, enabling conditions for HDV electrification are not yet available</a:t>
          </a:r>
          <a:endParaRPr lang="en-GB" sz="2200" b="0" kern="1200" dirty="0">
            <a:solidFill>
              <a:srgbClr val="FF000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No incentives for decarbonizing new ICE fleet with renewable fuels </a:t>
          </a:r>
          <a:endParaRPr lang="en-GB" sz="2200" kern="1200" dirty="0">
            <a:solidFill>
              <a:srgbClr val="FF0000"/>
            </a:solidFill>
          </a:endParaRPr>
        </a:p>
      </dsp:txBody>
      <dsp:txXfrm>
        <a:off x="0" y="560704"/>
        <a:ext cx="11457645" cy="16469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A6EBF-0FBB-4CF4-9556-75BC60C6E3C5}">
      <dsp:nvSpPr>
        <dsp:cNvPr id="0" name=""/>
        <dsp:cNvSpPr/>
      </dsp:nvSpPr>
      <dsp:spPr>
        <a:xfrm>
          <a:off x="0" y="-163371"/>
          <a:ext cx="11453773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Measurement of CO2 emissions</a:t>
          </a:r>
          <a:endParaRPr lang="en-GB" sz="2400" kern="1200" dirty="0"/>
        </a:p>
      </dsp:txBody>
      <dsp:txXfrm>
        <a:off x="0" y="-163371"/>
        <a:ext cx="11453773" cy="576000"/>
      </dsp:txXfrm>
    </dsp:sp>
    <dsp:sp modelId="{566FAAE6-647B-40A2-BCAA-6C2D8C2399D5}">
      <dsp:nvSpPr>
        <dsp:cNvPr id="0" name=""/>
        <dsp:cNvSpPr/>
      </dsp:nvSpPr>
      <dsp:spPr>
        <a:xfrm>
          <a:off x="5598" y="426009"/>
          <a:ext cx="11453773" cy="24954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The Tank-to-Wheel (</a:t>
          </a:r>
          <a:r>
            <a:rPr lang="en-GB" sz="2200" kern="1200" dirty="0" err="1"/>
            <a:t>TtW</a:t>
          </a:r>
          <a:r>
            <a:rPr lang="en-GB" sz="2200" kern="1200" dirty="0"/>
            <a:t>) approach and absence of an </a:t>
          </a:r>
          <a:r>
            <a:rPr lang="en-GB" sz="2200" b="1" kern="1200" dirty="0"/>
            <a:t>LCA-based</a:t>
          </a:r>
          <a:r>
            <a:rPr lang="en-GB" sz="2200" kern="1200" dirty="0"/>
            <a:t> approach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Definition of ZEVs limited to BEVs and H2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b="0" kern="1200" dirty="0" err="1"/>
            <a:t>TtW</a:t>
          </a:r>
          <a:r>
            <a:rPr lang="en-GB" sz="2200" b="0" kern="1200" dirty="0"/>
            <a:t> approach provides only a partial measurement of CO2 emissions (ignores mining, refining and batteries production processes also from the environmental and social perspective)</a:t>
          </a:r>
          <a:endParaRPr lang="en-GB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b="0" kern="1200" dirty="0"/>
            <a:t>Hampered </a:t>
          </a:r>
          <a:r>
            <a:rPr lang="en-GB" sz="2200" b="1" kern="1200" dirty="0"/>
            <a:t>technology neutrality </a:t>
          </a:r>
          <a:r>
            <a:rPr lang="en-GB" sz="2200" kern="1200" dirty="0"/>
            <a:t>principle – leading</a:t>
          </a:r>
          <a:r>
            <a:rPr lang="en-GB" sz="2200" kern="1200" noProof="0" dirty="0"/>
            <a:t> to suboptimal technological choices and reduces competition</a:t>
          </a:r>
          <a:endParaRPr lang="en-GB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Technology openness mitigates risks and increases transition speed </a:t>
          </a:r>
        </a:p>
      </dsp:txBody>
      <dsp:txXfrm>
        <a:off x="5598" y="426009"/>
        <a:ext cx="11453773" cy="24954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A6EBF-0FBB-4CF4-9556-75BC60C6E3C5}">
      <dsp:nvSpPr>
        <dsp:cNvPr id="0" name=""/>
        <dsp:cNvSpPr/>
      </dsp:nvSpPr>
      <dsp:spPr>
        <a:xfrm>
          <a:off x="0" y="14304"/>
          <a:ext cx="11464970" cy="921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Non-compliance penalties for OEMs</a:t>
          </a:r>
          <a:endParaRPr lang="en-GB" sz="2400" kern="1200" dirty="0"/>
        </a:p>
      </dsp:txBody>
      <dsp:txXfrm>
        <a:off x="0" y="14304"/>
        <a:ext cx="11464970" cy="921600"/>
      </dsp:txXfrm>
    </dsp:sp>
    <dsp:sp modelId="{566FAAE6-647B-40A2-BCAA-6C2D8C2399D5}">
      <dsp:nvSpPr>
        <dsp:cNvPr id="0" name=""/>
        <dsp:cNvSpPr/>
      </dsp:nvSpPr>
      <dsp:spPr>
        <a:xfrm>
          <a:off x="0" y="940259"/>
          <a:ext cx="11464970" cy="1625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solidFill>
                <a:schemeClr val="tx1"/>
              </a:solidFill>
            </a:rPr>
            <a:t>OEM penalties are not conditional with the advancement of the infrastructure - u</a:t>
          </a:r>
          <a:r>
            <a:rPr lang="en-GB" sz="2200" kern="1200" dirty="0"/>
            <a:t>ncertainty regarding the deployment of the infrastructure and readiness of the electricity grid</a:t>
          </a:r>
          <a:endParaRPr lang="en-GB" sz="2200" kern="1200" dirty="0">
            <a:solidFill>
              <a:srgbClr val="FF000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Penalties revenues </a:t>
          </a:r>
          <a:r>
            <a:rPr lang="en-GB" sz="2200" b="0" kern="1200" dirty="0">
              <a:solidFill>
                <a:schemeClr val="tx1"/>
              </a:solidFill>
            </a:rPr>
            <a:t>are not specifically allocated </a:t>
          </a:r>
          <a:r>
            <a:rPr lang="en-GB" sz="2200" kern="1200" dirty="0">
              <a:solidFill>
                <a:schemeClr val="tx1"/>
              </a:solidFill>
            </a:rPr>
            <a:t>to support enabling conditions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No emergency mechanism if the enabling conditions are not sufficiently available</a:t>
          </a:r>
        </a:p>
      </dsp:txBody>
      <dsp:txXfrm>
        <a:off x="0" y="940259"/>
        <a:ext cx="11464970" cy="16250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A6EBF-0FBB-4CF4-9556-75BC60C6E3C5}">
      <dsp:nvSpPr>
        <dsp:cNvPr id="0" name=""/>
        <dsp:cNvSpPr/>
      </dsp:nvSpPr>
      <dsp:spPr>
        <a:xfrm>
          <a:off x="0" y="9074"/>
          <a:ext cx="11464970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The EU’s regulatory approach to the decarbonisation of the HDV sector</a:t>
          </a:r>
          <a:endParaRPr lang="en-GB" sz="2400" kern="1200" dirty="0"/>
        </a:p>
      </dsp:txBody>
      <dsp:txXfrm>
        <a:off x="0" y="9074"/>
        <a:ext cx="11464970" cy="633600"/>
      </dsp:txXfrm>
    </dsp:sp>
    <dsp:sp modelId="{566FAAE6-647B-40A2-BCAA-6C2D8C2399D5}">
      <dsp:nvSpPr>
        <dsp:cNvPr id="0" name=""/>
        <dsp:cNvSpPr/>
      </dsp:nvSpPr>
      <dsp:spPr>
        <a:xfrm>
          <a:off x="0" y="648177"/>
          <a:ext cx="11464970" cy="20532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0" kern="1200" dirty="0"/>
            <a:t>Need of a consistent </a:t>
          </a:r>
          <a:r>
            <a:rPr lang="en-GB" sz="2000" b="1" kern="1200" dirty="0"/>
            <a:t>EU’s legislative approach </a:t>
          </a:r>
          <a:r>
            <a:rPr lang="en-GB" sz="2000" kern="1200" dirty="0"/>
            <a:t>to HDV decarbonisation (CO2 emission standards; EURO7; AFIR; RED, EU ETS road transport) – which offers both supply and demand side incentives</a:t>
          </a:r>
          <a:endParaRPr lang="en-GB" sz="2000" kern="1200" dirty="0">
            <a:solidFill>
              <a:srgbClr val="FF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schemeClr val="tx1"/>
              </a:solidFill>
            </a:rPr>
            <a:t>Limited demand side incentives for alternative technologies undermines both investments and their early availability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EURO7 and CO2 legislation </a:t>
          </a:r>
          <a:r>
            <a:rPr lang="en-GB" sz="2000" b="1" kern="1200" dirty="0"/>
            <a:t>not aligned</a:t>
          </a:r>
          <a:r>
            <a:rPr lang="en-GB" sz="2000" kern="1200" dirty="0"/>
            <a:t>: questionable assumptions behind the IAs of EURO7 and CO2 standards</a:t>
          </a:r>
          <a:endParaRPr lang="en-GB" sz="2000" kern="1200" dirty="0">
            <a:solidFill>
              <a:srgbClr val="FF0000"/>
            </a:solidFill>
          </a:endParaRPr>
        </a:p>
      </dsp:txBody>
      <dsp:txXfrm>
        <a:off x="0" y="648177"/>
        <a:ext cx="11464970" cy="20532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DAD2B-E9BB-4D98-8C80-F1F937C33FE8}">
      <dsp:nvSpPr>
        <dsp:cNvPr id="0" name=""/>
        <dsp:cNvSpPr/>
      </dsp:nvSpPr>
      <dsp:spPr>
        <a:xfrm rot="5400000">
          <a:off x="5228337" y="-1650690"/>
          <a:ext cx="4238023" cy="85354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Electrification of HDV transport comes with important risks related to security of supply: </a:t>
          </a:r>
          <a:r>
            <a:rPr lang="en-GB" sz="2400" b="0" i="0" kern="1200" dirty="0"/>
            <a:t>access to raw materials remains a major strategic challenge for the EU’s battery value chain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Availability of raw materials and high concerns of overdependency with China (</a:t>
          </a:r>
          <a:r>
            <a:rPr lang="en-GB" sz="2400" kern="1200" dirty="0">
              <a:hlinkClick xmlns:r="http://schemas.openxmlformats.org/officeDocument/2006/relationships" r:id="rId1"/>
            </a:rPr>
            <a:t>Report of the European Court of Auditors</a:t>
          </a:r>
          <a:r>
            <a:rPr lang="en-GB" sz="2400" kern="1200" dirty="0"/>
            <a:t>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Need of more reliance to secure supply, Critical Raw Materials Act and Net-Zero Industrial Act are not sufficient</a:t>
          </a:r>
        </a:p>
      </dsp:txBody>
      <dsp:txXfrm rot="-5400000">
        <a:off x="3079613" y="704917"/>
        <a:ext cx="8328590" cy="3824257"/>
      </dsp:txXfrm>
    </dsp:sp>
    <dsp:sp modelId="{334C07E7-28C0-43EF-B6C9-7DE8B67C5E06}">
      <dsp:nvSpPr>
        <dsp:cNvPr id="0" name=""/>
        <dsp:cNvSpPr/>
      </dsp:nvSpPr>
      <dsp:spPr>
        <a:xfrm>
          <a:off x="0" y="0"/>
          <a:ext cx="3078353" cy="5234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Risks related to the security of supply</a:t>
          </a:r>
        </a:p>
      </dsp:txBody>
      <dsp:txXfrm>
        <a:off x="150273" y="150273"/>
        <a:ext cx="2777807" cy="49335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89CB9-02EF-44A6-8BE6-9C2850B419BC}">
      <dsp:nvSpPr>
        <dsp:cNvPr id="0" name=""/>
        <dsp:cNvSpPr/>
      </dsp:nvSpPr>
      <dsp:spPr>
        <a:xfrm rot="5400000">
          <a:off x="5247049" y="-1650669"/>
          <a:ext cx="4187273" cy="8535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HDV is a fundamental of the EU economy and internal market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EU’s leadership in ICE engines; two main external competitors: </a:t>
          </a:r>
          <a:r>
            <a:rPr lang="en-GB" sz="2400" b="1" kern="1200" dirty="0"/>
            <a:t>China</a:t>
          </a:r>
          <a:r>
            <a:rPr lang="en-GB" sz="2400" kern="1200" dirty="0"/>
            <a:t>’s state-economy and </a:t>
          </a:r>
          <a:r>
            <a:rPr lang="en-GB" sz="2400" b="1" kern="1200" dirty="0"/>
            <a:t>US</a:t>
          </a:r>
          <a:r>
            <a:rPr lang="en-GB" sz="2400" kern="1200" dirty="0"/>
            <a:t>’IRA as major challenges for the sector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China’s market entry in the HDV sector is a risk (with already 25% in the bus sector)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Risks of displacement of economic value from domestic automotive value chains</a:t>
          </a:r>
        </a:p>
      </dsp:txBody>
      <dsp:txXfrm rot="-5400000">
        <a:off x="3072971" y="727815"/>
        <a:ext cx="8331024" cy="3778461"/>
      </dsp:txXfrm>
    </dsp:sp>
    <dsp:sp modelId="{9828CFD9-E35C-4AF1-BE6E-834989557913}">
      <dsp:nvSpPr>
        <dsp:cNvPr id="0" name=""/>
        <dsp:cNvSpPr/>
      </dsp:nvSpPr>
      <dsp:spPr>
        <a:xfrm>
          <a:off x="0" y="0"/>
          <a:ext cx="3065028" cy="5234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Competitiveness</a:t>
          </a:r>
          <a:r>
            <a:rPr lang="en-GB" sz="2900" kern="1200" dirty="0"/>
            <a:t> of the EU’s HDV sector</a:t>
          </a:r>
        </a:p>
      </dsp:txBody>
      <dsp:txXfrm>
        <a:off x="149622" y="149622"/>
        <a:ext cx="2765784" cy="49348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C875B-C051-4E59-9635-A4CDC9BC080E}">
      <dsp:nvSpPr>
        <dsp:cNvPr id="0" name=""/>
        <dsp:cNvSpPr/>
      </dsp:nvSpPr>
      <dsp:spPr>
        <a:xfrm rot="5400000">
          <a:off x="5079126" y="-1734700"/>
          <a:ext cx="4187273" cy="86474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Open technology approaches would limit supply related risks creating unintended consequences or risks of market disruptions</a:t>
          </a:r>
          <a:endParaRPr lang="en-GB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Risks of a </a:t>
          </a:r>
          <a:r>
            <a:rPr lang="en-GB" sz="2400" b="1" kern="1200" dirty="0"/>
            <a:t>fragmented market for ZEVs across Europe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Safeguard cross-border HDV transport across the EU - increase available EU and national funding for infrastructure deployment and facilitate faster permitting procedures</a:t>
          </a:r>
        </a:p>
      </dsp:txBody>
      <dsp:txXfrm rot="-5400000">
        <a:off x="2849029" y="699803"/>
        <a:ext cx="8443061" cy="3778461"/>
      </dsp:txXfrm>
    </dsp:sp>
    <dsp:sp modelId="{D13098CF-462E-4BA7-88CB-512E87DF7B7F}">
      <dsp:nvSpPr>
        <dsp:cNvPr id="0" name=""/>
        <dsp:cNvSpPr/>
      </dsp:nvSpPr>
      <dsp:spPr>
        <a:xfrm>
          <a:off x="0" y="0"/>
          <a:ext cx="2934428" cy="5234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Resilience of the EU’s HDV sector</a:t>
          </a:r>
        </a:p>
      </dsp:txBody>
      <dsp:txXfrm>
        <a:off x="143247" y="143247"/>
        <a:ext cx="2647934" cy="49475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D8174-BFD9-4225-86D8-C99591B4DD35}">
      <dsp:nvSpPr>
        <dsp:cNvPr id="0" name=""/>
        <dsp:cNvSpPr/>
      </dsp:nvSpPr>
      <dsp:spPr>
        <a:xfrm rot="5400000">
          <a:off x="4761748" y="-1820763"/>
          <a:ext cx="4802551" cy="89066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solidFill>
                <a:schemeClr val="tx1"/>
              </a:solidFill>
            </a:rPr>
            <a:t>Capital costs of BEVs are higher than ICE vehicles (i.e. cost of components), implications for SMEs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Entire ICE supply chains and supporting businesses at risk - component producers, retail dealers, service providers, used vehicle traders</a:t>
          </a:r>
          <a:endParaRPr lang="en-GB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solidFill>
                <a:schemeClr val="tx1"/>
              </a:solidFill>
            </a:rPr>
            <a:t>Uncertain TCO cost-parity between BEVs and ICE (e.g. price of raw materials, electricity costs)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noProof="0" dirty="0">
              <a:solidFill>
                <a:schemeClr val="tx1"/>
              </a:solidFill>
            </a:rPr>
            <a:t>Increased supply chain costs are ultimately borne by end-users </a:t>
          </a:r>
        </a:p>
      </dsp:txBody>
      <dsp:txXfrm rot="-5400000">
        <a:off x="2709722" y="465704"/>
        <a:ext cx="8672163" cy="4333669"/>
      </dsp:txXfrm>
    </dsp:sp>
    <dsp:sp modelId="{08C86F97-A195-452A-83D6-375C808A3BA3}">
      <dsp:nvSpPr>
        <dsp:cNvPr id="0" name=""/>
        <dsp:cNvSpPr/>
      </dsp:nvSpPr>
      <dsp:spPr>
        <a:xfrm>
          <a:off x="0" y="0"/>
          <a:ext cx="2709622" cy="5234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kern="1200" dirty="0"/>
            <a:t>Social implications</a:t>
          </a:r>
        </a:p>
      </dsp:txBody>
      <dsp:txXfrm>
        <a:off x="132273" y="132273"/>
        <a:ext cx="2445076" cy="496954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1E396-448D-4BD0-A493-7700403D9CA5}">
      <dsp:nvSpPr>
        <dsp:cNvPr id="0" name=""/>
        <dsp:cNvSpPr/>
      </dsp:nvSpPr>
      <dsp:spPr>
        <a:xfrm>
          <a:off x="0" y="0"/>
          <a:ext cx="116157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0833B-E43A-4CC4-8DE5-6B818034D64E}">
      <dsp:nvSpPr>
        <dsp:cNvPr id="0" name=""/>
        <dsp:cNvSpPr/>
      </dsp:nvSpPr>
      <dsp:spPr>
        <a:xfrm>
          <a:off x="0" y="0"/>
          <a:ext cx="116824" cy="5233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800" kern="1200" dirty="0">
              <a:solidFill>
                <a:schemeClr val="bg1"/>
              </a:solidFill>
            </a:rPr>
            <a:t>_</a:t>
          </a:r>
          <a:endParaRPr lang="en-GB" sz="800" kern="1200" dirty="0">
            <a:solidFill>
              <a:schemeClr val="bg1"/>
            </a:solidFill>
          </a:endParaRPr>
        </a:p>
      </dsp:txBody>
      <dsp:txXfrm>
        <a:off x="0" y="0"/>
        <a:ext cx="116824" cy="5233986"/>
      </dsp:txXfrm>
    </dsp:sp>
    <dsp:sp modelId="{AA3F5494-862B-4999-94DC-CE52B85EA5CA}">
      <dsp:nvSpPr>
        <dsp:cNvPr id="0" name=""/>
        <dsp:cNvSpPr/>
      </dsp:nvSpPr>
      <dsp:spPr>
        <a:xfrm>
          <a:off x="252436" y="49324"/>
          <a:ext cx="10320812" cy="986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Zero-tailpipe emissions offer the best solution to decarbonizing heavy-duty transport, with air quality benefits</a:t>
          </a:r>
        </a:p>
      </dsp:txBody>
      <dsp:txXfrm>
        <a:off x="252436" y="49324"/>
        <a:ext cx="10320812" cy="986483"/>
      </dsp:txXfrm>
    </dsp:sp>
    <dsp:sp modelId="{6EBBBF9D-F92C-48DB-89A4-387773120453}">
      <dsp:nvSpPr>
        <dsp:cNvPr id="0" name=""/>
        <dsp:cNvSpPr/>
      </dsp:nvSpPr>
      <dsp:spPr>
        <a:xfrm>
          <a:off x="116824" y="1035808"/>
          <a:ext cx="72326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915B5-8FB6-4715-8366-438221210027}">
      <dsp:nvSpPr>
        <dsp:cNvPr id="0" name=""/>
        <dsp:cNvSpPr/>
      </dsp:nvSpPr>
      <dsp:spPr>
        <a:xfrm>
          <a:off x="252436" y="1085132"/>
          <a:ext cx="10580279" cy="986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However, transition speed is limited by several factors including financial, infrastructure and operational constraints</a:t>
          </a:r>
          <a:endParaRPr lang="en-US" sz="2400" kern="1200" noProof="0" dirty="0"/>
        </a:p>
      </dsp:txBody>
      <dsp:txXfrm>
        <a:off x="252436" y="1085132"/>
        <a:ext cx="10580279" cy="986483"/>
      </dsp:txXfrm>
    </dsp:sp>
    <dsp:sp modelId="{5AEF0E0C-9D45-4D99-AF61-5E3AB7A545AC}">
      <dsp:nvSpPr>
        <dsp:cNvPr id="0" name=""/>
        <dsp:cNvSpPr/>
      </dsp:nvSpPr>
      <dsp:spPr>
        <a:xfrm>
          <a:off x="116824" y="2071616"/>
          <a:ext cx="72326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7F451-F31D-4DC1-A1F9-F2130C3BBCC7}">
      <dsp:nvSpPr>
        <dsp:cNvPr id="0" name=""/>
        <dsp:cNvSpPr/>
      </dsp:nvSpPr>
      <dsp:spPr>
        <a:xfrm>
          <a:off x="252436" y="2120940"/>
          <a:ext cx="10840455" cy="986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noProof="0" dirty="0"/>
            <a:t>Developing alternative technology pathways </a:t>
          </a:r>
          <a:r>
            <a:rPr lang="en-GB" sz="2400" kern="1200" dirty="0"/>
            <a:t>mitigates risks and inherent with tailpipe only</a:t>
          </a:r>
          <a:r>
            <a:rPr lang="en-GB" sz="2400" kern="1200" noProof="0" dirty="0"/>
            <a:t> solutions</a:t>
          </a:r>
          <a:r>
            <a:rPr lang="en-GB" sz="2400" kern="1200" dirty="0"/>
            <a:t> and facilitates faster decarbonisation</a:t>
          </a:r>
          <a:endParaRPr lang="en-GB" sz="2400" kern="1200" noProof="0" dirty="0"/>
        </a:p>
      </dsp:txBody>
      <dsp:txXfrm>
        <a:off x="252436" y="2120940"/>
        <a:ext cx="10840455" cy="986483"/>
      </dsp:txXfrm>
    </dsp:sp>
    <dsp:sp modelId="{9C4BB9BE-6F28-480C-A324-DED81DA95623}">
      <dsp:nvSpPr>
        <dsp:cNvPr id="0" name=""/>
        <dsp:cNvSpPr/>
      </dsp:nvSpPr>
      <dsp:spPr>
        <a:xfrm>
          <a:off x="116824" y="3107424"/>
          <a:ext cx="72326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CD1CFF-ECC1-422D-BE5F-0F6878CD996B}">
      <dsp:nvSpPr>
        <dsp:cNvPr id="0" name=""/>
        <dsp:cNvSpPr/>
      </dsp:nvSpPr>
      <dsp:spPr>
        <a:xfrm>
          <a:off x="252436" y="3156748"/>
          <a:ext cx="11100418" cy="986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noProof="0" dirty="0"/>
            <a:t>Alternative pathways diversifies supply and reduce overdependency on non-EU suppliers</a:t>
          </a:r>
        </a:p>
      </dsp:txBody>
      <dsp:txXfrm>
        <a:off x="252436" y="3156748"/>
        <a:ext cx="11100418" cy="986483"/>
      </dsp:txXfrm>
    </dsp:sp>
    <dsp:sp modelId="{87608A92-38A9-4F46-AB11-E247925959FA}">
      <dsp:nvSpPr>
        <dsp:cNvPr id="0" name=""/>
        <dsp:cNvSpPr/>
      </dsp:nvSpPr>
      <dsp:spPr>
        <a:xfrm>
          <a:off x="116824" y="4143232"/>
          <a:ext cx="72326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AFCF17-22C2-4725-ADE2-67A9A301A1F9}">
      <dsp:nvSpPr>
        <dsp:cNvPr id="0" name=""/>
        <dsp:cNvSpPr/>
      </dsp:nvSpPr>
      <dsp:spPr>
        <a:xfrm>
          <a:off x="252436" y="4192556"/>
          <a:ext cx="11359174" cy="986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noProof="0" dirty="0"/>
            <a:t>The absence of an LCA-based approach shouldn’t disregard climate, environmental and social effects of zero-tailpipe technologies – mainly BEVs</a:t>
          </a:r>
        </a:p>
      </dsp:txBody>
      <dsp:txXfrm>
        <a:off x="252436" y="4192556"/>
        <a:ext cx="11359174" cy="986483"/>
      </dsp:txXfrm>
    </dsp:sp>
    <dsp:sp modelId="{F1F450B7-CDF9-4C37-8601-0BEE3DB2104C}">
      <dsp:nvSpPr>
        <dsp:cNvPr id="0" name=""/>
        <dsp:cNvSpPr/>
      </dsp:nvSpPr>
      <dsp:spPr>
        <a:xfrm>
          <a:off x="116824" y="5179040"/>
          <a:ext cx="72326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D1CA6B-F26F-1B43-AF77-C4F0A3ED7A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6F68A1-C323-B647-940D-18B257F373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90628EA5-3B57-EB45-AB9E-A048054F959C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1A8AC-4164-0C43-926E-505BC0BDC3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1FF39F-F0D0-014E-AAE5-B4774C48F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1CF93CC9-238D-3A4D-96C0-6A460E557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758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932DA37D-2FDE-F047-A814-B89AF3CAA99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167819B1-5A62-8942-A1A9-7C81B8FCF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80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044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857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486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709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838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761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874" indent="-342874" defTabSz="914330">
              <a:buFont typeface="Symbol" pitchFamily="2" charset="2"/>
              <a:buChar char=""/>
              <a:tabLst>
                <a:tab pos="457165" algn="l"/>
              </a:tabLst>
              <a:defRPr/>
            </a:pPr>
            <a:r>
              <a:rPr lang="en-GB" sz="1200" b="0" dirty="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Thank you Darren</a:t>
            </a:r>
          </a:p>
          <a:p>
            <a:pPr marL="342874" marR="0" lvl="0" indent="-342874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"/>
              <a:tabLst>
                <a:tab pos="457165" algn="l"/>
              </a:tabLst>
              <a:defRPr/>
            </a:pPr>
            <a:r>
              <a:rPr lang="en-GB" sz="1200" b="0" dirty="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This table compares the European Commission proposal for </a:t>
            </a:r>
            <a:r>
              <a:rPr lang="en-GB" sz="1200" b="0" i="0" u="none" strike="noStrike" baseline="0" dirty="0">
                <a:solidFill>
                  <a:srgbClr val="000000"/>
                </a:solidFill>
                <a:latin typeface="+mn-lt"/>
              </a:rPr>
              <a:t>strengthened CO₂ emission performance standards for new HDVs with</a:t>
            </a:r>
            <a:r>
              <a:rPr lang="en-GB" sz="1200" b="0" dirty="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selected AMs of the Draft Report of MEP Yannick </a:t>
            </a:r>
            <a:r>
              <a:rPr lang="en-GB" sz="1200" b="0" dirty="0" err="1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Jadot</a:t>
            </a:r>
            <a:r>
              <a:rPr lang="en-GB" sz="1200" b="0" dirty="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Rapporteur for the ENVI Committee</a:t>
            </a:r>
          </a:p>
          <a:p>
            <a:pPr marL="342874" marR="0" lvl="0" indent="-342874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"/>
              <a:tabLst>
                <a:tab pos="457165" algn="l"/>
              </a:tabLst>
              <a:defRPr/>
            </a:pPr>
            <a:r>
              <a:rPr lang="en-GB" sz="1200" b="0" dirty="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Rapporteur proposes to amend the Definition of ZEVs and bring it back to the levels of the current proposal: …</a:t>
            </a:r>
          </a:p>
          <a:p>
            <a:pPr marL="342874" marR="0" lvl="0" indent="-342874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"/>
              <a:tabLst>
                <a:tab pos="457165" algn="l"/>
              </a:tabLst>
              <a:defRPr/>
            </a:pPr>
            <a:r>
              <a:rPr lang="en-GB" sz="1200" b="0" dirty="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Targets are raised:</a:t>
            </a:r>
          </a:p>
          <a:p>
            <a:pPr marL="342874" marR="0" lvl="0" indent="-342874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"/>
              <a:tabLst>
                <a:tab pos="457165" algn="l"/>
              </a:tabLst>
              <a:defRPr/>
            </a:pPr>
            <a:r>
              <a:rPr lang="en-GB" sz="1200" b="0" dirty="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EC proposed a 100% ZEV target for urban buses in 2030; but included a possibility for MSs to exempt a limited share; the Rapporteur proposes to remove this exemption </a:t>
            </a:r>
          </a:p>
          <a:p>
            <a:pPr marL="342874" marR="0" lvl="0" indent="-342874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"/>
              <a:tabLst>
                <a:tab pos="457165" algn="l"/>
              </a:tabLst>
              <a:defRPr/>
            </a:pPr>
            <a:r>
              <a:rPr lang="en-GB" sz="1200" b="1" i="1" u="none" strike="noStrike" baseline="0" dirty="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ZLEV incentive mechanism</a:t>
            </a:r>
            <a:r>
              <a:rPr lang="en-GB" sz="1200" b="0" i="1" u="none" strike="noStrike" baseline="0" dirty="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200" b="0" i="0" u="none" strike="noStrike" baseline="0" dirty="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extended to 2029, from 2025 onward credits can be used to offset debts until 2039 while debts are limited to 5 years -  a reporting period. The Rapporteur proposes to bring back to 5 years the validity of credits earned from 2025 to prevent credits accumulation</a:t>
            </a:r>
          </a:p>
          <a:p>
            <a:pPr marL="342874" marR="0" lvl="0" indent="-342874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"/>
              <a:tabLst>
                <a:tab pos="457165" algn="l"/>
              </a:tabLst>
              <a:defRPr/>
            </a:pPr>
            <a:r>
              <a:rPr lang="en-GB" sz="1200" b="1" i="1" u="none" strike="noStrike" baseline="0" dirty="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Zero-emission HDVs Forum:</a:t>
            </a:r>
          </a:p>
          <a:p>
            <a:pPr marL="342874" marR="0" lvl="0" indent="-342874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"/>
              <a:tabLst>
                <a:tab pos="457165" algn="l"/>
              </a:tabLst>
              <a:defRPr/>
            </a:pPr>
            <a:r>
              <a:rPr lang="en-GB" sz="1200" b="0" dirty="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Last but not least; the Rapporteur agrees with a 2028 review and specifies some aspects the review should look at</a:t>
            </a:r>
          </a:p>
          <a:p>
            <a:pPr marL="342874" marR="0" lvl="0" indent="-342874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"/>
              <a:tabLst>
                <a:tab pos="457165" algn="l"/>
              </a:tabLst>
              <a:defRPr/>
            </a:pPr>
            <a:endParaRPr lang="en-GB" b="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874" marR="0" lvl="0" indent="-342874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"/>
              <a:tabLst>
                <a:tab pos="457165" algn="l"/>
              </a:tabLst>
              <a:defRPr/>
            </a:pPr>
            <a:endParaRPr lang="en-GB" b="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En plus: </a:t>
            </a:r>
            <a:r>
              <a:rPr lang="en-GB" b="1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Credits </a:t>
            </a:r>
            <a:r>
              <a:rPr lang="en-GB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earned over 2019-2024 can only be used to offset any debts earned in 2025, while credits earned from 2025 onward can be used to offset debts until 2039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271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850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30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750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552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43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44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432" y="4310142"/>
            <a:ext cx="10515600" cy="468103"/>
          </a:xfrm>
          <a:prstGeom prst="rect">
            <a:avLst/>
          </a:prstGeom>
        </p:spPr>
        <p:txBody>
          <a:bodyPr/>
          <a:lstStyle>
            <a:lvl1pPr>
              <a:defRPr lang="en-GB" sz="1800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Name(s) of presenters</a:t>
            </a:r>
            <a:r>
              <a:rPr lang="en-US" b="0" dirty="0"/>
              <a:t>, affiliation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432" y="3132712"/>
            <a:ext cx="10911367" cy="380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2000" b="0" i="0" kern="1200" dirty="0" smtClean="0">
                <a:solidFill>
                  <a:srgbClr val="1F6BA7"/>
                </a:solidFill>
                <a:latin typeface="Cambria" panose="02040503050406030204" pitchFamily="18" charset="0"/>
                <a:ea typeface="+mn-ea"/>
                <a:cs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Subtitle – location, date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2432" y="2323677"/>
            <a:ext cx="10911367" cy="7144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600" b="1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  <a:lvl2pPr>
              <a:defRPr lang="en-US" sz="2400" b="1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2400" b="1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lang="en-US" sz="2400" b="1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lang="en-GB" sz="2400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Main title</a:t>
            </a:r>
          </a:p>
        </p:txBody>
      </p:sp>
      <p:cxnSp>
        <p:nvCxnSpPr>
          <p:cNvPr id="12" name="Connettore 1 15"/>
          <p:cNvCxnSpPr>
            <a:cxnSpLocks/>
          </p:cNvCxnSpPr>
          <p:nvPr userDrawn="1"/>
        </p:nvCxnSpPr>
        <p:spPr>
          <a:xfrm>
            <a:off x="442432" y="5942730"/>
            <a:ext cx="11565954" cy="0"/>
          </a:xfrm>
          <a:prstGeom prst="line">
            <a:avLst/>
          </a:prstGeom>
          <a:ln w="6350" cmpd="sng">
            <a:solidFill>
              <a:srgbClr val="1F497D"/>
            </a:solidFill>
          </a:ln>
          <a:effectLst>
            <a:outerShdw dist="12700" dir="5400000" sx="0" sy="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59217" y="655227"/>
            <a:ext cx="3188315" cy="271462"/>
          </a:xfrm>
          <a:prstGeom prst="rect">
            <a:avLst/>
          </a:prstGeom>
        </p:spPr>
        <p:txBody>
          <a:bodyPr/>
          <a:lstStyle>
            <a:lvl1pPr>
              <a:defRPr lang="en-US" sz="1600" b="1" kern="1200" dirty="0" smtClean="0">
                <a:solidFill>
                  <a:prstClr val="white"/>
                </a:solidFill>
                <a:latin typeface="Open Sans"/>
                <a:ea typeface="+mn-ea"/>
                <a:cs typeface="Open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Immagin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61119" y="386816"/>
            <a:ext cx="4606591" cy="7144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38A5C0-9CAE-D448-9A43-C65D1B01E4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793" y="5338161"/>
            <a:ext cx="2478779" cy="138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569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304722" y="1246798"/>
            <a:ext cx="11616345" cy="523409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lvl1pPr>
          </a:lstStyle>
          <a:p>
            <a:pPr marL="0" indent="0">
              <a:buNone/>
            </a:pPr>
            <a:r>
              <a:rPr lang="it-IT" b="1" dirty="0">
                <a:latin typeface="Open Sans"/>
                <a:cs typeface="Open Sans"/>
              </a:rPr>
              <a:t>Text (</a:t>
            </a:r>
            <a:r>
              <a:rPr lang="it-IT" b="1" dirty="0" err="1">
                <a:latin typeface="Open Sans"/>
                <a:cs typeface="Open Sans"/>
              </a:rPr>
              <a:t>title</a:t>
            </a:r>
            <a:r>
              <a:rPr lang="it-IT" b="1" dirty="0">
                <a:latin typeface="Open Sans"/>
                <a:cs typeface="Open Sans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1800" dirty="0">
                <a:latin typeface="Open Sans"/>
                <a:cs typeface="Open Sans"/>
              </a:rPr>
              <a:t>Text </a:t>
            </a:r>
            <a:r>
              <a:rPr lang="it-IT" sz="1800" dirty="0" err="1">
                <a:latin typeface="Open Sans"/>
                <a:cs typeface="Open Sans"/>
              </a:rPr>
              <a:t>Lorem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ipsum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dolor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sitmkn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djsoinsc-msdece</a:t>
            </a:r>
            <a:r>
              <a:rPr lang="it-IT" sz="1800" dirty="0">
                <a:latin typeface="Open Sans"/>
                <a:cs typeface="Open Sans"/>
              </a:rPr>
              <a:t>. </a:t>
            </a:r>
            <a:r>
              <a:rPr lang="it-IT" sz="1800" dirty="0" err="1">
                <a:latin typeface="Open Sans"/>
                <a:cs typeface="Open Sans"/>
              </a:rPr>
              <a:t>Lorem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ipsum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dolor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sitmkn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djsoinsc-msdece</a:t>
            </a:r>
            <a:r>
              <a:rPr lang="it-IT" sz="1800" dirty="0">
                <a:latin typeface="Open Sans"/>
                <a:cs typeface="Open Sans"/>
              </a:rPr>
              <a:t>.</a:t>
            </a:r>
          </a:p>
          <a:p>
            <a:pPr marL="0" indent="0">
              <a:buNone/>
            </a:pPr>
            <a:endParaRPr lang="it-IT" sz="1800" dirty="0">
              <a:latin typeface="Open Sans"/>
              <a:cs typeface="Open Sans"/>
            </a:endParaRPr>
          </a:p>
          <a:p>
            <a:pPr marL="0" indent="0">
              <a:buNone/>
            </a:pPr>
            <a:endParaRPr lang="it-IT" sz="1800" dirty="0">
              <a:latin typeface="Open Sans"/>
              <a:cs typeface="Open Sans"/>
            </a:endParaRPr>
          </a:p>
          <a:p>
            <a:pPr marL="0" indent="0">
              <a:buNone/>
            </a:pPr>
            <a:endParaRPr lang="it-IT" sz="1800" dirty="0">
              <a:latin typeface="Open Sans"/>
              <a:cs typeface="Open Sans"/>
            </a:endParaRP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63609" y="420625"/>
            <a:ext cx="10935855" cy="5303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b="1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1pPr>
            <a:lvl2pPr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2pPr>
            <a:lvl3pPr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3pPr>
            <a:lvl4pPr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4pPr>
            <a:lvl5pPr>
              <a:defRPr lang="en-GB" sz="1050" kern="1200" dirty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E641C7-CC69-6945-A1AC-1FF05AD96B6F}"/>
              </a:ext>
            </a:extLst>
          </p:cNvPr>
          <p:cNvCxnSpPr>
            <a:cxnSpLocks/>
          </p:cNvCxnSpPr>
          <p:nvPr userDrawn="1"/>
        </p:nvCxnSpPr>
        <p:spPr>
          <a:xfrm>
            <a:off x="12135497" y="0"/>
            <a:ext cx="0" cy="685800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F027964-0995-8F43-9E2B-8D42B3704A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645" y="27832"/>
            <a:ext cx="1913263" cy="107105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204E7F-823B-6242-BF5D-893F8B1E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867" y="6411586"/>
            <a:ext cx="2743200" cy="365125"/>
          </a:xfrm>
        </p:spPr>
        <p:txBody>
          <a:bodyPr/>
          <a:lstStyle>
            <a:lvl1pPr>
              <a:defRPr sz="1600"/>
            </a:lvl1pPr>
          </a:lstStyle>
          <a:p>
            <a:fld id="{F26FC048-DF4E-0746-B313-543F0DD72F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4158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8DBD6C-32A7-3F44-A2EB-469D7D3C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8AB5F-426D-FC43-A1CE-4A8228FF0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AE1AC-505D-D244-BF59-1FF84006F7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556B6-3911-514A-A2D3-508B453B6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FC081-57EB-A143-A1A7-1FC603BAE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FC048-DF4E-0746-B313-543F0DD72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83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2C9BC-2C6A-4244-998F-180C3DF2B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32" y="4222438"/>
            <a:ext cx="10515600" cy="963337"/>
          </a:xfrm>
        </p:spPr>
        <p:txBody>
          <a:bodyPr>
            <a:normAutofit/>
          </a:bodyPr>
          <a:lstStyle/>
          <a:p>
            <a:r>
              <a:rPr lang="en-US" dirty="0"/>
              <a:t>Andrei Marcu, Darren Newman, Ariel Carpanini, Jeanne Marullaz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CA48D-17FA-3841-95FC-E9FFE39557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Brussels, 29</a:t>
            </a:r>
            <a:r>
              <a:rPr lang="en-GB" baseline="30000" dirty="0"/>
              <a:t>th</a:t>
            </a:r>
            <a:r>
              <a:rPr lang="en-GB" dirty="0"/>
              <a:t> June 2023, Discussing ENVI position on the EC proposal strengthening the CO2 standards for HDVs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94FA6-4096-AD4C-A6CA-70A4B56BB1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1E6BA7"/>
                </a:solidFill>
                <a:latin typeface="Cambria Math" charset="0"/>
                <a:ea typeface="Cambria Math" charset="0"/>
                <a:cs typeface="Cambria Math" charset="0"/>
              </a:rPr>
              <a:t>The paths to decarbonised and sustainable transport</a:t>
            </a:r>
          </a:p>
        </p:txBody>
      </p:sp>
    </p:spTree>
    <p:extLst>
      <p:ext uri="{BB962C8B-B14F-4D97-AF65-F5344CB8AC3E}">
        <p14:creationId xmlns:p14="http://schemas.microsoft.com/office/powerpoint/2010/main" val="42327927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426C443-C0C5-BC03-1B2B-65052EABFC5D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042098702"/>
              </p:ext>
            </p:extLst>
          </p:nvPr>
        </p:nvGraphicFramePr>
        <p:xfrm>
          <a:off x="304722" y="1246798"/>
          <a:ext cx="11616345" cy="5234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8F941-85AA-F654-D73E-147E858B75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Implications for the EU’s HDV sector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47F21-DB13-ECD0-8BB0-6B0F57809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37349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E6797-2ED8-66CD-4942-792D1294D7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ERCST preliminary remarks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8279A-D08F-FA20-8F31-E833A2705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11</a:t>
            </a:fld>
            <a:endParaRPr lang="en-GB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278BE36-B737-6EE4-2BDD-27D04415CC8A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601787192"/>
              </p:ext>
            </p:extLst>
          </p:nvPr>
        </p:nvGraphicFramePr>
        <p:xfrm>
          <a:off x="304800" y="1246188"/>
          <a:ext cx="11615738" cy="5233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928108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B1105F-22E1-9FDC-80C3-487760FE61F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0214" y="1088537"/>
            <a:ext cx="5515786" cy="854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Thank you for your attention!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3CC36-D36F-E470-C161-E52FBA8A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29607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647A0A-EE09-4024-D7EE-AD6EF86E303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The ERCST welcomes the CO2 regulation for HDVs as a step towards the decarbonisation of road transport in the EU</a:t>
            </a:r>
          </a:p>
          <a:p>
            <a:r>
              <a:rPr lang="en-GB" dirty="0"/>
              <a:t>The regulation is necessary to limit emissions from the sector and align it with the objective of climate neutrality by 2050</a:t>
            </a:r>
          </a:p>
          <a:p>
            <a:r>
              <a:rPr lang="en-GB" dirty="0"/>
              <a:t>The trajectory, scope and incentives provide a pathway for ZEVs to deliver the necessary reduction in CO2 over time, provided enabling conditions can be met</a:t>
            </a:r>
          </a:p>
          <a:p>
            <a:r>
              <a:rPr lang="en-GB" dirty="0"/>
              <a:t>Our objective is to examine the proposed Regulation through the lens of the ERCST framework “</a:t>
            </a:r>
            <a:r>
              <a:rPr lang="en-GB" b="1" i="1" dirty="0"/>
              <a:t>Review of Decarbonization Policies for Heavy-Duty Transport – In search of a new analytical framework”</a:t>
            </a:r>
            <a:r>
              <a:rPr lang="en-GB" dirty="0"/>
              <a:t> and identify areas where adjustments are necessary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8DB72-9F97-8674-FBA7-F61AF54D7B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0" lang="fr-BE" sz="3200" b="1" i="0" u="none" strike="noStrike" kern="1200" cap="none" spc="0" normalizeH="0" baseline="0" noProof="0" dirty="0">
                <a:ln>
                  <a:noFill/>
                </a:ln>
                <a:solidFill>
                  <a:srgbClr val="1F6BA7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Open Sans"/>
              </a:rPr>
              <a:t>Introduction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5FF0C-981D-7585-2077-FAC95375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33225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1442D0-D623-73FB-40C4-52DBD3664DA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Main amendments of the Draft Report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Main elements of the EC proposal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Implications for the EU’s HDV sector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ERCST’s preliminary remarks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6FD5B-80CB-BD47-6FDC-341327DA79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BE" dirty="0">
                <a:latin typeface="Cambria Math" panose="02040503050406030204" pitchFamily="18" charset="0"/>
                <a:ea typeface="Cambria Math" panose="02040503050406030204" pitchFamily="18" charset="0"/>
              </a:rPr>
              <a:t>Content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A5F640-4915-46CC-08FF-FA48207DB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53267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29112-614C-A535-DC23-570C732860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Elements of the Draft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EACD2-74DB-2F9D-25EC-867330038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4</a:t>
            </a:fld>
            <a:endParaRPr lang="en-GB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C71AE15-02A7-45CF-3457-8D11288C15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818977"/>
              </p:ext>
            </p:extLst>
          </p:nvPr>
        </p:nvGraphicFramePr>
        <p:xfrm>
          <a:off x="0" y="0"/>
          <a:ext cx="12192001" cy="6858000"/>
        </p:xfrm>
        <a:graphic>
          <a:graphicData uri="http://schemas.openxmlformats.org/drawingml/2006/table">
            <a:tbl>
              <a:tblPr firstRow="1" firstCol="1" bandRow="1">
                <a:tableStyleId>{638B1855-1B75-4FBE-930C-398BA8C253C6}</a:tableStyleId>
              </a:tblPr>
              <a:tblGrid>
                <a:gridCol w="2162175">
                  <a:extLst>
                    <a:ext uri="{9D8B030D-6E8A-4147-A177-3AD203B41FA5}">
                      <a16:colId xmlns:a16="http://schemas.microsoft.com/office/drawing/2014/main" val="3736433367"/>
                    </a:ext>
                  </a:extLst>
                </a:gridCol>
                <a:gridCol w="4627420">
                  <a:extLst>
                    <a:ext uri="{9D8B030D-6E8A-4147-A177-3AD203B41FA5}">
                      <a16:colId xmlns:a16="http://schemas.microsoft.com/office/drawing/2014/main" val="3095351880"/>
                    </a:ext>
                  </a:extLst>
                </a:gridCol>
                <a:gridCol w="5402406">
                  <a:extLst>
                    <a:ext uri="{9D8B030D-6E8A-4147-A177-3AD203B41FA5}">
                      <a16:colId xmlns:a16="http://schemas.microsoft.com/office/drawing/2014/main" val="3415356243"/>
                    </a:ext>
                  </a:extLst>
                </a:gridCol>
              </a:tblGrid>
              <a:tr h="298098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Topic</a:t>
                      </a:r>
                      <a:endParaRPr lang="en-GB" sz="1600" noProof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99" marR="37499" marT="5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 Review Proposal</a:t>
                      </a:r>
                    </a:p>
                  </a:txBody>
                  <a:tcPr marL="37499" marR="37499" marT="5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EP Draft Report</a:t>
                      </a:r>
                      <a:endParaRPr lang="en-GB" sz="1600" noProof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99" marR="37499" marT="5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178765"/>
                  </a:ext>
                </a:extLst>
              </a:tr>
              <a:tr h="684962">
                <a:tc>
                  <a:txBody>
                    <a:bodyPr/>
                    <a:lstStyle/>
                    <a:p>
                      <a:pPr marL="342900" lvl="0" indent="-342900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 b="1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Definition of zero-emission vehicles (ZEVs) – </a:t>
                      </a:r>
                      <a:r>
                        <a:rPr lang="en-GB" sz="1400" b="0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Article 3</a:t>
                      </a:r>
                      <a:endParaRPr lang="en-GB" sz="1400" b="0" noProof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99" marR="37499" marT="5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ZEVs defined as HDVs with not more than </a:t>
                      </a:r>
                      <a:r>
                        <a:rPr lang="en-GB" sz="1400" b="1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GB" sz="1400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1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g/(</a:t>
                      </a:r>
                      <a:r>
                        <a:rPr lang="en-GB" sz="1400" b="1" noProof="0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t∙km</a:t>
                      </a:r>
                      <a:r>
                        <a:rPr lang="en-GB" sz="1400" b="1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GB" sz="1400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</a:t>
                      </a:r>
                      <a:r>
                        <a:rPr lang="en-GB" sz="1400" b="1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GB" sz="1400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1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g/(</a:t>
                      </a:r>
                      <a:r>
                        <a:rPr lang="en-GB" sz="1400" b="1" noProof="0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p∙km</a:t>
                      </a:r>
                      <a:r>
                        <a:rPr lang="en-GB" sz="1400" b="1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GB" sz="1400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CO2 emissions</a:t>
                      </a:r>
                    </a:p>
                  </a:txBody>
                  <a:tcPr marL="37499" marR="37499" marT="5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ZEVs defined as HDVs without a combustion engine or with a combustion engine emitting not more than </a:t>
                      </a:r>
                      <a:r>
                        <a:rPr lang="en-GB" sz="1400" b="1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gCO2/(t.km) </a:t>
                      </a:r>
                      <a:r>
                        <a:rPr lang="en-GB" sz="1400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</a:t>
                      </a:r>
                      <a:r>
                        <a:rPr lang="en-GB" sz="1400" b="1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gCO2/(p.km)</a:t>
                      </a:r>
                    </a:p>
                  </a:txBody>
                  <a:tcPr marL="37499" marR="37499" marT="5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994264"/>
                  </a:ext>
                </a:extLst>
              </a:tr>
              <a:tr h="1105784">
                <a:tc>
                  <a:txBody>
                    <a:bodyPr/>
                    <a:lstStyle/>
                    <a:p>
                      <a:pPr marL="342900" lvl="0" indent="-342900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 b="1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CO2 emission targets – </a:t>
                      </a:r>
                      <a:r>
                        <a:rPr lang="en-GB" sz="1400" b="0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Article 3a</a:t>
                      </a:r>
                      <a:endParaRPr lang="en-GB" sz="1400" b="0" noProof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99" marR="37499" marT="5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Strengthened CO2 targets for the following reporting period:</a:t>
                      </a:r>
                    </a:p>
                    <a:p>
                      <a:pPr marL="800100" lvl="1" indent="-342900">
                        <a:buFont typeface="Calibri" panose="020F0502020204030204" pitchFamily="34" charset="0"/>
                        <a:buChar char="‒"/>
                        <a:tabLst>
                          <a:tab pos="457200" algn="l"/>
                        </a:tabLst>
                      </a:pPr>
                      <a:r>
                        <a:rPr lang="en-GB" sz="1400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2030 to 2034: 45%</a:t>
                      </a:r>
                    </a:p>
                    <a:p>
                      <a:pPr marL="800100" lvl="1" indent="-342900">
                        <a:buFont typeface="Calibri" panose="020F0502020204030204" pitchFamily="34" charset="0"/>
                        <a:buChar char="‒"/>
                        <a:tabLst>
                          <a:tab pos="457200" algn="l"/>
                        </a:tabLst>
                      </a:pPr>
                      <a:r>
                        <a:rPr lang="en-GB" sz="1400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2035 to 2039: 65%</a:t>
                      </a:r>
                    </a:p>
                    <a:p>
                      <a:pPr marL="800100" lvl="1" indent="-342900">
                        <a:buFont typeface="Calibri" panose="020F0502020204030204" pitchFamily="34" charset="0"/>
                        <a:buChar char="‒"/>
                        <a:tabLst>
                          <a:tab pos="457200" algn="l"/>
                        </a:tabLst>
                      </a:pPr>
                      <a:r>
                        <a:rPr lang="en-GB" sz="1400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2040 onwards: 90%</a:t>
                      </a:r>
                    </a:p>
                  </a:txBody>
                  <a:tcPr marL="37499" marR="37499" marT="5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en-GB" sz="1400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CO2 targets for the following reporting period:</a:t>
                      </a:r>
                    </a:p>
                    <a:p>
                      <a:pPr marL="800100" lvl="1" indent="-342900">
                        <a:buFont typeface="Calibri" panose="020F0502020204030204" pitchFamily="34" charset="0"/>
                        <a:buChar char="‒"/>
                        <a:tabLst>
                          <a:tab pos="457200" algn="l"/>
                        </a:tabLst>
                      </a:pPr>
                      <a:r>
                        <a:rPr lang="en-GB" sz="1400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2030 to 2034: </a:t>
                      </a:r>
                      <a:r>
                        <a:rPr lang="en-GB" sz="1400" b="1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en-GB" sz="1400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marL="800100" lvl="1" indent="-342900">
                        <a:buFont typeface="Calibri" panose="020F0502020204030204" pitchFamily="34" charset="0"/>
                        <a:buChar char="‒"/>
                        <a:tabLst>
                          <a:tab pos="457200" algn="l"/>
                        </a:tabLst>
                      </a:pPr>
                      <a:r>
                        <a:rPr lang="en-GB" sz="1400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2035 to 2039: </a:t>
                      </a:r>
                      <a:r>
                        <a:rPr lang="en-GB" sz="1400" b="1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r>
                        <a:rPr lang="en-GB" sz="1400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marL="800100" lvl="1" indent="-342900">
                        <a:buFont typeface="Calibri" panose="020F0502020204030204" pitchFamily="34" charset="0"/>
                        <a:buChar char="‒"/>
                        <a:tabLst>
                          <a:tab pos="457200" algn="l"/>
                        </a:tabLst>
                      </a:pPr>
                      <a:r>
                        <a:rPr lang="en-GB" sz="1400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2040 onwards: </a:t>
                      </a:r>
                      <a:r>
                        <a:rPr lang="en-GB" sz="1400" b="1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GB" sz="1400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37499" marR="37499" marT="5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040553"/>
                  </a:ext>
                </a:extLst>
              </a:tr>
              <a:tr h="526968">
                <a:tc>
                  <a:txBody>
                    <a:bodyPr/>
                    <a:lstStyle/>
                    <a:p>
                      <a:pPr marL="342900" lvl="0" indent="-342900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 b="1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ZEV target for urban buses – </a:t>
                      </a:r>
                      <a:r>
                        <a:rPr lang="en-GB" sz="1400" b="0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Article 3b</a:t>
                      </a:r>
                      <a:endParaRPr lang="en-GB" sz="1400" b="0" noProof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99" marR="37499" marT="5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fr-BE" sz="1400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GB" sz="1400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00% of new urban buses to be ZEVs in 2030, a limited share of urban buses may be exempted </a:t>
                      </a:r>
                    </a:p>
                  </a:txBody>
                  <a:tcPr marL="37499" marR="37499" marT="5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Exemption is removed as the Rapporteur sees no reasonable cases where this target would not be unachievable for </a:t>
                      </a:r>
                      <a:r>
                        <a:rPr lang="en-GB" sz="1400" b="1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urban</a:t>
                      </a:r>
                      <a:r>
                        <a:rPr lang="en-GB" sz="1400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 buses </a:t>
                      </a:r>
                    </a:p>
                  </a:txBody>
                  <a:tcPr marL="37499" marR="37499" marT="5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846862"/>
                  </a:ext>
                </a:extLst>
              </a:tr>
              <a:tr h="1105784">
                <a:tc>
                  <a:txBody>
                    <a:bodyPr/>
                    <a:lstStyle/>
                    <a:p>
                      <a:pPr marL="342900" lvl="0" indent="-342900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 b="1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ZLEVs </a:t>
                      </a:r>
                      <a:r>
                        <a:rPr lang="en-GB" sz="1400" b="0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Article 5</a:t>
                      </a:r>
                    </a:p>
                  </a:txBody>
                  <a:tcPr marL="37499" marR="37499" marT="5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 to 2029 reporting period, ZLEV factor determined based on a </a:t>
                      </a:r>
                      <a:r>
                        <a:rPr lang="en-GB" sz="1400" b="1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 </a:t>
                      </a:r>
                      <a:r>
                        <a:rPr lang="en-GB" sz="1400" b="0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benchmark</a:t>
                      </a:r>
                    </a:p>
                    <a:p>
                      <a:pPr marL="342900" lvl="0" indent="-342900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ZLEV factor may reduce average specific CO2 emissions of a manufacturer by a max. of 3%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en-GB" sz="1400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ZLEV factor applicable until 2029</a:t>
                      </a:r>
                    </a:p>
                  </a:txBody>
                  <a:tcPr marL="37499" marR="37499" marT="5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Clarifies that the ZLEV incentive mechanism only includes vehicles of category N, i.e. trucks</a:t>
                      </a:r>
                    </a:p>
                    <a:p>
                      <a:pPr marL="342900" lvl="0" indent="-342900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Raised benchmark to </a:t>
                      </a:r>
                      <a:r>
                        <a:rPr lang="en-GB" sz="1400" b="1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15% </a:t>
                      </a:r>
                    </a:p>
                    <a:p>
                      <a:pPr marL="342900" lvl="0" indent="-342900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ZLEV phase-out in 2029</a:t>
                      </a:r>
                    </a:p>
                  </a:txBody>
                  <a:tcPr marL="37499" marR="37499" marT="5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871933"/>
                  </a:ext>
                </a:extLst>
              </a:tr>
              <a:tr h="695123">
                <a:tc>
                  <a:txBody>
                    <a:bodyPr/>
                    <a:lstStyle/>
                    <a:p>
                      <a:pPr marL="342900" lvl="0" indent="-342900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 b="1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Specific CO2 emissions of a manufacturer </a:t>
                      </a:r>
                      <a:r>
                        <a:rPr lang="en-GB" sz="1400" b="0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Article 6 </a:t>
                      </a:r>
                    </a:p>
                  </a:txBody>
                  <a:tcPr marL="37499" marR="37499" marT="5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Emissions from vocational vehicles and specified small and medium lorries are </a:t>
                      </a: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counted </a:t>
                      </a: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towards the average specific CO2 emissions of a manufacturer</a:t>
                      </a:r>
                    </a:p>
                  </a:txBody>
                  <a:tcPr marL="37499" marR="37499" marT="5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 b="1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Includes </a:t>
                      </a:r>
                      <a:r>
                        <a:rPr lang="en-GB" sz="1400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vocational vehicles and specified small and medium lorries in the average specific CO2 emissions of a manufacturer</a:t>
                      </a:r>
                      <a:endParaRPr lang="en-GB" sz="1400" b="1" noProof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99" marR="37499" marT="5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072559"/>
                  </a:ext>
                </a:extLst>
              </a:tr>
              <a:tr h="889521">
                <a:tc>
                  <a:txBody>
                    <a:bodyPr/>
                    <a:lstStyle/>
                    <a:p>
                      <a:pPr marL="342900" lvl="0" indent="-342900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 b="1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Emission credits and emission debts </a:t>
                      </a:r>
                      <a:r>
                        <a:rPr lang="en-GB" sz="1400" b="0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Article 7 </a:t>
                      </a:r>
                    </a:p>
                  </a:txBody>
                  <a:tcPr marL="37499" marR="37499" marT="5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Credit-debt system </a:t>
                      </a: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extended</a:t>
                      </a: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from 2029 to 2039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Credits </a:t>
                      </a: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earned from 2025 onward can be used to offset debts until 2039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From 2030, </a:t>
                      </a: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debts</a:t>
                      </a: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have a validity period of 5 years</a:t>
                      </a:r>
                    </a:p>
                  </a:txBody>
                  <a:tcPr marL="37499" marR="37499" marT="5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Credit-debt system extended from 2029 to 2039</a:t>
                      </a:r>
                    </a:p>
                    <a:p>
                      <a:pPr marL="342900" lvl="0" indent="-342900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From 2030, credits are also valid for a period of 5 years to prevent credits accumulation</a:t>
                      </a:r>
                      <a:endParaRPr lang="en-GB" sz="1400" b="0" noProof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99" marR="37499" marT="5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7577"/>
                  </a:ext>
                </a:extLst>
              </a:tr>
              <a:tr h="88584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en-GB" sz="1400" b="1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Zero-Emission HDVs Forum </a:t>
                      </a:r>
                      <a:r>
                        <a:rPr lang="en-GB" sz="1400" b="0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Amendment 43</a:t>
                      </a:r>
                    </a:p>
                  </a:txBody>
                  <a:tcPr marL="37499" marR="37499" marT="5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fr-BE" sz="1400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provision</a:t>
                      </a:r>
                      <a:endParaRPr lang="en-GB" sz="1400" noProof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99" marR="37499" marT="5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Each year representatives of the HDV sector, TSOs, transport operators, think thanks, civil society and MSs, convene once per year to work together towards the roll-out of the recharging and refuelling infrastructure and update the electricity grid</a:t>
                      </a:r>
                    </a:p>
                  </a:txBody>
                  <a:tcPr marL="37499" marR="37499" marT="5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957037"/>
                  </a:ext>
                </a:extLst>
              </a:tr>
              <a:tr h="665912">
                <a:tc>
                  <a:txBody>
                    <a:bodyPr/>
                    <a:lstStyle/>
                    <a:p>
                      <a:pPr marL="342900" lvl="0" indent="-342900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 </a:t>
                      </a:r>
                      <a:r>
                        <a:rPr lang="en-GB" sz="1400" b="0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Article 15</a:t>
                      </a:r>
                    </a:p>
                  </a:txBody>
                  <a:tcPr marL="37499" marR="37499" marT="5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 in 2028</a:t>
                      </a:r>
                    </a:p>
                  </a:txBody>
                  <a:tcPr marL="37499" marR="37499" marT="5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 noProof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Specifies that the 2028 Review should investigate the possibility to include minimum energy efficiency thresholds for new ZEVs, extend the scope of the regulation and reduce existing exemptions</a:t>
                      </a:r>
                    </a:p>
                  </a:txBody>
                  <a:tcPr marL="37499" marR="37499" marT="5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828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82986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ECCBEE2-483F-623C-1555-F5C1CE6362B8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819474868"/>
              </p:ext>
            </p:extLst>
          </p:nvPr>
        </p:nvGraphicFramePr>
        <p:xfrm>
          <a:off x="270932" y="4260229"/>
          <a:ext cx="11457645" cy="2208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05A36-B7BA-0489-8AF8-AE9F7ABB2F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Main elements of the EC proposal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463F9-D8EF-A58F-B303-BF8C6D8F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8357AA5-8A65-6D09-E097-B787D50E1C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1839708"/>
              </p:ext>
            </p:extLst>
          </p:nvPr>
        </p:nvGraphicFramePr>
        <p:xfrm>
          <a:off x="270932" y="1290182"/>
          <a:ext cx="11464970" cy="2758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3293117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AF6BC-1569-BAA3-7443-9F081F6C43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Main elements of the EC proposal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97390-63D8-5EFE-43EF-2BB61994D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6</a:t>
            </a:fld>
            <a:endParaRPr lang="en-GB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C4D8DDF-2796-79DC-AFA1-0D1336444C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4167192"/>
              </p:ext>
            </p:extLst>
          </p:nvPr>
        </p:nvGraphicFramePr>
        <p:xfrm>
          <a:off x="263609" y="1317979"/>
          <a:ext cx="11464970" cy="2575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CDDC3C1-7E07-F12E-756B-1F314FDC7637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489192313"/>
              </p:ext>
            </p:extLst>
          </p:nvPr>
        </p:nvGraphicFramePr>
        <p:xfrm>
          <a:off x="263609" y="3775165"/>
          <a:ext cx="11464971" cy="2705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7395114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8AFA280-30F3-1EAF-0D2D-2A2B139AB4CB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930136200"/>
              </p:ext>
            </p:extLst>
          </p:nvPr>
        </p:nvGraphicFramePr>
        <p:xfrm>
          <a:off x="304722" y="1246798"/>
          <a:ext cx="11616345" cy="5234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8F941-85AA-F654-D73E-147E858B75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Implications for the EU’s HDV sector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47F21-DB13-ECD0-8BB0-6B0F57809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56357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77E0623E-22F6-658E-A3C8-AC4EAC88357F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689339235"/>
              </p:ext>
            </p:extLst>
          </p:nvPr>
        </p:nvGraphicFramePr>
        <p:xfrm>
          <a:off x="304722" y="1246798"/>
          <a:ext cx="11616345" cy="5234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8F941-85AA-F654-D73E-147E858B75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Implications for the EU’s HDV sector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47F21-DB13-ECD0-8BB0-6B0F57809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56443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6B9FB34-B2A2-1920-0136-5E27C64FCDBB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282457676"/>
              </p:ext>
            </p:extLst>
          </p:nvPr>
        </p:nvGraphicFramePr>
        <p:xfrm>
          <a:off x="304722" y="1246798"/>
          <a:ext cx="11616345" cy="5234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8F941-85AA-F654-D73E-147E858B75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Implications for the EU’s HDV sector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47F21-DB13-ECD0-8BB0-6B0F57809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81258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F6BA7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1016 ERCST presentation template" id="{95E0F06D-C6E2-234C-ADBE-2E1557A17DFE}" vid="{8DD95C16-0810-384C-9928-12737193EB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20191016 ERCST presentation template</Template>
  <TotalTime>2444</TotalTime>
  <Words>1487</Words>
  <Application>Microsoft Office PowerPoint</Application>
  <PresentationFormat>Widescreen</PresentationFormat>
  <Paragraphs>138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Cambria Math</vt:lpstr>
      <vt:lpstr>Open Sans</vt:lpstr>
      <vt:lpstr>Symbol</vt:lpstr>
      <vt:lpstr>Office Theme</vt:lpstr>
      <vt:lpstr>Andrei Marcu, Darren Newman, Ariel Carpanini, Jeanne Marullaz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Andrei Marcu, Darren Newman, Ariel Carpanini, Jeanne Marullaz</dc:title>
  <dc:creator>Ariel Carpanini</dc:creator>
  <cp:lastModifiedBy>Ariel Carpanini</cp:lastModifiedBy>
  <cp:revision>56</cp:revision>
  <cp:lastPrinted>2023-06-29T11:47:31Z</cp:lastPrinted>
  <dcterms:created xsi:type="dcterms:W3CDTF">2023-06-20T07:41:15Z</dcterms:created>
  <dcterms:modified xsi:type="dcterms:W3CDTF">2023-06-29T11:47:34Z</dcterms:modified>
</cp:coreProperties>
</file>