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19" r:id="rId2"/>
    <p:sldId id="347" r:id="rId3"/>
    <p:sldId id="362" r:id="rId4"/>
    <p:sldId id="363" r:id="rId5"/>
    <p:sldId id="365" r:id="rId6"/>
    <p:sldId id="357" r:id="rId7"/>
    <p:sldId id="368" r:id="rId8"/>
    <p:sldId id="349" r:id="rId9"/>
    <p:sldId id="370" r:id="rId10"/>
    <p:sldId id="366" r:id="rId11"/>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6727" autoAdjust="0"/>
  </p:normalViewPr>
  <p:slideViewPr>
    <p:cSldViewPr snapToGrid="0" snapToObjects="1">
      <p:cViewPr varScale="1">
        <p:scale>
          <a:sx n="120" d="100"/>
          <a:sy n="120" d="100"/>
        </p:scale>
        <p:origin x="318"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18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D1CA6B-F26F-1B43-AF77-C4F0A3ED7A4D}"/>
              </a:ext>
            </a:extLst>
          </p:cNvPr>
          <p:cNvSpPr>
            <a:spLocks noGrp="1"/>
          </p:cNvSpPr>
          <p:nvPr>
            <p:ph type="hdr" sz="quarter"/>
          </p:nvPr>
        </p:nvSpPr>
        <p:spPr>
          <a:xfrm>
            <a:off x="1" y="0"/>
            <a:ext cx="2943596" cy="497976"/>
          </a:xfrm>
          <a:prstGeom prst="rect">
            <a:avLst/>
          </a:prstGeom>
        </p:spPr>
        <p:txBody>
          <a:bodyPr vert="horz" lIns="91340" tIns="45670" rIns="91340" bIns="45670" rtlCol="0"/>
          <a:lstStyle>
            <a:lvl1pPr algn="l">
              <a:defRPr sz="1200"/>
            </a:lvl1pPr>
          </a:lstStyle>
          <a:p>
            <a:endParaRPr lang="en-GB"/>
          </a:p>
        </p:txBody>
      </p:sp>
      <p:sp>
        <p:nvSpPr>
          <p:cNvPr id="3" name="Date Placeholder 2">
            <a:extLst>
              <a:ext uri="{FF2B5EF4-FFF2-40B4-BE49-F238E27FC236}">
                <a16:creationId xmlns:a16="http://schemas.microsoft.com/office/drawing/2014/main" id="{276F68A1-C323-B647-940D-18B257F373A1}"/>
              </a:ext>
            </a:extLst>
          </p:cNvPr>
          <p:cNvSpPr>
            <a:spLocks noGrp="1"/>
          </p:cNvSpPr>
          <p:nvPr>
            <p:ph type="dt" sz="quarter" idx="1"/>
          </p:nvPr>
        </p:nvSpPr>
        <p:spPr>
          <a:xfrm>
            <a:off x="3847747" y="0"/>
            <a:ext cx="2943596" cy="497976"/>
          </a:xfrm>
          <a:prstGeom prst="rect">
            <a:avLst/>
          </a:prstGeom>
        </p:spPr>
        <p:txBody>
          <a:bodyPr vert="horz" lIns="91340" tIns="45670" rIns="91340" bIns="45670" rtlCol="0"/>
          <a:lstStyle>
            <a:lvl1pPr algn="r">
              <a:defRPr sz="1200"/>
            </a:lvl1pPr>
          </a:lstStyle>
          <a:p>
            <a:fld id="{90628EA5-3B57-EB45-AB9E-A048054F959C}" type="datetimeFigureOut">
              <a:rPr lang="en-GB" smtClean="0"/>
              <a:t>26/06/2023</a:t>
            </a:fld>
            <a:endParaRPr lang="en-GB"/>
          </a:p>
        </p:txBody>
      </p:sp>
      <p:sp>
        <p:nvSpPr>
          <p:cNvPr id="4" name="Footer Placeholder 3">
            <a:extLst>
              <a:ext uri="{FF2B5EF4-FFF2-40B4-BE49-F238E27FC236}">
                <a16:creationId xmlns:a16="http://schemas.microsoft.com/office/drawing/2014/main" id="{01D1A8AC-4164-0C43-926E-505BC0BDC352}"/>
              </a:ext>
            </a:extLst>
          </p:cNvPr>
          <p:cNvSpPr>
            <a:spLocks noGrp="1"/>
          </p:cNvSpPr>
          <p:nvPr>
            <p:ph type="ftr" sz="quarter" idx="2"/>
          </p:nvPr>
        </p:nvSpPr>
        <p:spPr>
          <a:xfrm>
            <a:off x="1" y="9427076"/>
            <a:ext cx="2943596" cy="497975"/>
          </a:xfrm>
          <a:prstGeom prst="rect">
            <a:avLst/>
          </a:prstGeom>
        </p:spPr>
        <p:txBody>
          <a:bodyPr vert="horz" lIns="91340" tIns="45670" rIns="91340" bIns="4567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1FF39F-F0D0-014E-AAE5-B4774C48F571}"/>
              </a:ext>
            </a:extLst>
          </p:cNvPr>
          <p:cNvSpPr>
            <a:spLocks noGrp="1"/>
          </p:cNvSpPr>
          <p:nvPr>
            <p:ph type="sldNum" sz="quarter" idx="3"/>
          </p:nvPr>
        </p:nvSpPr>
        <p:spPr>
          <a:xfrm>
            <a:off x="3847747" y="9427076"/>
            <a:ext cx="2943596" cy="497975"/>
          </a:xfrm>
          <a:prstGeom prst="rect">
            <a:avLst/>
          </a:prstGeom>
        </p:spPr>
        <p:txBody>
          <a:bodyPr vert="horz" lIns="91340" tIns="45670" rIns="91340" bIns="45670" rtlCol="0" anchor="b"/>
          <a:lstStyle>
            <a:lvl1pPr algn="r">
              <a:defRPr sz="1200"/>
            </a:lvl1pPr>
          </a:lstStyle>
          <a:p>
            <a:fld id="{1CF93CC9-238D-3A4D-96C0-6A460E557E64}" type="slidenum">
              <a:rPr lang="en-GB" smtClean="0"/>
              <a:t>‹#›</a:t>
            </a:fld>
            <a:endParaRPr lang="en-GB"/>
          </a:p>
        </p:txBody>
      </p:sp>
    </p:spTree>
    <p:extLst>
      <p:ext uri="{BB962C8B-B14F-4D97-AF65-F5344CB8AC3E}">
        <p14:creationId xmlns:p14="http://schemas.microsoft.com/office/powerpoint/2010/main" val="134275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6" cy="497976"/>
          </a:xfrm>
          <a:prstGeom prst="rect">
            <a:avLst/>
          </a:prstGeom>
        </p:spPr>
        <p:txBody>
          <a:bodyPr vert="horz" lIns="91340" tIns="45670" rIns="91340" bIns="45670" rtlCol="0"/>
          <a:lstStyle>
            <a:lvl1pPr algn="l">
              <a:defRPr sz="1200"/>
            </a:lvl1pPr>
          </a:lstStyle>
          <a:p>
            <a:endParaRPr lang="en-GB"/>
          </a:p>
        </p:txBody>
      </p:sp>
      <p:sp>
        <p:nvSpPr>
          <p:cNvPr id="3" name="Date Placeholder 2"/>
          <p:cNvSpPr>
            <a:spLocks noGrp="1"/>
          </p:cNvSpPr>
          <p:nvPr>
            <p:ph type="dt" idx="1"/>
          </p:nvPr>
        </p:nvSpPr>
        <p:spPr>
          <a:xfrm>
            <a:off x="3847747" y="0"/>
            <a:ext cx="2943596" cy="497976"/>
          </a:xfrm>
          <a:prstGeom prst="rect">
            <a:avLst/>
          </a:prstGeom>
        </p:spPr>
        <p:txBody>
          <a:bodyPr vert="horz" lIns="91340" tIns="45670" rIns="91340" bIns="45670" rtlCol="0"/>
          <a:lstStyle>
            <a:lvl1pPr algn="r">
              <a:defRPr sz="1200"/>
            </a:lvl1pPr>
          </a:lstStyle>
          <a:p>
            <a:fld id="{932DA37D-2FDE-F047-A814-B89AF3CAA999}" type="datetimeFigureOut">
              <a:rPr lang="en-GB" smtClean="0"/>
              <a:t>26/06/2023</a:t>
            </a:fld>
            <a:endParaRPr lang="en-GB"/>
          </a:p>
        </p:txBody>
      </p:sp>
      <p:sp>
        <p:nvSpPr>
          <p:cNvPr id="4" name="Slide Image Placeholder 3"/>
          <p:cNvSpPr>
            <a:spLocks noGrp="1" noRot="1" noChangeAspect="1"/>
          </p:cNvSpPr>
          <p:nvPr>
            <p:ph type="sldImg" idx="2"/>
          </p:nvPr>
        </p:nvSpPr>
        <p:spPr>
          <a:xfrm>
            <a:off x="417513" y="1238250"/>
            <a:ext cx="5957887" cy="3352800"/>
          </a:xfrm>
          <a:prstGeom prst="rect">
            <a:avLst/>
          </a:prstGeom>
          <a:noFill/>
          <a:ln w="12700">
            <a:solidFill>
              <a:prstClr val="black"/>
            </a:solidFill>
          </a:ln>
        </p:spPr>
        <p:txBody>
          <a:bodyPr vert="horz" lIns="91340" tIns="45670" rIns="91340" bIns="45670" rtlCol="0" anchor="ctr"/>
          <a:lstStyle/>
          <a:p>
            <a:endParaRPr lang="en-GB"/>
          </a:p>
        </p:txBody>
      </p:sp>
      <p:sp>
        <p:nvSpPr>
          <p:cNvPr id="5" name="Notes Placeholder 4"/>
          <p:cNvSpPr>
            <a:spLocks noGrp="1"/>
          </p:cNvSpPr>
          <p:nvPr>
            <p:ph type="body" sz="quarter" idx="3"/>
          </p:nvPr>
        </p:nvSpPr>
        <p:spPr>
          <a:xfrm>
            <a:off x="679292" y="4776430"/>
            <a:ext cx="5434330" cy="3907988"/>
          </a:xfrm>
          <a:prstGeom prst="rect">
            <a:avLst/>
          </a:prstGeom>
        </p:spPr>
        <p:txBody>
          <a:bodyPr vert="horz" lIns="91340" tIns="45670" rIns="91340" bIns="456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7076"/>
            <a:ext cx="2943596" cy="497975"/>
          </a:xfrm>
          <a:prstGeom prst="rect">
            <a:avLst/>
          </a:prstGeom>
        </p:spPr>
        <p:txBody>
          <a:bodyPr vert="horz" lIns="91340" tIns="45670" rIns="91340" bIns="45670" rtlCol="0" anchor="b"/>
          <a:lstStyle>
            <a:lvl1pPr algn="l">
              <a:defRPr sz="1200"/>
            </a:lvl1pPr>
          </a:lstStyle>
          <a:p>
            <a:endParaRPr lang="en-GB"/>
          </a:p>
        </p:txBody>
      </p:sp>
      <p:sp>
        <p:nvSpPr>
          <p:cNvPr id="7" name="Slide Number Placeholder 6"/>
          <p:cNvSpPr>
            <a:spLocks noGrp="1"/>
          </p:cNvSpPr>
          <p:nvPr>
            <p:ph type="sldNum" sz="quarter" idx="5"/>
          </p:nvPr>
        </p:nvSpPr>
        <p:spPr>
          <a:xfrm>
            <a:off x="3847747" y="9427076"/>
            <a:ext cx="2943596" cy="497975"/>
          </a:xfrm>
          <a:prstGeom prst="rect">
            <a:avLst/>
          </a:prstGeom>
        </p:spPr>
        <p:txBody>
          <a:bodyPr vert="horz" lIns="91340" tIns="45670" rIns="91340" bIns="45670" rtlCol="0" anchor="b"/>
          <a:lstStyle>
            <a:lvl1pPr algn="r">
              <a:defRPr sz="1200"/>
            </a:lvl1pPr>
          </a:lstStyle>
          <a:p>
            <a:fld id="{167819B1-5A62-8942-A1A9-7C81B8FCFFD7}" type="slidenum">
              <a:rPr lang="en-GB" smtClean="0"/>
              <a:t>‹#›</a:t>
            </a:fld>
            <a:endParaRPr lang="en-GB"/>
          </a:p>
        </p:txBody>
      </p:sp>
    </p:spTree>
    <p:extLst>
      <p:ext uri="{BB962C8B-B14F-4D97-AF65-F5344CB8AC3E}">
        <p14:creationId xmlns:p14="http://schemas.microsoft.com/office/powerpoint/2010/main" val="79680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slide show, so we’ll go quickly over background </a:t>
            </a:r>
            <a:r>
              <a:rPr lang="en-US" dirty="0" err="1"/>
              <a:t>etc</a:t>
            </a:r>
            <a:r>
              <a:rPr lang="en-US" dirty="0"/>
              <a:t> to have time to focus on the core issues!</a:t>
            </a:r>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Tx/>
              <a:buChar char="-"/>
            </a:pPr>
            <a:endParaRPr lang="en-US" sz="1400" dirty="0"/>
          </a:p>
          <a:p>
            <a:pPr marL="342385" indent="-342385" algn="just" fontAlgn="base">
              <a:lnSpc>
                <a:spcPct val="107000"/>
              </a:lnSpc>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10</a:t>
            </a:fld>
            <a:endParaRPr lang="en-GB"/>
          </a:p>
        </p:txBody>
      </p:sp>
    </p:spTree>
    <p:extLst>
      <p:ext uri="{BB962C8B-B14F-4D97-AF65-F5344CB8AC3E}">
        <p14:creationId xmlns:p14="http://schemas.microsoft.com/office/powerpoint/2010/main" val="395646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2</a:t>
            </a:fld>
            <a:endParaRPr lang="en-GB"/>
          </a:p>
        </p:txBody>
      </p:sp>
    </p:spTree>
    <p:extLst>
      <p:ext uri="{BB962C8B-B14F-4D97-AF65-F5344CB8AC3E}">
        <p14:creationId xmlns:p14="http://schemas.microsoft.com/office/powerpoint/2010/main" val="3804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3</a:t>
            </a:fld>
            <a:endParaRPr lang="en-GB"/>
          </a:p>
        </p:txBody>
      </p:sp>
    </p:spTree>
    <p:extLst>
      <p:ext uri="{BB962C8B-B14F-4D97-AF65-F5344CB8AC3E}">
        <p14:creationId xmlns:p14="http://schemas.microsoft.com/office/powerpoint/2010/main" val="366661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4</a:t>
            </a:fld>
            <a:endParaRPr lang="en-GB"/>
          </a:p>
        </p:txBody>
      </p:sp>
    </p:spTree>
    <p:extLst>
      <p:ext uri="{BB962C8B-B14F-4D97-AF65-F5344CB8AC3E}">
        <p14:creationId xmlns:p14="http://schemas.microsoft.com/office/powerpoint/2010/main" val="136683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5</a:t>
            </a:fld>
            <a:endParaRPr lang="en-GB"/>
          </a:p>
        </p:txBody>
      </p:sp>
    </p:spTree>
    <p:extLst>
      <p:ext uri="{BB962C8B-B14F-4D97-AF65-F5344CB8AC3E}">
        <p14:creationId xmlns:p14="http://schemas.microsoft.com/office/powerpoint/2010/main" val="384404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PPAs are contracts between electricity buyers (typically utilities or corporations) and renewable energy generators. These agreements outline the terms of electricity purchase, including the quantity, price, and duration. PPAs are typically long-term contracts, often spanning 10 to 20 years.</a:t>
            </a:r>
          </a:p>
          <a:p>
            <a:pPr marL="0" indent="0" algn="just" fontAlgn="base">
              <a:lnSpc>
                <a:spcPct val="107000"/>
              </a:lnSpc>
              <a:buFont typeface="Calibri" panose="020F050202020403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proposal supports existing national auctions, which now must take the form of a two-way contract for difference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CfD</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while also pressing member states to design them in a way that still leaves room for corporate PPAs. </a:t>
            </a:r>
          </a:p>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PPAs enable developers to secure financing at competitive rates, attracting investors and facilitating the implementation of renewable energy projects. By establishing fixed prices and long-term off-take commitments, PPAs provide stability and encourage market access.</a:t>
            </a:r>
          </a:p>
          <a:p>
            <a:pPr marL="0" indent="0" algn="just" fontAlgn="base">
              <a:lnSpc>
                <a:spcPct val="107000"/>
              </a:lnSpc>
              <a:buFont typeface="Calibri" panose="020F050202020403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Reform package: ‘’renewable and low carbon energy project developers participating in a public support tender should be allowed to reserve a share of the generation for sale through a PPA.’’</a:t>
            </a:r>
          </a:p>
          <a:p>
            <a:pPr marL="0" indent="0" algn="just" fontAlgn="base">
              <a:lnSpc>
                <a:spcPct val="107000"/>
              </a:lnSpc>
              <a:buFont typeface="Calibri" panose="020F050202020403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Reform package amendment brings a clause for </a:t>
            </a:r>
            <a:r>
              <a:rPr lang="en-US" dirty="0"/>
              <a:t>avoiding any distortion or negative effect on liquidity in balancing and ancillary services markets. Guarantee schemes for PPAs should be designed in a way to keep incentivizing generators to participate to these markets so to minimize costs for balancing the power system.</a:t>
            </a:r>
          </a:p>
          <a:p>
            <a:pPr marL="0" indent="0" algn="just" fontAlgn="base">
              <a:lnSpc>
                <a:spcPct val="107000"/>
              </a:lnSpc>
              <a:buFont typeface="Calibri" panose="020F050202020403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Important clause from amendment: </a:t>
            </a:r>
            <a:r>
              <a:rPr lang="en-US" dirty="0"/>
              <a:t>Renewable energy purchase agreements as introduced in RED3, for example in the form of hydrogen purchase agreements, should also be covered by this article as financial risks associated with these contracts are most of the time even higher than for PPAs.</a:t>
            </a:r>
          </a:p>
          <a:p>
            <a:pPr marL="0" indent="0" algn="just" fontAlgn="base">
              <a:lnSpc>
                <a:spcPct val="107000"/>
              </a:lnSpc>
              <a:buFont typeface="Calibri" panose="020F050202020403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Important clause from amendment: </a:t>
            </a:r>
            <a:r>
              <a:rPr lang="en-US" dirty="0"/>
              <a:t>Member States may facilitate the development of marketplaces for PPAs, while making them voluntary and avoiding that they negatively affect the liquidity on the forward market.</a:t>
            </a:r>
          </a:p>
          <a:p>
            <a:pPr marL="0" indent="0" algn="just" fontAlgn="base">
              <a:lnSpc>
                <a:spcPct val="107000"/>
              </a:lnSpc>
              <a:buFont typeface="Calibri" panose="020F0502020204030204" pitchFamily="34" charset="0"/>
              <a:buNone/>
            </a:pPr>
            <a:r>
              <a:rPr lang="en-US" dirty="0"/>
              <a:t>Important from reform package: Considering that some Member states are calling for mandatory </a:t>
            </a:r>
            <a:r>
              <a:rPr lang="en-US" dirty="0" err="1"/>
              <a:t>CfDs</a:t>
            </a:r>
            <a:r>
              <a:rPr lang="en-US" dirty="0"/>
              <a:t> under regulated prices, it is crucial to guarantee that market participants are free to decide if they want to apply for support schemes or sell their energy without any support, preventing extra cost for the taxpayers and fostering the competitiveness and the liquidity of the market. Regulated price </a:t>
            </a:r>
            <a:r>
              <a:rPr lang="en-US" dirty="0" err="1"/>
              <a:t>CfDs</a:t>
            </a:r>
            <a:r>
              <a:rPr lang="en-US" dirty="0"/>
              <a:t>, if obligatory, would imply a substantive change in the expected return on investment, breaking legal certainty and prejudicing the ability of the EU to meet its </a:t>
            </a:r>
            <a:r>
              <a:rPr lang="en-US" dirty="0" err="1"/>
              <a:t>decarbonised</a:t>
            </a:r>
            <a:r>
              <a:rPr lang="en-US" dirty="0"/>
              <a:t> energy and energy security objectives. </a:t>
            </a:r>
            <a:r>
              <a:rPr lang="en-US" dirty="0">
                <a:highlight>
                  <a:srgbClr val="FFFF00"/>
                </a:highlight>
              </a:rPr>
              <a:t>The EU needs huge investments in the coming years to achieve energy independence and decarbonization targets, mandatory schemes will jeopardize the confidence in the EU market when other markets outside the Union are providing aggressive mechanisms and signals for investments. </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6</a:t>
            </a:fld>
            <a:endParaRPr lang="en-GB"/>
          </a:p>
        </p:txBody>
      </p:sp>
    </p:spTree>
    <p:extLst>
      <p:ext uri="{BB962C8B-B14F-4D97-AF65-F5344CB8AC3E}">
        <p14:creationId xmlns:p14="http://schemas.microsoft.com/office/powerpoint/2010/main" val="418071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CfDs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are also a financial agreement between renewable energy generators and electricity buyers. Different from PPAs, these contracts focus on providing long-term price stability and reducing investment risks for renewable energy developers.</a:t>
            </a:r>
          </a:p>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Under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CfD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renewable energy developer receives a fixed strike price for each unit of electricity generated over a specified. This ensures a predictable revenue stream, shielding developers from market price fluctuations. </a:t>
            </a:r>
          </a:p>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provides market price adjustment. If the market price of electricity exceeds the strike price, the renewable energy developer must pay the difference back to the buyer. On the other hand, if the market price falls below the strike price, the buyer compensates the developer for the difference. This two-way adjustment mechanism balances the risks and rewards associated with electricity price fluctuations.</a:t>
            </a:r>
          </a:p>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Two-Way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CfDs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bring to renewable energy investors the advantage of risk mitigation by guaranteeing a stable revenue stream and enhancing the bankability of renewable energy projects. The long-term revenue certainty enables developers to secure financing at competitive rates, fostering the realization of ambitious renewable energy targets. On the other hand, it has been debated whether these schemes support technology development or not i.e. research and development of new technologies.</a:t>
            </a:r>
          </a:p>
          <a:p>
            <a:pPr marL="0" marR="0" algn="just">
              <a:lnSpc>
                <a:spcPct val="107000"/>
              </a:lnSpc>
              <a:spcBef>
                <a:spcPts val="0"/>
              </a:spcBef>
              <a:spcAft>
                <a:spcPts val="800"/>
              </a:spcAft>
            </a:pPr>
            <a:r>
              <a:rPr lang="en-US" sz="1800" b="0" kern="1200" dirty="0">
                <a:solidFill>
                  <a:schemeClr val="tx1"/>
                </a:solidFill>
                <a:latin typeface="+mn-lt"/>
                <a:ea typeface="+mn-ea"/>
                <a:cs typeface="+mn-cs"/>
              </a:rPr>
              <a:t>These are complementary financial instruments to PPAs. Although each serving for </a:t>
            </a:r>
            <a:r>
              <a:rPr lang="en-US" sz="1800" dirty="0"/>
              <a:t>different purposes, </a:t>
            </a:r>
            <a:r>
              <a:rPr lang="en-US" sz="1800" b="0" kern="1200" dirty="0">
                <a:solidFill>
                  <a:schemeClr val="tx1"/>
                </a:solidFill>
                <a:latin typeface="+mn-lt"/>
                <a:ea typeface="+mn-ea"/>
                <a:cs typeface="+mn-cs"/>
              </a:rPr>
              <a:t>PPAs and CFDs can contribute together to create secure and stable investment conditions for renewable energy developers, enabling the growth of sustainable energy projects.</a:t>
            </a:r>
            <a:endParaRPr lang="en-US" sz="1800" dirty="0"/>
          </a:p>
          <a:p>
            <a:pPr marL="0" indent="0">
              <a:buFontTx/>
              <a:buNone/>
              <a:defRPr/>
            </a:pPr>
            <a:r>
              <a:rPr lang="en-US" sz="1800" b="0" kern="1200" dirty="0">
                <a:solidFill>
                  <a:schemeClr val="tx1"/>
                </a:solidFill>
                <a:latin typeface="+mn-lt"/>
                <a:ea typeface="+mn-ea"/>
                <a:cs typeface="+mn-cs"/>
              </a:rPr>
              <a:t>PPAs and CFDs work together to facilitate renewable energy deployment. While PPAs provide revenue certainty and direct buyer relationships, </a:t>
            </a:r>
            <a:r>
              <a:rPr lang="en-US" sz="1800" b="0" kern="1200" dirty="0" err="1">
                <a:solidFill>
                  <a:schemeClr val="tx1"/>
                </a:solidFill>
                <a:latin typeface="+mn-lt"/>
                <a:ea typeface="+mn-ea"/>
                <a:cs typeface="+mn-cs"/>
              </a:rPr>
              <a:t>CfDs</a:t>
            </a:r>
            <a:r>
              <a:rPr lang="en-US" sz="1800" b="0" kern="1200" dirty="0">
                <a:solidFill>
                  <a:schemeClr val="tx1"/>
                </a:solidFill>
                <a:latin typeface="+mn-lt"/>
                <a:ea typeface="+mn-ea"/>
                <a:cs typeface="+mn-cs"/>
              </a:rPr>
              <a:t> focus on price stabilization and risk mitigation. Differently from the PPAs, CFDSs work only for the generators of electricity, however, impacts the consumers positively through stabilized prices of electricity.</a:t>
            </a:r>
          </a:p>
          <a:p>
            <a:pPr marL="0" indent="0">
              <a:buFontTx/>
              <a:buNone/>
              <a:defRPr/>
            </a:pPr>
            <a:r>
              <a:rPr lang="en-US" sz="1800" b="0" kern="1200" dirty="0">
                <a:solidFill>
                  <a:schemeClr val="tx1"/>
                </a:solidFill>
                <a:effectLst/>
                <a:latin typeface="+mn-lt"/>
                <a:ea typeface="+mn-ea"/>
                <a:cs typeface="+mn-cs"/>
              </a:rPr>
              <a:t>Important clause from amendment: </a:t>
            </a:r>
            <a:r>
              <a:rPr lang="en-US" sz="2800" dirty="0"/>
              <a:t>It should be made clearer that MSs can establish at national level a legal framework that allows for guarantee schemes for PPAs to be cumulated with </a:t>
            </a:r>
            <a:r>
              <a:rPr lang="en-US" sz="2800" dirty="0" err="1"/>
              <a:t>CfD</a:t>
            </a:r>
            <a:r>
              <a:rPr lang="en-US" sz="2800" dirty="0"/>
              <a:t> schemes for new generation investments</a:t>
            </a:r>
          </a:p>
          <a:p>
            <a:pPr marL="0" indent="0">
              <a:buFontTx/>
              <a:buNone/>
              <a:defRPr/>
            </a:pPr>
            <a:endParaRPr lang="en-US" sz="2800" dirty="0"/>
          </a:p>
          <a:p>
            <a:pPr marL="0" indent="0">
              <a:buFontTx/>
              <a:buNone/>
              <a:defRPr/>
            </a:pPr>
            <a:r>
              <a:rPr lang="en-US" sz="2800" dirty="0"/>
              <a:t>European legislation must provide at minimum some requirements for </a:t>
            </a:r>
            <a:r>
              <a:rPr lang="en-US" sz="2800" dirty="0" err="1"/>
              <a:t>CfDs</a:t>
            </a:r>
            <a:r>
              <a:rPr lang="en-US" sz="2800" dirty="0"/>
              <a:t> design in order to ensure their best as possible design to prevent any potential future market distortions. All revenues collected through two-way </a:t>
            </a:r>
            <a:r>
              <a:rPr lang="en-US" sz="2800" dirty="0" err="1"/>
              <a:t>CfDs</a:t>
            </a:r>
            <a:r>
              <a:rPr lang="en-US" sz="2800" dirty="0"/>
              <a:t> must benefit all final electricity customers, including industrial consumers who were often disqualified from receiving public support during the energy crisis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buFont typeface="Calibri" panose="020F0502020204030204" pitchFamily="34" charset="0"/>
              <a:buNone/>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7</a:t>
            </a:fld>
            <a:endParaRPr lang="en-GB"/>
          </a:p>
        </p:txBody>
      </p:sp>
    </p:spTree>
    <p:extLst>
      <p:ext uri="{BB962C8B-B14F-4D97-AF65-F5344CB8AC3E}">
        <p14:creationId xmlns:p14="http://schemas.microsoft.com/office/powerpoint/2010/main" val="341787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Quoted from ENTSO-E </a:t>
            </a:r>
          </a:p>
          <a:p>
            <a:pPr>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Reform package brings the hubs-based hedging for forward markets.  A forward contract, by which a customer and a generator agree to buy/sell a certain amount of electricity at a certain price in the future, helps to hedge price and decrease dependence on short-term prices. proposed reform seeks to further integrate forward markets by creating reference regions called “virtual hubs-based hedging”, complemented with accessible longer-term zone-to-hub transmission rights.  These regions will reflect the aggregated price of several bidding zones, increasing liquidity and thereby hedging possibility.  These hubs are characterized by a reference price, which should be used by market operators to offer forward hedging products.  System operators need to provide transmission rights, both on a regular basis and with a longer maturity (up to 3 years ahead). (Trading driven hedging function, </a:t>
            </a:r>
            <a:r>
              <a:rPr lang="en-US" sz="2800" dirty="0"/>
              <a:t>The time horizon of ‘trading-driven’ hedging is shorter than in the case of ‘investment-driven’ hedging, but still materially long compared to the dynamics of spot prices. Typically, market participants seek certainty over their cost/revenues for periods ranging from 1 to 3 years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defRPr/>
            </a:pPr>
            <a:endParaRPr lang="en-US" sz="1800" dirty="0">
              <a:effectLst/>
              <a:latin typeface="Calibri" panose="020F0502020204030204" pitchFamily="34" charset="0"/>
              <a:cs typeface="Times New Roman" panose="02020603050405020304" pitchFamily="18" charset="0"/>
            </a:endParaRPr>
          </a:p>
          <a:p>
            <a:pPr>
              <a:defRPr/>
            </a:pPr>
            <a:r>
              <a:rPr lang="en-US" sz="1800" dirty="0">
                <a:effectLst/>
                <a:latin typeface="Calibri" panose="020F0502020204030204" pitchFamily="34" charset="0"/>
                <a:cs typeface="Times New Roman" panose="02020603050405020304" pitchFamily="18" charset="0"/>
              </a:rPr>
              <a:t>From </a:t>
            </a:r>
            <a:r>
              <a:rPr lang="en-US" sz="1800" dirty="0" err="1">
                <a:effectLst/>
                <a:latin typeface="Calibri" panose="020F0502020204030204" pitchFamily="34" charset="0"/>
                <a:cs typeface="Times New Roman" panose="02020603050405020304" pitchFamily="18" charset="0"/>
              </a:rPr>
              <a:t>entso</a:t>
            </a:r>
            <a:r>
              <a:rPr lang="en-US" sz="1800" dirty="0">
                <a:effectLst/>
                <a:latin typeface="Calibri" panose="020F0502020204030204" pitchFamily="34" charset="0"/>
                <a:cs typeface="Times New Roman" panose="02020603050405020304" pitchFamily="18" charset="0"/>
              </a:rPr>
              <a:t>-e: </a:t>
            </a:r>
            <a:r>
              <a:rPr lang="en-US" dirty="0"/>
              <a:t>There are two timeframes in which market participants particularly require hedging: the ‘investment-driven’ timeframe covering 10–15 years and the ‘trading-driven’ timeframe covering up to 3 years. </a:t>
            </a:r>
          </a:p>
          <a:p>
            <a:pPr>
              <a:defRPr/>
            </a:pPr>
            <a:endParaRPr lang="en-US" dirty="0"/>
          </a:p>
          <a:p>
            <a:pPr>
              <a:defRPr/>
            </a:pPr>
            <a:r>
              <a:rPr lang="en-US" dirty="0"/>
              <a:t>Investors aiming to build up new generation capacity require certainty on revenues over a longer time period such as 10-15 years. Ideally, spot prices not only send price signals for the short-term but, through expected price levels, also for the long-term time period. With increasing uncertainty regarding the expected long-term price levels, alternative solutions are needed to ensure further long-term investments. With the help of a variety of long-term instruments (feed-in-tariffs, </a:t>
            </a:r>
            <a:r>
              <a:rPr lang="en-US" dirty="0" err="1"/>
              <a:t>feedin</a:t>
            </a:r>
            <a:r>
              <a:rPr lang="en-US" dirty="0"/>
              <a:t>-premia, contracts for difference, Capacity Remuneration Mechanisms), the investors’ exposure to the price fluctuations were generally reduced.</a:t>
            </a:r>
          </a:p>
        </p:txBody>
      </p:sp>
      <p:sp>
        <p:nvSpPr>
          <p:cNvPr id="4" name="Slide Number Placeholder 3"/>
          <p:cNvSpPr>
            <a:spLocks noGrp="1"/>
          </p:cNvSpPr>
          <p:nvPr>
            <p:ph type="sldNum" sz="quarter" idx="5"/>
          </p:nvPr>
        </p:nvSpPr>
        <p:spPr/>
        <p:txBody>
          <a:bodyPr/>
          <a:lstStyle/>
          <a:p>
            <a:fld id="{167819B1-5A62-8942-A1A9-7C81B8FCFFD7}" type="slidenum">
              <a:rPr lang="en-GB" smtClean="0"/>
              <a:t>8</a:t>
            </a:fld>
            <a:endParaRPr lang="en-GB"/>
          </a:p>
        </p:txBody>
      </p:sp>
    </p:spTree>
    <p:extLst>
      <p:ext uri="{BB962C8B-B14F-4D97-AF65-F5344CB8AC3E}">
        <p14:creationId xmlns:p14="http://schemas.microsoft.com/office/powerpoint/2010/main" val="390494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9</a:t>
            </a:fld>
            <a:endParaRPr lang="en-GB"/>
          </a:p>
        </p:txBody>
      </p:sp>
    </p:spTree>
    <p:extLst>
      <p:ext uri="{BB962C8B-B14F-4D97-AF65-F5344CB8AC3E}">
        <p14:creationId xmlns:p14="http://schemas.microsoft.com/office/powerpoint/2010/main" val="3068124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US"/>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val="5066569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027964-0995-8F43-9E2B-8D42B3704A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121645" y="27832"/>
            <a:ext cx="1913263" cy="1071055"/>
          </a:xfrm>
          <a:prstGeom prst="rect">
            <a:avLst/>
          </a:prstGeom>
        </p:spPr>
      </p:pic>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a:p>
        </p:txBody>
      </p:sp>
    </p:spTree>
    <p:extLst>
      <p:ext uri="{BB962C8B-B14F-4D97-AF65-F5344CB8AC3E}">
        <p14:creationId xmlns:p14="http://schemas.microsoft.com/office/powerpoint/2010/main" val="372141588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DBD6C-32A7-3F44-A2EB-469D7D3CE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B8AB5F-426D-FC43-A1CE-4A8228FF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AE1AC-505D-D244-BF59-1FF84006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B1556B6-3911-514A-A2D3-508B453B6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EFC081-57EB-A143-A1A7-1FC603BA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048-DF4E-0746-B313-543F0DD72FCB}" type="slidenum">
              <a:rPr lang="en-GB" smtClean="0"/>
              <a:t>‹#›</a:t>
            </a:fld>
            <a:endParaRPr lang="en-GB"/>
          </a:p>
        </p:txBody>
      </p:sp>
    </p:spTree>
    <p:extLst>
      <p:ext uri="{BB962C8B-B14F-4D97-AF65-F5344CB8AC3E}">
        <p14:creationId xmlns:p14="http://schemas.microsoft.com/office/powerpoint/2010/main" val="333983427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2432" y="4222438"/>
            <a:ext cx="10515600" cy="963337"/>
          </a:xfrm>
        </p:spPr>
        <p:txBody>
          <a:bodyPr>
            <a:normAutofit/>
          </a:bodyPr>
          <a:lstStyle/>
          <a:p>
            <a:r>
              <a:rPr lang="en-US" dirty="0"/>
              <a:t>Mehtap Alper, Senior Policy Researcher, ERCST </a:t>
            </a:r>
            <a:br>
              <a:rPr lang="en-US" dirty="0"/>
            </a:br>
            <a:r>
              <a:rPr lang="en-US" dirty="0"/>
              <a:t>Pauline Nouallet, Senior Policy Analyst, ERCST</a:t>
            </a:r>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p:txBody>
          <a:bodyPr/>
          <a:lstStyle/>
          <a:p>
            <a:r>
              <a:rPr lang="en-US" sz="2000" dirty="0">
                <a:latin typeface="Cambria" panose="02040503050406030204" pitchFamily="18" charset="0"/>
              </a:rPr>
              <a:t>Medium to Long-term pricing mechanisms and decarbonization signals </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p:txBody>
          <a:bodyPr/>
          <a:lstStyle/>
          <a:p>
            <a:r>
              <a:rPr lang="en-GB" dirty="0">
                <a:solidFill>
                  <a:srgbClr val="1E6BA7"/>
                </a:solidFill>
                <a:latin typeface="Cambria Math" charset="0"/>
                <a:ea typeface="Cambria Math" charset="0"/>
                <a:cs typeface="Cambria Math" charset="0"/>
              </a:rPr>
              <a:t>EU Climate Policy and Electricity Market </a:t>
            </a:r>
          </a:p>
        </p:txBody>
      </p:sp>
    </p:spTree>
    <p:extLst>
      <p:ext uri="{BB962C8B-B14F-4D97-AF65-F5344CB8AC3E}">
        <p14:creationId xmlns:p14="http://schemas.microsoft.com/office/powerpoint/2010/main" val="4232792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10</a:t>
            </a:fld>
            <a:endParaRPr lang="en-GB" dirty="0"/>
          </a:p>
        </p:txBody>
      </p:sp>
      <p:sp>
        <p:nvSpPr>
          <p:cNvPr id="5" name="Text Placeholder 3">
            <a:extLst>
              <a:ext uri="{FF2B5EF4-FFF2-40B4-BE49-F238E27FC236}">
                <a16:creationId xmlns:a16="http://schemas.microsoft.com/office/drawing/2014/main" id="{8C1528A5-9B5C-4C90-39B3-B9143E0DB697}"/>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Medium-Long term pricing mechanisms and decarbonization signals </a:t>
            </a:r>
          </a:p>
        </p:txBody>
      </p:sp>
      <p:sp>
        <p:nvSpPr>
          <p:cNvPr id="6" name="Content Placeholder 9">
            <a:extLst>
              <a:ext uri="{FF2B5EF4-FFF2-40B4-BE49-F238E27FC236}">
                <a16:creationId xmlns:a16="http://schemas.microsoft.com/office/drawing/2014/main" id="{BFBB3A57-2955-DA8F-97DE-07D661445887}"/>
              </a:ext>
            </a:extLst>
          </p:cNvPr>
          <p:cNvSpPr>
            <a:spLocks noGrp="1"/>
          </p:cNvSpPr>
          <p:nvPr>
            <p:ph idx="13"/>
          </p:nvPr>
        </p:nvSpPr>
        <p:spPr>
          <a:xfrm>
            <a:off x="263609" y="1236323"/>
            <a:ext cx="10072459" cy="579843"/>
          </a:xfrm>
        </p:spPr>
        <p:txBody>
          <a:bodyPr>
            <a:normAutofit/>
          </a:bodyPr>
          <a:lstStyle/>
          <a:p>
            <a:pPr>
              <a:buFont typeface="Wingdings" panose="05000000000000000000" pitchFamily="2" charset="2"/>
              <a:buChar char="Ø"/>
            </a:pPr>
            <a:r>
              <a:rPr lang="fr-BE" sz="2400" b="1" dirty="0" err="1"/>
              <a:t>Overview</a:t>
            </a:r>
            <a:r>
              <a:rPr lang="fr-BE" sz="2400" b="1" dirty="0"/>
              <a:t> </a:t>
            </a:r>
            <a:endParaRPr lang="en-US" sz="2400" b="1" dirty="0"/>
          </a:p>
        </p:txBody>
      </p:sp>
      <p:sp>
        <p:nvSpPr>
          <p:cNvPr id="3" name="TextBox 2">
            <a:extLst>
              <a:ext uri="{FF2B5EF4-FFF2-40B4-BE49-F238E27FC236}">
                <a16:creationId xmlns:a16="http://schemas.microsoft.com/office/drawing/2014/main" id="{2F314FD9-4CB9-18AB-EB99-D1EA1978098E}"/>
              </a:ext>
            </a:extLst>
          </p:cNvPr>
          <p:cNvSpPr txBox="1"/>
          <p:nvPr/>
        </p:nvSpPr>
        <p:spPr>
          <a:xfrm>
            <a:off x="270933" y="4128002"/>
            <a:ext cx="11424807" cy="2800767"/>
          </a:xfrm>
          <a:prstGeom prst="rect">
            <a:avLst/>
          </a:prstGeom>
          <a:noFill/>
        </p:spPr>
        <p:txBody>
          <a:bodyPr wrap="square" rtlCol="0">
            <a:spAutoFit/>
          </a:bodyPr>
          <a:lstStyle/>
          <a:p>
            <a:endParaRPr lang="en-US" sz="1600" b="0" kern="1200" dirty="0">
              <a:solidFill>
                <a:schemeClr val="tx1"/>
              </a:solidFill>
              <a:latin typeface="+mn-lt"/>
              <a:ea typeface="+mn-ea"/>
              <a:cs typeface="+mn-cs"/>
            </a:endParaRPr>
          </a:p>
          <a:p>
            <a:pPr marL="285750" indent="-285750">
              <a:buFont typeface="Wingdings" panose="05000000000000000000" pitchFamily="2" charset="2"/>
              <a:buChar char="v"/>
            </a:pPr>
            <a:r>
              <a:rPr lang="en-US" sz="1600" b="1" dirty="0"/>
              <a:t>Long-term instruments</a:t>
            </a:r>
            <a:r>
              <a:rPr lang="en-US" sz="1600" b="1" kern="1200" dirty="0">
                <a:solidFill>
                  <a:schemeClr val="tx1"/>
                </a:solidFill>
                <a:latin typeface="+mn-lt"/>
                <a:ea typeface="+mn-ea"/>
                <a:cs typeface="+mn-cs"/>
              </a:rPr>
              <a:t> and carbon market complement each other in the </a:t>
            </a:r>
            <a:r>
              <a:rPr lang="en-US" sz="1600" b="1" dirty="0"/>
              <a:t>medium</a:t>
            </a:r>
            <a:r>
              <a:rPr lang="en-US" sz="1600" b="1" kern="1200" dirty="0">
                <a:solidFill>
                  <a:schemeClr val="tx1"/>
                </a:solidFill>
                <a:latin typeface="+mn-lt"/>
                <a:ea typeface="+mn-ea"/>
                <a:cs typeface="+mn-cs"/>
              </a:rPr>
              <a:t>- to long-term in their role of providing decarbonization signals</a:t>
            </a:r>
            <a:r>
              <a:rPr lang="en-US" sz="1600" b="0" kern="1200" dirty="0">
                <a:solidFill>
                  <a:schemeClr val="tx1"/>
                </a:solidFill>
                <a:latin typeface="+mn-lt"/>
                <a:ea typeface="+mn-ea"/>
                <a:cs typeface="+mn-cs"/>
              </a:rPr>
              <a:t>; They have a neutral impact on </a:t>
            </a:r>
            <a:r>
              <a:rPr lang="en-US" sz="1600" dirty="0"/>
              <a:t>short</a:t>
            </a:r>
            <a:r>
              <a:rPr lang="en-US" sz="1600" b="0" kern="1200" dirty="0">
                <a:solidFill>
                  <a:schemeClr val="tx1"/>
                </a:solidFill>
                <a:latin typeface="+mn-lt"/>
                <a:ea typeface="+mn-ea"/>
                <a:cs typeface="+mn-cs"/>
              </a:rPr>
              <a:t>-term signals for decarbonization as they do not interfere. </a:t>
            </a:r>
          </a:p>
          <a:p>
            <a:pPr marL="285750" indent="-285750">
              <a:buFont typeface="Wingdings" panose="05000000000000000000" pitchFamily="2" charset="2"/>
              <a:buChar char="v"/>
            </a:pPr>
            <a:endParaRPr lang="en-US" sz="1600" b="0" kern="1200" dirty="0">
              <a:solidFill>
                <a:schemeClr val="tx1"/>
              </a:solidFill>
              <a:latin typeface="+mn-lt"/>
              <a:ea typeface="+mn-ea"/>
              <a:cs typeface="+mn-cs"/>
            </a:endParaRPr>
          </a:p>
          <a:p>
            <a:pPr marL="285750" indent="-285750">
              <a:buFont typeface="Wingdings" panose="05000000000000000000" pitchFamily="2" charset="2"/>
              <a:buChar char="v"/>
            </a:pPr>
            <a:r>
              <a:rPr lang="en-US" sz="1600" b="1" dirty="0"/>
              <a:t>Capacity Remuneration mechanisms should be aligned with other EU climate in a way that avoids subsidizing carbon emitting sources to provide the right signals for decarbonization.</a:t>
            </a:r>
            <a:r>
              <a:rPr lang="en-US" sz="1600" dirty="0"/>
              <a:t> Subsidies provided to non-fossil flexibility sources through CRM will contribute to the balancing of demand and supply continuously and provide positive signals fir short term decarbonization.</a:t>
            </a:r>
          </a:p>
          <a:p>
            <a:endParaRPr lang="en-US" sz="1600" dirty="0"/>
          </a:p>
          <a:p>
            <a:pPr marL="285750" indent="-285750">
              <a:buFont typeface="Wingdings" panose="05000000000000000000" pitchFamily="2" charset="2"/>
              <a:buChar char="v"/>
            </a:pPr>
            <a:r>
              <a:rPr lang="en-US" sz="1600" b="0" kern="1200" dirty="0">
                <a:solidFill>
                  <a:schemeClr val="tx1"/>
                </a:solidFill>
                <a:latin typeface="+mn-lt"/>
                <a:ea typeface="+mn-ea"/>
                <a:cs typeface="+mn-cs"/>
              </a:rPr>
              <a:t>Overall, there </a:t>
            </a:r>
            <a:r>
              <a:rPr lang="en-US" sz="1600" dirty="0"/>
              <a:t>should be a balance between: </a:t>
            </a:r>
          </a:p>
          <a:p>
            <a:r>
              <a:rPr lang="en-US" sz="1600" dirty="0"/>
              <a:t>             </a:t>
            </a:r>
            <a:r>
              <a:rPr lang="en-US" sz="1600" b="0" kern="1200" dirty="0">
                <a:solidFill>
                  <a:schemeClr val="tx1"/>
                </a:solidFill>
                <a:latin typeface="+mn-lt"/>
                <a:ea typeface="+mn-ea"/>
                <a:cs typeface="+mn-cs"/>
              </a:rPr>
              <a:t>-   EU ETS and the implementation of other policy instruments (</a:t>
            </a:r>
            <a:r>
              <a:rPr lang="en-US" sz="1600" b="0" kern="1200" dirty="0" err="1">
                <a:solidFill>
                  <a:schemeClr val="tx1"/>
                </a:solidFill>
                <a:latin typeface="+mn-lt"/>
                <a:ea typeface="+mn-ea"/>
                <a:cs typeface="+mn-cs"/>
              </a:rPr>
              <a:t>CfDs</a:t>
            </a:r>
            <a:r>
              <a:rPr lang="en-US" sz="1600" b="0" kern="1200" dirty="0">
                <a:solidFill>
                  <a:schemeClr val="tx1"/>
                </a:solidFill>
                <a:latin typeface="+mn-lt"/>
                <a:ea typeface="+mn-ea"/>
                <a:cs typeface="+mn-cs"/>
              </a:rPr>
              <a:t>, PPAs, CRMs specifically) </a:t>
            </a:r>
          </a:p>
          <a:p>
            <a:r>
              <a:rPr lang="en-US" sz="1600" dirty="0"/>
              <a:t>             -   Short term and long-term policy instruments within the electricity market </a:t>
            </a:r>
            <a:endParaRPr lang="en-US" sz="1600" b="0" kern="1200" dirty="0">
              <a:solidFill>
                <a:schemeClr val="tx1"/>
              </a:solidFill>
              <a:latin typeface="+mn-lt"/>
              <a:ea typeface="+mn-ea"/>
              <a:cs typeface="+mn-cs"/>
            </a:endParaRPr>
          </a:p>
        </p:txBody>
      </p:sp>
      <p:graphicFrame>
        <p:nvGraphicFramePr>
          <p:cNvPr id="7" name="Table 6">
            <a:extLst>
              <a:ext uri="{FF2B5EF4-FFF2-40B4-BE49-F238E27FC236}">
                <a16:creationId xmlns:a16="http://schemas.microsoft.com/office/drawing/2014/main" id="{9E507DB9-4EC8-1AF0-156D-ECB6A7F7FDCC}"/>
              </a:ext>
            </a:extLst>
          </p:cNvPr>
          <p:cNvGraphicFramePr>
            <a:graphicFrameLocks noGrp="1"/>
          </p:cNvGraphicFramePr>
          <p:nvPr>
            <p:extLst>
              <p:ext uri="{D42A27DB-BD31-4B8C-83A1-F6EECF244321}">
                <p14:modId xmlns:p14="http://schemas.microsoft.com/office/powerpoint/2010/main" val="568144117"/>
              </p:ext>
            </p:extLst>
          </p:nvPr>
        </p:nvGraphicFramePr>
        <p:xfrm>
          <a:off x="807689" y="1772838"/>
          <a:ext cx="10072458" cy="2626124"/>
        </p:xfrm>
        <a:graphic>
          <a:graphicData uri="http://schemas.openxmlformats.org/drawingml/2006/table">
            <a:tbl>
              <a:tblPr firstRow="1" firstCol="1" bandRow="1">
                <a:tableStyleId>{5C22544A-7EE6-4342-B048-85BDC9FD1C3A}</a:tableStyleId>
              </a:tblPr>
              <a:tblGrid>
                <a:gridCol w="3596531">
                  <a:extLst>
                    <a:ext uri="{9D8B030D-6E8A-4147-A177-3AD203B41FA5}">
                      <a16:colId xmlns:a16="http://schemas.microsoft.com/office/drawing/2014/main" val="709799711"/>
                    </a:ext>
                  </a:extLst>
                </a:gridCol>
                <a:gridCol w="2951350">
                  <a:extLst>
                    <a:ext uri="{9D8B030D-6E8A-4147-A177-3AD203B41FA5}">
                      <a16:colId xmlns:a16="http://schemas.microsoft.com/office/drawing/2014/main" val="584059360"/>
                    </a:ext>
                  </a:extLst>
                </a:gridCol>
                <a:gridCol w="3524577">
                  <a:extLst>
                    <a:ext uri="{9D8B030D-6E8A-4147-A177-3AD203B41FA5}">
                      <a16:colId xmlns:a16="http://schemas.microsoft.com/office/drawing/2014/main" val="2963735667"/>
                    </a:ext>
                  </a:extLst>
                </a:gridCol>
              </a:tblGrid>
              <a:tr h="721197">
                <a:tc>
                  <a:txBody>
                    <a:bodyPr/>
                    <a:lstStyle/>
                    <a:p>
                      <a:pPr marL="0" marR="0" algn="l" defTabSz="914400" rtl="0" eaLnBrk="1" latinLnBrk="0" hangingPunct="1">
                        <a:lnSpc>
                          <a:spcPct val="107000"/>
                        </a:lnSpc>
                        <a:spcBef>
                          <a:spcPts val="0"/>
                        </a:spcBef>
                        <a:spcAft>
                          <a:spcPts val="0"/>
                        </a:spcAft>
                      </a:pPr>
                      <a:r>
                        <a:rPr lang="en-GB" sz="1600" b="1" i="1" kern="1200" dirty="0">
                          <a:solidFill>
                            <a:schemeClr val="lt1"/>
                          </a:solidFill>
                          <a:effectLst/>
                          <a:latin typeface="+mn-lt"/>
                          <a:ea typeface="+mn-ea"/>
                          <a:cs typeface="+mn-cs"/>
                        </a:rPr>
                        <a:t>                               Desirable Outcomes</a:t>
                      </a:r>
                      <a:endParaRPr lang="en-US" sz="1600" b="1" i="1" kern="1200" dirty="0">
                        <a:solidFill>
                          <a:schemeClr val="lt1"/>
                        </a:solidFill>
                        <a:effectLst/>
                        <a:latin typeface="+mn-lt"/>
                        <a:ea typeface="+mn-ea"/>
                        <a:cs typeface="+mn-cs"/>
                      </a:endParaRPr>
                    </a:p>
                    <a:p>
                      <a:pPr marL="0" marR="0" algn="l" defTabSz="914400" rtl="0" eaLnBrk="1" latinLnBrk="0" hangingPunct="1">
                        <a:lnSpc>
                          <a:spcPct val="107000"/>
                        </a:lnSpc>
                        <a:spcBef>
                          <a:spcPts val="0"/>
                        </a:spcBef>
                        <a:spcAft>
                          <a:spcPts val="0"/>
                        </a:spcAft>
                      </a:pPr>
                      <a:r>
                        <a:rPr lang="en-GB" sz="1600" b="1" i="1" kern="1200" dirty="0">
                          <a:solidFill>
                            <a:schemeClr val="lt1"/>
                          </a:solidFill>
                          <a:effectLst/>
                          <a:latin typeface="+mn-lt"/>
                          <a:ea typeface="+mn-ea"/>
                          <a:cs typeface="+mn-cs"/>
                        </a:rPr>
                        <a:t>EMD Provisions</a:t>
                      </a:r>
                      <a:endParaRPr lang="en-US" sz="1600" b="1" i="1" kern="1200" dirty="0">
                        <a:solidFill>
                          <a:schemeClr val="lt1"/>
                        </a:solidFill>
                        <a:effectLst/>
                        <a:latin typeface="+mn-lt"/>
                        <a:ea typeface="+mn-ea"/>
                        <a:cs typeface="+mn-cs"/>
                      </a:endParaRPr>
                    </a:p>
                  </a:txBody>
                  <a:tcPr marL="64135" marR="64135" marT="9525" marB="0">
                    <a:solidFill>
                      <a:schemeClr val="accent1">
                        <a:lumMod val="50000"/>
                      </a:schemeClr>
                    </a:solidFill>
                  </a:tcPr>
                </a:tc>
                <a:tc>
                  <a:txBody>
                    <a:bodyPr/>
                    <a:lstStyle/>
                    <a:p>
                      <a:pPr marL="0" marR="0" algn="l" defTabSz="914400" rtl="0" eaLnBrk="1" latinLnBrk="0" hangingPunct="1">
                        <a:lnSpc>
                          <a:spcPct val="107000"/>
                        </a:lnSpc>
                        <a:spcBef>
                          <a:spcPts val="0"/>
                        </a:spcBef>
                        <a:spcAft>
                          <a:spcPts val="0"/>
                        </a:spcAft>
                      </a:pPr>
                      <a:r>
                        <a:rPr lang="en-GB" sz="1600" b="1" kern="1200" dirty="0">
                          <a:solidFill>
                            <a:schemeClr val="lt1"/>
                          </a:solidFill>
                          <a:effectLst/>
                          <a:latin typeface="+mn-lt"/>
                          <a:ea typeface="+mn-ea"/>
                          <a:cs typeface="+mn-cs"/>
                        </a:rPr>
                        <a:t>A. Short-term signals for decarbonization</a:t>
                      </a:r>
                      <a:endParaRPr lang="en-US" sz="1600" b="1" kern="1200" dirty="0">
                        <a:solidFill>
                          <a:schemeClr val="lt1"/>
                        </a:solidFill>
                        <a:effectLst/>
                        <a:latin typeface="+mn-lt"/>
                        <a:ea typeface="+mn-ea"/>
                        <a:cs typeface="+mn-cs"/>
                      </a:endParaRPr>
                    </a:p>
                  </a:txBody>
                  <a:tcPr marL="64135" marR="64135" marT="9525" marB="0">
                    <a:solidFill>
                      <a:schemeClr val="accent1">
                        <a:lumMod val="50000"/>
                      </a:schemeClr>
                    </a:solidFill>
                  </a:tcPr>
                </a:tc>
                <a:tc>
                  <a:txBody>
                    <a:bodyPr/>
                    <a:lstStyle/>
                    <a:p>
                      <a:pPr marL="0" marR="0" algn="l" defTabSz="914400" rtl="0" eaLnBrk="1" latinLnBrk="0" hangingPunct="1">
                        <a:lnSpc>
                          <a:spcPct val="107000"/>
                        </a:lnSpc>
                        <a:spcBef>
                          <a:spcPts val="0"/>
                        </a:spcBef>
                        <a:spcAft>
                          <a:spcPts val="0"/>
                        </a:spcAft>
                      </a:pPr>
                      <a:r>
                        <a:rPr lang="en-GB" sz="1600" b="1" kern="1200" dirty="0">
                          <a:solidFill>
                            <a:schemeClr val="lt1"/>
                          </a:solidFill>
                          <a:effectLst/>
                          <a:latin typeface="+mn-lt"/>
                          <a:ea typeface="+mn-ea"/>
                          <a:cs typeface="+mn-cs"/>
                        </a:rPr>
                        <a:t>B. Long-term signals for decarbonization</a:t>
                      </a:r>
                      <a:endParaRPr lang="en-US" sz="1600" b="1" kern="1200" dirty="0">
                        <a:solidFill>
                          <a:schemeClr val="lt1"/>
                        </a:solidFill>
                        <a:effectLst/>
                        <a:latin typeface="+mn-lt"/>
                        <a:ea typeface="+mn-ea"/>
                        <a:cs typeface="+mn-cs"/>
                      </a:endParaRPr>
                    </a:p>
                  </a:txBody>
                  <a:tcPr marL="64135" marR="64135" marT="9525" marB="0">
                    <a:solidFill>
                      <a:schemeClr val="accent1">
                        <a:lumMod val="50000"/>
                      </a:schemeClr>
                    </a:solidFill>
                  </a:tcPr>
                </a:tc>
                <a:extLst>
                  <a:ext uri="{0D108BD9-81ED-4DB2-BD59-A6C34878D82A}">
                    <a16:rowId xmlns:a16="http://schemas.microsoft.com/office/drawing/2014/main" val="2797555122"/>
                  </a:ext>
                </a:extLst>
              </a:tr>
              <a:tr h="321384">
                <a:tc gridSpan="3">
                  <a:txBody>
                    <a:bodyPr/>
                    <a:lstStyle/>
                    <a:p>
                      <a:pPr marL="0" marR="0">
                        <a:lnSpc>
                          <a:spcPct val="107000"/>
                        </a:lnSpc>
                        <a:spcBef>
                          <a:spcPts val="0"/>
                        </a:spcBef>
                        <a:spcAft>
                          <a:spcPts val="800"/>
                        </a:spcAft>
                      </a:pPr>
                      <a:r>
                        <a:rPr lang="en-GB" sz="1600" kern="100" dirty="0">
                          <a:effectLst/>
                        </a:rPr>
                        <a:t>2. </a:t>
                      </a:r>
                      <a:r>
                        <a:rPr lang="en-GB" sz="1600" dirty="0">
                          <a:effectLst/>
                        </a:rPr>
                        <a:t>Medium to Long-term Instruments</a:t>
                      </a:r>
                      <a:endParaRPr lang="en-US" sz="1600" kern="100" dirty="0">
                        <a:effectLst/>
                      </a:endParaRPr>
                    </a:p>
                  </a:txBody>
                  <a:tcPr marL="64135" marR="64135" marT="9525" marB="0">
                    <a:solidFill>
                      <a:schemeClr val="accent1">
                        <a:lumMod val="50000"/>
                      </a:schemeClr>
                    </a:solidFill>
                  </a:tcPr>
                </a:tc>
                <a:tc hMerge="1">
                  <a:txBody>
                    <a:bodyPr/>
                    <a:lstStyle/>
                    <a:p>
                      <a:endParaRPr lang="en-US"/>
                    </a:p>
                  </a:txBody>
                  <a:tcPr/>
                </a:tc>
                <a:tc hMerge="1">
                  <a:txBody>
                    <a:bodyPr/>
                    <a:lstStyle/>
                    <a:p>
                      <a:pPr marL="0" marR="0">
                        <a:lnSpc>
                          <a:spcPct val="107000"/>
                        </a:lnSpc>
                        <a:spcBef>
                          <a:spcPts val="0"/>
                        </a:spcBef>
                        <a:spcAft>
                          <a:spcPts val="800"/>
                        </a:spcAft>
                      </a:pPr>
                      <a:r>
                        <a:rPr lang="en-US" sz="1100" kern="10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24919961"/>
                  </a:ext>
                </a:extLst>
              </a:tr>
              <a:tr h="388426">
                <a:tc>
                  <a:txBody>
                    <a:bodyPr/>
                    <a:lstStyle/>
                    <a:p>
                      <a:pPr marL="0" marR="0">
                        <a:lnSpc>
                          <a:spcPct val="107000"/>
                        </a:lnSpc>
                        <a:spcBef>
                          <a:spcPts val="0"/>
                        </a:spcBef>
                        <a:spcAft>
                          <a:spcPts val="0"/>
                        </a:spcAft>
                      </a:pPr>
                      <a:r>
                        <a:rPr lang="en-GB" sz="1400" dirty="0">
                          <a:effectLst/>
                        </a:rPr>
                        <a:t>Power Purchase Agreements (PPAs)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tc>
                  <a:txBody>
                    <a:bodyPr/>
                    <a:lstStyle/>
                    <a:p>
                      <a:pPr marL="0" marR="0">
                        <a:lnSpc>
                          <a:spcPct val="107000"/>
                        </a:lnSpc>
                        <a:spcBef>
                          <a:spcPts val="0"/>
                        </a:spcBef>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o</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tc>
                  <a:txBody>
                    <a:bodyPr/>
                    <a:lstStyle/>
                    <a:p>
                      <a:pPr marL="0" marR="0">
                        <a:lnSpc>
                          <a:spcPct val="107000"/>
                        </a:lnSpc>
                        <a:spcBef>
                          <a:spcPts val="0"/>
                        </a:spcBef>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extLst>
                  <a:ext uri="{0D108BD9-81ED-4DB2-BD59-A6C34878D82A}">
                    <a16:rowId xmlns:a16="http://schemas.microsoft.com/office/drawing/2014/main" val="1590157752"/>
                  </a:ext>
                </a:extLst>
              </a:tr>
              <a:tr h="327171">
                <a:tc>
                  <a:txBody>
                    <a:bodyPr/>
                    <a:lstStyle/>
                    <a:p>
                      <a:pPr marL="0" marR="0">
                        <a:lnSpc>
                          <a:spcPct val="107000"/>
                        </a:lnSpc>
                        <a:spcBef>
                          <a:spcPts val="0"/>
                        </a:spcBef>
                        <a:spcAft>
                          <a:spcPts val="800"/>
                        </a:spcAft>
                      </a:pPr>
                      <a:r>
                        <a:rPr lang="en-GB" sz="1400" kern="100" dirty="0">
                          <a:effectLst/>
                        </a:rPr>
                        <a:t>Contracts for Differences (CFDs)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tc>
                  <a:txBody>
                    <a:bodyPr/>
                    <a:lstStyle/>
                    <a:p>
                      <a:pPr marL="0" marR="0">
                        <a:lnSpc>
                          <a:spcPct val="107000"/>
                        </a:lnSpc>
                        <a:spcBef>
                          <a:spcPts val="0"/>
                        </a:spcBef>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o</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tc>
                  <a:txBody>
                    <a:bodyPr/>
                    <a:lstStyle/>
                    <a:p>
                      <a:pPr marL="0" marR="0">
                        <a:lnSpc>
                          <a:spcPct val="107000"/>
                        </a:lnSpc>
                        <a:spcBef>
                          <a:spcPts val="0"/>
                        </a:spcBef>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extLst>
                  <a:ext uri="{0D108BD9-81ED-4DB2-BD59-A6C34878D82A}">
                    <a16:rowId xmlns:a16="http://schemas.microsoft.com/office/drawing/2014/main" val="836043804"/>
                  </a:ext>
                </a:extLst>
              </a:tr>
              <a:tr h="318782">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Forward Markets</a:t>
                      </a:r>
                    </a:p>
                  </a:txBody>
                  <a:tcPr marL="64135" marR="64135" marT="9525" marB="0"/>
                </a:tc>
                <a:tc>
                  <a:txBody>
                    <a:bodyPr/>
                    <a:lstStyle/>
                    <a:p>
                      <a:pPr marL="0" marR="0">
                        <a:lnSpc>
                          <a:spcPct val="107000"/>
                        </a:lnSpc>
                        <a:spcBef>
                          <a:spcPts val="0"/>
                        </a:spcBef>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o</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tc>
                  <a:txBody>
                    <a:bodyPr/>
                    <a:lstStyle/>
                    <a:p>
                      <a:pPr marL="0" marR="0">
                        <a:lnSpc>
                          <a:spcPct val="107000"/>
                        </a:lnSpc>
                        <a:spcBef>
                          <a:spcPts val="0"/>
                        </a:spcBef>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extLst>
                  <a:ext uri="{0D108BD9-81ED-4DB2-BD59-A6C34878D82A}">
                    <a16:rowId xmlns:a16="http://schemas.microsoft.com/office/drawing/2014/main" val="2414963058"/>
                  </a:ext>
                </a:extLst>
              </a:tr>
              <a:tr h="549164">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Capacity Remuneration Mechanisms (CRMs)</a:t>
                      </a:r>
                    </a:p>
                  </a:txBody>
                  <a:tcPr marL="64135" marR="64135" marT="9525" marB="0"/>
                </a:tc>
                <a:tc>
                  <a:txBody>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4135" marR="64135" marT="9525" marB="0"/>
                </a:tc>
                <a:tc>
                  <a:txBody>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4135" marR="64135" marT="9525" marB="0"/>
                </a:tc>
                <a:extLst>
                  <a:ext uri="{0D108BD9-81ED-4DB2-BD59-A6C34878D82A}">
                    <a16:rowId xmlns:a16="http://schemas.microsoft.com/office/drawing/2014/main" val="3888415785"/>
                  </a:ext>
                </a:extLst>
              </a:tr>
            </a:tbl>
          </a:graphicData>
        </a:graphic>
      </p:graphicFrame>
    </p:spTree>
    <p:extLst>
      <p:ext uri="{BB962C8B-B14F-4D97-AF65-F5344CB8AC3E}">
        <p14:creationId xmlns:p14="http://schemas.microsoft.com/office/powerpoint/2010/main" val="27313380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2</a:t>
            </a:fld>
            <a:endParaRPr lang="en-GB"/>
          </a:p>
        </p:txBody>
      </p:sp>
      <p:sp>
        <p:nvSpPr>
          <p:cNvPr id="13" name="Content Placeholder 1">
            <a:extLst>
              <a:ext uri="{FF2B5EF4-FFF2-40B4-BE49-F238E27FC236}">
                <a16:creationId xmlns:a16="http://schemas.microsoft.com/office/drawing/2014/main" id="{E32AB89B-FC10-9F1E-5F46-6899CC84EA78}"/>
              </a:ext>
            </a:extLst>
          </p:cNvPr>
          <p:cNvSpPr txBox="1">
            <a:spLocks/>
          </p:cNvSpPr>
          <p:nvPr/>
        </p:nvSpPr>
        <p:spPr>
          <a:xfrm>
            <a:off x="304722" y="1378128"/>
            <a:ext cx="10687128" cy="523409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buFont typeface="Arial" panose="020B0604020202020204" pitchFamily="34" charset="0"/>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a:latin typeface="Cambria" panose="02040503050406030204" pitchFamily="18" charset="0"/>
              </a:rPr>
              <a:t>Concept </a:t>
            </a:r>
            <a:endParaRPr lang="en-US" sz="2600" dirty="0">
              <a:latin typeface="Cambria" panose="02040503050406030204" pitchFamily="18" charset="0"/>
            </a:endParaRPr>
          </a:p>
        </p:txBody>
      </p:sp>
      <p:sp>
        <p:nvSpPr>
          <p:cNvPr id="6" name="TextBox 5">
            <a:extLst>
              <a:ext uri="{FF2B5EF4-FFF2-40B4-BE49-F238E27FC236}">
                <a16:creationId xmlns:a16="http://schemas.microsoft.com/office/drawing/2014/main" id="{BDCE446A-6659-2CF1-0C7E-C23B7A46F3B2}"/>
              </a:ext>
            </a:extLst>
          </p:cNvPr>
          <p:cNvSpPr txBox="1"/>
          <p:nvPr/>
        </p:nvSpPr>
        <p:spPr>
          <a:xfrm>
            <a:off x="118455" y="2797864"/>
            <a:ext cx="10801349" cy="3911455"/>
          </a:xfrm>
          <a:prstGeom prst="rect">
            <a:avLst/>
          </a:prstGeom>
          <a:noFill/>
        </p:spPr>
        <p:txBody>
          <a:bodyPr wrap="square" rtlCol="0">
            <a:spAutoFit/>
          </a:bodyPr>
          <a:lstStyle/>
          <a:p>
            <a:pPr marL="285750" indent="-285750">
              <a:buFont typeface="Arial" panose="020B0604020202020204" pitchFamily="34" charset="0"/>
              <a:buChar char="•"/>
            </a:pPr>
            <a:r>
              <a:rPr lang="fr-BE" sz="2400" dirty="0"/>
              <a:t> </a:t>
            </a:r>
            <a:r>
              <a:rPr lang="fr-BE" b="1" dirty="0" err="1"/>
              <a:t>Electricity</a:t>
            </a:r>
            <a:r>
              <a:rPr lang="fr-BE" b="1" dirty="0"/>
              <a:t> </a:t>
            </a:r>
            <a:r>
              <a:rPr lang="fr-BE" b="1" dirty="0" err="1"/>
              <a:t>Market</a:t>
            </a:r>
            <a:r>
              <a:rPr lang="fr-BE" b="1" dirty="0"/>
              <a:t> Design Provisions </a:t>
            </a:r>
            <a:r>
              <a:rPr lang="fr-BE" dirty="0"/>
              <a:t>on the vertical axis </a:t>
            </a:r>
            <a:endParaRPr lang="fr-BE" b="1" dirty="0"/>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Short-term </a:t>
            </a:r>
            <a:r>
              <a:rPr lang="en-US" sz="1600" kern="100" dirty="0">
                <a:latin typeface="Calibri" panose="020F0502020204030204" pitchFamily="34" charset="0"/>
                <a:ea typeface="Calibri" panose="020F0502020204030204" pitchFamily="34" charset="0"/>
                <a:cs typeface="Times New Roman" panose="02020603050405020304" pitchFamily="18" charset="0"/>
              </a:rPr>
              <a:t>Pricing Mechanisms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Medium to Long-term instruments;</a:t>
            </a:r>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Flexibility Options;</a:t>
            </a:r>
          </a:p>
          <a:p>
            <a:pPr lvl="1">
              <a:spcAft>
                <a:spcPts val="800"/>
              </a:spcAft>
              <a:tabLst>
                <a:tab pos="457200" algn="l"/>
              </a:tabLs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BE" b="1" dirty="0" err="1"/>
              <a:t>Desirable</a:t>
            </a:r>
            <a:r>
              <a:rPr lang="fr-BE" b="1" dirty="0"/>
              <a:t> </a:t>
            </a:r>
            <a:r>
              <a:rPr lang="fr-BE" b="1" dirty="0" err="1"/>
              <a:t>Outcomes</a:t>
            </a:r>
            <a:r>
              <a:rPr lang="fr-BE" b="1" dirty="0"/>
              <a:t> </a:t>
            </a:r>
            <a:r>
              <a:rPr lang="fr-BE" dirty="0"/>
              <a:t>on the horizontal axis</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Short term operational signals</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Long term investment signals</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EU Competitive Advantage</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Affordability</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Security of Supply</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Curved Left 7">
            <a:extLst>
              <a:ext uri="{FF2B5EF4-FFF2-40B4-BE49-F238E27FC236}">
                <a16:creationId xmlns:a16="http://schemas.microsoft.com/office/drawing/2014/main" id="{AAC3B475-4902-290D-C0A6-55D5F1C92FAE}"/>
              </a:ext>
            </a:extLst>
          </p:cNvPr>
          <p:cNvSpPr/>
          <p:nvPr/>
        </p:nvSpPr>
        <p:spPr>
          <a:xfrm>
            <a:off x="5161084" y="3728566"/>
            <a:ext cx="1140903" cy="2543725"/>
          </a:xfrm>
          <a:prstGeom prst="curvedLeftArrow">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a:extLst>
              <a:ext uri="{FF2B5EF4-FFF2-40B4-BE49-F238E27FC236}">
                <a16:creationId xmlns:a16="http://schemas.microsoft.com/office/drawing/2014/main" id="{7D548972-E316-2F53-E49E-C84C16169080}"/>
              </a:ext>
            </a:extLst>
          </p:cNvPr>
          <p:cNvSpPr/>
          <p:nvPr/>
        </p:nvSpPr>
        <p:spPr>
          <a:xfrm>
            <a:off x="6315519" y="3814300"/>
            <a:ext cx="4488110" cy="2543725"/>
          </a:xfrm>
          <a:prstGeom prst="round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kern="0" dirty="0">
                <a:solidFill>
                  <a:schemeClr val="tx1"/>
                </a:solidFill>
                <a:latin typeface="Calibri" panose="020F0502020204030204" pitchFamily="34" charset="0"/>
                <a:ea typeface="Calibri" panose="020F0502020204030204" pitchFamily="34" charset="0"/>
                <a:cs typeface="Times New Roman" panose="02020603050405020304" pitchFamily="18" charset="0"/>
              </a:rPr>
              <a:t>L</a:t>
            </a:r>
            <a:r>
              <a:rPr lang="en-US" sz="1800" b="1" i="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ooking at how some of the Electricity Market Design Provisions, </a:t>
            </a:r>
            <a:r>
              <a:rPr lang="en-US" sz="1800" b="1" i="1" u="sng"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interaction with EU-ETS and other climate policies</a:t>
            </a:r>
            <a:r>
              <a:rPr lang="en-US" sz="1800" b="1" i="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impact (positively or negatively) on the Desirable Outcomes. </a:t>
            </a:r>
            <a:endParaRPr lang="en-US" b="1" i="1" dirty="0">
              <a:solidFill>
                <a:schemeClr val="tx1"/>
              </a:solidFill>
            </a:endParaRPr>
          </a:p>
        </p:txBody>
      </p:sp>
      <p:sp>
        <p:nvSpPr>
          <p:cNvPr id="3" name="TextBox 2">
            <a:extLst>
              <a:ext uri="{FF2B5EF4-FFF2-40B4-BE49-F238E27FC236}">
                <a16:creationId xmlns:a16="http://schemas.microsoft.com/office/drawing/2014/main" id="{FA2D57A1-C971-D08E-9391-863EE2ED2361}"/>
              </a:ext>
            </a:extLst>
          </p:cNvPr>
          <p:cNvSpPr txBox="1"/>
          <p:nvPr/>
        </p:nvSpPr>
        <p:spPr>
          <a:xfrm>
            <a:off x="174928" y="1396586"/>
            <a:ext cx="10744875" cy="1477328"/>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Calibri" panose="020F0502020204030204" pitchFamily="34" charset="0"/>
                <a:cs typeface="Times New Roman" panose="02020603050405020304" pitchFamily="18" charset="0"/>
              </a:rPr>
              <a:t> </a:t>
            </a:r>
            <a:r>
              <a:rPr lang="en-US" b="1" dirty="0">
                <a:latin typeface="Calibri" panose="020F0502020204030204" pitchFamily="34" charset="0"/>
                <a:cs typeface="Times New Roman" panose="02020603050405020304" pitchFamily="18" charset="0"/>
              </a:rPr>
              <a:t>Framework for analyzing the European Commission (EC) proposal on electricity market reform through the lens of Climate Change Policy -  provide stakeholders with a tool and means for examining /analyzing the proposal through a climate change perspective</a:t>
            </a:r>
          </a:p>
          <a:p>
            <a:endParaRPr lang="en-US" dirty="0"/>
          </a:p>
          <a:p>
            <a:r>
              <a:rPr lang="en-US" b="1" dirty="0"/>
              <a:t>Matrix including the following:</a:t>
            </a:r>
          </a:p>
        </p:txBody>
      </p:sp>
    </p:spTree>
    <p:extLst>
      <p:ext uri="{BB962C8B-B14F-4D97-AF65-F5344CB8AC3E}">
        <p14:creationId xmlns:p14="http://schemas.microsoft.com/office/powerpoint/2010/main" val="40528706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3</a:t>
            </a:fld>
            <a:endParaRPr lang="en-GB"/>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Framework matrix  </a:t>
            </a:r>
          </a:p>
        </p:txBody>
      </p:sp>
      <p:graphicFrame>
        <p:nvGraphicFramePr>
          <p:cNvPr id="5" name="Table 4">
            <a:extLst>
              <a:ext uri="{FF2B5EF4-FFF2-40B4-BE49-F238E27FC236}">
                <a16:creationId xmlns:a16="http://schemas.microsoft.com/office/drawing/2014/main" id="{750D95B7-F294-86C5-2395-57725B50CEB9}"/>
              </a:ext>
            </a:extLst>
          </p:cNvPr>
          <p:cNvGraphicFramePr>
            <a:graphicFrameLocks noGrp="1"/>
          </p:cNvGraphicFramePr>
          <p:nvPr>
            <p:extLst>
              <p:ext uri="{D42A27DB-BD31-4B8C-83A1-F6EECF244321}">
                <p14:modId xmlns:p14="http://schemas.microsoft.com/office/powerpoint/2010/main" val="4049401445"/>
              </p:ext>
            </p:extLst>
          </p:nvPr>
        </p:nvGraphicFramePr>
        <p:xfrm>
          <a:off x="304722" y="1541179"/>
          <a:ext cx="11140775" cy="4618461"/>
        </p:xfrm>
        <a:graphic>
          <a:graphicData uri="http://schemas.openxmlformats.org/drawingml/2006/table">
            <a:tbl>
              <a:tblPr firstRow="1" firstCol="1" bandRow="1">
                <a:tableStyleId>{5C22544A-7EE6-4342-B048-85BDC9FD1C3A}</a:tableStyleId>
              </a:tblPr>
              <a:tblGrid>
                <a:gridCol w="2508902">
                  <a:extLst>
                    <a:ext uri="{9D8B030D-6E8A-4147-A177-3AD203B41FA5}">
                      <a16:colId xmlns:a16="http://schemas.microsoft.com/office/drawing/2014/main" val="4131904244"/>
                    </a:ext>
                  </a:extLst>
                </a:gridCol>
                <a:gridCol w="1715679">
                  <a:extLst>
                    <a:ext uri="{9D8B030D-6E8A-4147-A177-3AD203B41FA5}">
                      <a16:colId xmlns:a16="http://schemas.microsoft.com/office/drawing/2014/main" val="409850529"/>
                    </a:ext>
                  </a:extLst>
                </a:gridCol>
                <a:gridCol w="1746875">
                  <a:extLst>
                    <a:ext uri="{9D8B030D-6E8A-4147-A177-3AD203B41FA5}">
                      <a16:colId xmlns:a16="http://schemas.microsoft.com/office/drawing/2014/main" val="820565244"/>
                    </a:ext>
                  </a:extLst>
                </a:gridCol>
                <a:gridCol w="1677802">
                  <a:extLst>
                    <a:ext uri="{9D8B030D-6E8A-4147-A177-3AD203B41FA5}">
                      <a16:colId xmlns:a16="http://schemas.microsoft.com/office/drawing/2014/main" val="708680946"/>
                    </a:ext>
                  </a:extLst>
                </a:gridCol>
                <a:gridCol w="1809261">
                  <a:extLst>
                    <a:ext uri="{9D8B030D-6E8A-4147-A177-3AD203B41FA5}">
                      <a16:colId xmlns:a16="http://schemas.microsoft.com/office/drawing/2014/main" val="1126315176"/>
                    </a:ext>
                  </a:extLst>
                </a:gridCol>
                <a:gridCol w="1682256">
                  <a:extLst>
                    <a:ext uri="{9D8B030D-6E8A-4147-A177-3AD203B41FA5}">
                      <a16:colId xmlns:a16="http://schemas.microsoft.com/office/drawing/2014/main" val="1210511513"/>
                    </a:ext>
                  </a:extLst>
                </a:gridCol>
              </a:tblGrid>
              <a:tr h="893370">
                <a:tc>
                  <a:txBody>
                    <a:bodyPr/>
                    <a:lstStyle/>
                    <a:p>
                      <a:pPr marL="0" marR="0" algn="r">
                        <a:lnSpc>
                          <a:spcPct val="107000"/>
                        </a:lnSpc>
                        <a:spcBef>
                          <a:spcPts val="0"/>
                        </a:spcBef>
                        <a:spcAft>
                          <a:spcPts val="0"/>
                        </a:spcAft>
                      </a:pPr>
                      <a:r>
                        <a:rPr lang="en-GB" sz="1400" i="1" dirty="0">
                          <a:effectLst/>
                        </a:rPr>
                        <a:t>Desirable Outcomes</a:t>
                      </a:r>
                      <a:endParaRPr lang="en-US" sz="1400" i="1" dirty="0">
                        <a:effectLst/>
                      </a:endParaRPr>
                    </a:p>
                    <a:p>
                      <a:pPr marL="0" marR="0">
                        <a:lnSpc>
                          <a:spcPct val="107000"/>
                        </a:lnSpc>
                        <a:spcBef>
                          <a:spcPts val="0"/>
                        </a:spcBef>
                        <a:spcAft>
                          <a:spcPts val="0"/>
                        </a:spcAft>
                      </a:pPr>
                      <a:r>
                        <a:rPr lang="en-GB" sz="1400" dirty="0">
                          <a:effectLst/>
                        </a:rPr>
                        <a:t> </a:t>
                      </a:r>
                      <a:endParaRPr lang="en-US" sz="1400" dirty="0">
                        <a:effectLst/>
                      </a:endParaRPr>
                    </a:p>
                    <a:p>
                      <a:pPr marL="0" marR="0">
                        <a:lnSpc>
                          <a:spcPct val="107000"/>
                        </a:lnSpc>
                        <a:spcBef>
                          <a:spcPts val="0"/>
                        </a:spcBef>
                        <a:spcAft>
                          <a:spcPts val="0"/>
                        </a:spcAft>
                      </a:pPr>
                      <a:r>
                        <a:rPr lang="en-GB" sz="1400" dirty="0">
                          <a:effectLst/>
                        </a:rPr>
                        <a:t> </a:t>
                      </a:r>
                      <a:endParaRPr lang="en-US" sz="1400" dirty="0">
                        <a:effectLst/>
                      </a:endParaRPr>
                    </a:p>
                    <a:p>
                      <a:pPr marL="0" marR="0">
                        <a:lnSpc>
                          <a:spcPct val="107000"/>
                        </a:lnSpc>
                        <a:spcBef>
                          <a:spcPts val="0"/>
                        </a:spcBef>
                        <a:spcAft>
                          <a:spcPts val="0"/>
                        </a:spcAft>
                      </a:pPr>
                      <a:r>
                        <a:rPr lang="en-GB" sz="1400" i="1" dirty="0">
                          <a:effectLst/>
                        </a:rPr>
                        <a:t>EMD Provisions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lnTlToBr w="12700" cap="flat" cmpd="sng" algn="ctr">
                      <a:solidFill>
                        <a:schemeClr val="tx1"/>
                      </a:solidFill>
                      <a:prstDash val="solid"/>
                      <a:round/>
                      <a:headEnd type="none" w="med" len="med"/>
                      <a:tailEnd type="none" w="med" len="med"/>
                    </a:lnTlToBr>
                    <a:solidFill>
                      <a:schemeClr val="accent1">
                        <a:lumMod val="50000"/>
                      </a:schemeClr>
                    </a:solidFill>
                  </a:tcPr>
                </a:tc>
                <a:tc>
                  <a:txBody>
                    <a:bodyPr/>
                    <a:lstStyle/>
                    <a:p>
                      <a:pPr marL="0" marR="0">
                        <a:lnSpc>
                          <a:spcPct val="107000"/>
                        </a:lnSpc>
                        <a:spcBef>
                          <a:spcPts val="0"/>
                        </a:spcBef>
                        <a:spcAft>
                          <a:spcPts val="0"/>
                        </a:spcAft>
                      </a:pPr>
                      <a:r>
                        <a:rPr lang="en-GB" sz="1400" dirty="0">
                          <a:effectLst/>
                        </a:rPr>
                        <a:t>A. Short-term signals for decarbonization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B. Long-term signals for decarbonization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C. Competitiveness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D. Affordability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E. Security of Supply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extLst>
                  <a:ext uri="{0D108BD9-81ED-4DB2-BD59-A6C34878D82A}">
                    <a16:rowId xmlns:a16="http://schemas.microsoft.com/office/drawing/2014/main" val="2588314669"/>
                  </a:ext>
                </a:extLst>
              </a:tr>
              <a:tr h="274396">
                <a:tc gridSpan="6">
                  <a:txBody>
                    <a:bodyPr/>
                    <a:lstStyle/>
                    <a:p>
                      <a:pPr marL="0" marR="0">
                        <a:lnSpc>
                          <a:spcPct val="107000"/>
                        </a:lnSpc>
                        <a:spcBef>
                          <a:spcPts val="0"/>
                        </a:spcBef>
                        <a:spcAft>
                          <a:spcPts val="0"/>
                        </a:spcAft>
                      </a:pPr>
                      <a:r>
                        <a:rPr lang="en-GB" sz="1400" dirty="0">
                          <a:effectLst/>
                        </a:rPr>
                        <a:t>1. Short-term Pricing Mechanisms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7311124"/>
                  </a:ext>
                </a:extLst>
              </a:tr>
              <a:tr h="274396">
                <a:tc gridSpan="6">
                  <a:txBody>
                    <a:bodyPr/>
                    <a:lstStyle/>
                    <a:p>
                      <a:pPr marL="0" marR="0">
                        <a:lnSpc>
                          <a:spcPct val="107000"/>
                        </a:lnSpc>
                        <a:spcBef>
                          <a:spcPts val="0"/>
                        </a:spcBef>
                        <a:spcAft>
                          <a:spcPts val="0"/>
                        </a:spcAft>
                      </a:pPr>
                      <a:r>
                        <a:rPr lang="en-GB" sz="1200" dirty="0">
                          <a:effectLst/>
                        </a:rPr>
                        <a:t>1. </a:t>
                      </a:r>
                      <a:r>
                        <a:rPr lang="en-GB" sz="1200" dirty="0" err="1">
                          <a:effectLst/>
                        </a:rPr>
                        <a:t>i</a:t>
                      </a:r>
                      <a:r>
                        <a:rPr lang="en-GB" sz="1200" dirty="0">
                          <a:effectLst/>
                        </a:rPr>
                        <a:t>) Marginal Pricing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5522839"/>
                  </a:ext>
                </a:extLst>
              </a:tr>
              <a:tr h="274396">
                <a:tc>
                  <a:txBody>
                    <a:bodyPr/>
                    <a:lstStyle/>
                    <a:p>
                      <a:pPr marL="0" marR="0">
                        <a:lnSpc>
                          <a:spcPct val="107000"/>
                        </a:lnSpc>
                        <a:spcBef>
                          <a:spcPts val="0"/>
                        </a:spcBef>
                        <a:spcAft>
                          <a:spcPts val="0"/>
                        </a:spcAft>
                      </a:pPr>
                      <a:r>
                        <a:rPr lang="en-GB" sz="1200" dirty="0">
                          <a:effectLst/>
                        </a:rPr>
                        <a:t>Marginal Pricing Mechanism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50129678"/>
                  </a:ext>
                </a:extLst>
              </a:tr>
              <a:tr h="288468">
                <a:tc gridSpan="6">
                  <a:txBody>
                    <a:bodyPr/>
                    <a:lstStyle/>
                    <a:p>
                      <a:pPr marL="0" marR="0">
                        <a:lnSpc>
                          <a:spcPct val="107000"/>
                        </a:lnSpc>
                        <a:spcBef>
                          <a:spcPts val="0"/>
                        </a:spcBef>
                        <a:spcAft>
                          <a:spcPts val="0"/>
                        </a:spcAft>
                      </a:pPr>
                      <a:r>
                        <a:rPr lang="en-GB" sz="1200" dirty="0">
                          <a:effectLst/>
                        </a:rPr>
                        <a:t>1. ii) Market Interventions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0962799"/>
                  </a:ext>
                </a:extLst>
              </a:tr>
              <a:tr h="331562">
                <a:tc>
                  <a:txBody>
                    <a:bodyPr/>
                    <a:lstStyle/>
                    <a:p>
                      <a:pPr marL="0" marR="0">
                        <a:lnSpc>
                          <a:spcPct val="107000"/>
                        </a:lnSpc>
                        <a:spcBef>
                          <a:spcPts val="0"/>
                        </a:spcBef>
                        <a:spcAft>
                          <a:spcPts val="0"/>
                        </a:spcAft>
                      </a:pPr>
                      <a:r>
                        <a:rPr lang="en-GB" sz="1200" dirty="0">
                          <a:effectLst/>
                        </a:rPr>
                        <a:t>Iberian Exception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89838678"/>
                  </a:ext>
                </a:extLst>
              </a:tr>
              <a:tr h="323646">
                <a:tc>
                  <a:txBody>
                    <a:bodyPr/>
                    <a:lstStyle/>
                    <a:p>
                      <a:pPr marL="0" marR="0">
                        <a:lnSpc>
                          <a:spcPct val="107000"/>
                        </a:lnSpc>
                        <a:spcBef>
                          <a:spcPts val="0"/>
                        </a:spcBef>
                        <a:spcAft>
                          <a:spcPts val="0"/>
                        </a:spcAft>
                      </a:pPr>
                      <a:r>
                        <a:rPr lang="en-GB" sz="1200" dirty="0">
                          <a:effectLst/>
                        </a:rPr>
                        <a:t>Inframarginal Revenue Cap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3225876655"/>
                  </a:ext>
                </a:extLst>
              </a:tr>
              <a:tr h="288468">
                <a:tc>
                  <a:txBody>
                    <a:bodyPr/>
                    <a:lstStyle/>
                    <a:p>
                      <a:pPr marL="0" marR="0">
                        <a:lnSpc>
                          <a:spcPct val="107000"/>
                        </a:lnSpc>
                        <a:spcBef>
                          <a:spcPts val="0"/>
                        </a:spcBef>
                        <a:spcAft>
                          <a:spcPts val="0"/>
                        </a:spcAft>
                      </a:pPr>
                      <a:r>
                        <a:rPr lang="en-GB" sz="1200" dirty="0">
                          <a:effectLst/>
                        </a:rPr>
                        <a:t>Windfall Profit Tax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535767176"/>
                  </a:ext>
                </a:extLst>
              </a:tr>
              <a:tr h="274396">
                <a:tc gridSpan="6">
                  <a:txBody>
                    <a:bodyPr/>
                    <a:lstStyle/>
                    <a:p>
                      <a:pPr marL="0" marR="0">
                        <a:lnSpc>
                          <a:spcPct val="107000"/>
                        </a:lnSpc>
                        <a:spcBef>
                          <a:spcPts val="0"/>
                        </a:spcBef>
                        <a:spcAft>
                          <a:spcPts val="0"/>
                        </a:spcAft>
                      </a:pPr>
                      <a:r>
                        <a:rPr lang="en-GB" sz="1400" dirty="0">
                          <a:effectLst/>
                        </a:rPr>
                        <a:t>2. Medium to Long-term Instruments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2308421"/>
                  </a:ext>
                </a:extLst>
              </a:tr>
              <a:tr h="259092">
                <a:tc>
                  <a:txBody>
                    <a:bodyPr/>
                    <a:lstStyle/>
                    <a:p>
                      <a:pPr marL="0" marR="0">
                        <a:lnSpc>
                          <a:spcPct val="107000"/>
                        </a:lnSpc>
                        <a:spcBef>
                          <a:spcPts val="0"/>
                        </a:spcBef>
                        <a:spcAft>
                          <a:spcPts val="0"/>
                        </a:spcAft>
                      </a:pPr>
                      <a:r>
                        <a:rPr lang="en-GB" sz="1200">
                          <a:effectLst/>
                        </a:rPr>
                        <a:t>PPAs, CFDs, Forward Markets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036062004"/>
                  </a:ext>
                </a:extLst>
              </a:tr>
              <a:tr h="288468">
                <a:tc>
                  <a:txBody>
                    <a:bodyPr/>
                    <a:lstStyle/>
                    <a:p>
                      <a:pPr marL="0" marR="0">
                        <a:lnSpc>
                          <a:spcPct val="107000"/>
                        </a:lnSpc>
                        <a:spcBef>
                          <a:spcPts val="0"/>
                        </a:spcBef>
                        <a:spcAft>
                          <a:spcPts val="0"/>
                        </a:spcAft>
                      </a:pPr>
                      <a:r>
                        <a:rPr lang="en-GB" sz="1200" dirty="0">
                          <a:effectLst/>
                        </a:rPr>
                        <a:t>Capacity Remuneration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3448673591"/>
                  </a:ext>
                </a:extLst>
              </a:tr>
              <a:tr h="274396">
                <a:tc gridSpan="6">
                  <a:txBody>
                    <a:bodyPr/>
                    <a:lstStyle/>
                    <a:p>
                      <a:pPr marL="0" marR="0">
                        <a:lnSpc>
                          <a:spcPct val="107000"/>
                        </a:lnSpc>
                        <a:spcBef>
                          <a:spcPts val="0"/>
                        </a:spcBef>
                        <a:spcAft>
                          <a:spcPts val="0"/>
                        </a:spcAft>
                      </a:pPr>
                      <a:r>
                        <a:rPr lang="en-GB" sz="1400" dirty="0">
                          <a:effectLst/>
                        </a:rPr>
                        <a:t>3. Flexibility Options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2828957"/>
                  </a:ext>
                </a:extLst>
              </a:tr>
              <a:tr h="563743">
                <a:tc>
                  <a:txBody>
                    <a:bodyPr/>
                    <a:lstStyle/>
                    <a:p>
                      <a:pPr marL="0" marR="0">
                        <a:lnSpc>
                          <a:spcPct val="107000"/>
                        </a:lnSpc>
                        <a:spcBef>
                          <a:spcPts val="0"/>
                        </a:spcBef>
                        <a:spcAft>
                          <a:spcPts val="0"/>
                        </a:spcAft>
                      </a:pPr>
                      <a:r>
                        <a:rPr lang="en-GB" sz="1200" dirty="0">
                          <a:effectLst/>
                        </a:rPr>
                        <a:t>Flexibility Options (Storage and Demand Side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195178925"/>
                  </a:ext>
                </a:extLst>
              </a:tr>
            </a:tbl>
          </a:graphicData>
        </a:graphic>
      </p:graphicFrame>
    </p:spTree>
    <p:extLst>
      <p:ext uri="{BB962C8B-B14F-4D97-AF65-F5344CB8AC3E}">
        <p14:creationId xmlns:p14="http://schemas.microsoft.com/office/powerpoint/2010/main" val="37366914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4</a:t>
            </a:fld>
            <a:endParaRPr lang="en-GB"/>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Framework matrix  </a:t>
            </a:r>
          </a:p>
        </p:txBody>
      </p:sp>
      <p:graphicFrame>
        <p:nvGraphicFramePr>
          <p:cNvPr id="5" name="Table 4">
            <a:extLst>
              <a:ext uri="{FF2B5EF4-FFF2-40B4-BE49-F238E27FC236}">
                <a16:creationId xmlns:a16="http://schemas.microsoft.com/office/drawing/2014/main" id="{750D95B7-F294-86C5-2395-57725B50CEB9}"/>
              </a:ext>
            </a:extLst>
          </p:cNvPr>
          <p:cNvGraphicFramePr>
            <a:graphicFrameLocks noGrp="1"/>
          </p:cNvGraphicFramePr>
          <p:nvPr>
            <p:extLst>
              <p:ext uri="{D42A27DB-BD31-4B8C-83A1-F6EECF244321}">
                <p14:modId xmlns:p14="http://schemas.microsoft.com/office/powerpoint/2010/main" val="3294279800"/>
              </p:ext>
            </p:extLst>
          </p:nvPr>
        </p:nvGraphicFramePr>
        <p:xfrm>
          <a:off x="304722" y="1541179"/>
          <a:ext cx="11140775" cy="4618461"/>
        </p:xfrm>
        <a:graphic>
          <a:graphicData uri="http://schemas.openxmlformats.org/drawingml/2006/table">
            <a:tbl>
              <a:tblPr firstRow="1" firstCol="1" bandRow="1">
                <a:tableStyleId>{5C22544A-7EE6-4342-B048-85BDC9FD1C3A}</a:tableStyleId>
              </a:tblPr>
              <a:tblGrid>
                <a:gridCol w="2508902">
                  <a:extLst>
                    <a:ext uri="{9D8B030D-6E8A-4147-A177-3AD203B41FA5}">
                      <a16:colId xmlns:a16="http://schemas.microsoft.com/office/drawing/2014/main" val="4131904244"/>
                    </a:ext>
                  </a:extLst>
                </a:gridCol>
                <a:gridCol w="1715679">
                  <a:extLst>
                    <a:ext uri="{9D8B030D-6E8A-4147-A177-3AD203B41FA5}">
                      <a16:colId xmlns:a16="http://schemas.microsoft.com/office/drawing/2014/main" val="409850529"/>
                    </a:ext>
                  </a:extLst>
                </a:gridCol>
                <a:gridCol w="1746875">
                  <a:extLst>
                    <a:ext uri="{9D8B030D-6E8A-4147-A177-3AD203B41FA5}">
                      <a16:colId xmlns:a16="http://schemas.microsoft.com/office/drawing/2014/main" val="820565244"/>
                    </a:ext>
                  </a:extLst>
                </a:gridCol>
                <a:gridCol w="1677802">
                  <a:extLst>
                    <a:ext uri="{9D8B030D-6E8A-4147-A177-3AD203B41FA5}">
                      <a16:colId xmlns:a16="http://schemas.microsoft.com/office/drawing/2014/main" val="708680946"/>
                    </a:ext>
                  </a:extLst>
                </a:gridCol>
                <a:gridCol w="1809261">
                  <a:extLst>
                    <a:ext uri="{9D8B030D-6E8A-4147-A177-3AD203B41FA5}">
                      <a16:colId xmlns:a16="http://schemas.microsoft.com/office/drawing/2014/main" val="1126315176"/>
                    </a:ext>
                  </a:extLst>
                </a:gridCol>
                <a:gridCol w="1682256">
                  <a:extLst>
                    <a:ext uri="{9D8B030D-6E8A-4147-A177-3AD203B41FA5}">
                      <a16:colId xmlns:a16="http://schemas.microsoft.com/office/drawing/2014/main" val="1210511513"/>
                    </a:ext>
                  </a:extLst>
                </a:gridCol>
              </a:tblGrid>
              <a:tr h="893370">
                <a:tc>
                  <a:txBody>
                    <a:bodyPr/>
                    <a:lstStyle/>
                    <a:p>
                      <a:pPr marL="0" marR="0" algn="r">
                        <a:lnSpc>
                          <a:spcPct val="107000"/>
                        </a:lnSpc>
                        <a:spcBef>
                          <a:spcPts val="0"/>
                        </a:spcBef>
                        <a:spcAft>
                          <a:spcPts val="0"/>
                        </a:spcAft>
                      </a:pPr>
                      <a:r>
                        <a:rPr lang="en-GB" sz="1400" i="1" dirty="0">
                          <a:effectLst/>
                        </a:rPr>
                        <a:t>Desirable Outcomes</a:t>
                      </a:r>
                      <a:endParaRPr lang="en-US" sz="1400" i="1" dirty="0">
                        <a:effectLst/>
                      </a:endParaRPr>
                    </a:p>
                    <a:p>
                      <a:pPr marL="0" marR="0">
                        <a:lnSpc>
                          <a:spcPct val="107000"/>
                        </a:lnSpc>
                        <a:spcBef>
                          <a:spcPts val="0"/>
                        </a:spcBef>
                        <a:spcAft>
                          <a:spcPts val="0"/>
                        </a:spcAft>
                      </a:pPr>
                      <a:r>
                        <a:rPr lang="en-GB" sz="1400" dirty="0">
                          <a:effectLst/>
                        </a:rPr>
                        <a:t> </a:t>
                      </a:r>
                      <a:endParaRPr lang="en-US" sz="1400" dirty="0">
                        <a:effectLst/>
                      </a:endParaRPr>
                    </a:p>
                    <a:p>
                      <a:pPr marL="0" marR="0">
                        <a:lnSpc>
                          <a:spcPct val="107000"/>
                        </a:lnSpc>
                        <a:spcBef>
                          <a:spcPts val="0"/>
                        </a:spcBef>
                        <a:spcAft>
                          <a:spcPts val="0"/>
                        </a:spcAft>
                      </a:pPr>
                      <a:r>
                        <a:rPr lang="en-GB" sz="1400" dirty="0">
                          <a:effectLst/>
                        </a:rPr>
                        <a:t> </a:t>
                      </a:r>
                      <a:endParaRPr lang="en-US" sz="1400" dirty="0">
                        <a:effectLst/>
                      </a:endParaRPr>
                    </a:p>
                    <a:p>
                      <a:pPr marL="0" marR="0">
                        <a:lnSpc>
                          <a:spcPct val="107000"/>
                        </a:lnSpc>
                        <a:spcBef>
                          <a:spcPts val="0"/>
                        </a:spcBef>
                        <a:spcAft>
                          <a:spcPts val="0"/>
                        </a:spcAft>
                      </a:pPr>
                      <a:r>
                        <a:rPr lang="en-GB" sz="1400" i="1" dirty="0">
                          <a:effectLst/>
                        </a:rPr>
                        <a:t>EMD Provisions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lnTlToBr w="12700" cap="flat" cmpd="sng" algn="ctr">
                      <a:solidFill>
                        <a:schemeClr val="tx1"/>
                      </a:solidFill>
                      <a:prstDash val="solid"/>
                      <a:round/>
                      <a:headEnd type="none" w="med" len="med"/>
                      <a:tailEnd type="none" w="med" len="med"/>
                    </a:lnTlToBr>
                    <a:solidFill>
                      <a:schemeClr val="accent1">
                        <a:lumMod val="50000"/>
                      </a:schemeClr>
                    </a:solidFill>
                  </a:tcPr>
                </a:tc>
                <a:tc>
                  <a:txBody>
                    <a:bodyPr/>
                    <a:lstStyle/>
                    <a:p>
                      <a:pPr marL="0" marR="0">
                        <a:lnSpc>
                          <a:spcPct val="107000"/>
                        </a:lnSpc>
                        <a:spcBef>
                          <a:spcPts val="0"/>
                        </a:spcBef>
                        <a:spcAft>
                          <a:spcPts val="0"/>
                        </a:spcAft>
                      </a:pPr>
                      <a:r>
                        <a:rPr lang="en-GB" sz="1400" dirty="0">
                          <a:effectLst/>
                        </a:rPr>
                        <a:t>A. Short-term signals for decarbonization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B. Long-term signals for decarbonization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C. Competitiveness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D. Affordability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E. Security of Supply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extLst>
                  <a:ext uri="{0D108BD9-81ED-4DB2-BD59-A6C34878D82A}">
                    <a16:rowId xmlns:a16="http://schemas.microsoft.com/office/drawing/2014/main" val="2588314669"/>
                  </a:ext>
                </a:extLst>
              </a:tr>
              <a:tr h="274396">
                <a:tc gridSpan="6">
                  <a:txBody>
                    <a:bodyPr/>
                    <a:lstStyle/>
                    <a:p>
                      <a:pPr marL="0" marR="0">
                        <a:lnSpc>
                          <a:spcPct val="107000"/>
                        </a:lnSpc>
                        <a:spcBef>
                          <a:spcPts val="0"/>
                        </a:spcBef>
                        <a:spcAft>
                          <a:spcPts val="0"/>
                        </a:spcAft>
                      </a:pPr>
                      <a:r>
                        <a:rPr lang="en-GB" sz="1400" dirty="0">
                          <a:effectLst/>
                        </a:rPr>
                        <a:t>1. Short-term Pricing Mechanisms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7311124"/>
                  </a:ext>
                </a:extLst>
              </a:tr>
              <a:tr h="274396">
                <a:tc gridSpan="6">
                  <a:txBody>
                    <a:bodyPr/>
                    <a:lstStyle/>
                    <a:p>
                      <a:pPr marL="0" marR="0">
                        <a:lnSpc>
                          <a:spcPct val="107000"/>
                        </a:lnSpc>
                        <a:spcBef>
                          <a:spcPts val="0"/>
                        </a:spcBef>
                        <a:spcAft>
                          <a:spcPts val="0"/>
                        </a:spcAft>
                      </a:pPr>
                      <a:r>
                        <a:rPr lang="en-GB" sz="1200" dirty="0">
                          <a:effectLst/>
                        </a:rPr>
                        <a:t>1. </a:t>
                      </a:r>
                      <a:r>
                        <a:rPr lang="en-GB" sz="1200" dirty="0" err="1">
                          <a:effectLst/>
                        </a:rPr>
                        <a:t>i</a:t>
                      </a:r>
                      <a:r>
                        <a:rPr lang="en-GB" sz="1200" dirty="0">
                          <a:effectLst/>
                        </a:rPr>
                        <a:t>) Marginal Pricing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5522839"/>
                  </a:ext>
                </a:extLst>
              </a:tr>
              <a:tr h="274396">
                <a:tc>
                  <a:txBody>
                    <a:bodyPr/>
                    <a:lstStyle/>
                    <a:p>
                      <a:pPr marL="0" marR="0">
                        <a:lnSpc>
                          <a:spcPct val="107000"/>
                        </a:lnSpc>
                        <a:spcBef>
                          <a:spcPts val="0"/>
                        </a:spcBef>
                        <a:spcAft>
                          <a:spcPts val="0"/>
                        </a:spcAft>
                      </a:pPr>
                      <a:r>
                        <a:rPr lang="en-GB" sz="1200" dirty="0">
                          <a:effectLst/>
                        </a:rPr>
                        <a:t>Marginal Pricing Mechanism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50129678"/>
                  </a:ext>
                </a:extLst>
              </a:tr>
              <a:tr h="288468">
                <a:tc gridSpan="6">
                  <a:txBody>
                    <a:bodyPr/>
                    <a:lstStyle/>
                    <a:p>
                      <a:pPr marL="0" marR="0">
                        <a:lnSpc>
                          <a:spcPct val="107000"/>
                        </a:lnSpc>
                        <a:spcBef>
                          <a:spcPts val="0"/>
                        </a:spcBef>
                        <a:spcAft>
                          <a:spcPts val="0"/>
                        </a:spcAft>
                      </a:pPr>
                      <a:r>
                        <a:rPr lang="en-GB" sz="1200" dirty="0">
                          <a:effectLst/>
                        </a:rPr>
                        <a:t>1. ii) Market Interventions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0962799"/>
                  </a:ext>
                </a:extLst>
              </a:tr>
              <a:tr h="331562">
                <a:tc>
                  <a:txBody>
                    <a:bodyPr/>
                    <a:lstStyle/>
                    <a:p>
                      <a:pPr marL="0" marR="0">
                        <a:lnSpc>
                          <a:spcPct val="107000"/>
                        </a:lnSpc>
                        <a:spcBef>
                          <a:spcPts val="0"/>
                        </a:spcBef>
                        <a:spcAft>
                          <a:spcPts val="0"/>
                        </a:spcAft>
                      </a:pPr>
                      <a:r>
                        <a:rPr lang="en-GB" sz="1200" dirty="0">
                          <a:effectLst/>
                        </a:rPr>
                        <a:t>Iberian Exception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89838678"/>
                  </a:ext>
                </a:extLst>
              </a:tr>
              <a:tr h="323646">
                <a:tc>
                  <a:txBody>
                    <a:bodyPr/>
                    <a:lstStyle/>
                    <a:p>
                      <a:pPr marL="0" marR="0">
                        <a:lnSpc>
                          <a:spcPct val="107000"/>
                        </a:lnSpc>
                        <a:spcBef>
                          <a:spcPts val="0"/>
                        </a:spcBef>
                        <a:spcAft>
                          <a:spcPts val="0"/>
                        </a:spcAft>
                      </a:pPr>
                      <a:r>
                        <a:rPr lang="en-GB" sz="1200" dirty="0">
                          <a:effectLst/>
                        </a:rPr>
                        <a:t>Inframarginal Revenue Cap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3225876655"/>
                  </a:ext>
                </a:extLst>
              </a:tr>
              <a:tr h="288468">
                <a:tc>
                  <a:txBody>
                    <a:bodyPr/>
                    <a:lstStyle/>
                    <a:p>
                      <a:pPr marL="0" marR="0">
                        <a:lnSpc>
                          <a:spcPct val="107000"/>
                        </a:lnSpc>
                        <a:spcBef>
                          <a:spcPts val="0"/>
                        </a:spcBef>
                        <a:spcAft>
                          <a:spcPts val="0"/>
                        </a:spcAft>
                      </a:pPr>
                      <a:r>
                        <a:rPr lang="en-GB" sz="1200" dirty="0">
                          <a:effectLst/>
                        </a:rPr>
                        <a:t>Windfall Profit Tax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535767176"/>
                  </a:ext>
                </a:extLst>
              </a:tr>
              <a:tr h="274396">
                <a:tc gridSpan="6">
                  <a:txBody>
                    <a:bodyPr/>
                    <a:lstStyle/>
                    <a:p>
                      <a:pPr marL="0" marR="0">
                        <a:lnSpc>
                          <a:spcPct val="107000"/>
                        </a:lnSpc>
                        <a:spcBef>
                          <a:spcPts val="0"/>
                        </a:spcBef>
                        <a:spcAft>
                          <a:spcPts val="0"/>
                        </a:spcAft>
                      </a:pPr>
                      <a:r>
                        <a:rPr lang="en-GB" sz="1400" dirty="0">
                          <a:effectLst/>
                        </a:rPr>
                        <a:t>2. Medium to Long-term Instruments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2308421"/>
                  </a:ext>
                </a:extLst>
              </a:tr>
              <a:tr h="259092">
                <a:tc>
                  <a:txBody>
                    <a:bodyPr/>
                    <a:lstStyle/>
                    <a:p>
                      <a:pPr marL="0" marR="0">
                        <a:lnSpc>
                          <a:spcPct val="107000"/>
                        </a:lnSpc>
                        <a:spcBef>
                          <a:spcPts val="0"/>
                        </a:spcBef>
                        <a:spcAft>
                          <a:spcPts val="0"/>
                        </a:spcAft>
                      </a:pPr>
                      <a:r>
                        <a:rPr lang="en-GB" sz="1200" dirty="0">
                          <a:effectLst/>
                        </a:rPr>
                        <a:t>PPAs, CFDs, Forward Markets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036062004"/>
                  </a:ext>
                </a:extLst>
              </a:tr>
              <a:tr h="288468">
                <a:tc>
                  <a:txBody>
                    <a:bodyPr/>
                    <a:lstStyle/>
                    <a:p>
                      <a:pPr marL="0" marR="0">
                        <a:lnSpc>
                          <a:spcPct val="107000"/>
                        </a:lnSpc>
                        <a:spcBef>
                          <a:spcPts val="0"/>
                        </a:spcBef>
                        <a:spcAft>
                          <a:spcPts val="0"/>
                        </a:spcAft>
                      </a:pPr>
                      <a:r>
                        <a:rPr lang="en-GB" sz="1200" dirty="0">
                          <a:effectLst/>
                        </a:rPr>
                        <a:t>Capacity Remuneration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3448673591"/>
                  </a:ext>
                </a:extLst>
              </a:tr>
              <a:tr h="274396">
                <a:tc gridSpan="6">
                  <a:txBody>
                    <a:bodyPr/>
                    <a:lstStyle/>
                    <a:p>
                      <a:pPr marL="0" marR="0">
                        <a:lnSpc>
                          <a:spcPct val="107000"/>
                        </a:lnSpc>
                        <a:spcBef>
                          <a:spcPts val="0"/>
                        </a:spcBef>
                        <a:spcAft>
                          <a:spcPts val="0"/>
                        </a:spcAft>
                      </a:pPr>
                      <a:r>
                        <a:rPr lang="en-GB" sz="1400" dirty="0">
                          <a:effectLst/>
                        </a:rPr>
                        <a:t>3. Flexibility Options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2828957"/>
                  </a:ext>
                </a:extLst>
              </a:tr>
              <a:tr h="563743">
                <a:tc>
                  <a:txBody>
                    <a:bodyPr/>
                    <a:lstStyle/>
                    <a:p>
                      <a:pPr marL="0" marR="0">
                        <a:lnSpc>
                          <a:spcPct val="107000"/>
                        </a:lnSpc>
                        <a:spcBef>
                          <a:spcPts val="0"/>
                        </a:spcBef>
                        <a:spcAft>
                          <a:spcPts val="0"/>
                        </a:spcAft>
                      </a:pPr>
                      <a:r>
                        <a:rPr lang="en-GB" sz="1200" dirty="0">
                          <a:effectLst/>
                        </a:rPr>
                        <a:t>Flexibility Options (Storage and Demand Side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195178925"/>
                  </a:ext>
                </a:extLst>
              </a:tr>
            </a:tbl>
          </a:graphicData>
        </a:graphic>
      </p:graphicFrame>
      <p:sp>
        <p:nvSpPr>
          <p:cNvPr id="6" name="Rectangle: Rounded Corners 5">
            <a:extLst>
              <a:ext uri="{FF2B5EF4-FFF2-40B4-BE49-F238E27FC236}">
                <a16:creationId xmlns:a16="http://schemas.microsoft.com/office/drawing/2014/main" id="{9CDC73B3-B1CF-C10D-DA38-18E77EECA345}"/>
              </a:ext>
            </a:extLst>
          </p:cNvPr>
          <p:cNvSpPr/>
          <p:nvPr/>
        </p:nvSpPr>
        <p:spPr>
          <a:xfrm>
            <a:off x="304723" y="4486274"/>
            <a:ext cx="2455730" cy="9239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D6E9E7A-6928-3F02-B78C-9656CF10D730}"/>
              </a:ext>
            </a:extLst>
          </p:cNvPr>
          <p:cNvSpPr/>
          <p:nvPr/>
        </p:nvSpPr>
        <p:spPr>
          <a:xfrm>
            <a:off x="4451230" y="4478054"/>
            <a:ext cx="1897812" cy="9239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AC7ECD1-7C7B-38F2-8F8C-EAB8FD35A483}"/>
              </a:ext>
            </a:extLst>
          </p:cNvPr>
          <p:cNvSpPr/>
          <p:nvPr/>
        </p:nvSpPr>
        <p:spPr>
          <a:xfrm>
            <a:off x="4451230" y="1528762"/>
            <a:ext cx="1897812" cy="9239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1935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5</a:t>
            </a:fld>
            <a:endParaRPr lang="en-GB"/>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Framework matrix  </a:t>
            </a:r>
          </a:p>
        </p:txBody>
      </p:sp>
      <p:graphicFrame>
        <p:nvGraphicFramePr>
          <p:cNvPr id="3" name="Table 2">
            <a:extLst>
              <a:ext uri="{FF2B5EF4-FFF2-40B4-BE49-F238E27FC236}">
                <a16:creationId xmlns:a16="http://schemas.microsoft.com/office/drawing/2014/main" id="{6ABCE3E1-92AE-0D66-EF1A-4D1DEE4A8E14}"/>
              </a:ext>
            </a:extLst>
          </p:cNvPr>
          <p:cNvGraphicFramePr>
            <a:graphicFrameLocks noGrp="1"/>
          </p:cNvGraphicFramePr>
          <p:nvPr>
            <p:extLst>
              <p:ext uri="{D42A27DB-BD31-4B8C-83A1-F6EECF244321}">
                <p14:modId xmlns:p14="http://schemas.microsoft.com/office/powerpoint/2010/main" val="4258877498"/>
              </p:ext>
            </p:extLst>
          </p:nvPr>
        </p:nvGraphicFramePr>
        <p:xfrm>
          <a:off x="906209" y="1607288"/>
          <a:ext cx="9035233" cy="4067264"/>
        </p:xfrm>
        <a:graphic>
          <a:graphicData uri="http://schemas.openxmlformats.org/drawingml/2006/table">
            <a:tbl>
              <a:tblPr firstRow="1" firstCol="1" bandRow="1">
                <a:tableStyleId>{5C22544A-7EE6-4342-B048-85BDC9FD1C3A}</a:tableStyleId>
              </a:tblPr>
              <a:tblGrid>
                <a:gridCol w="4858528">
                  <a:extLst>
                    <a:ext uri="{9D8B030D-6E8A-4147-A177-3AD203B41FA5}">
                      <a16:colId xmlns:a16="http://schemas.microsoft.com/office/drawing/2014/main" val="709799711"/>
                    </a:ext>
                  </a:extLst>
                </a:gridCol>
                <a:gridCol w="4176705">
                  <a:extLst>
                    <a:ext uri="{9D8B030D-6E8A-4147-A177-3AD203B41FA5}">
                      <a16:colId xmlns:a16="http://schemas.microsoft.com/office/drawing/2014/main" val="2963735667"/>
                    </a:ext>
                  </a:extLst>
                </a:gridCol>
              </a:tblGrid>
              <a:tr h="896614">
                <a:tc>
                  <a:txBody>
                    <a:bodyPr/>
                    <a:lstStyle/>
                    <a:p>
                      <a:pPr marL="0" marR="0" algn="l" defTabSz="914400" rtl="0" eaLnBrk="1" latinLnBrk="0" hangingPunct="1">
                        <a:lnSpc>
                          <a:spcPct val="107000"/>
                        </a:lnSpc>
                        <a:spcBef>
                          <a:spcPts val="0"/>
                        </a:spcBef>
                        <a:spcAft>
                          <a:spcPts val="0"/>
                        </a:spcAft>
                      </a:pPr>
                      <a:r>
                        <a:rPr lang="en-GB" sz="2000" b="1" i="1" kern="1200" dirty="0">
                          <a:solidFill>
                            <a:schemeClr val="lt1"/>
                          </a:solidFill>
                          <a:effectLst/>
                          <a:latin typeface="+mn-lt"/>
                          <a:ea typeface="+mn-ea"/>
                          <a:cs typeface="+mn-cs"/>
                        </a:rPr>
                        <a:t>                               Desirable Outcomes</a:t>
                      </a:r>
                      <a:endParaRPr lang="en-US" sz="2000" b="1" i="1" kern="1200" dirty="0">
                        <a:solidFill>
                          <a:schemeClr val="lt1"/>
                        </a:solidFill>
                        <a:effectLst/>
                        <a:latin typeface="+mn-lt"/>
                        <a:ea typeface="+mn-ea"/>
                        <a:cs typeface="+mn-cs"/>
                      </a:endParaRPr>
                    </a:p>
                    <a:p>
                      <a:pPr marL="0" marR="0" algn="l" defTabSz="914400" rtl="0" eaLnBrk="1" latinLnBrk="0" hangingPunct="1">
                        <a:lnSpc>
                          <a:spcPct val="107000"/>
                        </a:lnSpc>
                        <a:spcBef>
                          <a:spcPts val="0"/>
                        </a:spcBef>
                        <a:spcAft>
                          <a:spcPts val="0"/>
                        </a:spcAft>
                      </a:pPr>
                      <a:r>
                        <a:rPr lang="en-GB" sz="2000" b="1" i="1" kern="1200" dirty="0">
                          <a:solidFill>
                            <a:schemeClr val="lt1"/>
                          </a:solidFill>
                          <a:effectLst/>
                          <a:latin typeface="+mn-lt"/>
                          <a:ea typeface="+mn-ea"/>
                          <a:cs typeface="+mn-cs"/>
                        </a:rPr>
                        <a:t>EMD Provisions</a:t>
                      </a:r>
                      <a:endParaRPr lang="en-US" sz="2000" b="1" i="1" kern="1200" dirty="0">
                        <a:solidFill>
                          <a:schemeClr val="lt1"/>
                        </a:solidFill>
                        <a:effectLst/>
                        <a:latin typeface="+mn-lt"/>
                        <a:ea typeface="+mn-ea"/>
                        <a:cs typeface="+mn-cs"/>
                      </a:endParaRPr>
                    </a:p>
                  </a:txBody>
                  <a:tcPr marL="64135" marR="64135" marT="9525" marB="0">
                    <a:solidFill>
                      <a:schemeClr val="accent1">
                        <a:lumMod val="50000"/>
                      </a:schemeClr>
                    </a:solidFill>
                  </a:tcPr>
                </a:tc>
                <a:tc>
                  <a:txBody>
                    <a:bodyPr/>
                    <a:lstStyle/>
                    <a:p>
                      <a:pPr marL="0" marR="0" algn="l" defTabSz="914400" rtl="0" eaLnBrk="1" latinLnBrk="0" hangingPunct="1">
                        <a:lnSpc>
                          <a:spcPct val="107000"/>
                        </a:lnSpc>
                        <a:spcBef>
                          <a:spcPts val="0"/>
                        </a:spcBef>
                        <a:spcAft>
                          <a:spcPts val="0"/>
                        </a:spcAft>
                      </a:pPr>
                      <a:r>
                        <a:rPr lang="en-GB" sz="2000" b="1" kern="1200" dirty="0">
                          <a:solidFill>
                            <a:schemeClr val="lt1"/>
                          </a:solidFill>
                          <a:effectLst/>
                          <a:latin typeface="+mn-lt"/>
                          <a:ea typeface="+mn-ea"/>
                          <a:cs typeface="+mn-cs"/>
                        </a:rPr>
                        <a:t>B. Long-term signals for decarbonization</a:t>
                      </a:r>
                      <a:endParaRPr lang="en-US" sz="2000" b="1" kern="1200" dirty="0">
                        <a:solidFill>
                          <a:schemeClr val="lt1"/>
                        </a:solidFill>
                        <a:effectLst/>
                        <a:latin typeface="+mn-lt"/>
                        <a:ea typeface="+mn-ea"/>
                        <a:cs typeface="+mn-cs"/>
                      </a:endParaRPr>
                    </a:p>
                  </a:txBody>
                  <a:tcPr marL="64135" marR="64135" marT="9525" marB="0">
                    <a:solidFill>
                      <a:schemeClr val="accent1">
                        <a:lumMod val="50000"/>
                      </a:schemeClr>
                    </a:solidFill>
                  </a:tcPr>
                </a:tc>
                <a:extLst>
                  <a:ext uri="{0D108BD9-81ED-4DB2-BD59-A6C34878D82A}">
                    <a16:rowId xmlns:a16="http://schemas.microsoft.com/office/drawing/2014/main" val="2797555122"/>
                  </a:ext>
                </a:extLst>
              </a:tr>
              <a:tr h="416430">
                <a:tc gridSpan="2">
                  <a:txBody>
                    <a:bodyPr/>
                    <a:lstStyle/>
                    <a:p>
                      <a:pPr marL="0" marR="0">
                        <a:lnSpc>
                          <a:spcPct val="107000"/>
                        </a:lnSpc>
                        <a:spcBef>
                          <a:spcPts val="0"/>
                        </a:spcBef>
                        <a:spcAft>
                          <a:spcPts val="800"/>
                        </a:spcAft>
                      </a:pPr>
                      <a:r>
                        <a:rPr lang="en-GB" sz="2000" kern="100" dirty="0">
                          <a:effectLst/>
                        </a:rPr>
                        <a:t>2. </a:t>
                      </a:r>
                      <a:r>
                        <a:rPr lang="en-GB" sz="2000" dirty="0">
                          <a:effectLst/>
                        </a:rPr>
                        <a:t>Medium to Long-term Instruments</a:t>
                      </a:r>
                      <a:endParaRPr lang="en-US" sz="2000" kern="100" dirty="0">
                        <a:effectLst/>
                      </a:endParaRPr>
                    </a:p>
                  </a:txBody>
                  <a:tcPr marL="64135" marR="64135" marT="9525" marB="0">
                    <a:solidFill>
                      <a:schemeClr val="accent1">
                        <a:lumMod val="50000"/>
                      </a:schemeClr>
                    </a:solidFill>
                  </a:tcPr>
                </a:tc>
                <a:tc hMerge="1">
                  <a:txBody>
                    <a:bodyPr/>
                    <a:lstStyle/>
                    <a:p>
                      <a:pPr marL="0" marR="0">
                        <a:lnSpc>
                          <a:spcPct val="107000"/>
                        </a:lnSpc>
                        <a:spcBef>
                          <a:spcPts val="0"/>
                        </a:spcBef>
                        <a:spcAft>
                          <a:spcPts val="80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24919961"/>
                  </a:ext>
                </a:extLst>
              </a:tr>
              <a:tr h="602748">
                <a:tc>
                  <a:txBody>
                    <a:bodyPr/>
                    <a:lstStyle/>
                    <a:p>
                      <a:pPr marL="0" marR="0">
                        <a:lnSpc>
                          <a:spcPct val="107000"/>
                        </a:lnSpc>
                        <a:spcBef>
                          <a:spcPts val="0"/>
                        </a:spcBef>
                        <a:spcAft>
                          <a:spcPts val="0"/>
                        </a:spcAft>
                      </a:pPr>
                      <a:r>
                        <a:rPr lang="en-GB" sz="1800" dirty="0">
                          <a:effectLst/>
                        </a:rPr>
                        <a:t>Power Purchase Agreements (PPAs)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tc>
                  <a:txBody>
                    <a:bodyPr/>
                    <a:lstStyle/>
                    <a:p>
                      <a:pPr marL="0" marR="0" algn="ctr">
                        <a:lnSpc>
                          <a:spcPct val="107000"/>
                        </a:lnSpc>
                        <a:spcBef>
                          <a:spcPts val="0"/>
                        </a:spcBef>
                        <a:spcAft>
                          <a:spcPts val="800"/>
                        </a:spcAft>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extLst>
                  <a:ext uri="{0D108BD9-81ED-4DB2-BD59-A6C34878D82A}">
                    <a16:rowId xmlns:a16="http://schemas.microsoft.com/office/drawing/2014/main" val="1590157752"/>
                  </a:ext>
                </a:extLst>
              </a:tr>
              <a:tr h="728320">
                <a:tc>
                  <a:txBody>
                    <a:bodyPr/>
                    <a:lstStyle/>
                    <a:p>
                      <a:pPr marL="0" marR="0">
                        <a:lnSpc>
                          <a:spcPct val="107000"/>
                        </a:lnSpc>
                        <a:spcBef>
                          <a:spcPts val="0"/>
                        </a:spcBef>
                        <a:spcAft>
                          <a:spcPts val="800"/>
                        </a:spcAft>
                      </a:pPr>
                      <a:r>
                        <a:rPr lang="en-GB" sz="1800" kern="100" dirty="0">
                          <a:effectLst/>
                        </a:rPr>
                        <a:t>Contracts for Differences (CFDs)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tc>
                  <a:txBody>
                    <a:bodyPr/>
                    <a:lstStyle/>
                    <a:p>
                      <a:pPr marL="0" marR="0" algn="ctr">
                        <a:lnSpc>
                          <a:spcPct val="107000"/>
                        </a:lnSpc>
                        <a:spcBef>
                          <a:spcPts val="0"/>
                        </a:spcBef>
                        <a:spcAft>
                          <a:spcPts val="800"/>
                        </a:spcAft>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extLst>
                  <a:ext uri="{0D108BD9-81ED-4DB2-BD59-A6C34878D82A}">
                    <a16:rowId xmlns:a16="http://schemas.microsoft.com/office/drawing/2014/main" val="836043804"/>
                  </a:ext>
                </a:extLst>
              </a:tr>
              <a:tr h="711576">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Forward Markets</a:t>
                      </a:r>
                    </a:p>
                  </a:txBody>
                  <a:tcPr marL="64135" marR="64135" marT="9525" marB="0"/>
                </a:tc>
                <a:tc>
                  <a:txBody>
                    <a:bodyPr/>
                    <a:lstStyle/>
                    <a:p>
                      <a:pPr marL="0" marR="0" algn="ctr">
                        <a:lnSpc>
                          <a:spcPct val="107000"/>
                        </a:lnSpc>
                        <a:spcBef>
                          <a:spcPts val="0"/>
                        </a:spcBef>
                        <a:spcAft>
                          <a:spcPts val="800"/>
                        </a:spcAft>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tc>
                <a:extLst>
                  <a:ext uri="{0D108BD9-81ED-4DB2-BD59-A6C34878D82A}">
                    <a16:rowId xmlns:a16="http://schemas.microsoft.com/office/drawing/2014/main" val="2414963058"/>
                  </a:ext>
                </a:extLst>
              </a:tr>
              <a:tr h="711576">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Capacity Remuneration Mechanisms (CRMs)</a:t>
                      </a:r>
                    </a:p>
                  </a:txBody>
                  <a:tcPr marL="64135" marR="64135" marT="9525" marB="0"/>
                </a:tc>
                <a:tc>
                  <a:txBody>
                    <a:bodyPr/>
                    <a:lstStyle/>
                    <a:p>
                      <a:pPr marL="0" marR="0" algn="ctr">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4135" marR="64135" marT="9525" marB="0"/>
                </a:tc>
                <a:extLst>
                  <a:ext uri="{0D108BD9-81ED-4DB2-BD59-A6C34878D82A}">
                    <a16:rowId xmlns:a16="http://schemas.microsoft.com/office/drawing/2014/main" val="3888415785"/>
                  </a:ext>
                </a:extLst>
              </a:tr>
            </a:tbl>
          </a:graphicData>
        </a:graphic>
      </p:graphicFrame>
    </p:spTree>
    <p:extLst>
      <p:ext uri="{BB962C8B-B14F-4D97-AF65-F5344CB8AC3E}">
        <p14:creationId xmlns:p14="http://schemas.microsoft.com/office/powerpoint/2010/main" val="6901434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Medium to Long-term pricing mechanisms and decarbonization signals </a:t>
            </a:r>
          </a:p>
        </p:txBody>
      </p:sp>
      <p:sp>
        <p:nvSpPr>
          <p:cNvPr id="7" name="TextBox 6">
            <a:extLst>
              <a:ext uri="{FF2B5EF4-FFF2-40B4-BE49-F238E27FC236}">
                <a16:creationId xmlns:a16="http://schemas.microsoft.com/office/drawing/2014/main" id="{3A2E5D73-4A9F-0483-C8F6-37A7C9782AAC}"/>
              </a:ext>
            </a:extLst>
          </p:cNvPr>
          <p:cNvSpPr txBox="1"/>
          <p:nvPr/>
        </p:nvSpPr>
        <p:spPr>
          <a:xfrm>
            <a:off x="263608" y="2083950"/>
            <a:ext cx="11534139"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tx1"/>
                </a:solidFill>
                <a:latin typeface="+mn-lt"/>
                <a:ea typeface="+mn-ea"/>
                <a:cs typeface="+mn-cs"/>
              </a:rPr>
              <a:t>Interaction with Climate Policy (</a:t>
            </a:r>
            <a:r>
              <a:rPr lang="en-US" sz="1600" b="1" dirty="0"/>
              <a:t>EU-ETS) </a:t>
            </a:r>
            <a:r>
              <a:rPr lang="en-US" sz="1600" b="1" kern="1200" dirty="0">
                <a:solidFill>
                  <a:schemeClr val="tx1"/>
                </a:solidFill>
                <a:latin typeface="+mn-lt"/>
                <a:ea typeface="+mn-ea"/>
                <a:cs typeface="+mn-cs"/>
              </a:rPr>
              <a:t> </a:t>
            </a:r>
          </a:p>
          <a:p>
            <a:pPr marL="285750" indent="-285750">
              <a:buFont typeface="Wingdings" panose="05000000000000000000" pitchFamily="2" charset="2"/>
              <a:buChar char="q"/>
              <a:defRPr/>
            </a:pPr>
            <a:r>
              <a:rPr lang="en-US" sz="1400" b="1" dirty="0"/>
              <a:t>Incentivizing non-fossil </a:t>
            </a:r>
            <a:r>
              <a:rPr lang="en-US" sz="1400" b="1" kern="1200" dirty="0">
                <a:solidFill>
                  <a:schemeClr val="tx1"/>
                </a:solidFill>
                <a:latin typeface="+mn-lt"/>
                <a:ea typeface="+mn-ea"/>
                <a:cs typeface="+mn-cs"/>
              </a:rPr>
              <a:t>electricity</a:t>
            </a:r>
            <a:r>
              <a:rPr lang="fr-BE" sz="1400" b="1" kern="1200" dirty="0">
                <a:solidFill>
                  <a:schemeClr val="tx1"/>
                </a:solidFill>
                <a:latin typeface="+mn-lt"/>
                <a:ea typeface="+mn-ea"/>
                <a:cs typeface="+mn-cs"/>
              </a:rPr>
              <a:t>:</a:t>
            </a:r>
            <a:endParaRPr lang="en-US" sz="1400" b="1" kern="1200" dirty="0">
              <a:solidFill>
                <a:schemeClr val="tx1"/>
              </a:solidFill>
              <a:latin typeface="+mn-lt"/>
              <a:ea typeface="+mn-ea"/>
              <a:cs typeface="+mn-cs"/>
            </a:endParaRPr>
          </a:p>
          <a:p>
            <a:pPr marL="285750" indent="-285750">
              <a:buFont typeface="Arial" panose="020B0604020202020204" pitchFamily="34" charset="0"/>
              <a:buChar char="•"/>
              <a:defRPr/>
            </a:pPr>
            <a:r>
              <a:rPr lang="en-US" sz="1400" b="0" kern="1200" dirty="0">
                <a:solidFill>
                  <a:schemeClr val="tx1"/>
                </a:solidFill>
                <a:latin typeface="+mn-lt"/>
                <a:ea typeface="+mn-ea"/>
                <a:cs typeface="+mn-cs"/>
              </a:rPr>
              <a:t>The EU ETS mechanism interacts with PPAs on both the seller and buyer sides. </a:t>
            </a:r>
          </a:p>
          <a:p>
            <a:pPr marL="285750" indent="-285750">
              <a:buFont typeface="Arial" panose="020B0604020202020204" pitchFamily="34" charset="0"/>
              <a:buChar char="•"/>
              <a:defRPr/>
            </a:pPr>
            <a:r>
              <a:rPr lang="en-US" sz="1400" b="0" kern="1200" dirty="0">
                <a:solidFill>
                  <a:schemeClr val="tx1"/>
                </a:solidFill>
                <a:latin typeface="+mn-lt"/>
                <a:ea typeface="+mn-ea"/>
                <a:cs typeface="+mn-cs"/>
              </a:rPr>
              <a:t>On the electricity generators side (PPA’s seller), PPAs incentivize the decarbonization of the energy mix in the long run. Given that the power sector is cover by the EU ETS, the increasing amount of RE power generated reduce the power sector’s CO2 emissions, which in turn reduce to some extent the overall volume of carbon emissions included in the EU ETS, therefore reducing the demand for CO2 emissions allocations.  </a:t>
            </a:r>
          </a:p>
          <a:p>
            <a:pPr marL="285750" indent="-285750">
              <a:buFont typeface="Arial" panose="020B0604020202020204" pitchFamily="34" charset="0"/>
              <a:buChar char="•"/>
              <a:defRPr/>
            </a:pPr>
            <a:r>
              <a:rPr lang="en-US" sz="1400" b="0" kern="1200" dirty="0">
                <a:solidFill>
                  <a:schemeClr val="tx1"/>
                </a:solidFill>
                <a:latin typeface="+mn-lt"/>
                <a:ea typeface="+mn-ea"/>
                <a:cs typeface="+mn-cs"/>
              </a:rPr>
              <a:t>On the other hand, ETS also interacts with PPAs on the buyer side, in this case industrial players. Once industrial consumers enter PPAs with renewable energy producers, industrial consumers can guarantee the reduction of their direct and/or indirect carbon emissions related to electricity. </a:t>
            </a:r>
          </a:p>
          <a:p>
            <a:pPr>
              <a:defRPr/>
            </a:pPr>
            <a:endParaRPr lang="en-US" sz="1600" b="0" kern="1200" dirty="0">
              <a:solidFill>
                <a:schemeClr val="tx1"/>
              </a:solidFill>
              <a:latin typeface="+mn-lt"/>
              <a:ea typeface="+mn-ea"/>
              <a:cs typeface="+mn-cs"/>
            </a:endParaRPr>
          </a:p>
          <a:p>
            <a:pPr>
              <a:defRPr/>
            </a:pPr>
            <a:r>
              <a:rPr lang="en-US" sz="1600" b="1" dirty="0"/>
              <a:t>Do they provide long-term decarbonization signals? </a:t>
            </a:r>
          </a:p>
          <a:p>
            <a:pPr marL="285750" indent="-285750">
              <a:buFont typeface="Wingdings" panose="05000000000000000000" pitchFamily="2" charset="2"/>
              <a:buChar char="ü"/>
            </a:pPr>
            <a:r>
              <a:rPr lang="en-US" sz="1400" b="1" dirty="0"/>
              <a:t>Potentially provide </a:t>
            </a:r>
            <a:r>
              <a:rPr lang="en-US" sz="1400" b="1" kern="1200" dirty="0">
                <a:solidFill>
                  <a:schemeClr val="tx1"/>
                </a:solidFill>
                <a:effectLst/>
                <a:latin typeface="+mn-lt"/>
                <a:ea typeface="+mn-ea"/>
                <a:cs typeface="+mn-cs"/>
              </a:rPr>
              <a:t>long-term signals for decarbonization</a:t>
            </a:r>
            <a:r>
              <a:rPr lang="en-US" sz="1400" kern="1200" dirty="0">
                <a:solidFill>
                  <a:schemeClr val="tx1"/>
                </a:solidFill>
                <a:effectLst/>
                <a:latin typeface="+mn-lt"/>
                <a:ea typeface="+mn-ea"/>
                <a:cs typeface="+mn-cs"/>
              </a:rPr>
              <a:t>:</a:t>
            </a:r>
          </a:p>
          <a:p>
            <a:pPr marL="285750" lvl="1" indent="-285750">
              <a:buFont typeface="Wingdings" panose="05000000000000000000" pitchFamily="2" charset="2"/>
              <a:buChar char="ü"/>
            </a:pPr>
            <a:r>
              <a:rPr lang="en-US" sz="1400" dirty="0"/>
              <a:t>PPAs are creating a win-win situation for the parties of the contract i.e., both for the consumer/supplier and the generator side:</a:t>
            </a:r>
          </a:p>
          <a:p>
            <a:pPr marL="457200" lvl="2"/>
            <a:r>
              <a:rPr lang="en-US" sz="1400" dirty="0"/>
              <a:t>-   Providing clarity and long-term hedging opportunity to reduce risk of price volatility for consumers or suppliers.</a:t>
            </a:r>
          </a:p>
          <a:p>
            <a:pPr marL="457200" lvl="2"/>
            <a:r>
              <a:rPr lang="en-US" sz="1400" dirty="0"/>
              <a:t>-   Providing long-term price visibility/stability for electricity generators, and, fostering renewables and low-carbon investment through green PPAs  </a:t>
            </a:r>
          </a:p>
          <a:p>
            <a:pPr marL="285750" lvl="1" indent="-285750">
              <a:buFont typeface="Wingdings" panose="05000000000000000000" pitchFamily="2" charset="2"/>
              <a:buChar char="ü"/>
            </a:pPr>
            <a:r>
              <a:rPr lang="en-US" sz="1400" dirty="0"/>
              <a:t>PPAs, together with EU ETS, may provide end consumers with a competitive advantage giving them access to more predictable and stable electricity costs depending on the overall market design and the interaction between short- and long-term markets. </a:t>
            </a:r>
          </a:p>
          <a:p>
            <a:pPr marL="285750" lvl="1" indent="-285750">
              <a:buFont typeface="Wingdings" panose="05000000000000000000" pitchFamily="2" charset="2"/>
              <a:buChar char="ü"/>
            </a:pPr>
            <a:r>
              <a:rPr lang="en-US" sz="1400" dirty="0"/>
              <a:t>Removal of barriers are crucial: Limited accessibility (currently only for large credit-worthy companies), lack of flexibility in terms of size and duration, adaptation to specific consumer needs, absence of standardization, high transaction costs and complexity. </a:t>
            </a:r>
          </a:p>
          <a:p>
            <a:pPr algn="l" defTabSz="914400" rtl="0" eaLnBrk="1" latinLnBrk="0" hangingPunct="1"/>
            <a:r>
              <a:rPr lang="en-US" sz="1400" dirty="0"/>
              <a:t>      </a:t>
            </a:r>
            <a:endParaRPr lang="en-US" sz="1600" b="0" kern="1200" dirty="0">
              <a:solidFill>
                <a:schemeClr val="tx1"/>
              </a:solidFill>
              <a:latin typeface="+mn-lt"/>
              <a:ea typeface="+mn-ea"/>
              <a:cs typeface="+mn-cs"/>
            </a:endParaRPr>
          </a:p>
        </p:txBody>
      </p:sp>
      <p:sp>
        <p:nvSpPr>
          <p:cNvPr id="6" name="Content Placeholder 9">
            <a:extLst>
              <a:ext uri="{FF2B5EF4-FFF2-40B4-BE49-F238E27FC236}">
                <a16:creationId xmlns:a16="http://schemas.microsoft.com/office/drawing/2014/main" id="{6A65C4F3-2BD3-3643-BCE0-58DA11D650CA}"/>
              </a:ext>
            </a:extLst>
          </p:cNvPr>
          <p:cNvSpPr>
            <a:spLocks noGrp="1"/>
          </p:cNvSpPr>
          <p:nvPr>
            <p:ph idx="13"/>
          </p:nvPr>
        </p:nvSpPr>
        <p:spPr>
          <a:xfrm>
            <a:off x="263609" y="1434937"/>
            <a:ext cx="10072459" cy="579843"/>
          </a:xfrm>
        </p:spPr>
        <p:txBody>
          <a:bodyPr>
            <a:normAutofit/>
          </a:bodyPr>
          <a:lstStyle/>
          <a:p>
            <a:pPr>
              <a:buFont typeface="Wingdings" panose="05000000000000000000" pitchFamily="2" charset="2"/>
              <a:buChar char="Ø"/>
            </a:pPr>
            <a:r>
              <a:rPr lang="en-US" sz="2400" b="1" dirty="0"/>
              <a:t>Power Purchase Agreements</a:t>
            </a:r>
          </a:p>
        </p:txBody>
      </p:sp>
      <p:sp>
        <p:nvSpPr>
          <p:cNvPr id="2" name="Plus Sign 1">
            <a:extLst>
              <a:ext uri="{FF2B5EF4-FFF2-40B4-BE49-F238E27FC236}">
                <a16:creationId xmlns:a16="http://schemas.microsoft.com/office/drawing/2014/main" id="{306CF253-1A5E-B6C8-3FDD-A958985E804C}"/>
              </a:ext>
            </a:extLst>
          </p:cNvPr>
          <p:cNvSpPr/>
          <p:nvPr/>
        </p:nvSpPr>
        <p:spPr>
          <a:xfrm>
            <a:off x="339976" y="4298778"/>
            <a:ext cx="292983" cy="310101"/>
          </a:xfrm>
          <a:prstGeom prst="mathPlus">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4670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Medium to Long-term pricing mechanisms and decarbonization signals </a:t>
            </a:r>
          </a:p>
        </p:txBody>
      </p:sp>
      <p:sp>
        <p:nvSpPr>
          <p:cNvPr id="7" name="TextBox 6">
            <a:extLst>
              <a:ext uri="{FF2B5EF4-FFF2-40B4-BE49-F238E27FC236}">
                <a16:creationId xmlns:a16="http://schemas.microsoft.com/office/drawing/2014/main" id="{3A2E5D73-4A9F-0483-C8F6-37A7C9782AAC}"/>
              </a:ext>
            </a:extLst>
          </p:cNvPr>
          <p:cNvSpPr txBox="1"/>
          <p:nvPr/>
        </p:nvSpPr>
        <p:spPr>
          <a:xfrm>
            <a:off x="275361" y="1933427"/>
            <a:ext cx="11746063" cy="46782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tx1"/>
                </a:solidFill>
                <a:latin typeface="+mn-lt"/>
                <a:ea typeface="+mn-ea"/>
                <a:cs typeface="+mn-cs"/>
              </a:rPr>
              <a:t>Interaction with Climate Policy (</a:t>
            </a:r>
            <a:r>
              <a:rPr lang="en-US" sz="1600" b="1" dirty="0"/>
              <a:t>EU-ETS &amp; RED) </a:t>
            </a:r>
            <a:r>
              <a:rPr lang="en-US" sz="1600" b="1" kern="1200" dirty="0">
                <a:solidFill>
                  <a:schemeClr val="tx1"/>
                </a:solidFill>
                <a:latin typeface="+mn-lt"/>
                <a:ea typeface="+mn-ea"/>
                <a:cs typeface="+mn-cs"/>
              </a:rPr>
              <a:t> </a:t>
            </a:r>
          </a:p>
          <a:p>
            <a:pPr marL="285750" indent="-285750">
              <a:buFont typeface="Wingdings" panose="05000000000000000000" pitchFamily="2" charset="2"/>
              <a:buChar char="q"/>
              <a:defRPr/>
            </a:pPr>
            <a:r>
              <a:rPr lang="en-US" sz="1400" b="1" dirty="0"/>
              <a:t>Incentivizing deployment of renewables and low carbon generation</a:t>
            </a:r>
            <a:r>
              <a:rPr lang="fr-BE" sz="1400" b="1" kern="1200" dirty="0">
                <a:solidFill>
                  <a:schemeClr val="tx1"/>
                </a:solidFill>
                <a:latin typeface="+mn-lt"/>
                <a:ea typeface="+mn-ea"/>
                <a:cs typeface="+mn-cs"/>
              </a:rPr>
              <a:t>:</a:t>
            </a:r>
            <a:endParaRPr lang="en-US" sz="1400" b="1" kern="1200" dirty="0">
              <a:solidFill>
                <a:schemeClr val="tx1"/>
              </a:solidFill>
              <a:latin typeface="+mn-lt"/>
              <a:ea typeface="+mn-ea"/>
              <a:cs typeface="+mn-cs"/>
            </a:endParaRPr>
          </a:p>
          <a:p>
            <a:pPr marL="285750" indent="-285750">
              <a:buFont typeface="Arial" panose="020B0604020202020204" pitchFamily="34" charset="0"/>
              <a:buChar char="•"/>
              <a:defRPr/>
            </a:pPr>
            <a:r>
              <a:rPr lang="en-US" sz="1400" dirty="0"/>
              <a:t>Two-way </a:t>
            </a:r>
            <a:r>
              <a:rPr lang="en-US" sz="1400" dirty="0" err="1"/>
              <a:t>CfDs</a:t>
            </a:r>
            <a:r>
              <a:rPr lang="en-US" sz="1400" dirty="0"/>
              <a:t> are  to allow the generator for a revenue guarantee for the electricity produced but with an upward limitation, when market prices are high.  The pay-out generated by </a:t>
            </a:r>
            <a:r>
              <a:rPr lang="en-US" sz="1400" dirty="0" err="1"/>
              <a:t>CfDs</a:t>
            </a:r>
            <a:r>
              <a:rPr lang="en-US" sz="1400" dirty="0"/>
              <a:t>, when market price exceeds the strike price, needs to be used by Member States to directly reduce electricity bills of customers. </a:t>
            </a:r>
          </a:p>
          <a:p>
            <a:pPr marL="285750" indent="-285750">
              <a:buFont typeface="Arial" panose="020B0604020202020204" pitchFamily="34" charset="0"/>
              <a:buChar char="•"/>
              <a:defRPr/>
            </a:pPr>
            <a:r>
              <a:rPr lang="en-US" sz="1400" dirty="0"/>
              <a:t>The long-term nature of </a:t>
            </a:r>
            <a:r>
              <a:rPr lang="en-US" sz="1400" dirty="0" err="1"/>
              <a:t>CfDs</a:t>
            </a:r>
            <a:r>
              <a:rPr lang="en-US" sz="1400" dirty="0"/>
              <a:t> provides low carbon energy developers with the confidence and financial stability required for research and development of new technologies but this highly depends on the design of these mechanisms. Technology neutral CFD schemes or CFDs applied to existing generation may result in the selection of most cost-efficient solutions; this may sub consequently hamper the development of new technologies and innovative solutions. </a:t>
            </a:r>
          </a:p>
          <a:p>
            <a:pPr marL="285750" indent="-285750">
              <a:buFont typeface="Arial" panose="020B0604020202020204" pitchFamily="34" charset="0"/>
              <a:buChar char="•"/>
              <a:defRPr/>
            </a:pPr>
            <a:r>
              <a:rPr lang="en-US" sz="1400" dirty="0"/>
              <a:t>These schemes are consistent with policies that give signals for decarbonization. </a:t>
            </a:r>
          </a:p>
          <a:p>
            <a:pPr marL="285750" indent="-285750">
              <a:buFontTx/>
              <a:buChar char="-"/>
              <a:defRPr/>
            </a:pPr>
            <a:endParaRPr lang="en-US" sz="1400" b="1" dirty="0"/>
          </a:p>
          <a:p>
            <a:pPr>
              <a:defRPr/>
            </a:pPr>
            <a:r>
              <a:rPr lang="en-US" sz="1600" b="1" dirty="0"/>
              <a:t>Do they provide long-term decarbonization signals? </a:t>
            </a:r>
          </a:p>
          <a:p>
            <a:r>
              <a:rPr lang="en-US" sz="1400" b="1" dirty="0"/>
              <a:t>          Provide </a:t>
            </a:r>
            <a:r>
              <a:rPr lang="en-US" sz="1400" b="1" kern="1200" dirty="0">
                <a:solidFill>
                  <a:schemeClr val="tx1"/>
                </a:solidFill>
                <a:effectLst/>
                <a:latin typeface="+mn-lt"/>
                <a:ea typeface="+mn-ea"/>
                <a:cs typeface="+mn-cs"/>
              </a:rPr>
              <a:t>long-term signals for decarbonization</a:t>
            </a:r>
            <a:r>
              <a:rPr lang="en-US" sz="1400" kern="1200" dirty="0">
                <a:solidFill>
                  <a:schemeClr val="tx1"/>
                </a:solidFill>
                <a:effectLst/>
                <a:latin typeface="+mn-lt"/>
                <a:ea typeface="+mn-ea"/>
                <a:cs typeface="+mn-cs"/>
              </a:rPr>
              <a:t>:</a:t>
            </a:r>
          </a:p>
          <a:p>
            <a:pPr marL="285750" lvl="1" indent="-285750">
              <a:buFont typeface="Wingdings" panose="05000000000000000000" pitchFamily="2" charset="2"/>
              <a:buChar char="ü"/>
            </a:pPr>
            <a:r>
              <a:rPr lang="en-US" sz="1400" dirty="0"/>
              <a:t>Compensate generators when prices are low (providing price stability and investment incentives) while avoiding excessive revenues and providing governments with additional revenues when market prices are high. </a:t>
            </a:r>
          </a:p>
          <a:p>
            <a:pPr marL="285750" lvl="1" indent="-285750">
              <a:buFont typeface="Wingdings" panose="05000000000000000000" pitchFamily="2" charset="2"/>
              <a:buChar char="ü"/>
            </a:pPr>
            <a:r>
              <a:rPr lang="en-US" sz="1400" dirty="0"/>
              <a:t>Accelerate investments in low carbon generation technologies which are needed to achieve EU decarbonization targets.</a:t>
            </a:r>
          </a:p>
          <a:p>
            <a:pPr marL="285750" lvl="1" indent="-285750">
              <a:buFont typeface="Wingdings" panose="05000000000000000000" pitchFamily="2" charset="2"/>
              <a:buChar char="ü"/>
            </a:pPr>
            <a:r>
              <a:rPr lang="en-US" sz="1400" dirty="0"/>
              <a:t>Incentivize consumers to invest in electrification through more stable and affordable energy prices in case that the collected revenues are re-distributed to consumers in a proportionate way. </a:t>
            </a:r>
          </a:p>
          <a:p>
            <a:pPr marL="285750" lvl="1" indent="-285750">
              <a:buFont typeface="Wingdings" panose="05000000000000000000" pitchFamily="2" charset="2"/>
              <a:buChar char="ü"/>
            </a:pPr>
            <a:r>
              <a:rPr lang="en-US" sz="1400" dirty="0"/>
              <a:t>Complementary to PPAs and allowing the market players to engage in other long-term hedging instruments such as PPAs or forward markets</a:t>
            </a:r>
          </a:p>
          <a:p>
            <a:pPr marL="285750" lvl="1" indent="-285750">
              <a:buFont typeface="Wingdings" panose="05000000000000000000" pitchFamily="2" charset="2"/>
              <a:buChar char="ü"/>
            </a:pPr>
            <a:r>
              <a:rPr lang="en-US" sz="1400" dirty="0"/>
              <a:t>The Reform encourages Member States to ensure that bidders to </a:t>
            </a:r>
            <a:r>
              <a:rPr lang="en-US" sz="1400" dirty="0" err="1"/>
              <a:t>CfDs</a:t>
            </a:r>
            <a:r>
              <a:rPr lang="en-US" sz="1400" dirty="0"/>
              <a:t> are allowed to reserve part of their project’s generation for a market-based revenue stream and access to the PPA market. </a:t>
            </a:r>
          </a:p>
          <a:p>
            <a:pPr marL="285750" lvl="1" indent="-285750">
              <a:buFont typeface="Wingdings" panose="05000000000000000000" pitchFamily="2" charset="2"/>
              <a:buChar char="ü"/>
            </a:pPr>
            <a:r>
              <a:rPr lang="en-US" sz="1400" dirty="0"/>
              <a:t> Depending on the design of mechanisms there is a risk to discourage early-stage market deployment technologies</a:t>
            </a:r>
          </a:p>
        </p:txBody>
      </p:sp>
      <p:sp>
        <p:nvSpPr>
          <p:cNvPr id="6" name="Content Placeholder 9">
            <a:extLst>
              <a:ext uri="{FF2B5EF4-FFF2-40B4-BE49-F238E27FC236}">
                <a16:creationId xmlns:a16="http://schemas.microsoft.com/office/drawing/2014/main" id="{6A65C4F3-2BD3-3643-BCE0-58DA11D650CA}"/>
              </a:ext>
            </a:extLst>
          </p:cNvPr>
          <p:cNvSpPr>
            <a:spLocks noGrp="1"/>
          </p:cNvSpPr>
          <p:nvPr>
            <p:ph idx="13"/>
          </p:nvPr>
        </p:nvSpPr>
        <p:spPr>
          <a:xfrm>
            <a:off x="263609" y="1434937"/>
            <a:ext cx="10072459" cy="579843"/>
          </a:xfrm>
        </p:spPr>
        <p:txBody>
          <a:bodyPr>
            <a:normAutofit/>
          </a:bodyPr>
          <a:lstStyle/>
          <a:p>
            <a:pPr>
              <a:buFont typeface="Wingdings" panose="05000000000000000000" pitchFamily="2" charset="2"/>
              <a:buChar char="Ø"/>
            </a:pPr>
            <a:r>
              <a:rPr lang="en-US" sz="2400" b="1" dirty="0"/>
              <a:t>Two-way Contracts for Differences</a:t>
            </a:r>
          </a:p>
        </p:txBody>
      </p:sp>
      <p:sp>
        <p:nvSpPr>
          <p:cNvPr id="2" name="Plus Sign 1">
            <a:extLst>
              <a:ext uri="{FF2B5EF4-FFF2-40B4-BE49-F238E27FC236}">
                <a16:creationId xmlns:a16="http://schemas.microsoft.com/office/drawing/2014/main" id="{306CF253-1A5E-B6C8-3FDD-A958985E804C}"/>
              </a:ext>
            </a:extLst>
          </p:cNvPr>
          <p:cNvSpPr/>
          <p:nvPr/>
        </p:nvSpPr>
        <p:spPr>
          <a:xfrm>
            <a:off x="353811" y="4350641"/>
            <a:ext cx="292983" cy="310101"/>
          </a:xfrm>
          <a:prstGeom prst="mathPlus">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6092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8</a:t>
            </a:fld>
            <a:endParaRPr lang="en-GB" dirty="0"/>
          </a:p>
        </p:txBody>
      </p:sp>
      <p:sp>
        <p:nvSpPr>
          <p:cNvPr id="7" name="TextBox 6">
            <a:extLst>
              <a:ext uri="{FF2B5EF4-FFF2-40B4-BE49-F238E27FC236}">
                <a16:creationId xmlns:a16="http://schemas.microsoft.com/office/drawing/2014/main" id="{3A2E5D73-4A9F-0483-C8F6-37A7C9782AAC}"/>
              </a:ext>
            </a:extLst>
          </p:cNvPr>
          <p:cNvSpPr txBox="1"/>
          <p:nvPr/>
        </p:nvSpPr>
        <p:spPr>
          <a:xfrm>
            <a:off x="270933" y="1834437"/>
            <a:ext cx="11397960" cy="4031873"/>
          </a:xfrm>
          <a:prstGeom prst="rect">
            <a:avLst/>
          </a:prstGeom>
          <a:noFill/>
        </p:spPr>
        <p:txBody>
          <a:bodyPr wrap="square">
            <a:spAutoFit/>
          </a:bodyPr>
          <a:lstStyle/>
          <a:p>
            <a:pPr>
              <a:defRPr/>
            </a:pPr>
            <a:r>
              <a:rPr lang="en-US" sz="1600" dirty="0"/>
              <a:t>Trading driven hedging function: The time horizon of ‘trading-driven’ hedging is shorter than in the case of ‘investment-driven’ hedging, but still materially long compared to the dynamics of spot prices. Typically, market participants seek certainty over their cost/revenues for periods ranging from 1 to 3 years (</a:t>
            </a:r>
            <a:r>
              <a:rPr lang="en-US" sz="1600" dirty="0" err="1"/>
              <a:t>Entso</a:t>
            </a:r>
            <a:r>
              <a:rPr lang="en-US" sz="1600" dirty="0"/>
              <a:t>-e, 2023)</a:t>
            </a:r>
            <a:br>
              <a:rPr lang="en-US" sz="1600" dirty="0"/>
            </a:br>
            <a:endParaRPr lang="en-US" sz="16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tx1"/>
                </a:solidFill>
                <a:latin typeface="+mn-lt"/>
                <a:ea typeface="+mn-ea"/>
                <a:cs typeface="+mn-cs"/>
              </a:rPr>
              <a:t>Interaction with Climate Policy (</a:t>
            </a:r>
            <a:r>
              <a:rPr lang="en-US" sz="1600" b="1" dirty="0"/>
              <a:t>RED)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t>Liquid forward markets allow market participants to hedge against price fluctuations and improve investors' certainty and price stability for consumers. All market participants shall have access to liquid trading hubs in their region. </a:t>
            </a:r>
          </a:p>
          <a:p>
            <a:endParaRPr lang="en-US" sz="1600" b="1" dirty="0"/>
          </a:p>
          <a:p>
            <a:r>
              <a:rPr lang="en-US" sz="1600" b="1" dirty="0"/>
              <a:t>Do they provide long-term signals for decarbonization? </a:t>
            </a:r>
          </a:p>
          <a:p>
            <a:r>
              <a:rPr lang="en-US" sz="1600" b="1" dirty="0"/>
              <a:t>    P</a:t>
            </a:r>
            <a:r>
              <a:rPr lang="en-US" sz="1600" b="1" kern="1200" dirty="0">
                <a:solidFill>
                  <a:schemeClr val="tx1"/>
                </a:solidFill>
                <a:effectLst/>
                <a:latin typeface="+mn-lt"/>
                <a:ea typeface="+mn-ea"/>
                <a:cs typeface="+mn-cs"/>
              </a:rPr>
              <a:t>rovide medium-term signals for decarbonization :</a:t>
            </a:r>
          </a:p>
          <a:p>
            <a:pPr marL="285750" indent="-285750">
              <a:buFont typeface="Wingdings" panose="05000000000000000000" pitchFamily="2" charset="2"/>
              <a:buChar char="ü"/>
            </a:pPr>
            <a:r>
              <a:rPr lang="en-US" sz="1600" dirty="0"/>
              <a:t>Forward markets in the EU have not functioned well and faced several shortcomings i.e., lack of liquidity, accessibility, competition, and transparency. Improved liquidity within the market and longer hedging periods will provide long term decarbonization signals by offering longer term opportunity to renewable investors hedging their risks against future price changes or volatility. This reduces investor risk and sends a price signal for new investment that is directly related to the cost of new entry.</a:t>
            </a:r>
          </a:p>
          <a:p>
            <a:pPr marL="285750" indent="-285750">
              <a:buFont typeface="Wingdings" panose="05000000000000000000" pitchFamily="2" charset="2"/>
              <a:buChar char="ü"/>
            </a:pPr>
            <a:r>
              <a:rPr lang="en-US" sz="1600" dirty="0"/>
              <a:t>The Reform brings  hubs-based hedging for forward markets which are expected to provide increased liquidity and thereby hedging possibility</a:t>
            </a:r>
          </a:p>
        </p:txBody>
      </p:sp>
      <p:sp>
        <p:nvSpPr>
          <p:cNvPr id="5" name="Text Placeholder 3">
            <a:extLst>
              <a:ext uri="{FF2B5EF4-FFF2-40B4-BE49-F238E27FC236}">
                <a16:creationId xmlns:a16="http://schemas.microsoft.com/office/drawing/2014/main" id="{8C1528A5-9B5C-4C90-39B3-B9143E0DB697}"/>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Medium to Long-term pricing mechanisms and decarbonization signals </a:t>
            </a:r>
          </a:p>
        </p:txBody>
      </p:sp>
      <p:sp>
        <p:nvSpPr>
          <p:cNvPr id="10" name="Content Placeholder 9">
            <a:extLst>
              <a:ext uri="{FF2B5EF4-FFF2-40B4-BE49-F238E27FC236}">
                <a16:creationId xmlns:a16="http://schemas.microsoft.com/office/drawing/2014/main" id="{4F8E5B9D-D01F-B6E6-432F-21BD7096D813}"/>
              </a:ext>
            </a:extLst>
          </p:cNvPr>
          <p:cNvSpPr>
            <a:spLocks noGrp="1"/>
          </p:cNvSpPr>
          <p:nvPr>
            <p:ph idx="13"/>
          </p:nvPr>
        </p:nvSpPr>
        <p:spPr>
          <a:xfrm>
            <a:off x="263609" y="1434937"/>
            <a:ext cx="10072459" cy="579843"/>
          </a:xfrm>
        </p:spPr>
        <p:txBody>
          <a:bodyPr>
            <a:normAutofit/>
          </a:bodyPr>
          <a:lstStyle/>
          <a:p>
            <a:pPr>
              <a:buFont typeface="Wingdings" panose="05000000000000000000" pitchFamily="2" charset="2"/>
              <a:buChar char="Ø"/>
            </a:pPr>
            <a:r>
              <a:rPr lang="en-US" sz="2400" b="1" dirty="0"/>
              <a:t>Forward Markets</a:t>
            </a:r>
          </a:p>
        </p:txBody>
      </p:sp>
      <p:sp>
        <p:nvSpPr>
          <p:cNvPr id="2" name="Plus Sign 1">
            <a:extLst>
              <a:ext uri="{FF2B5EF4-FFF2-40B4-BE49-F238E27FC236}">
                <a16:creationId xmlns:a16="http://schemas.microsoft.com/office/drawing/2014/main" id="{CF9F97B5-6CB7-9525-0DD4-ACCFAEEF237E}"/>
              </a:ext>
            </a:extLst>
          </p:cNvPr>
          <p:cNvSpPr/>
          <p:nvPr/>
        </p:nvSpPr>
        <p:spPr>
          <a:xfrm>
            <a:off x="230124" y="4040540"/>
            <a:ext cx="292983" cy="310101"/>
          </a:xfrm>
          <a:prstGeom prst="mathPlus">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8314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9</a:t>
            </a:fld>
            <a:endParaRPr lang="en-GB" dirty="0"/>
          </a:p>
        </p:txBody>
      </p:sp>
      <p:sp>
        <p:nvSpPr>
          <p:cNvPr id="7" name="TextBox 6">
            <a:extLst>
              <a:ext uri="{FF2B5EF4-FFF2-40B4-BE49-F238E27FC236}">
                <a16:creationId xmlns:a16="http://schemas.microsoft.com/office/drawing/2014/main" id="{3A2E5D73-4A9F-0483-C8F6-37A7C9782AAC}"/>
              </a:ext>
            </a:extLst>
          </p:cNvPr>
          <p:cNvSpPr txBox="1"/>
          <p:nvPr/>
        </p:nvSpPr>
        <p:spPr>
          <a:xfrm>
            <a:off x="376362" y="2014780"/>
            <a:ext cx="11552029" cy="44627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tx1"/>
                </a:solidFill>
                <a:latin typeface="+mn-lt"/>
                <a:ea typeface="+mn-ea"/>
                <a:cs typeface="+mn-cs"/>
              </a:rPr>
              <a:t>Interaction with EU ETS</a:t>
            </a:r>
            <a:endParaRPr lang="en-US" sz="1400" dirty="0"/>
          </a:p>
          <a:p>
            <a:pPr marL="285750" indent="-285750">
              <a:buFont typeface="Arial" panose="020B0604020202020204" pitchFamily="34" charset="0"/>
              <a:buChar char="•"/>
              <a:defRPr/>
            </a:pPr>
            <a:r>
              <a:rPr lang="en-US" sz="1600" dirty="0"/>
              <a:t>Capacity remuneration mechanisms aim to ensure the achievement of the necessary level of resource adequacy and power system    reliability by remunerating resources for their availability.</a:t>
            </a:r>
          </a:p>
          <a:p>
            <a:pPr marL="285750" indent="-285750">
              <a:buFont typeface="Arial" panose="020B0604020202020204" pitchFamily="34" charset="0"/>
              <a:buChar char="•"/>
              <a:defRPr/>
            </a:pPr>
            <a:r>
              <a:rPr lang="en-US" sz="1600" dirty="0"/>
              <a:t>CO2 pricing mechanism potentially have a negative impact on the power system reliability: it pushes the fossil fuel-based generation out of the energy mix, even though those sources have been historically seen as sources that ensures the adequacy of supply. </a:t>
            </a:r>
          </a:p>
          <a:p>
            <a:pPr marL="285750" indent="-285750">
              <a:buFont typeface="Arial" panose="020B0604020202020204" pitchFamily="34" charset="0"/>
              <a:buChar char="•"/>
              <a:defRPr/>
            </a:pPr>
            <a:r>
              <a:rPr lang="en-US" sz="1600" dirty="0"/>
              <a:t>Variable renewables, such as PV and wind power, are now replacing those in the energy mix, which requires more and more flexibility . </a:t>
            </a:r>
          </a:p>
          <a:p>
            <a:pPr marL="285750" indent="-285750">
              <a:buFont typeface="Arial" panose="020B0604020202020204" pitchFamily="34" charset="0"/>
              <a:buChar char="•"/>
              <a:defRPr/>
            </a:pPr>
            <a:r>
              <a:rPr lang="en-US" sz="1600" dirty="0"/>
              <a:t>CRMs subsidize those flexibility sources which contribute to the adequacy of power generation in terms of capacity. </a:t>
            </a:r>
          </a:p>
          <a:p>
            <a:pPr marL="285750" indent="-285750">
              <a:buFont typeface="Arial" panose="020B0604020202020204" pitchFamily="34" charset="0"/>
              <a:buChar char="•"/>
              <a:defRPr/>
            </a:pPr>
            <a:r>
              <a:rPr lang="en-US" sz="1600" dirty="0"/>
              <a:t>In the EU, fossil fuel power plants still dominate to provide adequacy and flexibility. This situation leads to the CO2 intensive power  capacity, on one hand being charged through carbon pricing while, on the other hand, receiving payments from capacity pricing. </a:t>
            </a:r>
          </a:p>
          <a:p>
            <a:pPr>
              <a:defRPr/>
            </a:pPr>
            <a:endParaRPr lang="en-US" sz="1400" dirty="0">
              <a:highlight>
                <a:srgbClr val="FFFF00"/>
              </a:highlight>
            </a:endParaRPr>
          </a:p>
          <a:p>
            <a:pPr>
              <a:defRPr/>
            </a:pPr>
            <a:r>
              <a:rPr lang="en-US" sz="1600" b="1" dirty="0"/>
              <a:t>Do they provide long-term signals for decarbonization? </a:t>
            </a:r>
          </a:p>
          <a:p>
            <a:pPr algn="just"/>
            <a:r>
              <a:rPr lang="en-US" sz="1600" dirty="0"/>
              <a:t>- </a:t>
            </a:r>
            <a:r>
              <a:rPr lang="en-US" sz="1600" b="1" dirty="0"/>
              <a:t>Depending on the design, p</a:t>
            </a:r>
            <a:r>
              <a:rPr lang="en-US" sz="1600" b="1" kern="1200" dirty="0">
                <a:effectLst/>
                <a:latin typeface="+mn-lt"/>
                <a:ea typeface="+mn-ea"/>
                <a:cs typeface="+mn-cs"/>
              </a:rPr>
              <a:t>rovide </a:t>
            </a:r>
            <a:r>
              <a:rPr lang="en-US" sz="1600" b="1" dirty="0"/>
              <a:t>long</a:t>
            </a:r>
            <a:r>
              <a:rPr lang="en-US" sz="1600" b="1" kern="1200" dirty="0">
                <a:effectLst/>
                <a:latin typeface="+mn-lt"/>
                <a:ea typeface="+mn-ea"/>
                <a:cs typeface="+mn-cs"/>
              </a:rPr>
              <a:t>-term signals for decarbonization </a:t>
            </a:r>
            <a:r>
              <a:rPr lang="en-US" sz="1600" kern="1200" dirty="0">
                <a:effectLst/>
                <a:latin typeface="+mn-lt"/>
                <a:ea typeface="+mn-ea"/>
                <a:cs typeface="+mn-cs"/>
              </a:rPr>
              <a:t>:</a:t>
            </a:r>
          </a:p>
          <a:p>
            <a:pPr marL="285750" indent="-285750">
              <a:buFont typeface="Wingdings" panose="05000000000000000000" pitchFamily="2" charset="2"/>
              <a:buChar char="ü"/>
            </a:pPr>
            <a:r>
              <a:rPr lang="en-US" sz="1600" dirty="0"/>
              <a:t>Capacity pricing should be designed in a way that does not hamper the emission reduction effect of carbon pricing. </a:t>
            </a:r>
          </a:p>
          <a:p>
            <a:pPr marL="285750" indent="-285750">
              <a:buFont typeface="Wingdings" panose="05000000000000000000" pitchFamily="2" charset="2"/>
              <a:buChar char="ü"/>
            </a:pPr>
            <a:r>
              <a:rPr lang="en-US" sz="1600" dirty="0"/>
              <a:t>To ensure that CRMs are consistent with EU net zero targets and other climate policies, no extra subsidies should be going to coal or other CO2 intensive power generation: CO2 emissions performance standards to be applied to CRMs needs to be aligned with EU climate policies. </a:t>
            </a:r>
          </a:p>
          <a:p>
            <a:pPr marL="285750" indent="-285750">
              <a:buFont typeface="Wingdings" panose="05000000000000000000" pitchFamily="2" charset="2"/>
              <a:buChar char="ü"/>
            </a:pPr>
            <a:r>
              <a:rPr lang="en-US" sz="1600" dirty="0"/>
              <a:t>Capacity remuneration mechanisms should be used as effective tools for providing incentives for DSM and storage. </a:t>
            </a:r>
          </a:p>
          <a:p>
            <a:endParaRPr lang="en-US" sz="1400" kern="1200" dirty="0">
              <a:solidFill>
                <a:schemeClr val="tx1"/>
              </a:solidFill>
              <a:effectLst/>
              <a:latin typeface="+mn-lt"/>
              <a:ea typeface="+mn-ea"/>
              <a:cs typeface="+mn-cs"/>
            </a:endParaRPr>
          </a:p>
        </p:txBody>
      </p:sp>
      <p:sp>
        <p:nvSpPr>
          <p:cNvPr id="6" name="Content Placeholder 9">
            <a:extLst>
              <a:ext uri="{FF2B5EF4-FFF2-40B4-BE49-F238E27FC236}">
                <a16:creationId xmlns:a16="http://schemas.microsoft.com/office/drawing/2014/main" id="{BFBB3A57-2955-DA8F-97DE-07D661445887}"/>
              </a:ext>
            </a:extLst>
          </p:cNvPr>
          <p:cNvSpPr>
            <a:spLocks noGrp="1"/>
          </p:cNvSpPr>
          <p:nvPr>
            <p:ph idx="13"/>
          </p:nvPr>
        </p:nvSpPr>
        <p:spPr>
          <a:xfrm>
            <a:off x="263609" y="1434937"/>
            <a:ext cx="10072459" cy="579843"/>
          </a:xfrm>
        </p:spPr>
        <p:txBody>
          <a:bodyPr>
            <a:normAutofit/>
          </a:bodyPr>
          <a:lstStyle/>
          <a:p>
            <a:pPr>
              <a:buFont typeface="Wingdings" panose="05000000000000000000" pitchFamily="2" charset="2"/>
              <a:buChar char="Ø"/>
            </a:pPr>
            <a:r>
              <a:rPr lang="en-US" sz="2400" b="1" dirty="0"/>
              <a:t>Market Interventions : Capacity Remuneration Mechanisms (CRMs)</a:t>
            </a:r>
          </a:p>
        </p:txBody>
      </p:sp>
      <p:sp>
        <p:nvSpPr>
          <p:cNvPr id="9" name="Text Placeholder 3">
            <a:extLst>
              <a:ext uri="{FF2B5EF4-FFF2-40B4-BE49-F238E27FC236}">
                <a16:creationId xmlns:a16="http://schemas.microsoft.com/office/drawing/2014/main" id="{C5FCC3BC-0033-77ED-AE83-77E87A0D0B3E}"/>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Medium to Long-term pricing mechanisms and decarbonization signals </a:t>
            </a:r>
          </a:p>
        </p:txBody>
      </p:sp>
      <p:sp>
        <p:nvSpPr>
          <p:cNvPr id="2" name="Plus Sign 1">
            <a:extLst>
              <a:ext uri="{FF2B5EF4-FFF2-40B4-BE49-F238E27FC236}">
                <a16:creationId xmlns:a16="http://schemas.microsoft.com/office/drawing/2014/main" id="{FCA93994-BFE9-1EF2-64A7-E3B7F3A8A18F}"/>
              </a:ext>
            </a:extLst>
          </p:cNvPr>
          <p:cNvSpPr/>
          <p:nvPr/>
        </p:nvSpPr>
        <p:spPr>
          <a:xfrm>
            <a:off x="285826" y="4688170"/>
            <a:ext cx="292983" cy="310101"/>
          </a:xfrm>
          <a:prstGeom prst="mathPlus">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571134"/>
      </p:ext>
    </p:extLst>
  </p:cSld>
  <p:clrMapOvr>
    <a:masterClrMapping/>
  </p:clrMapOvr>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F6BA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3C09D55-CCA0-2146-9FD9-7449152E9544}" vid="{A540A8AC-723E-8A40-A482-55C1D42503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20191016 ERCST presentation template</Template>
  <TotalTime>27361</TotalTime>
  <Words>3084</Words>
  <Application>Microsoft Office PowerPoint</Application>
  <PresentationFormat>Widescreen</PresentationFormat>
  <Paragraphs>283</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Cambria</vt:lpstr>
      <vt:lpstr>Cambria Math</vt:lpstr>
      <vt:lpstr>Open Sans</vt:lpstr>
      <vt:lpstr>Wingdings</vt:lpstr>
      <vt:lpstr>Office Theme</vt:lpstr>
      <vt:lpstr>Mehtap Alper, Senior Policy Researcher, ERCST  Pauline Nouallet, Senior Policy Analyst, ERCST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Nouallet</dc:creator>
  <cp:lastModifiedBy>Pauline Nouallet</cp:lastModifiedBy>
  <cp:revision>239</cp:revision>
  <cp:lastPrinted>2023-05-17T09:54:16Z</cp:lastPrinted>
  <dcterms:created xsi:type="dcterms:W3CDTF">2023-02-09T09:59:38Z</dcterms:created>
  <dcterms:modified xsi:type="dcterms:W3CDTF">2023-06-26T16:25:20Z</dcterms:modified>
</cp:coreProperties>
</file>