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10"/>
  </p:notesMasterIdLst>
  <p:sldIdLst>
    <p:sldId id="2147472928" r:id="rId5"/>
    <p:sldId id="2147471635" r:id="rId6"/>
    <p:sldId id="2147472922" r:id="rId7"/>
    <p:sldId id="2147472895" r:id="rId8"/>
    <p:sldId id="362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F006E-586C-4AC7-A9A1-704B0FF20DEA}" type="datetimeFigureOut">
              <a:rPr lang="en-BE" smtClean="0"/>
              <a:t>03/27/2023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972A0-7E8E-4BEE-A632-EC7D095121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6379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ACD0E-125D-4091-A545-79CC60A728F0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6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8F78-00F0-4705-A41E-ACD13CBCDB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2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60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80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14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86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+mn-lt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2" y="1303560"/>
            <a:ext cx="4757197" cy="18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9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8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1600"/>
            </a:lvl1pPr>
            <a:lvl2pPr marL="685800" indent="-228600">
              <a:buFontTx/>
              <a:buBlip>
                <a:blip r:embed="rId2"/>
              </a:buBlip>
              <a:defRPr sz="1600"/>
            </a:lvl2pPr>
            <a:lvl3pPr marL="1143000" indent="-228600">
              <a:buFontTx/>
              <a:buBlip>
                <a:blip r:embed="rId3"/>
              </a:buBlip>
              <a:defRPr sz="1600"/>
            </a:lvl3pPr>
            <a:lvl4pPr marL="1600200" indent="-228600">
              <a:buFontTx/>
              <a:buBlip>
                <a:blip r:embed="rId4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2C63FF"/>
                </a:solidFill>
              </a:rPr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82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3"/>
              </a:buBlip>
              <a:defRPr sz="1800"/>
            </a:lvl2pPr>
            <a:lvl3pPr marL="1143000" indent="-228600">
              <a:buFontTx/>
              <a:buBlip>
                <a:blip r:embed="rId4"/>
              </a:buBlip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/>
            </a:lvl1pPr>
            <a:lvl2pPr marL="685800" indent="-228600">
              <a:buFontTx/>
              <a:buBlip>
                <a:blip r:embed="rId3"/>
              </a:buBlip>
              <a:defRPr sz="2000"/>
            </a:lvl2pPr>
            <a:lvl3pPr marL="1143000" indent="-228600">
              <a:buFontTx/>
              <a:buBlip>
                <a:blip r:embed="rId4"/>
              </a:buBlip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81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  <a:lvl2pPr marL="685800" indent="-228600">
              <a:buFontTx/>
              <a:buBlip>
                <a:blip r:embed="rId3"/>
              </a:buBlip>
              <a:defRPr sz="1800"/>
            </a:lvl2pPr>
            <a:lvl3pPr marL="1371600" indent="-457200">
              <a:buFontTx/>
              <a:buBlip>
                <a:blip r:embed="rId4"/>
              </a:buBlip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05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396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2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717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9517" y="1191532"/>
            <a:ext cx="6172200" cy="4873625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800"/>
            </a:lvl1pPr>
            <a:lvl2pPr marL="685800" indent="-22860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4"/>
              </a:buBlip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64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6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Qanelas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43209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14042"/>
                </a:solidFill>
                <a:latin typeface="Qanelas" panose="00000500000000000000" pitchFamily="50" charset="0"/>
              </a:defRPr>
            </a:lvl1pPr>
          </a:lstStyle>
          <a:p>
            <a:fld id="{B4B46A78-6AF9-412C-AE9C-E98B1C607C2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62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887083" y="6339097"/>
            <a:ext cx="2743200" cy="365125"/>
          </a:xfr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2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57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96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61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73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48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24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559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908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396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783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24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22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688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402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0A3039-9BA0-4CC5-85C5-481CA7A6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3261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A166-B29E-4E51-9043-0D244441FE17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6968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20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80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05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79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84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13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F7BE-6073-485F-884A-68B8B11AC603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46A78-6AF9-412C-AE9C-E98B1C607C25}" type="slidenum">
              <a:rPr lang="es-ES" smtClean="0"/>
              <a:t>‹#›</a:t>
            </a:fld>
            <a:endParaRPr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212268" cy="6172201"/>
          </a:xfrm>
          <a:prstGeom prst="rect">
            <a:avLst/>
          </a:prstGeom>
          <a:solidFill>
            <a:srgbClr val="72D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 userDrawn="1"/>
        </p:nvSpPr>
        <p:spPr>
          <a:xfrm>
            <a:off x="212268" y="6397624"/>
            <a:ext cx="5216982" cy="37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>
                <a:solidFill>
                  <a:srgbClr val="2C63FF"/>
                </a:solidFill>
                <a:latin typeface="Qanelas Medium" pitchFamily="50" charset="0"/>
                <a:cs typeface="EDP Preon Bold"/>
              </a:rPr>
              <a:t>Title of Presentation</a:t>
            </a:r>
            <a:r>
              <a:rPr lang="en-US" sz="1500">
                <a:latin typeface="Qanelas Medium" pitchFamily="50" charset="0"/>
                <a:cs typeface="EDP Preon Bold"/>
              </a:rPr>
              <a:t> (view</a:t>
            </a:r>
            <a:r>
              <a:rPr lang="en-US" sz="1500" baseline="0">
                <a:latin typeface="Qanelas Medium" pitchFamily="50" charset="0"/>
                <a:cs typeface="EDP Preon Bold"/>
              </a:rPr>
              <a:t> slide master to modify)</a:t>
            </a:r>
            <a:endParaRPr lang="en-US" sz="1500">
              <a:latin typeface="Qanelas Medium" pitchFamily="50" charset="0"/>
              <a:cs typeface="EDP Preon Bold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956540"/>
            <a:ext cx="212268" cy="215660"/>
          </a:xfrm>
          <a:prstGeom prst="rect">
            <a:avLst/>
          </a:prstGeom>
          <a:solidFill>
            <a:srgbClr val="2C6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C63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r="11470" b="9380"/>
          <a:stretch/>
        </p:blipFill>
        <p:spPr>
          <a:xfrm>
            <a:off x="9886447" y="5982418"/>
            <a:ext cx="2276785" cy="8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212268" cy="6172201"/>
          </a:xfrm>
          <a:prstGeom prst="rect">
            <a:avLst/>
          </a:prstGeom>
          <a:solidFill>
            <a:srgbClr val="72D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956540"/>
            <a:ext cx="212268" cy="215660"/>
          </a:xfrm>
          <a:prstGeom prst="rect">
            <a:avLst/>
          </a:prstGeom>
          <a:solidFill>
            <a:srgbClr val="2C6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C63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65096" y="6350679"/>
            <a:ext cx="466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  <a:latin typeface="+mn-lt"/>
              </a:rPr>
              <a:t>Meeting of the Coordination Committee</a:t>
            </a:r>
          </a:p>
          <a:p>
            <a:pPr algn="ctr"/>
            <a:r>
              <a:rPr lang="en-GB" sz="1200" baseline="0">
                <a:solidFill>
                  <a:schemeClr val="tx1"/>
                </a:solidFill>
                <a:latin typeface="+mn-lt"/>
              </a:rPr>
              <a:t>16 February 2023</a:t>
            </a:r>
            <a:endParaRPr lang="en-GB" sz="12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63" y="6311900"/>
            <a:ext cx="1434737" cy="5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6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0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19C560-D886-4E0A-9240-ED7455D63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3261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A166-B29E-4E51-9043-0D244441FE17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8C02C9C-7DAF-5FCA-6A16-015E457A16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069" y="6007260"/>
            <a:ext cx="523931" cy="5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129">
          <p15:clr>
            <a:srgbClr val="F26B43"/>
          </p15:clr>
        </p15:guide>
        <p15:guide id="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3C9DF-571E-683A-89B8-3820D8B4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46A78-6AF9-412C-AE9C-E98B1C607C2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Qanela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414042">
                  <a:tint val="75000"/>
                </a:srgbClr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7DEDF-DC4B-4884-F90E-4B9B0972E2F4}"/>
              </a:ext>
            </a:extLst>
          </p:cNvPr>
          <p:cNvSpPr txBox="1"/>
          <p:nvPr/>
        </p:nvSpPr>
        <p:spPr>
          <a:xfrm>
            <a:off x="370143" y="3044279"/>
            <a:ext cx="1145171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4400" b="0" i="0" u="none" strike="noStrike" kern="1200" cap="none" spc="0" normalizeH="0" baseline="0" noProof="0">
                <a:ln>
                  <a:noFill/>
                </a:ln>
                <a:solidFill>
                  <a:srgbClr val="2C63F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 </a:t>
            </a:r>
            <a:r>
              <a:rPr kumimoji="0" lang="fr-BE" sz="4400" b="0" i="0" u="none" strike="noStrike" kern="1200" cap="none" spc="0" normalizeH="0" baseline="0" noProof="0" err="1">
                <a:ln>
                  <a:noFill/>
                </a:ln>
                <a:solidFill>
                  <a:srgbClr val="2C63F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Assessing</a:t>
            </a:r>
            <a:r>
              <a:rPr kumimoji="0" lang="en-BE" sz="4400" b="0" i="0" u="none" strike="noStrike" kern="1200" cap="none" spc="0" normalizeH="0" baseline="0" noProof="0">
                <a:ln>
                  <a:noFill/>
                </a:ln>
                <a:solidFill>
                  <a:srgbClr val="2C63F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 the Commission’s Proposal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2C63FF"/>
              </a:solidFill>
              <a:effectLst/>
              <a:uLnTx/>
              <a:uFillTx/>
              <a:latin typeface="Qanela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7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7DF8-3E26-7481-1722-909C77AF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82" y="-9248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2C63FF"/>
                </a:solidFill>
              </a:rPr>
              <a:t>Overview of the EC markets design review proposals</a:t>
            </a:r>
            <a:endParaRPr lang="en-BE" sz="3600">
              <a:solidFill>
                <a:srgbClr val="2C63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4BAEA-0915-C638-F124-915C5502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46A78-6AF9-412C-AE9C-E98B1C607C2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Qanela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414042">
                  <a:tint val="75000"/>
                </a:srgbClr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BFCBA-AC31-53E7-AC7E-1CD76F73CC86}"/>
              </a:ext>
            </a:extLst>
          </p:cNvPr>
          <p:cNvSpPr txBox="1"/>
          <p:nvPr/>
        </p:nvSpPr>
        <p:spPr>
          <a:xfrm>
            <a:off x="1892318" y="1071854"/>
            <a:ext cx="830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Qanelas"/>
                <a:ea typeface="+mn-ea"/>
                <a:cs typeface="+mn-cs"/>
              </a:rPr>
              <a:t>2 Regulations which intend to amend 5 pieces of EU legislations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64F482B-47AA-B4AC-B57E-285E4801669E}"/>
              </a:ext>
            </a:extLst>
          </p:cNvPr>
          <p:cNvGraphicFramePr>
            <a:graphicFrameLocks noGrp="1"/>
          </p:cNvGraphicFramePr>
          <p:nvPr/>
        </p:nvGraphicFramePr>
        <p:xfrm>
          <a:off x="2291624" y="1508150"/>
          <a:ext cx="197248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484">
                  <a:extLst>
                    <a:ext uri="{9D8B030D-6E8A-4147-A177-3AD203B41FA5}">
                      <a16:colId xmlns:a16="http://schemas.microsoft.com/office/drawing/2014/main" val="32817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Electricity Regulation 2019/943</a:t>
                      </a:r>
                      <a:endParaRPr lang="en-B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New/amendment of definitions (peak hour, peak shaving, virtual hub, two-way </a:t>
                      </a:r>
                      <a:r>
                        <a:rPr lang="en-US" sz="1200" err="1"/>
                        <a:t>CfD</a:t>
                      </a:r>
                      <a:r>
                        <a:rPr lang="en-US" sz="1200"/>
                        <a:t>, PPA, dedicated metering device, flexibility) 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Peak shaving product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Dedicated metering device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Virtual hubs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Tariff methodologies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Assessment of flex needs 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National objectives for DSR and storage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Flex support schemes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Publication of information related to capacity available for new connections  (TSO/DSO)</a:t>
                      </a:r>
                      <a:endParaRPr lang="en-B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988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A7D2AB-E0E2-6065-A201-348EA41722E6}"/>
              </a:ext>
            </a:extLst>
          </p:cNvPr>
          <p:cNvGraphicFramePr>
            <a:graphicFrameLocks noGrp="1"/>
          </p:cNvGraphicFramePr>
          <p:nvPr/>
        </p:nvGraphicFramePr>
        <p:xfrm>
          <a:off x="4391004" y="1511216"/>
          <a:ext cx="1722904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904">
                  <a:extLst>
                    <a:ext uri="{9D8B030D-6E8A-4147-A177-3AD203B41FA5}">
                      <a16:colId xmlns:a16="http://schemas.microsoft.com/office/drawing/2014/main" val="32817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Electricity Directive </a:t>
                      </a:r>
                    </a:p>
                    <a:p>
                      <a:r>
                        <a:rPr lang="en-US" sz="1400"/>
                        <a:t>2019/944</a:t>
                      </a:r>
                      <a:endParaRPr lang="en-B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New/amendment of definitions (non frequency ancillary services ; fixed electricity supply contract, supplier of last resort, energy sharing, active customer)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Right to energy sharing 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Supplier hedging 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Supplier of last resort 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Access to affordable energy during a price crisis </a:t>
                      </a:r>
                      <a:endParaRPr lang="en-BE" sz="1200"/>
                    </a:p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98868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C3127B9-B96B-7E77-3441-737D79428D09}"/>
              </a:ext>
            </a:extLst>
          </p:cNvPr>
          <p:cNvGraphicFramePr>
            <a:graphicFrameLocks noGrp="1"/>
          </p:cNvGraphicFramePr>
          <p:nvPr/>
        </p:nvGraphicFramePr>
        <p:xfrm>
          <a:off x="6240804" y="1511216"/>
          <a:ext cx="17229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904">
                  <a:extLst>
                    <a:ext uri="{9D8B030D-6E8A-4147-A177-3AD203B41FA5}">
                      <a16:colId xmlns:a16="http://schemas.microsoft.com/office/drawing/2014/main" val="32817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Renewable Energy Directive </a:t>
                      </a:r>
                    </a:p>
                    <a:p>
                      <a:r>
                        <a:rPr lang="en-US" sz="1400"/>
                        <a:t>2018/2001</a:t>
                      </a:r>
                      <a:endParaRPr lang="en-B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Reflect  &amp; align changes on </a:t>
                      </a:r>
                      <a:r>
                        <a:rPr lang="en-BE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CfDs</a:t>
                      </a:r>
                      <a:r>
                        <a:rPr lang="en-B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PPAs provisions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98868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8EAD8ECE-B0BA-4BCE-1613-C0F008FB4217}"/>
              </a:ext>
            </a:extLst>
          </p:cNvPr>
          <p:cNvGraphicFramePr>
            <a:graphicFrameLocks noGrp="1"/>
          </p:cNvGraphicFramePr>
          <p:nvPr/>
        </p:nvGraphicFramePr>
        <p:xfrm>
          <a:off x="6240804" y="2939543"/>
          <a:ext cx="17229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904">
                  <a:extLst>
                    <a:ext uri="{9D8B030D-6E8A-4147-A177-3AD203B41FA5}">
                      <a16:colId xmlns:a16="http://schemas.microsoft.com/office/drawing/2014/main" val="32817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ACER Regulation </a:t>
                      </a:r>
                    </a:p>
                    <a:p>
                      <a:r>
                        <a:rPr lang="en-US"/>
                        <a:t>2019/942</a:t>
                      </a:r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Governance of the single allocation platform </a:t>
                      </a:r>
                      <a:endParaRPr lang="en-BE" sz="120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Governance for the methodology related to flexibility needs </a:t>
                      </a:r>
                      <a:endParaRPr lang="en-BE" sz="1200"/>
                    </a:p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98868"/>
                  </a:ext>
                </a:extLst>
              </a:tr>
            </a:tbl>
          </a:graphicData>
        </a:graphic>
      </p:graphicFrame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14C1172B-686F-81FB-CF3D-8A734D123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7249"/>
              </p:ext>
            </p:extLst>
          </p:nvPr>
        </p:nvGraphicFramePr>
        <p:xfrm>
          <a:off x="8090604" y="1507060"/>
          <a:ext cx="1722904" cy="405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904">
                  <a:extLst>
                    <a:ext uri="{9D8B030D-6E8A-4147-A177-3AD203B41FA5}">
                      <a16:colId xmlns:a16="http://schemas.microsoft.com/office/drawing/2014/main" val="328173952"/>
                    </a:ext>
                  </a:extLst>
                </a:gridCol>
              </a:tblGrid>
              <a:tr h="577227">
                <a:tc>
                  <a:txBody>
                    <a:bodyPr/>
                    <a:lstStyle/>
                    <a:p>
                      <a:r>
                        <a:rPr lang="en-US"/>
                        <a:t>REMIT Regulation</a:t>
                      </a:r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88691"/>
                  </a:ext>
                </a:extLst>
              </a:tr>
              <a:tr h="3413166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a ACER supervision framework for NRAs’ activities</a:t>
                      </a:r>
                      <a:endParaRPr lang="en-U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 </a:t>
                      </a:r>
                      <a:r>
                        <a:rPr lang="en-US" sz="1200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harmonised</a:t>
                      </a:r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sanction regimes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Overlap with financial regulation (Market Abuse Regulation)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to legal status of REMIT guidelines &amp;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98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5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9425-545B-CFC9-4D73-7B5E5423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Qanelas ExtraBold" panose="00000900000000000000" pitchFamily="50" charset="0"/>
              </a:rPr>
              <a:t>What is new in the EC Proposals?</a:t>
            </a:r>
            <a:endParaRPr lang="en-US" sz="3200">
              <a:latin typeface="Qanelas ExtraBold" panose="000009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7236A0-F785-601A-683C-D4BD512D5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Electricity Regulation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7AB6C6-9A23-B33F-974F-4E8C6EE3D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Electricity Directive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C1FC9A-9E60-3F8A-F341-668578C31E84}"/>
              </a:ext>
            </a:extLst>
          </p:cNvPr>
          <p:cNvSpPr/>
          <p:nvPr/>
        </p:nvSpPr>
        <p:spPr>
          <a:xfrm>
            <a:off x="952388" y="2512523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CFDs &amp; PPAs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0E6FD3-0E4A-B7DC-7D8C-107CE38773C2}"/>
              </a:ext>
            </a:extLst>
          </p:cNvPr>
          <p:cNvSpPr/>
          <p:nvPr/>
        </p:nvSpPr>
        <p:spPr>
          <a:xfrm>
            <a:off x="952388" y="3422305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Forward Market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3FDB05-5D60-67C8-B805-C8DC7406CC7B}"/>
              </a:ext>
            </a:extLst>
          </p:cNvPr>
          <p:cNvSpPr/>
          <p:nvPr/>
        </p:nvSpPr>
        <p:spPr>
          <a:xfrm>
            <a:off x="952388" y="4332087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Demand Side Response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C00DF3-2746-EFA3-0626-A29F7EF9627D}"/>
              </a:ext>
            </a:extLst>
          </p:cNvPr>
          <p:cNvSpPr/>
          <p:nvPr/>
        </p:nvSpPr>
        <p:spPr>
          <a:xfrm>
            <a:off x="952388" y="5241868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RES Integration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E1C414-C414-B840-A15F-57A11EE5968B}"/>
              </a:ext>
            </a:extLst>
          </p:cNvPr>
          <p:cNvSpPr/>
          <p:nvPr/>
        </p:nvSpPr>
        <p:spPr>
          <a:xfrm>
            <a:off x="6323120" y="2502291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Consumer Protection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789FAB-EB69-6A0B-E24A-8B72ACCE8A21}"/>
              </a:ext>
            </a:extLst>
          </p:cNvPr>
          <p:cNvSpPr/>
          <p:nvPr/>
        </p:nvSpPr>
        <p:spPr>
          <a:xfrm>
            <a:off x="6323120" y="4332087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Suppliers Obligations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9D701E-42C9-27B3-CCFD-0B3823530DD3}"/>
              </a:ext>
            </a:extLst>
          </p:cNvPr>
          <p:cNvSpPr/>
          <p:nvPr/>
        </p:nvSpPr>
        <p:spPr>
          <a:xfrm>
            <a:off x="6323120" y="3417189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Energy Sharing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5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A picture containing ray&#10;&#10;Description automatically generated">
            <a:extLst>
              <a:ext uri="{FF2B5EF4-FFF2-40B4-BE49-F238E27FC236}">
                <a16:creationId xmlns:a16="http://schemas.microsoft.com/office/drawing/2014/main" id="{6F50E81A-FF2D-E433-6732-A153E43C7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669" y="0"/>
            <a:ext cx="1238963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76DF0F7-BDB2-B8D3-8BD6-E4AA8E554446}"/>
              </a:ext>
            </a:extLst>
          </p:cNvPr>
          <p:cNvGrpSpPr/>
          <p:nvPr/>
        </p:nvGrpSpPr>
        <p:grpSpPr>
          <a:xfrm>
            <a:off x="382265" y="348038"/>
            <a:ext cx="11937702" cy="1387816"/>
            <a:chOff x="5632462" y="457717"/>
            <a:chExt cx="11937702" cy="1387816"/>
          </a:xfrm>
        </p:grpSpPr>
        <p:sp>
          <p:nvSpPr>
            <p:cNvPr id="5" name="Content Placeholder 1">
              <a:extLst>
                <a:ext uri="{FF2B5EF4-FFF2-40B4-BE49-F238E27FC236}">
                  <a16:creationId xmlns:a16="http://schemas.microsoft.com/office/drawing/2014/main" id="{3284F036-C38D-0673-012A-EA4FD8139E2F}"/>
                </a:ext>
              </a:extLst>
            </p:cNvPr>
            <p:cNvSpPr txBox="1">
              <a:spLocks/>
            </p:cNvSpPr>
            <p:nvPr/>
          </p:nvSpPr>
          <p:spPr>
            <a:xfrm>
              <a:off x="5636673" y="1348818"/>
              <a:ext cx="11467167" cy="496715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5"/>
                </a:buBlip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6"/>
                </a:buBlip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Qanelas Bold"/>
                <a:ea typeface="Calibri" panose="020F0502020204030204" pitchFamily="34" charset="0"/>
                <a:cs typeface="Courier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Qanelas Bold"/>
                <a:ea typeface="Calibri" panose="020F0502020204030204" pitchFamily="34" charset="0"/>
                <a:cs typeface="Courier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Qanelas Bold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Blip>
                  <a:blip r:embed="rId5"/>
                </a:buBlip>
                <a:tabLst/>
                <a:defRPr/>
              </a:pPr>
              <a:endPara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Qanelas Bold"/>
                <a:ea typeface="+mn-ea"/>
                <a:cs typeface="+mn-cs"/>
              </a:endParaRPr>
            </a:p>
          </p:txBody>
        </p:sp>
        <p:sp>
          <p:nvSpPr>
            <p:cNvPr id="9" name="Title 5">
              <a:extLst>
                <a:ext uri="{FF2B5EF4-FFF2-40B4-BE49-F238E27FC236}">
                  <a16:creationId xmlns:a16="http://schemas.microsoft.com/office/drawing/2014/main" id="{FB751D17-7ECF-F374-D9FB-E92543112F8A}"/>
                </a:ext>
              </a:extLst>
            </p:cNvPr>
            <p:cNvSpPr txBox="1">
              <a:spLocks/>
            </p:cNvSpPr>
            <p:nvPr/>
          </p:nvSpPr>
          <p:spPr>
            <a:xfrm>
              <a:off x="5632462" y="457717"/>
              <a:ext cx="11937702" cy="775698"/>
            </a:xfrm>
            <a:prstGeom prst="rect">
              <a:avLst/>
            </a:prstGeom>
          </p:spPr>
          <p:txBody>
            <a:bodyPr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3600" b="0" i="0" u="none" strike="noStrike" kern="1200" cap="none" spc="0" normalizeH="0" baseline="0" noProof="0">
                  <a:ln>
                    <a:noFill/>
                  </a:ln>
                  <a:solidFill>
                    <a:srgbClr val="2C63FF"/>
                  </a:solidFill>
                  <a:effectLst/>
                  <a:uLnTx/>
                  <a:uFillTx/>
                  <a:latin typeface="Qanelas ExtraBold" panose="00000900000000000000" pitchFamily="50" charset="0"/>
                  <a:ea typeface="+mj-ea"/>
                  <a:cs typeface="+mj-cs"/>
                </a:rPr>
                <a:t>Our I</a:t>
              </a:r>
              <a:r>
                <a:rPr kumimoji="0" lang="en-GB" sz="3600" b="0" i="0" u="none" strike="noStrike" kern="1200" cap="none" spc="0" normalizeH="0" baseline="0" noProof="0" err="1">
                  <a:ln>
                    <a:noFill/>
                  </a:ln>
                  <a:solidFill>
                    <a:srgbClr val="2C63FF"/>
                  </a:solidFill>
                  <a:effectLst/>
                  <a:uLnTx/>
                  <a:uFillTx/>
                  <a:latin typeface="Qanelas ExtraBold" panose="00000900000000000000" pitchFamily="50" charset="0"/>
                  <a:ea typeface="+mj-ea"/>
                  <a:cs typeface="+mj-cs"/>
                </a:rPr>
                <a:t>nitial</a:t>
              </a:r>
              <a:r>
                <a: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srgbClr val="2C63FF"/>
                  </a:solidFill>
                  <a:effectLst/>
                  <a:uLnTx/>
                  <a:uFillTx/>
                  <a:latin typeface="Qanelas ExtraBold" panose="00000900000000000000" pitchFamily="50" charset="0"/>
                  <a:ea typeface="+mj-ea"/>
                  <a:cs typeface="+mj-cs"/>
                </a:rPr>
                <a:t> assessment on the European Commission’s proposals</a:t>
              </a:r>
              <a:endParaRPr kumimoji="0" lang="en-BE" sz="2400" b="0" i="0" u="none" strike="noStrike" kern="1200" cap="none" spc="0" normalizeH="0" baseline="0" noProof="0">
                <a:ln>
                  <a:noFill/>
                </a:ln>
                <a:solidFill>
                  <a:srgbClr val="2C63FF"/>
                </a:solidFill>
                <a:effectLst/>
                <a:uLnTx/>
                <a:uFillTx/>
                <a:latin typeface="Qanelas "/>
                <a:ea typeface="+mj-ea"/>
                <a:cs typeface="+mj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FDBBA12F-2F67-9669-6E44-ACEBD24DE8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300" y="5829300"/>
            <a:ext cx="1028700" cy="10287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DF4F6EC-DA28-CC60-CC5C-D64BCE3CEF01}"/>
              </a:ext>
            </a:extLst>
          </p:cNvPr>
          <p:cNvSpPr txBox="1"/>
          <p:nvPr/>
        </p:nvSpPr>
        <p:spPr>
          <a:xfrm>
            <a:off x="975658" y="2605871"/>
            <a:ext cx="383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1</a:t>
            </a:r>
            <a:endParaRPr kumimoji="0" lang="en-B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50B0E6-9BC4-1311-9A7D-8F7C46B83C04}"/>
              </a:ext>
            </a:extLst>
          </p:cNvPr>
          <p:cNvSpPr txBox="1"/>
          <p:nvPr/>
        </p:nvSpPr>
        <p:spPr>
          <a:xfrm>
            <a:off x="3208796" y="1364561"/>
            <a:ext cx="383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2</a:t>
            </a:r>
            <a:endParaRPr kumimoji="0" lang="en-B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9B636D-C2DD-A594-288E-CB2819BC81A3}"/>
              </a:ext>
            </a:extLst>
          </p:cNvPr>
          <p:cNvSpPr txBox="1"/>
          <p:nvPr/>
        </p:nvSpPr>
        <p:spPr>
          <a:xfrm>
            <a:off x="5422850" y="2583084"/>
            <a:ext cx="383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3</a:t>
            </a:r>
            <a:endParaRPr kumimoji="0" lang="en-B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D7CDE6-22F2-7CA2-7705-0A2E0A5368ED}"/>
              </a:ext>
            </a:extLst>
          </p:cNvPr>
          <p:cNvSpPr txBox="1"/>
          <p:nvPr/>
        </p:nvSpPr>
        <p:spPr>
          <a:xfrm>
            <a:off x="3210878" y="3772204"/>
            <a:ext cx="383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4</a:t>
            </a:r>
            <a:endParaRPr kumimoji="0" lang="en-B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anelas"/>
              <a:ea typeface="+mn-ea"/>
              <a:cs typeface="+mn-cs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5EB95054-8218-0792-07D3-69DDDF847EB4}"/>
              </a:ext>
            </a:extLst>
          </p:cNvPr>
          <p:cNvSpPr txBox="1">
            <a:spLocks/>
          </p:cNvSpPr>
          <p:nvPr/>
        </p:nvSpPr>
        <p:spPr>
          <a:xfrm>
            <a:off x="966167" y="56393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Qanela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8D664A1-75EB-C2DB-0161-916CDE462A4E}"/>
              </a:ext>
            </a:extLst>
          </p:cNvPr>
          <p:cNvSpPr/>
          <p:nvPr/>
        </p:nvSpPr>
        <p:spPr>
          <a:xfrm>
            <a:off x="1104788" y="1265614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Retaining merit-order and</a:t>
            </a:r>
            <a:r>
              <a:rPr kumimoji="0" lang="en-BE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 marginal </a:t>
            </a:r>
            <a:r>
              <a:rPr kumimoji="0" lang="en-BE" sz="1800" b="1" i="0" u="none" strike="noStrike" kern="0" cap="none" spc="0" normalizeH="0" baseline="0" noProof="0" err="1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pric</a:t>
            </a:r>
            <a:r>
              <a:rPr kumimoji="0" lang="en-GB" sz="1800" b="1" i="0" u="none" strike="noStrike" kern="0" cap="none" spc="0" normalizeH="0" baseline="0" noProof="0" err="1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ing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 across wholesale markets</a:t>
            </a:r>
            <a:endParaRPr kumimoji="0" lang="en-BE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3E8B07D-B96A-1ECA-50EE-2364580EB166}"/>
              </a:ext>
            </a:extLst>
          </p:cNvPr>
          <p:cNvSpPr/>
          <p:nvPr/>
        </p:nvSpPr>
        <p:spPr>
          <a:xfrm>
            <a:off x="1104788" y="2131874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Focus on forward markets through enhanced hedging and contracting</a:t>
            </a:r>
            <a:endParaRPr kumimoji="0" lang="en-BE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4E86A9-000C-2617-D036-D3A750B617A0}"/>
              </a:ext>
            </a:extLst>
          </p:cNvPr>
          <p:cNvSpPr/>
          <p:nvPr/>
        </p:nvSpPr>
        <p:spPr>
          <a:xfrm>
            <a:off x="1104788" y="3864394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No extension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 or </a:t>
            </a:r>
            <a:r>
              <a:rPr kumimoji="0" lang="en-BE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institutionalisation of revenue </a:t>
            </a:r>
            <a:r>
              <a:rPr kumimoji="0" lang="en-BE" sz="1800" b="1" i="0" u="none" strike="noStrike" kern="0" cap="none" spc="0" normalizeH="0" baseline="0" noProof="0" err="1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limitatio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n</a:t>
            </a:r>
            <a:r>
              <a:rPr kumimoji="0" lang="en-BE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 for inframarginal technologies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D2DA93-21E6-CB02-559F-7967516DA2C6}"/>
              </a:ext>
            </a:extLst>
          </p:cNvPr>
          <p:cNvSpPr/>
          <p:nvPr/>
        </p:nvSpPr>
        <p:spPr>
          <a:xfrm>
            <a:off x="1104788" y="2998134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No mandatory requirement for two-way </a:t>
            </a:r>
            <a:r>
              <a:rPr kumimoji="0" lang="en-GB" sz="1800" b="1" i="0" u="none" strike="noStrike" kern="0" cap="none" spc="0" normalizeH="0" baseline="0" noProof="0" err="1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CfDs</a:t>
            </a:r>
            <a:endParaRPr kumimoji="0" lang="en-BE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31D6B0-6A2D-3CF5-08E0-5722B1999170}"/>
              </a:ext>
            </a:extLst>
          </p:cNvPr>
          <p:cNvSpPr/>
          <p:nvPr/>
        </p:nvSpPr>
        <p:spPr>
          <a:xfrm>
            <a:off x="1104788" y="4706195"/>
            <a:ext cx="4208016" cy="782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Promote anticipatory investment in grid tariff design </a:t>
            </a:r>
            <a:endParaRPr kumimoji="0" lang="en-BE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35" name="Freeform 1">
            <a:extLst>
              <a:ext uri="{FF2B5EF4-FFF2-40B4-BE49-F238E27FC236}">
                <a16:creationId xmlns:a16="http://schemas.microsoft.com/office/drawing/2014/main" id="{4D88CB92-D936-6BE6-0F1F-1F36ECF11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688" y="5555796"/>
            <a:ext cx="514905" cy="458383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72D54A">
              <a:lumMod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F3B614EF-A6E0-1826-90A5-788E82F6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937" y="5584639"/>
            <a:ext cx="415598" cy="397133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419F0FC-B840-2B5B-F3ED-31B418B7F741}"/>
              </a:ext>
            </a:extLst>
          </p:cNvPr>
          <p:cNvSpPr/>
          <p:nvPr/>
        </p:nvSpPr>
        <p:spPr>
          <a:xfrm>
            <a:off x="6470184" y="1265614"/>
            <a:ext cx="4208016" cy="782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Hedging obligation on suppliers (fixed-term contract &amp; through PPAs)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71C6D6-B2C1-6763-6A63-D8C4E5DBB1EE}"/>
              </a:ext>
            </a:extLst>
          </p:cNvPr>
          <p:cNvSpPr/>
          <p:nvPr/>
        </p:nvSpPr>
        <p:spPr>
          <a:xfrm>
            <a:off x="6470184" y="2131874"/>
            <a:ext cx="4208016" cy="782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Fail to properly address massive grid investment </a:t>
            </a:r>
            <a:r>
              <a:rPr lang="en-GB" b="1" kern="0">
                <a:solidFill>
                  <a:srgbClr val="09181F"/>
                </a:solidFill>
                <a:latin typeface="Qanelas Bold"/>
              </a:rPr>
              <a:t>challenge</a:t>
            </a:r>
            <a:endParaRPr lang="en-GB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CBECF1-4194-40C5-43D0-1C8433D2AAFA}"/>
              </a:ext>
            </a:extLst>
          </p:cNvPr>
          <p:cNvSpPr/>
          <p:nvPr/>
        </p:nvSpPr>
        <p:spPr>
          <a:xfrm>
            <a:off x="6470184" y="3864394"/>
            <a:ext cx="4208016" cy="782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Flexibility</a:t>
            </a:r>
            <a:r>
              <a:rPr kumimoji="0" lang="en-BE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/peak shaving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: no technology-neutral &amp;  market-based approach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27AC09-577C-FC82-28E2-42B9C061A9A9}"/>
              </a:ext>
            </a:extLst>
          </p:cNvPr>
          <p:cNvSpPr/>
          <p:nvPr/>
        </p:nvSpPr>
        <p:spPr>
          <a:xfrm>
            <a:off x="6470184" y="2998134"/>
            <a:ext cx="4208016" cy="782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Introducing regional virtual trading hubs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B54BE6-E915-A5E7-E2EC-15D763DF86ED}"/>
              </a:ext>
            </a:extLst>
          </p:cNvPr>
          <p:cNvSpPr/>
          <p:nvPr/>
        </p:nvSpPr>
        <p:spPr>
          <a:xfrm>
            <a:off x="6467780" y="4730654"/>
            <a:ext cx="4208016" cy="782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/>
                <a:ea typeface="+mn-ea"/>
                <a:cs typeface="+mn-cs"/>
              </a:rPr>
              <a:t>Extensive changes in REMIT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DE2608-1D8B-3D98-75C4-0E5D44D3AA5F}"/>
              </a:ext>
            </a:extLst>
          </p:cNvPr>
          <p:cNvSpPr/>
          <p:nvPr/>
        </p:nvSpPr>
        <p:spPr>
          <a:xfrm>
            <a:off x="5611660" y="1276856"/>
            <a:ext cx="512546" cy="782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1</a:t>
            </a:r>
            <a:endParaRPr kumimoji="0" lang="en-BE" sz="54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D56AA5-832A-2ACB-A811-203F0029396F}"/>
              </a:ext>
            </a:extLst>
          </p:cNvPr>
          <p:cNvSpPr/>
          <p:nvPr/>
        </p:nvSpPr>
        <p:spPr>
          <a:xfrm>
            <a:off x="5611660" y="2143116"/>
            <a:ext cx="512546" cy="782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2</a:t>
            </a:r>
            <a:endParaRPr kumimoji="0" lang="en-BE" sz="54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5519CE-953D-474F-6873-4CE7CDEA0020}"/>
              </a:ext>
            </a:extLst>
          </p:cNvPr>
          <p:cNvSpPr/>
          <p:nvPr/>
        </p:nvSpPr>
        <p:spPr>
          <a:xfrm>
            <a:off x="5611660" y="3875636"/>
            <a:ext cx="512546" cy="782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4</a:t>
            </a:r>
            <a:endParaRPr kumimoji="0" lang="en-BE" sz="54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A17CE-5B6F-6240-976F-ACB1D07227A4}"/>
              </a:ext>
            </a:extLst>
          </p:cNvPr>
          <p:cNvSpPr/>
          <p:nvPr/>
        </p:nvSpPr>
        <p:spPr>
          <a:xfrm>
            <a:off x="5611660" y="3009376"/>
            <a:ext cx="512546" cy="782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3</a:t>
            </a:r>
            <a:endParaRPr kumimoji="0" lang="en-BE" sz="54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DB0E06-22A4-9B3E-CC6A-4185075A3610}"/>
              </a:ext>
            </a:extLst>
          </p:cNvPr>
          <p:cNvSpPr/>
          <p:nvPr/>
        </p:nvSpPr>
        <p:spPr>
          <a:xfrm>
            <a:off x="5609256" y="4741896"/>
            <a:ext cx="512546" cy="782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09181F"/>
                </a:solidFill>
                <a:effectLst/>
                <a:uLnTx/>
                <a:uFillTx/>
                <a:latin typeface="Qanelas Bold" panose="00000800000000000000" pitchFamily="50" charset="0"/>
                <a:ea typeface="+mn-ea"/>
                <a:cs typeface="+mn-cs"/>
              </a:rPr>
              <a:t>5</a:t>
            </a:r>
            <a:endParaRPr kumimoji="0" lang="en-BE" sz="5400" b="1" i="0" u="none" strike="noStrike" kern="0" cap="none" spc="0" normalizeH="0" baseline="0" noProof="0">
              <a:ln>
                <a:noFill/>
              </a:ln>
              <a:solidFill>
                <a:srgbClr val="09181F"/>
              </a:solidFill>
              <a:effectLst/>
              <a:uLnTx/>
              <a:uFillTx/>
              <a:latin typeface="Qanelas Bold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">
            <a:extLst>
              <a:ext uri="{FF2B5EF4-FFF2-40B4-BE49-F238E27FC236}">
                <a16:creationId xmlns:a16="http://schemas.microsoft.com/office/drawing/2014/main" id="{9C27FFA1-A1DA-5DC1-6AF2-E13C2BF6A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DFF982-5241-DD0E-FC24-0BD2A946384B}"/>
              </a:ext>
            </a:extLst>
          </p:cNvPr>
          <p:cNvSpPr txBox="1">
            <a:spLocks/>
          </p:cNvSpPr>
          <p:nvPr/>
        </p:nvSpPr>
        <p:spPr>
          <a:xfrm>
            <a:off x="781008" y="1639428"/>
            <a:ext cx="10629984" cy="452431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Qanelas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anelas ExtraBold" pitchFamily="2" charset="77"/>
                <a:ea typeface="+mj-ea"/>
                <a:cs typeface="+mj-cs"/>
              </a:rPr>
              <a:t>Thank you for your attention - any questions 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anelas ExtraBold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6196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urelectric colours">
      <a:dk1>
        <a:srgbClr val="414042"/>
      </a:dk1>
      <a:lt1>
        <a:sysClr val="window" lastClr="FFFFFF"/>
      </a:lt1>
      <a:dk2>
        <a:srgbClr val="09181F"/>
      </a:dk2>
      <a:lt2>
        <a:srgbClr val="F2F2F2"/>
      </a:lt2>
      <a:accent1>
        <a:srgbClr val="2C63FF"/>
      </a:accent1>
      <a:accent2>
        <a:srgbClr val="72D54A"/>
      </a:accent2>
      <a:accent3>
        <a:srgbClr val="479DC5"/>
      </a:accent3>
      <a:accent4>
        <a:srgbClr val="67B9B2"/>
      </a:accent4>
      <a:accent5>
        <a:srgbClr val="B5D8E8"/>
      </a:accent5>
      <a:accent6>
        <a:srgbClr val="A4D5D1"/>
      </a:accent6>
      <a:hlink>
        <a:srgbClr val="2C63FF"/>
      </a:hlink>
      <a:folHlink>
        <a:srgbClr val="479DC5"/>
      </a:folHlink>
    </a:clrScheme>
    <a:fontScheme name="Eurelectric">
      <a:majorFont>
        <a:latin typeface="Qanelas Bold"/>
        <a:ea typeface=""/>
        <a:cs typeface=""/>
      </a:majorFont>
      <a:minorFont>
        <a:latin typeface="Qane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DDFDC26-B6C8-46EC-9FAD-8E0581DC1AEB}" vid="{FF3D667F-85A9-4621-A7C6-579DEB088C54}"/>
    </a:ext>
  </a:extLst>
</a:theme>
</file>

<file path=ppt/theme/theme2.xml><?xml version="1.0" encoding="utf-8"?>
<a:theme xmlns:a="http://schemas.openxmlformats.org/drawingml/2006/main" name="5_Office Theme">
  <a:themeElements>
    <a:clrScheme name="Eurelectric colours">
      <a:dk1>
        <a:srgbClr val="414042"/>
      </a:dk1>
      <a:lt1>
        <a:sysClr val="window" lastClr="FFFFFF"/>
      </a:lt1>
      <a:dk2>
        <a:srgbClr val="09181F"/>
      </a:dk2>
      <a:lt2>
        <a:srgbClr val="F2F2F2"/>
      </a:lt2>
      <a:accent1>
        <a:srgbClr val="2C63FF"/>
      </a:accent1>
      <a:accent2>
        <a:srgbClr val="72D54A"/>
      </a:accent2>
      <a:accent3>
        <a:srgbClr val="479DC5"/>
      </a:accent3>
      <a:accent4>
        <a:srgbClr val="67B9B2"/>
      </a:accent4>
      <a:accent5>
        <a:srgbClr val="B5D8E8"/>
      </a:accent5>
      <a:accent6>
        <a:srgbClr val="A4D5D1"/>
      </a:accent6>
      <a:hlink>
        <a:srgbClr val="2C63FF"/>
      </a:hlink>
      <a:folHlink>
        <a:srgbClr val="479DC5"/>
      </a:folHlink>
    </a:clrScheme>
    <a:fontScheme name="COCO + BoD">
      <a:majorFont>
        <a:latin typeface="Qanelas Medium"/>
        <a:ea typeface=""/>
        <a:cs typeface=""/>
      </a:majorFont>
      <a:minorFont>
        <a:latin typeface="Qane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F6AD11-3F6F-47DE-8144-082E8772F69A}" vid="{2021BC9B-A898-4DDA-A774-42E83E1F0A7B}"/>
    </a:ext>
  </a:extLst>
</a:theme>
</file>

<file path=ppt/theme/theme3.xml><?xml version="1.0" encoding="utf-8"?>
<a:theme xmlns:a="http://schemas.openxmlformats.org/drawingml/2006/main" name="2_Office Theme">
  <a:themeElements>
    <a:clrScheme name="Eurelectric colours">
      <a:dk1>
        <a:srgbClr val="414042"/>
      </a:dk1>
      <a:lt1>
        <a:sysClr val="window" lastClr="FFFFFF"/>
      </a:lt1>
      <a:dk2>
        <a:srgbClr val="09181F"/>
      </a:dk2>
      <a:lt2>
        <a:srgbClr val="F2F2F2"/>
      </a:lt2>
      <a:accent1>
        <a:srgbClr val="2C63FF"/>
      </a:accent1>
      <a:accent2>
        <a:srgbClr val="72D54A"/>
      </a:accent2>
      <a:accent3>
        <a:srgbClr val="479DC5"/>
      </a:accent3>
      <a:accent4>
        <a:srgbClr val="67B9B2"/>
      </a:accent4>
      <a:accent5>
        <a:srgbClr val="B5D8E8"/>
      </a:accent5>
      <a:accent6>
        <a:srgbClr val="A4D5D1"/>
      </a:accent6>
      <a:hlink>
        <a:srgbClr val="2C63FF"/>
      </a:hlink>
      <a:folHlink>
        <a:srgbClr val="479DC5"/>
      </a:folHlink>
    </a:clrScheme>
    <a:fontScheme name="Eurelectric">
      <a:majorFont>
        <a:latin typeface="Qanelas Bold"/>
        <a:ea typeface=""/>
        <a:cs typeface=""/>
      </a:majorFont>
      <a:minorFont>
        <a:latin typeface="Qane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DDFDC26-B6C8-46EC-9FAD-8E0581DC1AEB}" vid="{FF3D667F-85A9-4621-A7C6-579DEB088C54}"/>
    </a:ext>
  </a:extLst>
</a:theme>
</file>

<file path=ppt/theme/theme4.xml><?xml version="1.0" encoding="utf-8"?>
<a:theme xmlns:a="http://schemas.openxmlformats.org/drawingml/2006/main" name="4_Office Theme">
  <a:themeElements>
    <a:clrScheme name="Eurelectri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63FF"/>
      </a:accent1>
      <a:accent2>
        <a:srgbClr val="414042"/>
      </a:accent2>
      <a:accent3>
        <a:srgbClr val="72D54A"/>
      </a:accent3>
      <a:accent4>
        <a:srgbClr val="479DC5"/>
      </a:accent4>
      <a:accent5>
        <a:srgbClr val="67B9B2"/>
      </a:accent5>
      <a:accent6>
        <a:srgbClr val="FF0000"/>
      </a:accent6>
      <a:hlink>
        <a:srgbClr val="034A90"/>
      </a:hlink>
      <a:folHlink>
        <a:srgbClr val="414042"/>
      </a:folHlink>
    </a:clrScheme>
    <a:fontScheme name="Custom Quanelas Font">
      <a:majorFont>
        <a:latin typeface="Qanelas Medium"/>
        <a:ea typeface=""/>
        <a:cs typeface=""/>
      </a:majorFont>
      <a:minorFont>
        <a:latin typeface="Qane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electric-template-beginners-Qanelas.potx" id="{11E6E2E9-262C-4B52-90C1-E03E607B3901}" vid="{3962EFF4-72BC-4407-B7B8-4399E1BCE4C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343</Words>
  <Application>Microsoft Office PowerPoint</Application>
  <PresentationFormat>Widescreen</PresentationFormat>
  <Paragraphs>69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Lato Light</vt:lpstr>
      <vt:lpstr>Qanelas</vt:lpstr>
      <vt:lpstr>Qanelas </vt:lpstr>
      <vt:lpstr>Qanelas Bold</vt:lpstr>
      <vt:lpstr>Qanelas ExtraBold</vt:lpstr>
      <vt:lpstr>Qanelas Light</vt:lpstr>
      <vt:lpstr>Qanelas Medium</vt:lpstr>
      <vt:lpstr>1_Office Theme</vt:lpstr>
      <vt:lpstr>5_Office Theme</vt:lpstr>
      <vt:lpstr>2_Office Theme</vt:lpstr>
      <vt:lpstr>4_Office Theme</vt:lpstr>
      <vt:lpstr>PowerPoint Presentation</vt:lpstr>
      <vt:lpstr>Overview of the EC markets design review proposals</vt:lpstr>
      <vt:lpstr>What is new in the EC Proposals?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Cillian O’DONOGHUE</dc:creator>
  <cp:lastModifiedBy>Pauline Nouallet</cp:lastModifiedBy>
  <cp:revision>3</cp:revision>
  <dcterms:created xsi:type="dcterms:W3CDTF">2023-03-27T11:10:43Z</dcterms:created>
  <dcterms:modified xsi:type="dcterms:W3CDTF">2023-03-27T13:12:49Z</dcterms:modified>
</cp:coreProperties>
</file>