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handoutMasterIdLst>
    <p:handoutMasterId r:id="rId12"/>
  </p:handoutMasterIdLst>
  <p:sldIdLst>
    <p:sldId id="319" r:id="rId2"/>
    <p:sldId id="345" r:id="rId3"/>
    <p:sldId id="347" r:id="rId4"/>
    <p:sldId id="362" r:id="rId5"/>
    <p:sldId id="357" r:id="rId6"/>
    <p:sldId id="349" r:id="rId7"/>
    <p:sldId id="360" r:id="rId8"/>
    <p:sldId id="361" r:id="rId9"/>
    <p:sldId id="352" r:id="rId10"/>
  </p:sldIdLst>
  <p:sldSz cx="12192000" cy="6858000"/>
  <p:notesSz cx="6792913" cy="9925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6B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34" autoAdjust="0"/>
    <p:restoredTop sz="93792" autoAdjust="0"/>
  </p:normalViewPr>
  <p:slideViewPr>
    <p:cSldViewPr snapToGrid="0" snapToObjects="1">
      <p:cViewPr varScale="1">
        <p:scale>
          <a:sx n="67" d="100"/>
          <a:sy n="67" d="100"/>
        </p:scale>
        <p:origin x="652" y="32"/>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7" d="100"/>
          <a:sy n="97" d="100"/>
        </p:scale>
        <p:origin x="1800"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AD1CA6B-F26F-1B43-AF77-C4F0A3ED7A4D}"/>
              </a:ext>
            </a:extLst>
          </p:cNvPr>
          <p:cNvSpPr>
            <a:spLocks noGrp="1"/>
          </p:cNvSpPr>
          <p:nvPr>
            <p:ph type="hdr" sz="quarter"/>
          </p:nvPr>
        </p:nvSpPr>
        <p:spPr>
          <a:xfrm>
            <a:off x="1" y="0"/>
            <a:ext cx="2943596" cy="497976"/>
          </a:xfrm>
          <a:prstGeom prst="rect">
            <a:avLst/>
          </a:prstGeom>
        </p:spPr>
        <p:txBody>
          <a:bodyPr vert="horz" lIns="91340" tIns="45670" rIns="91340" bIns="45670" rtlCol="0"/>
          <a:lstStyle>
            <a:lvl1pPr algn="l">
              <a:defRPr sz="1200"/>
            </a:lvl1pPr>
          </a:lstStyle>
          <a:p>
            <a:endParaRPr lang="en-GB"/>
          </a:p>
        </p:txBody>
      </p:sp>
      <p:sp>
        <p:nvSpPr>
          <p:cNvPr id="3" name="Date Placeholder 2">
            <a:extLst>
              <a:ext uri="{FF2B5EF4-FFF2-40B4-BE49-F238E27FC236}">
                <a16:creationId xmlns:a16="http://schemas.microsoft.com/office/drawing/2014/main" id="{276F68A1-C323-B647-940D-18B257F373A1}"/>
              </a:ext>
            </a:extLst>
          </p:cNvPr>
          <p:cNvSpPr>
            <a:spLocks noGrp="1"/>
          </p:cNvSpPr>
          <p:nvPr>
            <p:ph type="dt" sz="quarter" idx="1"/>
          </p:nvPr>
        </p:nvSpPr>
        <p:spPr>
          <a:xfrm>
            <a:off x="3847747" y="0"/>
            <a:ext cx="2943596" cy="497976"/>
          </a:xfrm>
          <a:prstGeom prst="rect">
            <a:avLst/>
          </a:prstGeom>
        </p:spPr>
        <p:txBody>
          <a:bodyPr vert="horz" lIns="91340" tIns="45670" rIns="91340" bIns="45670" rtlCol="0"/>
          <a:lstStyle>
            <a:lvl1pPr algn="r">
              <a:defRPr sz="1200"/>
            </a:lvl1pPr>
          </a:lstStyle>
          <a:p>
            <a:fld id="{90628EA5-3B57-EB45-AB9E-A048054F959C}" type="datetimeFigureOut">
              <a:rPr lang="en-GB" smtClean="0"/>
              <a:t>27/03/2023</a:t>
            </a:fld>
            <a:endParaRPr lang="en-GB"/>
          </a:p>
        </p:txBody>
      </p:sp>
      <p:sp>
        <p:nvSpPr>
          <p:cNvPr id="4" name="Footer Placeholder 3">
            <a:extLst>
              <a:ext uri="{FF2B5EF4-FFF2-40B4-BE49-F238E27FC236}">
                <a16:creationId xmlns:a16="http://schemas.microsoft.com/office/drawing/2014/main" id="{01D1A8AC-4164-0C43-926E-505BC0BDC352}"/>
              </a:ext>
            </a:extLst>
          </p:cNvPr>
          <p:cNvSpPr>
            <a:spLocks noGrp="1"/>
          </p:cNvSpPr>
          <p:nvPr>
            <p:ph type="ftr" sz="quarter" idx="2"/>
          </p:nvPr>
        </p:nvSpPr>
        <p:spPr>
          <a:xfrm>
            <a:off x="1" y="9427076"/>
            <a:ext cx="2943596" cy="497975"/>
          </a:xfrm>
          <a:prstGeom prst="rect">
            <a:avLst/>
          </a:prstGeom>
        </p:spPr>
        <p:txBody>
          <a:bodyPr vert="horz" lIns="91340" tIns="45670" rIns="91340" bIns="4567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511FF39F-F0D0-014E-AAE5-B4774C48F571}"/>
              </a:ext>
            </a:extLst>
          </p:cNvPr>
          <p:cNvSpPr>
            <a:spLocks noGrp="1"/>
          </p:cNvSpPr>
          <p:nvPr>
            <p:ph type="sldNum" sz="quarter" idx="3"/>
          </p:nvPr>
        </p:nvSpPr>
        <p:spPr>
          <a:xfrm>
            <a:off x="3847747" y="9427076"/>
            <a:ext cx="2943596" cy="497975"/>
          </a:xfrm>
          <a:prstGeom prst="rect">
            <a:avLst/>
          </a:prstGeom>
        </p:spPr>
        <p:txBody>
          <a:bodyPr vert="horz" lIns="91340" tIns="45670" rIns="91340" bIns="45670" rtlCol="0" anchor="b"/>
          <a:lstStyle>
            <a:lvl1pPr algn="r">
              <a:defRPr sz="1200"/>
            </a:lvl1pPr>
          </a:lstStyle>
          <a:p>
            <a:fld id="{1CF93CC9-238D-3A4D-96C0-6A460E557E64}" type="slidenum">
              <a:rPr lang="en-GB" smtClean="0"/>
              <a:t>‹#›</a:t>
            </a:fld>
            <a:endParaRPr lang="en-GB"/>
          </a:p>
        </p:txBody>
      </p:sp>
    </p:spTree>
    <p:extLst>
      <p:ext uri="{BB962C8B-B14F-4D97-AF65-F5344CB8AC3E}">
        <p14:creationId xmlns:p14="http://schemas.microsoft.com/office/powerpoint/2010/main" val="13427586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3596" cy="497976"/>
          </a:xfrm>
          <a:prstGeom prst="rect">
            <a:avLst/>
          </a:prstGeom>
        </p:spPr>
        <p:txBody>
          <a:bodyPr vert="horz" lIns="91340" tIns="45670" rIns="91340" bIns="45670" rtlCol="0"/>
          <a:lstStyle>
            <a:lvl1pPr algn="l">
              <a:defRPr sz="1200"/>
            </a:lvl1pPr>
          </a:lstStyle>
          <a:p>
            <a:endParaRPr lang="en-GB"/>
          </a:p>
        </p:txBody>
      </p:sp>
      <p:sp>
        <p:nvSpPr>
          <p:cNvPr id="3" name="Date Placeholder 2"/>
          <p:cNvSpPr>
            <a:spLocks noGrp="1"/>
          </p:cNvSpPr>
          <p:nvPr>
            <p:ph type="dt" idx="1"/>
          </p:nvPr>
        </p:nvSpPr>
        <p:spPr>
          <a:xfrm>
            <a:off x="3847747" y="0"/>
            <a:ext cx="2943596" cy="497976"/>
          </a:xfrm>
          <a:prstGeom prst="rect">
            <a:avLst/>
          </a:prstGeom>
        </p:spPr>
        <p:txBody>
          <a:bodyPr vert="horz" lIns="91340" tIns="45670" rIns="91340" bIns="45670" rtlCol="0"/>
          <a:lstStyle>
            <a:lvl1pPr algn="r">
              <a:defRPr sz="1200"/>
            </a:lvl1pPr>
          </a:lstStyle>
          <a:p>
            <a:fld id="{932DA37D-2FDE-F047-A814-B89AF3CAA999}" type="datetimeFigureOut">
              <a:rPr lang="en-GB" smtClean="0"/>
              <a:t>27/03/2023</a:t>
            </a:fld>
            <a:endParaRPr lang="en-GB"/>
          </a:p>
        </p:txBody>
      </p:sp>
      <p:sp>
        <p:nvSpPr>
          <p:cNvPr id="4" name="Slide Image Placeholder 3"/>
          <p:cNvSpPr>
            <a:spLocks noGrp="1" noRot="1" noChangeAspect="1"/>
          </p:cNvSpPr>
          <p:nvPr>
            <p:ph type="sldImg" idx="2"/>
          </p:nvPr>
        </p:nvSpPr>
        <p:spPr>
          <a:xfrm>
            <a:off x="417513" y="1238250"/>
            <a:ext cx="5957887" cy="3352800"/>
          </a:xfrm>
          <a:prstGeom prst="rect">
            <a:avLst/>
          </a:prstGeom>
          <a:noFill/>
          <a:ln w="12700">
            <a:solidFill>
              <a:prstClr val="black"/>
            </a:solidFill>
          </a:ln>
        </p:spPr>
        <p:txBody>
          <a:bodyPr vert="horz" lIns="91340" tIns="45670" rIns="91340" bIns="45670" rtlCol="0" anchor="ctr"/>
          <a:lstStyle/>
          <a:p>
            <a:endParaRPr lang="en-GB"/>
          </a:p>
        </p:txBody>
      </p:sp>
      <p:sp>
        <p:nvSpPr>
          <p:cNvPr id="5" name="Notes Placeholder 4"/>
          <p:cNvSpPr>
            <a:spLocks noGrp="1"/>
          </p:cNvSpPr>
          <p:nvPr>
            <p:ph type="body" sz="quarter" idx="3"/>
          </p:nvPr>
        </p:nvSpPr>
        <p:spPr>
          <a:xfrm>
            <a:off x="679292" y="4776430"/>
            <a:ext cx="5434330" cy="3907988"/>
          </a:xfrm>
          <a:prstGeom prst="rect">
            <a:avLst/>
          </a:prstGeom>
        </p:spPr>
        <p:txBody>
          <a:bodyPr vert="horz" lIns="91340" tIns="45670" rIns="91340" bIns="4567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27076"/>
            <a:ext cx="2943596" cy="497975"/>
          </a:xfrm>
          <a:prstGeom prst="rect">
            <a:avLst/>
          </a:prstGeom>
        </p:spPr>
        <p:txBody>
          <a:bodyPr vert="horz" lIns="91340" tIns="45670" rIns="91340" bIns="45670" rtlCol="0" anchor="b"/>
          <a:lstStyle>
            <a:lvl1pPr algn="l">
              <a:defRPr sz="1200"/>
            </a:lvl1pPr>
          </a:lstStyle>
          <a:p>
            <a:endParaRPr lang="en-GB"/>
          </a:p>
        </p:txBody>
      </p:sp>
      <p:sp>
        <p:nvSpPr>
          <p:cNvPr id="7" name="Slide Number Placeholder 6"/>
          <p:cNvSpPr>
            <a:spLocks noGrp="1"/>
          </p:cNvSpPr>
          <p:nvPr>
            <p:ph type="sldNum" sz="quarter" idx="5"/>
          </p:nvPr>
        </p:nvSpPr>
        <p:spPr>
          <a:xfrm>
            <a:off x="3847747" y="9427076"/>
            <a:ext cx="2943596" cy="497975"/>
          </a:xfrm>
          <a:prstGeom prst="rect">
            <a:avLst/>
          </a:prstGeom>
        </p:spPr>
        <p:txBody>
          <a:bodyPr vert="horz" lIns="91340" tIns="45670" rIns="91340" bIns="45670" rtlCol="0" anchor="b"/>
          <a:lstStyle>
            <a:lvl1pPr algn="r">
              <a:defRPr sz="1200"/>
            </a:lvl1pPr>
          </a:lstStyle>
          <a:p>
            <a:fld id="{167819B1-5A62-8942-A1A9-7C81B8FCFFD7}" type="slidenum">
              <a:rPr lang="en-GB" smtClean="0"/>
              <a:t>‹#›</a:t>
            </a:fld>
            <a:endParaRPr lang="en-GB"/>
          </a:p>
        </p:txBody>
      </p:sp>
    </p:spTree>
    <p:extLst>
      <p:ext uri="{BB962C8B-B14F-4D97-AF65-F5344CB8AC3E}">
        <p14:creationId xmlns:p14="http://schemas.microsoft.com/office/powerpoint/2010/main" val="796809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a long slide show, so we’ll go quickly over background </a:t>
            </a:r>
            <a:r>
              <a:rPr lang="en-US" dirty="0" err="1"/>
              <a:t>etc</a:t>
            </a:r>
            <a:r>
              <a:rPr lang="en-US" dirty="0"/>
              <a:t> to have time to focus on the core issues!</a:t>
            </a:r>
          </a:p>
        </p:txBody>
      </p:sp>
      <p:sp>
        <p:nvSpPr>
          <p:cNvPr id="4" name="Slide Number Placeholder 3"/>
          <p:cNvSpPr>
            <a:spLocks noGrp="1"/>
          </p:cNvSpPr>
          <p:nvPr>
            <p:ph type="sldNum" sz="quarter" idx="5"/>
          </p:nvPr>
        </p:nvSpPr>
        <p:spPr/>
        <p:txBody>
          <a:bodyPr/>
          <a:lstStyle/>
          <a:p>
            <a:fld id="{167819B1-5A62-8942-A1A9-7C81B8FCFFD7}" type="slidenum">
              <a:rPr lang="en-GB" smtClean="0"/>
              <a:t>1</a:t>
            </a:fld>
            <a:endParaRPr lang="en-GB"/>
          </a:p>
        </p:txBody>
      </p:sp>
    </p:spTree>
    <p:extLst>
      <p:ext uri="{BB962C8B-B14F-4D97-AF65-F5344CB8AC3E}">
        <p14:creationId xmlns:p14="http://schemas.microsoft.com/office/powerpoint/2010/main" val="801044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385" indent="-342385" algn="just" fontAlgn="base">
              <a:lnSpc>
                <a:spcPct val="107000"/>
              </a:lnSpc>
              <a:buFont typeface="Calibri" panose="020F0502020204030204" pitchFamily="34" charset="0"/>
              <a:buChar char="-"/>
            </a:pP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What are the key EU climate policies interacting with the EU electricity market (EM)?</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385" indent="-342385" algn="just" fontAlgn="base">
              <a:lnSpc>
                <a:spcPct val="107000"/>
              </a:lnSpc>
              <a:buFont typeface="Calibri" panose="020F0502020204030204" pitchFamily="34" charset="0"/>
              <a:buChar char="-"/>
            </a:pP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What are the main objectives of these climate policies? How do they interact with/impact on the EU electricity market?</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385" indent="-342385" algn="just" fontAlgn="base">
              <a:lnSpc>
                <a:spcPct val="107000"/>
              </a:lnSpc>
              <a:spcAft>
                <a:spcPts val="799"/>
              </a:spcAft>
              <a:buFont typeface="Calibri" panose="020F0502020204030204" pitchFamily="34" charset="0"/>
              <a:buChar char="-"/>
            </a:pP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What do we want the EU electricity market to achieve? </a:t>
            </a:r>
            <a:r>
              <a:rPr lang="en-GB"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How do these objectives interact with the EU Climate and energy-related Climate policies?</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385" indent="-342385" algn="just" fontAlgn="base">
              <a:lnSpc>
                <a:spcPct val="107000"/>
              </a:lnSpc>
              <a:spcAft>
                <a:spcPts val="799"/>
              </a:spcAft>
              <a:buFont typeface="Calibri" panose="020F0502020204030204" pitchFamily="34" charset="0"/>
              <a:buChar char="-"/>
            </a:pPr>
            <a:r>
              <a:rPr lang="en-US" sz="1800" dirty="0">
                <a:solidFill>
                  <a:srgbClr val="000000"/>
                </a:solidFill>
                <a:latin typeface="Times New Roman" panose="02020603050405020304" pitchFamily="18" charset="0"/>
                <a:ea typeface="Calibri" panose="020F0502020204030204" pitchFamily="34" charset="0"/>
              </a:rPr>
              <a:t>What are the core design elements necessary to the EM to achieve its objectives?  (KPIs?)</a:t>
            </a:r>
            <a:endParaRPr lang="en-US" dirty="0"/>
          </a:p>
        </p:txBody>
      </p:sp>
      <p:sp>
        <p:nvSpPr>
          <p:cNvPr id="4" name="Slide Number Placeholder 3"/>
          <p:cNvSpPr>
            <a:spLocks noGrp="1"/>
          </p:cNvSpPr>
          <p:nvPr>
            <p:ph type="sldNum" sz="quarter" idx="5"/>
          </p:nvPr>
        </p:nvSpPr>
        <p:spPr/>
        <p:txBody>
          <a:bodyPr/>
          <a:lstStyle/>
          <a:p>
            <a:fld id="{167819B1-5A62-8942-A1A9-7C81B8FCFFD7}" type="slidenum">
              <a:rPr lang="en-GB" smtClean="0"/>
              <a:t>2</a:t>
            </a:fld>
            <a:endParaRPr lang="en-GB"/>
          </a:p>
        </p:txBody>
      </p:sp>
    </p:spTree>
    <p:extLst>
      <p:ext uri="{BB962C8B-B14F-4D97-AF65-F5344CB8AC3E}">
        <p14:creationId xmlns:p14="http://schemas.microsoft.com/office/powerpoint/2010/main" val="849710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385" indent="-342385" algn="just" fontAlgn="base">
              <a:lnSpc>
                <a:spcPct val="107000"/>
              </a:lnSpc>
              <a:buFont typeface="Calibri" panose="020F0502020204030204" pitchFamily="34" charset="0"/>
              <a:buChar char="-"/>
            </a:pP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What are the key EU climate policies interacting with the EU electricity market (EM)?</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385" indent="-342385" algn="just" fontAlgn="base">
              <a:lnSpc>
                <a:spcPct val="107000"/>
              </a:lnSpc>
              <a:buFont typeface="Calibri" panose="020F0502020204030204" pitchFamily="34" charset="0"/>
              <a:buChar char="-"/>
            </a:pP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What are the main objectives of these climate policies? How do they interact with/impact on the EU electricity market?</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385" indent="-342385" algn="just" fontAlgn="base">
              <a:lnSpc>
                <a:spcPct val="107000"/>
              </a:lnSpc>
              <a:spcAft>
                <a:spcPts val="799"/>
              </a:spcAft>
              <a:buFont typeface="Calibri" panose="020F0502020204030204" pitchFamily="34" charset="0"/>
              <a:buChar char="-"/>
            </a:pP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What do we want the EU electricity market to achieve? </a:t>
            </a:r>
            <a:r>
              <a:rPr lang="en-GB"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How do these objectives interact with the EU Climate and energy-related Climate policies?</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385" indent="-342385" algn="just" fontAlgn="base">
              <a:lnSpc>
                <a:spcPct val="107000"/>
              </a:lnSpc>
              <a:spcAft>
                <a:spcPts val="799"/>
              </a:spcAft>
              <a:buFont typeface="Calibri" panose="020F0502020204030204" pitchFamily="34" charset="0"/>
              <a:buChar char="-"/>
            </a:pPr>
            <a:r>
              <a:rPr lang="en-US" sz="1800" dirty="0">
                <a:solidFill>
                  <a:srgbClr val="000000"/>
                </a:solidFill>
                <a:latin typeface="Times New Roman" panose="02020603050405020304" pitchFamily="18" charset="0"/>
                <a:ea typeface="Calibri" panose="020F0502020204030204" pitchFamily="34" charset="0"/>
              </a:rPr>
              <a:t>What are the core design elements necessary to the EM to achieve its objectives?  (KPIs?)</a:t>
            </a:r>
            <a:endParaRPr lang="en-US" dirty="0"/>
          </a:p>
        </p:txBody>
      </p:sp>
      <p:sp>
        <p:nvSpPr>
          <p:cNvPr id="4" name="Slide Number Placeholder 3"/>
          <p:cNvSpPr>
            <a:spLocks noGrp="1"/>
          </p:cNvSpPr>
          <p:nvPr>
            <p:ph type="sldNum" sz="quarter" idx="5"/>
          </p:nvPr>
        </p:nvSpPr>
        <p:spPr/>
        <p:txBody>
          <a:bodyPr/>
          <a:lstStyle/>
          <a:p>
            <a:fld id="{167819B1-5A62-8942-A1A9-7C81B8FCFFD7}" type="slidenum">
              <a:rPr lang="en-GB" smtClean="0"/>
              <a:t>3</a:t>
            </a:fld>
            <a:endParaRPr lang="en-GB"/>
          </a:p>
        </p:txBody>
      </p:sp>
    </p:spTree>
    <p:extLst>
      <p:ext uri="{BB962C8B-B14F-4D97-AF65-F5344CB8AC3E}">
        <p14:creationId xmlns:p14="http://schemas.microsoft.com/office/powerpoint/2010/main" val="38043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385" indent="-342385" algn="just" fontAlgn="base">
              <a:lnSpc>
                <a:spcPct val="107000"/>
              </a:lnSpc>
              <a:buFont typeface="Calibri" panose="020F0502020204030204" pitchFamily="34" charset="0"/>
              <a:buChar char="-"/>
            </a:pP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What are the key EU climate policies interacting with the EU electricity market (EM)?</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385" indent="-342385" algn="just" fontAlgn="base">
              <a:lnSpc>
                <a:spcPct val="107000"/>
              </a:lnSpc>
              <a:buFont typeface="Calibri" panose="020F0502020204030204" pitchFamily="34" charset="0"/>
              <a:buChar char="-"/>
            </a:pP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What are the main objectives of these climate policies? How do they interact with/impact on the EU electricity market?</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385" indent="-342385" algn="just" fontAlgn="base">
              <a:lnSpc>
                <a:spcPct val="107000"/>
              </a:lnSpc>
              <a:spcAft>
                <a:spcPts val="799"/>
              </a:spcAft>
              <a:buFont typeface="Calibri" panose="020F0502020204030204" pitchFamily="34" charset="0"/>
              <a:buChar char="-"/>
            </a:pP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What do we want the EU electricity market to achieve? </a:t>
            </a:r>
            <a:r>
              <a:rPr lang="en-GB"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How do these objectives interact with the EU Climate and energy-related Climate policies?</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385" indent="-342385" algn="just" fontAlgn="base">
              <a:lnSpc>
                <a:spcPct val="107000"/>
              </a:lnSpc>
              <a:spcAft>
                <a:spcPts val="799"/>
              </a:spcAft>
              <a:buFont typeface="Calibri" panose="020F0502020204030204" pitchFamily="34" charset="0"/>
              <a:buChar char="-"/>
            </a:pPr>
            <a:r>
              <a:rPr lang="en-US" sz="1800" dirty="0">
                <a:solidFill>
                  <a:srgbClr val="000000"/>
                </a:solidFill>
                <a:latin typeface="Times New Roman" panose="02020603050405020304" pitchFamily="18" charset="0"/>
                <a:ea typeface="Calibri" panose="020F0502020204030204" pitchFamily="34" charset="0"/>
              </a:rPr>
              <a:t>What are the core design elements necessary to the EM to achieve its objectives?  (KPIs?)</a:t>
            </a:r>
            <a:endParaRPr lang="en-US" dirty="0"/>
          </a:p>
        </p:txBody>
      </p:sp>
      <p:sp>
        <p:nvSpPr>
          <p:cNvPr id="4" name="Slide Number Placeholder 3"/>
          <p:cNvSpPr>
            <a:spLocks noGrp="1"/>
          </p:cNvSpPr>
          <p:nvPr>
            <p:ph type="sldNum" sz="quarter" idx="5"/>
          </p:nvPr>
        </p:nvSpPr>
        <p:spPr/>
        <p:txBody>
          <a:bodyPr/>
          <a:lstStyle/>
          <a:p>
            <a:fld id="{167819B1-5A62-8942-A1A9-7C81B8FCFFD7}" type="slidenum">
              <a:rPr lang="en-GB" smtClean="0"/>
              <a:t>4</a:t>
            </a:fld>
            <a:endParaRPr lang="en-GB"/>
          </a:p>
        </p:txBody>
      </p:sp>
    </p:spTree>
    <p:extLst>
      <p:ext uri="{BB962C8B-B14F-4D97-AF65-F5344CB8AC3E}">
        <p14:creationId xmlns:p14="http://schemas.microsoft.com/office/powerpoint/2010/main" val="3666619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385" indent="-342385" algn="just" fontAlgn="base">
              <a:lnSpc>
                <a:spcPct val="107000"/>
              </a:lnSpc>
              <a:buFont typeface="Calibri" panose="020F0502020204030204" pitchFamily="34" charset="0"/>
              <a:buChar char="-"/>
            </a:pP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What are the key EU climate policies interacting with the EU electricity market (EM)?</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385" indent="-342385" algn="just" fontAlgn="base">
              <a:lnSpc>
                <a:spcPct val="107000"/>
              </a:lnSpc>
              <a:buFont typeface="Calibri" panose="020F0502020204030204" pitchFamily="34" charset="0"/>
              <a:buChar char="-"/>
            </a:pP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What are the main objectives of these climate policies? How do they interact with/impact on the EU electricity market?</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385" indent="-342385" algn="just" fontAlgn="base">
              <a:lnSpc>
                <a:spcPct val="107000"/>
              </a:lnSpc>
              <a:spcAft>
                <a:spcPts val="799"/>
              </a:spcAft>
              <a:buFont typeface="Calibri" panose="020F0502020204030204" pitchFamily="34" charset="0"/>
              <a:buChar char="-"/>
            </a:pP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What do we want the EU electricity market to achieve? </a:t>
            </a:r>
            <a:r>
              <a:rPr lang="en-GB"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How do these objectives interact with the EU Climate and energy-related Climate policies?</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385" indent="-342385" algn="just" fontAlgn="base">
              <a:lnSpc>
                <a:spcPct val="107000"/>
              </a:lnSpc>
              <a:spcAft>
                <a:spcPts val="799"/>
              </a:spcAft>
              <a:buFont typeface="Calibri" panose="020F0502020204030204" pitchFamily="34" charset="0"/>
              <a:buChar char="-"/>
            </a:pPr>
            <a:r>
              <a:rPr lang="en-US" sz="1800" dirty="0">
                <a:solidFill>
                  <a:srgbClr val="000000"/>
                </a:solidFill>
                <a:latin typeface="Times New Roman" panose="02020603050405020304" pitchFamily="18" charset="0"/>
                <a:ea typeface="Calibri" panose="020F0502020204030204" pitchFamily="34" charset="0"/>
              </a:rPr>
              <a:t>What are the core design elements necessary to the EM to achieve its objectives?  (KPIs?)</a:t>
            </a:r>
            <a:endParaRPr lang="en-US" dirty="0"/>
          </a:p>
        </p:txBody>
      </p:sp>
      <p:sp>
        <p:nvSpPr>
          <p:cNvPr id="4" name="Slide Number Placeholder 3"/>
          <p:cNvSpPr>
            <a:spLocks noGrp="1"/>
          </p:cNvSpPr>
          <p:nvPr>
            <p:ph type="sldNum" sz="quarter" idx="5"/>
          </p:nvPr>
        </p:nvSpPr>
        <p:spPr/>
        <p:txBody>
          <a:bodyPr/>
          <a:lstStyle/>
          <a:p>
            <a:fld id="{167819B1-5A62-8942-A1A9-7C81B8FCFFD7}" type="slidenum">
              <a:rPr lang="en-GB" smtClean="0"/>
              <a:t>5</a:t>
            </a:fld>
            <a:endParaRPr lang="en-GB"/>
          </a:p>
        </p:txBody>
      </p:sp>
    </p:spTree>
    <p:extLst>
      <p:ext uri="{BB962C8B-B14F-4D97-AF65-F5344CB8AC3E}">
        <p14:creationId xmlns:p14="http://schemas.microsoft.com/office/powerpoint/2010/main" val="4180719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385" indent="-342385" algn="just" fontAlgn="base">
              <a:lnSpc>
                <a:spcPct val="107000"/>
              </a:lnSpc>
              <a:buFont typeface="Calibri" panose="020F0502020204030204" pitchFamily="34" charset="0"/>
              <a:buChar char="-"/>
            </a:pP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What are the key EU climate policies interacting with the EU electricity market (EM)?</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385" indent="-342385" algn="just" fontAlgn="base">
              <a:lnSpc>
                <a:spcPct val="107000"/>
              </a:lnSpc>
              <a:buFont typeface="Calibri" panose="020F0502020204030204" pitchFamily="34" charset="0"/>
              <a:buChar char="-"/>
            </a:pP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What are the main objectives of these climate policies? How do they interact with/impact on the EU electricity market?</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385" indent="-342385" algn="just" fontAlgn="base">
              <a:lnSpc>
                <a:spcPct val="107000"/>
              </a:lnSpc>
              <a:spcAft>
                <a:spcPts val="799"/>
              </a:spcAft>
              <a:buFont typeface="Calibri" panose="020F0502020204030204" pitchFamily="34" charset="0"/>
              <a:buChar char="-"/>
            </a:pP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What do we want the EU electricity market to achieve? </a:t>
            </a:r>
            <a:r>
              <a:rPr lang="en-GB"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How do these objectives interact with the EU Climate and energy-related Climate policies?</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385" indent="-342385" algn="just" fontAlgn="base">
              <a:lnSpc>
                <a:spcPct val="107000"/>
              </a:lnSpc>
              <a:spcAft>
                <a:spcPts val="799"/>
              </a:spcAft>
              <a:buFont typeface="Calibri" panose="020F0502020204030204" pitchFamily="34" charset="0"/>
              <a:buChar char="-"/>
            </a:pPr>
            <a:r>
              <a:rPr lang="en-US" sz="1800" dirty="0">
                <a:solidFill>
                  <a:srgbClr val="000000"/>
                </a:solidFill>
                <a:latin typeface="Times New Roman" panose="02020603050405020304" pitchFamily="18" charset="0"/>
                <a:ea typeface="Calibri" panose="020F0502020204030204" pitchFamily="34" charset="0"/>
              </a:rPr>
              <a:t>What are the core design elements necessary to the EM to achieve its objectives?  (KPIs?)</a:t>
            </a:r>
            <a:endParaRPr lang="en-US" dirty="0"/>
          </a:p>
        </p:txBody>
      </p:sp>
      <p:sp>
        <p:nvSpPr>
          <p:cNvPr id="4" name="Slide Number Placeholder 3"/>
          <p:cNvSpPr>
            <a:spLocks noGrp="1"/>
          </p:cNvSpPr>
          <p:nvPr>
            <p:ph type="sldNum" sz="quarter" idx="5"/>
          </p:nvPr>
        </p:nvSpPr>
        <p:spPr/>
        <p:txBody>
          <a:bodyPr/>
          <a:lstStyle/>
          <a:p>
            <a:fld id="{167819B1-5A62-8942-A1A9-7C81B8FCFFD7}" type="slidenum">
              <a:rPr lang="en-GB" smtClean="0"/>
              <a:t>6</a:t>
            </a:fld>
            <a:endParaRPr lang="en-GB"/>
          </a:p>
        </p:txBody>
      </p:sp>
    </p:spTree>
    <p:extLst>
      <p:ext uri="{BB962C8B-B14F-4D97-AF65-F5344CB8AC3E}">
        <p14:creationId xmlns:p14="http://schemas.microsoft.com/office/powerpoint/2010/main" val="3904946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385" indent="-342385" algn="just" fontAlgn="base">
              <a:lnSpc>
                <a:spcPct val="107000"/>
              </a:lnSpc>
              <a:buFont typeface="Calibri" panose="020F0502020204030204" pitchFamily="34" charset="0"/>
              <a:buChar char="-"/>
            </a:pP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What are the key EU climate policies interacting with the EU electricity market (EM)?</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385" indent="-342385" algn="just" fontAlgn="base">
              <a:lnSpc>
                <a:spcPct val="107000"/>
              </a:lnSpc>
              <a:buFont typeface="Calibri" panose="020F0502020204030204" pitchFamily="34" charset="0"/>
              <a:buChar char="-"/>
            </a:pP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What are the main objectives of these climate policies? How do they interact with/impact on the EU electricity market?</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385" indent="-342385" algn="just" fontAlgn="base">
              <a:lnSpc>
                <a:spcPct val="107000"/>
              </a:lnSpc>
              <a:spcAft>
                <a:spcPts val="799"/>
              </a:spcAft>
              <a:buFont typeface="Calibri" panose="020F0502020204030204" pitchFamily="34" charset="0"/>
              <a:buChar char="-"/>
            </a:pP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What do we want the EU electricity market to achieve? </a:t>
            </a:r>
            <a:r>
              <a:rPr lang="en-GB"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How do these objectives interact with the EU Climate and energy-related Climate policies?</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385" indent="-342385" algn="just" fontAlgn="base">
              <a:lnSpc>
                <a:spcPct val="107000"/>
              </a:lnSpc>
              <a:spcAft>
                <a:spcPts val="799"/>
              </a:spcAft>
              <a:buFont typeface="Calibri" panose="020F0502020204030204" pitchFamily="34" charset="0"/>
              <a:buChar char="-"/>
            </a:pPr>
            <a:r>
              <a:rPr lang="en-US" sz="1800" dirty="0">
                <a:solidFill>
                  <a:srgbClr val="000000"/>
                </a:solidFill>
                <a:latin typeface="Times New Roman" panose="02020603050405020304" pitchFamily="18" charset="0"/>
                <a:ea typeface="Calibri" panose="020F0502020204030204" pitchFamily="34" charset="0"/>
              </a:rPr>
              <a:t>What are the core design elements necessary to the EM to achieve its objectives?  (KPIs?)</a:t>
            </a:r>
            <a:endParaRPr lang="en-US" dirty="0"/>
          </a:p>
        </p:txBody>
      </p:sp>
      <p:sp>
        <p:nvSpPr>
          <p:cNvPr id="4" name="Slide Number Placeholder 3"/>
          <p:cNvSpPr>
            <a:spLocks noGrp="1"/>
          </p:cNvSpPr>
          <p:nvPr>
            <p:ph type="sldNum" sz="quarter" idx="5"/>
          </p:nvPr>
        </p:nvSpPr>
        <p:spPr/>
        <p:txBody>
          <a:bodyPr/>
          <a:lstStyle/>
          <a:p>
            <a:fld id="{167819B1-5A62-8942-A1A9-7C81B8FCFFD7}" type="slidenum">
              <a:rPr lang="en-GB" smtClean="0"/>
              <a:t>7</a:t>
            </a:fld>
            <a:endParaRPr lang="en-GB"/>
          </a:p>
        </p:txBody>
      </p:sp>
    </p:spTree>
    <p:extLst>
      <p:ext uri="{BB962C8B-B14F-4D97-AF65-F5344CB8AC3E}">
        <p14:creationId xmlns:p14="http://schemas.microsoft.com/office/powerpoint/2010/main" val="1734309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385" indent="-342385" algn="just" fontAlgn="base">
              <a:lnSpc>
                <a:spcPct val="107000"/>
              </a:lnSpc>
              <a:buFont typeface="Calibri" panose="020F0502020204030204" pitchFamily="34" charset="0"/>
              <a:buChar char="-"/>
            </a:pP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What are the key EU climate policies interacting with the EU electricity market (EM)?</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385" indent="-342385" algn="just" fontAlgn="base">
              <a:lnSpc>
                <a:spcPct val="107000"/>
              </a:lnSpc>
              <a:buFont typeface="Calibri" panose="020F0502020204030204" pitchFamily="34" charset="0"/>
              <a:buChar char="-"/>
            </a:pP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What are the main objectives of these climate policies? How do they interact with/impact on the EU electricity market?</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385" indent="-342385" algn="just" fontAlgn="base">
              <a:lnSpc>
                <a:spcPct val="107000"/>
              </a:lnSpc>
              <a:spcAft>
                <a:spcPts val="799"/>
              </a:spcAft>
              <a:buFont typeface="Calibri" panose="020F0502020204030204" pitchFamily="34" charset="0"/>
              <a:buChar char="-"/>
            </a:pP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What do we want the EU electricity market to achieve? </a:t>
            </a:r>
            <a:r>
              <a:rPr lang="en-GB"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How do these objectives interact with the EU Climate and energy-related Climate policies?</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385" indent="-342385" algn="just" fontAlgn="base">
              <a:lnSpc>
                <a:spcPct val="107000"/>
              </a:lnSpc>
              <a:spcAft>
                <a:spcPts val="799"/>
              </a:spcAft>
              <a:buFont typeface="Calibri" panose="020F0502020204030204" pitchFamily="34" charset="0"/>
              <a:buChar char="-"/>
            </a:pPr>
            <a:r>
              <a:rPr lang="en-US" sz="1800" dirty="0">
                <a:solidFill>
                  <a:srgbClr val="000000"/>
                </a:solidFill>
                <a:latin typeface="Times New Roman" panose="02020603050405020304" pitchFamily="18" charset="0"/>
                <a:ea typeface="Calibri" panose="020F0502020204030204" pitchFamily="34" charset="0"/>
              </a:rPr>
              <a:t>What are the core design elements necessary to the EM to achieve its objectives?  (KPIs?)</a:t>
            </a:r>
            <a:endParaRPr lang="en-US" dirty="0"/>
          </a:p>
        </p:txBody>
      </p:sp>
      <p:sp>
        <p:nvSpPr>
          <p:cNvPr id="4" name="Slide Number Placeholder 3"/>
          <p:cNvSpPr>
            <a:spLocks noGrp="1"/>
          </p:cNvSpPr>
          <p:nvPr>
            <p:ph type="sldNum" sz="quarter" idx="5"/>
          </p:nvPr>
        </p:nvSpPr>
        <p:spPr/>
        <p:txBody>
          <a:bodyPr/>
          <a:lstStyle/>
          <a:p>
            <a:fld id="{167819B1-5A62-8942-A1A9-7C81B8FCFFD7}" type="slidenum">
              <a:rPr lang="en-GB" smtClean="0"/>
              <a:t>8</a:t>
            </a:fld>
            <a:endParaRPr lang="en-GB"/>
          </a:p>
        </p:txBody>
      </p:sp>
    </p:spTree>
    <p:extLst>
      <p:ext uri="{BB962C8B-B14F-4D97-AF65-F5344CB8AC3E}">
        <p14:creationId xmlns:p14="http://schemas.microsoft.com/office/powerpoint/2010/main" val="298092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385" indent="-342385" algn="just" fontAlgn="base">
              <a:lnSpc>
                <a:spcPct val="107000"/>
              </a:lnSpc>
              <a:buFont typeface="Calibri" panose="020F0502020204030204" pitchFamily="34" charset="0"/>
              <a:buChar char="-"/>
            </a:pP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What are the key EU climate policies interacting with the EU electricity market (EM)?</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385" indent="-342385" algn="just" fontAlgn="base">
              <a:lnSpc>
                <a:spcPct val="107000"/>
              </a:lnSpc>
              <a:buFont typeface="Calibri" panose="020F0502020204030204" pitchFamily="34" charset="0"/>
              <a:buChar char="-"/>
            </a:pP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What are the main objectives of these climate policies? How do they interact with/impact on the EU electricity market?</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385" indent="-342385" algn="just" fontAlgn="base">
              <a:lnSpc>
                <a:spcPct val="107000"/>
              </a:lnSpc>
              <a:spcAft>
                <a:spcPts val="799"/>
              </a:spcAft>
              <a:buFont typeface="Calibri" panose="020F0502020204030204" pitchFamily="34" charset="0"/>
              <a:buChar char="-"/>
            </a:pP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What do we want the EU electricity market to achieve? </a:t>
            </a:r>
            <a:r>
              <a:rPr lang="en-GB"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How do these objectives interact with the EU Climate and energy-related Climate policies?</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385" indent="-342385" algn="just" fontAlgn="base">
              <a:lnSpc>
                <a:spcPct val="107000"/>
              </a:lnSpc>
              <a:spcAft>
                <a:spcPts val="799"/>
              </a:spcAft>
              <a:buFont typeface="Calibri" panose="020F0502020204030204" pitchFamily="34" charset="0"/>
              <a:buChar char="-"/>
            </a:pPr>
            <a:r>
              <a:rPr lang="en-US" sz="1800" dirty="0">
                <a:solidFill>
                  <a:srgbClr val="000000"/>
                </a:solidFill>
                <a:latin typeface="Times New Roman" panose="02020603050405020304" pitchFamily="18" charset="0"/>
                <a:ea typeface="Calibri" panose="020F0502020204030204" pitchFamily="34" charset="0"/>
              </a:rPr>
              <a:t>What are the core design elements necessary to the EM to achieve its objectives?  (KPIs?)</a:t>
            </a:r>
            <a:endParaRPr lang="en-US" dirty="0"/>
          </a:p>
        </p:txBody>
      </p:sp>
      <p:sp>
        <p:nvSpPr>
          <p:cNvPr id="4" name="Slide Number Placeholder 3"/>
          <p:cNvSpPr>
            <a:spLocks noGrp="1"/>
          </p:cNvSpPr>
          <p:nvPr>
            <p:ph type="sldNum" sz="quarter" idx="5"/>
          </p:nvPr>
        </p:nvSpPr>
        <p:spPr/>
        <p:txBody>
          <a:bodyPr/>
          <a:lstStyle/>
          <a:p>
            <a:fld id="{167819B1-5A62-8942-A1A9-7C81B8FCFFD7}" type="slidenum">
              <a:rPr lang="en-GB" smtClean="0"/>
              <a:t>9</a:t>
            </a:fld>
            <a:endParaRPr lang="en-GB"/>
          </a:p>
        </p:txBody>
      </p:sp>
    </p:spTree>
    <p:extLst>
      <p:ext uri="{BB962C8B-B14F-4D97-AF65-F5344CB8AC3E}">
        <p14:creationId xmlns:p14="http://schemas.microsoft.com/office/powerpoint/2010/main" val="17841130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First p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2432" y="4310142"/>
            <a:ext cx="10515600" cy="468103"/>
          </a:xfrm>
          <a:prstGeom prst="rect">
            <a:avLst/>
          </a:prstGeom>
        </p:spPr>
        <p:txBody>
          <a:bodyPr/>
          <a:lstStyle>
            <a:lvl1pPr>
              <a:defRPr lang="en-GB" sz="18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Name(s) of presenters</a:t>
            </a:r>
            <a:r>
              <a:rPr lang="en-US" b="0" dirty="0"/>
              <a:t>, affiliation</a:t>
            </a:r>
            <a:endParaRPr lang="en-GB" dirty="0"/>
          </a:p>
        </p:txBody>
      </p:sp>
      <p:sp>
        <p:nvSpPr>
          <p:cNvPr id="3" name="Content Placeholder 2"/>
          <p:cNvSpPr>
            <a:spLocks noGrp="1"/>
          </p:cNvSpPr>
          <p:nvPr>
            <p:ph sz="half" idx="1" hasCustomPrompt="1"/>
          </p:nvPr>
        </p:nvSpPr>
        <p:spPr>
          <a:xfrm>
            <a:off x="442432" y="3132712"/>
            <a:ext cx="10911367" cy="380399"/>
          </a:xfrm>
          <a:prstGeom prst="rect">
            <a:avLst/>
          </a:prstGeom>
        </p:spPr>
        <p:txBody>
          <a:bodyPr>
            <a:normAutofit/>
          </a:bodyPr>
          <a:lstStyle>
            <a:lvl1pPr marL="0" indent="0">
              <a:buNone/>
              <a:defRPr lang="en-US" sz="2000" b="0" i="0" kern="1200" dirty="0" smtClean="0">
                <a:solidFill>
                  <a:srgbClr val="1F6BA7"/>
                </a:solidFill>
                <a:latin typeface="Cambria" panose="02040503050406030204" pitchFamily="18" charset="0"/>
                <a:ea typeface="+mn-ea"/>
                <a:cs typeface="Cambria" panose="02040503050406030204" pitchFamily="18" charset="0"/>
              </a:defRPr>
            </a:lvl1pPr>
          </a:lstStyle>
          <a:p>
            <a:pPr lvl="0"/>
            <a:r>
              <a:rPr lang="en-US" dirty="0"/>
              <a:t>Subtitle – location, date</a:t>
            </a:r>
          </a:p>
        </p:txBody>
      </p:sp>
      <p:sp>
        <p:nvSpPr>
          <p:cNvPr id="4" name="Content Placeholder 3"/>
          <p:cNvSpPr>
            <a:spLocks noGrp="1"/>
          </p:cNvSpPr>
          <p:nvPr>
            <p:ph sz="half" idx="2" hasCustomPrompt="1"/>
          </p:nvPr>
        </p:nvSpPr>
        <p:spPr>
          <a:xfrm>
            <a:off x="442432" y="2323677"/>
            <a:ext cx="10911367" cy="714466"/>
          </a:xfrm>
          <a:prstGeom prst="rect">
            <a:avLst/>
          </a:prstGeom>
        </p:spPr>
        <p:txBody>
          <a:bodyPr>
            <a:normAutofit/>
          </a:bodyPr>
          <a:lstStyle>
            <a:lvl1pPr marL="0" indent="0">
              <a:buNone/>
              <a:defRPr lang="en-US" sz="3600" b="1" kern="1200" dirty="0" smtClean="0">
                <a:solidFill>
                  <a:schemeClr val="tx1"/>
                </a:solidFill>
                <a:latin typeface="Cambria" panose="02040503050406030204" pitchFamily="18" charset="0"/>
                <a:ea typeface="Cambria" panose="02040503050406030204" pitchFamily="18" charset="0"/>
                <a:cs typeface="Cambria" panose="02040503050406030204" pitchFamily="18" charset="0"/>
              </a:defRPr>
            </a:lvl1pPr>
            <a:lvl2pPr>
              <a:defRPr lang="en-US" sz="2400" b="1" kern="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a:defRPr lang="en-US" sz="2400" b="1" kern="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a:defRPr lang="en-US" sz="2400" b="1" kern="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a:defRPr lang="en-GB" sz="24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Main title</a:t>
            </a:r>
          </a:p>
        </p:txBody>
      </p:sp>
      <p:cxnSp>
        <p:nvCxnSpPr>
          <p:cNvPr id="12" name="Connettore 1 15"/>
          <p:cNvCxnSpPr>
            <a:cxnSpLocks/>
          </p:cNvCxnSpPr>
          <p:nvPr userDrawn="1"/>
        </p:nvCxnSpPr>
        <p:spPr>
          <a:xfrm>
            <a:off x="442432" y="5942730"/>
            <a:ext cx="11565954" cy="0"/>
          </a:xfrm>
          <a:prstGeom prst="line">
            <a:avLst/>
          </a:prstGeom>
          <a:ln w="6350" cmpd="sng">
            <a:solidFill>
              <a:srgbClr val="1F497D"/>
            </a:solidFill>
          </a:ln>
          <a:effectLst>
            <a:outerShdw dist="12700" dir="5400000" sx="0" sy="0" rotWithShape="0">
              <a:srgbClr val="000000"/>
            </a:outerShdw>
          </a:effectLst>
        </p:spPr>
        <p:style>
          <a:lnRef idx="2">
            <a:schemeClr val="accent1"/>
          </a:lnRef>
          <a:fillRef idx="0">
            <a:schemeClr val="accent1"/>
          </a:fillRef>
          <a:effectRef idx="1">
            <a:schemeClr val="accent1"/>
          </a:effectRef>
          <a:fontRef idx="minor">
            <a:schemeClr val="tx1"/>
          </a:fontRef>
        </p:style>
      </p:cxnSp>
      <p:sp>
        <p:nvSpPr>
          <p:cNvPr id="17" name="Text Placeholder 16"/>
          <p:cNvSpPr>
            <a:spLocks noGrp="1"/>
          </p:cNvSpPr>
          <p:nvPr>
            <p:ph type="body" sz="quarter" idx="10"/>
          </p:nvPr>
        </p:nvSpPr>
        <p:spPr>
          <a:xfrm>
            <a:off x="359217" y="655227"/>
            <a:ext cx="3188315" cy="271462"/>
          </a:xfrm>
          <a:prstGeom prst="rect">
            <a:avLst/>
          </a:prstGeom>
        </p:spPr>
        <p:txBody>
          <a:bodyPr/>
          <a:lstStyle>
            <a:lvl1pPr>
              <a:defRPr lang="en-US" sz="1600" b="1" kern="1200" dirty="0" smtClean="0">
                <a:solidFill>
                  <a:prstClr val="white"/>
                </a:solidFill>
                <a:latin typeface="Open Sans"/>
                <a:ea typeface="+mn-ea"/>
                <a:cs typeface="Open Sans"/>
              </a:defRPr>
            </a:lvl1pPr>
          </a:lstStyle>
          <a:p>
            <a:pPr lvl="0"/>
            <a:r>
              <a:rPr lang="en-US"/>
              <a:t>Click to edit Master text styles</a:t>
            </a:r>
          </a:p>
        </p:txBody>
      </p:sp>
      <p:pic>
        <p:nvPicPr>
          <p:cNvPr id="13" name="Immagine 5"/>
          <p:cNvPicPr>
            <a:picLocks noChangeAspect="1"/>
          </p:cNvPicPr>
          <p:nvPr userDrawn="1"/>
        </p:nvPicPr>
        <p:blipFill>
          <a:blip r:embed="rId2"/>
          <a:stretch>
            <a:fillRect/>
          </a:stretch>
        </p:blipFill>
        <p:spPr>
          <a:xfrm>
            <a:off x="-661119" y="386816"/>
            <a:ext cx="4606591" cy="714466"/>
          </a:xfrm>
          <a:prstGeom prst="rect">
            <a:avLst/>
          </a:prstGeom>
        </p:spPr>
      </p:pic>
      <p:pic>
        <p:nvPicPr>
          <p:cNvPr id="6" name="Picture 5">
            <a:extLst>
              <a:ext uri="{FF2B5EF4-FFF2-40B4-BE49-F238E27FC236}">
                <a16:creationId xmlns:a16="http://schemas.microsoft.com/office/drawing/2014/main" id="{2738A5C0-9CAE-D448-9A43-C65D1B01E42D}"/>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661793" y="5338161"/>
            <a:ext cx="2478779" cy="1387633"/>
          </a:xfrm>
          <a:prstGeom prst="rect">
            <a:avLst/>
          </a:prstGeom>
        </p:spPr>
      </p:pic>
    </p:spTree>
    <p:extLst>
      <p:ext uri="{BB962C8B-B14F-4D97-AF65-F5344CB8AC3E}">
        <p14:creationId xmlns:p14="http://schemas.microsoft.com/office/powerpoint/2010/main" val="50665698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Segnaposto contenuto 2"/>
          <p:cNvSpPr>
            <a:spLocks noGrp="1"/>
          </p:cNvSpPr>
          <p:nvPr>
            <p:ph idx="13" hasCustomPrompt="1"/>
          </p:nvPr>
        </p:nvSpPr>
        <p:spPr>
          <a:xfrm>
            <a:off x="304722" y="1246798"/>
            <a:ext cx="11616345" cy="5234092"/>
          </a:xfrm>
          <a:prstGeom prst="rect">
            <a:avLst/>
          </a:prstGeom>
        </p:spPr>
        <p:txBody>
          <a:bodyPr/>
          <a:lstStyle>
            <a:lvl1pPr marL="285750" indent="-285750">
              <a:lnSpc>
                <a:spcPct val="120000"/>
              </a:lnSpc>
              <a:buFont typeface="Arial" panose="020B0604020202020204" pitchFamily="34" charset="0"/>
              <a:buChar char="•"/>
              <a:defRPr/>
            </a:lvl1pPr>
          </a:lstStyle>
          <a:p>
            <a:pPr marL="0" indent="0">
              <a:buNone/>
            </a:pPr>
            <a:r>
              <a:rPr lang="it-IT" b="1" dirty="0">
                <a:latin typeface="Open Sans"/>
                <a:cs typeface="Open Sans"/>
              </a:rPr>
              <a:t>Text (</a:t>
            </a:r>
            <a:r>
              <a:rPr lang="it-IT" b="1" dirty="0" err="1">
                <a:latin typeface="Open Sans"/>
                <a:cs typeface="Open Sans"/>
              </a:rPr>
              <a:t>title</a:t>
            </a:r>
            <a:r>
              <a:rPr lang="it-IT" b="1" dirty="0">
                <a:latin typeface="Open Sans"/>
                <a:cs typeface="Open Sans"/>
              </a:rPr>
              <a:t>)</a:t>
            </a:r>
          </a:p>
          <a:p>
            <a:pPr marL="0" indent="0">
              <a:lnSpc>
                <a:spcPct val="120000"/>
              </a:lnSpc>
              <a:buNone/>
            </a:pPr>
            <a:r>
              <a:rPr lang="it-IT" sz="1800" dirty="0">
                <a:latin typeface="Open Sans"/>
                <a:cs typeface="Open Sans"/>
              </a:rPr>
              <a:t>Text </a:t>
            </a:r>
            <a:r>
              <a:rPr lang="it-IT" sz="1800" dirty="0" err="1">
                <a:latin typeface="Open Sans"/>
                <a:cs typeface="Open Sans"/>
              </a:rPr>
              <a:t>Lorem</a:t>
            </a:r>
            <a:r>
              <a:rPr lang="it-IT" sz="1800" dirty="0">
                <a:latin typeface="Open Sans"/>
                <a:cs typeface="Open Sans"/>
              </a:rPr>
              <a:t> </a:t>
            </a:r>
            <a:r>
              <a:rPr lang="it-IT" sz="1800" dirty="0" err="1">
                <a:latin typeface="Open Sans"/>
                <a:cs typeface="Open Sans"/>
              </a:rPr>
              <a:t>ipsum</a:t>
            </a:r>
            <a:r>
              <a:rPr lang="it-IT" sz="1800" dirty="0">
                <a:latin typeface="Open Sans"/>
                <a:cs typeface="Open Sans"/>
              </a:rPr>
              <a:t> </a:t>
            </a:r>
            <a:r>
              <a:rPr lang="it-IT" sz="1800" dirty="0" err="1">
                <a:latin typeface="Open Sans"/>
                <a:cs typeface="Open Sans"/>
              </a:rPr>
              <a:t>dolor</a:t>
            </a:r>
            <a:r>
              <a:rPr lang="it-IT" sz="1800" dirty="0">
                <a:latin typeface="Open Sans"/>
                <a:cs typeface="Open Sans"/>
              </a:rPr>
              <a:t> </a:t>
            </a:r>
            <a:r>
              <a:rPr lang="it-IT" sz="1800" dirty="0" err="1">
                <a:latin typeface="Open Sans"/>
                <a:cs typeface="Open Sans"/>
              </a:rPr>
              <a:t>sitmkn</a:t>
            </a:r>
            <a:r>
              <a:rPr lang="it-IT" sz="1800" dirty="0">
                <a:latin typeface="Open Sans"/>
                <a:cs typeface="Open Sans"/>
              </a:rPr>
              <a:t> </a:t>
            </a:r>
            <a:r>
              <a:rPr lang="it-IT" sz="1800" dirty="0" err="1">
                <a:latin typeface="Open Sans"/>
                <a:cs typeface="Open Sans"/>
              </a:rPr>
              <a:t>djsoinsc-msdece</a:t>
            </a:r>
            <a:r>
              <a:rPr lang="it-IT" sz="1800" dirty="0">
                <a:latin typeface="Open Sans"/>
                <a:cs typeface="Open Sans"/>
              </a:rPr>
              <a:t>. </a:t>
            </a:r>
            <a:r>
              <a:rPr lang="it-IT" sz="1800" dirty="0" err="1">
                <a:latin typeface="Open Sans"/>
                <a:cs typeface="Open Sans"/>
              </a:rPr>
              <a:t>Lorem</a:t>
            </a:r>
            <a:r>
              <a:rPr lang="it-IT" sz="1800" dirty="0">
                <a:latin typeface="Open Sans"/>
                <a:cs typeface="Open Sans"/>
              </a:rPr>
              <a:t> </a:t>
            </a:r>
            <a:r>
              <a:rPr lang="it-IT" sz="1800" dirty="0" err="1">
                <a:latin typeface="Open Sans"/>
                <a:cs typeface="Open Sans"/>
              </a:rPr>
              <a:t>ipsum</a:t>
            </a:r>
            <a:r>
              <a:rPr lang="it-IT" sz="1800" dirty="0">
                <a:latin typeface="Open Sans"/>
                <a:cs typeface="Open Sans"/>
              </a:rPr>
              <a:t> </a:t>
            </a:r>
            <a:r>
              <a:rPr lang="it-IT" sz="1800" dirty="0" err="1">
                <a:latin typeface="Open Sans"/>
                <a:cs typeface="Open Sans"/>
              </a:rPr>
              <a:t>dolor</a:t>
            </a:r>
            <a:r>
              <a:rPr lang="it-IT" sz="1800" dirty="0">
                <a:latin typeface="Open Sans"/>
                <a:cs typeface="Open Sans"/>
              </a:rPr>
              <a:t> </a:t>
            </a:r>
            <a:r>
              <a:rPr lang="it-IT" sz="1800" dirty="0" err="1">
                <a:latin typeface="Open Sans"/>
                <a:cs typeface="Open Sans"/>
              </a:rPr>
              <a:t>sitmkn</a:t>
            </a:r>
            <a:r>
              <a:rPr lang="it-IT" sz="1800" dirty="0">
                <a:latin typeface="Open Sans"/>
                <a:cs typeface="Open Sans"/>
              </a:rPr>
              <a:t> </a:t>
            </a:r>
            <a:r>
              <a:rPr lang="it-IT" sz="1800" dirty="0" err="1">
                <a:latin typeface="Open Sans"/>
                <a:cs typeface="Open Sans"/>
              </a:rPr>
              <a:t>djsoinsc-msdece</a:t>
            </a:r>
            <a:r>
              <a:rPr lang="it-IT" sz="1800" dirty="0">
                <a:latin typeface="Open Sans"/>
                <a:cs typeface="Open Sans"/>
              </a:rPr>
              <a:t>.</a:t>
            </a:r>
          </a:p>
          <a:p>
            <a:pPr marL="0" indent="0">
              <a:buNone/>
            </a:pPr>
            <a:endParaRPr lang="it-IT" sz="1800" dirty="0">
              <a:latin typeface="Open Sans"/>
              <a:cs typeface="Open Sans"/>
            </a:endParaRPr>
          </a:p>
          <a:p>
            <a:pPr marL="0" indent="0">
              <a:buNone/>
            </a:pPr>
            <a:endParaRPr lang="it-IT" sz="1800" dirty="0">
              <a:latin typeface="Open Sans"/>
              <a:cs typeface="Open Sans"/>
            </a:endParaRPr>
          </a:p>
          <a:p>
            <a:pPr marL="0" indent="0">
              <a:buNone/>
            </a:pPr>
            <a:endParaRPr lang="it-IT" sz="1800" dirty="0">
              <a:latin typeface="Open Sans"/>
              <a:cs typeface="Open Sans"/>
            </a:endParaRPr>
          </a:p>
        </p:txBody>
      </p:sp>
      <p:sp>
        <p:nvSpPr>
          <p:cNvPr id="8" name="Text Placeholder 14"/>
          <p:cNvSpPr>
            <a:spLocks noGrp="1"/>
          </p:cNvSpPr>
          <p:nvPr>
            <p:ph type="body" sz="quarter" idx="14" hasCustomPrompt="1"/>
          </p:nvPr>
        </p:nvSpPr>
        <p:spPr>
          <a:xfrm>
            <a:off x="263609" y="420625"/>
            <a:ext cx="10935855" cy="530352"/>
          </a:xfrm>
          <a:prstGeom prst="rect">
            <a:avLst/>
          </a:prstGeom>
        </p:spPr>
        <p:txBody>
          <a:bodyPr/>
          <a:lstStyle>
            <a:lvl1pPr marL="0" indent="0">
              <a:buNone/>
              <a:defRPr lang="en-US" sz="3200" b="1" kern="1200" dirty="0" smtClean="0">
                <a:solidFill>
                  <a:srgbClr val="1F6BA7"/>
                </a:solidFill>
                <a:latin typeface="Open Sans"/>
                <a:ea typeface="+mn-ea"/>
                <a:cs typeface="Open Sans"/>
              </a:defRPr>
            </a:lvl1pPr>
            <a:lvl2pPr>
              <a:defRPr lang="en-US" sz="1050" kern="1200" dirty="0" smtClean="0">
                <a:solidFill>
                  <a:srgbClr val="1F6BA7"/>
                </a:solidFill>
                <a:latin typeface="Open Sans"/>
                <a:ea typeface="+mn-ea"/>
                <a:cs typeface="Open Sans"/>
              </a:defRPr>
            </a:lvl2pPr>
            <a:lvl3pPr>
              <a:defRPr lang="en-US" sz="1050" kern="1200" dirty="0" smtClean="0">
                <a:solidFill>
                  <a:srgbClr val="1F6BA7"/>
                </a:solidFill>
                <a:latin typeface="Open Sans"/>
                <a:ea typeface="+mn-ea"/>
                <a:cs typeface="Open Sans"/>
              </a:defRPr>
            </a:lvl3pPr>
            <a:lvl4pPr>
              <a:defRPr lang="en-US" sz="1050" kern="1200" dirty="0" smtClean="0">
                <a:solidFill>
                  <a:srgbClr val="1F6BA7"/>
                </a:solidFill>
                <a:latin typeface="Open Sans"/>
                <a:ea typeface="+mn-ea"/>
                <a:cs typeface="Open Sans"/>
              </a:defRPr>
            </a:lvl4pPr>
            <a:lvl5pPr>
              <a:defRPr lang="en-GB" sz="1050" kern="1200" dirty="0">
                <a:solidFill>
                  <a:srgbClr val="1F6BA7"/>
                </a:solidFill>
                <a:latin typeface="Open Sans"/>
                <a:ea typeface="+mn-ea"/>
                <a:cs typeface="Open Sans"/>
              </a:defRPr>
            </a:lvl5pPr>
          </a:lstStyle>
          <a:p>
            <a:pPr lvl="0"/>
            <a:r>
              <a:rPr lang="en-US" dirty="0"/>
              <a:t>Slide title</a:t>
            </a:r>
          </a:p>
        </p:txBody>
      </p:sp>
      <p:cxnSp>
        <p:nvCxnSpPr>
          <p:cNvPr id="5" name="Straight Connector 4">
            <a:extLst>
              <a:ext uri="{FF2B5EF4-FFF2-40B4-BE49-F238E27FC236}">
                <a16:creationId xmlns:a16="http://schemas.microsoft.com/office/drawing/2014/main" id="{F1E641C7-CC69-6945-A1AC-1FF05AD96B6F}"/>
              </a:ext>
            </a:extLst>
          </p:cNvPr>
          <p:cNvCxnSpPr>
            <a:cxnSpLocks/>
          </p:cNvCxnSpPr>
          <p:nvPr userDrawn="1"/>
        </p:nvCxnSpPr>
        <p:spPr>
          <a:xfrm>
            <a:off x="12135497" y="0"/>
            <a:ext cx="0" cy="6858000"/>
          </a:xfrm>
          <a:prstGeom prst="line">
            <a:avLst/>
          </a:prstGeom>
          <a:ln w="152400"/>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0F027964-0995-8F43-9E2B-8D42B3704ADF}"/>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121645" y="27832"/>
            <a:ext cx="1913263" cy="1071055"/>
          </a:xfrm>
          <a:prstGeom prst="rect">
            <a:avLst/>
          </a:prstGeom>
        </p:spPr>
      </p:pic>
      <p:sp>
        <p:nvSpPr>
          <p:cNvPr id="9" name="Slide Number Placeholder 5">
            <a:extLst>
              <a:ext uri="{FF2B5EF4-FFF2-40B4-BE49-F238E27FC236}">
                <a16:creationId xmlns:a16="http://schemas.microsoft.com/office/drawing/2014/main" id="{17204E7F-823B-6242-BF5D-893F8B1E7834}"/>
              </a:ext>
            </a:extLst>
          </p:cNvPr>
          <p:cNvSpPr>
            <a:spLocks noGrp="1"/>
          </p:cNvSpPr>
          <p:nvPr>
            <p:ph type="sldNum" sz="quarter" idx="12"/>
          </p:nvPr>
        </p:nvSpPr>
        <p:spPr>
          <a:xfrm>
            <a:off x="9177867" y="6411586"/>
            <a:ext cx="2743200" cy="365125"/>
          </a:xfrm>
        </p:spPr>
        <p:txBody>
          <a:bodyPr/>
          <a:lstStyle>
            <a:lvl1pPr>
              <a:defRPr sz="1600"/>
            </a:lvl1pPr>
          </a:lstStyle>
          <a:p>
            <a:fld id="{F26FC048-DF4E-0746-B313-543F0DD72FCB}" type="slidenum">
              <a:rPr lang="en-GB" smtClean="0"/>
              <a:pPr/>
              <a:t>‹#›</a:t>
            </a:fld>
            <a:endParaRPr lang="en-GB"/>
          </a:p>
        </p:txBody>
      </p:sp>
    </p:spTree>
    <p:extLst>
      <p:ext uri="{BB962C8B-B14F-4D97-AF65-F5344CB8AC3E}">
        <p14:creationId xmlns:p14="http://schemas.microsoft.com/office/powerpoint/2010/main" val="3721415889"/>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8DBD6C-32A7-3F44-A2EB-469D7D3CE9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5B8AB5F-426D-FC43-A1CE-4A8228FF08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74AE1AC-505D-D244-BF59-1FF84006F7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7B1556B6-3911-514A-A2D3-508B453B6D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BEFC081-57EB-A143-A1A7-1FC603BAE0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6FC048-DF4E-0746-B313-543F0DD72FCB}" type="slidenum">
              <a:rPr lang="en-GB" smtClean="0"/>
              <a:t>‹#›</a:t>
            </a:fld>
            <a:endParaRPr lang="en-GB"/>
          </a:p>
        </p:txBody>
      </p:sp>
    </p:spTree>
    <p:extLst>
      <p:ext uri="{BB962C8B-B14F-4D97-AF65-F5344CB8AC3E}">
        <p14:creationId xmlns:p14="http://schemas.microsoft.com/office/powerpoint/2010/main" val="3339834278"/>
      </p:ext>
    </p:extLst>
  </p:cSld>
  <p:clrMap bg1="lt1" tx1="dk1" bg2="lt2" tx2="dk2" accent1="accent1" accent2="accent2" accent3="accent3" accent4="accent4" accent5="accent5" accent6="accent6" hlink="hlink" folHlink="folHlink"/>
  <p:sldLayoutIdLst>
    <p:sldLayoutId id="2147483660" r:id="rId1"/>
    <p:sldLayoutId id="2147483661"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2C9BC-2C6A-4244-998F-180C3DF2BEA0}"/>
              </a:ext>
            </a:extLst>
          </p:cNvPr>
          <p:cNvSpPr>
            <a:spLocks noGrp="1"/>
          </p:cNvSpPr>
          <p:nvPr>
            <p:ph type="title"/>
          </p:nvPr>
        </p:nvSpPr>
        <p:spPr>
          <a:xfrm>
            <a:off x="442432" y="4222438"/>
            <a:ext cx="10515600" cy="963337"/>
          </a:xfrm>
        </p:spPr>
        <p:txBody>
          <a:bodyPr>
            <a:normAutofit/>
          </a:bodyPr>
          <a:lstStyle/>
          <a:p>
            <a:r>
              <a:rPr lang="en-US" dirty="0"/>
              <a:t>Andrei Marcu, Executive Director, ERCST</a:t>
            </a:r>
          </a:p>
        </p:txBody>
      </p:sp>
      <p:sp>
        <p:nvSpPr>
          <p:cNvPr id="3" name="Content Placeholder 2">
            <a:extLst>
              <a:ext uri="{FF2B5EF4-FFF2-40B4-BE49-F238E27FC236}">
                <a16:creationId xmlns:a16="http://schemas.microsoft.com/office/drawing/2014/main" id="{42DCA48D-17FA-3841-95FC-E9FFE39557ED}"/>
              </a:ext>
            </a:extLst>
          </p:cNvPr>
          <p:cNvSpPr>
            <a:spLocks noGrp="1"/>
          </p:cNvSpPr>
          <p:nvPr>
            <p:ph sz="half" idx="1"/>
          </p:nvPr>
        </p:nvSpPr>
        <p:spPr/>
        <p:txBody>
          <a:bodyPr/>
          <a:lstStyle/>
          <a:p>
            <a:r>
              <a:rPr lang="fr-BE" dirty="0"/>
              <a:t>Public Event</a:t>
            </a:r>
            <a:endParaRPr lang="en-US" dirty="0"/>
          </a:p>
        </p:txBody>
      </p:sp>
      <p:sp>
        <p:nvSpPr>
          <p:cNvPr id="4" name="Content Placeholder 3">
            <a:extLst>
              <a:ext uri="{FF2B5EF4-FFF2-40B4-BE49-F238E27FC236}">
                <a16:creationId xmlns:a16="http://schemas.microsoft.com/office/drawing/2014/main" id="{BB594FA6-4096-AD4C-A6CA-70A4B56BB12E}"/>
              </a:ext>
            </a:extLst>
          </p:cNvPr>
          <p:cNvSpPr>
            <a:spLocks noGrp="1"/>
          </p:cNvSpPr>
          <p:nvPr>
            <p:ph sz="half" idx="2"/>
          </p:nvPr>
        </p:nvSpPr>
        <p:spPr/>
        <p:txBody>
          <a:bodyPr/>
          <a:lstStyle/>
          <a:p>
            <a:r>
              <a:rPr lang="en-GB" dirty="0">
                <a:solidFill>
                  <a:srgbClr val="1E6BA7"/>
                </a:solidFill>
                <a:latin typeface="Cambria Math" charset="0"/>
                <a:ea typeface="Cambria Math" charset="0"/>
                <a:cs typeface="Cambria Math" charset="0"/>
              </a:rPr>
              <a:t>EU Climate Policy and Electricity Market </a:t>
            </a:r>
          </a:p>
        </p:txBody>
      </p:sp>
    </p:spTree>
    <p:extLst>
      <p:ext uri="{BB962C8B-B14F-4D97-AF65-F5344CB8AC3E}">
        <p14:creationId xmlns:p14="http://schemas.microsoft.com/office/powerpoint/2010/main" val="42327927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90463FB-C5F8-E525-0292-E461A18F1783}"/>
              </a:ext>
            </a:extLst>
          </p:cNvPr>
          <p:cNvSpPr>
            <a:spLocks noGrp="1"/>
          </p:cNvSpPr>
          <p:nvPr>
            <p:ph idx="13"/>
          </p:nvPr>
        </p:nvSpPr>
        <p:spPr>
          <a:xfrm>
            <a:off x="466726" y="1638300"/>
            <a:ext cx="11268074" cy="4876800"/>
          </a:xfrm>
        </p:spPr>
        <p:txBody>
          <a:bodyPr>
            <a:normAutofit/>
          </a:bodyPr>
          <a:lstStyle/>
          <a:p>
            <a:pPr marL="0" marR="0" lvl="0" indent="0" algn="just">
              <a:lnSpc>
                <a:spcPct val="115000"/>
              </a:lnSpc>
              <a:spcBef>
                <a:spcPts val="0"/>
              </a:spcBef>
              <a:spcAft>
                <a:spcPts val="0"/>
              </a:spcAft>
              <a:buNone/>
            </a:pPr>
            <a:r>
              <a:rPr lang="en-US" sz="2400" dirty="0">
                <a:ea typeface="Calibri" panose="020F0502020204030204" pitchFamily="34" charset="0"/>
                <a:cs typeface="Times New Roman" panose="02020603050405020304" pitchFamily="18" charset="0"/>
              </a:rPr>
              <a:t> </a:t>
            </a:r>
            <a:endParaRPr lang="fr-BE" sz="2400" dirty="0">
              <a:effectLst/>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5B175FBA-0A29-B398-ABF4-E4472BB39DD9}"/>
              </a:ext>
            </a:extLst>
          </p:cNvPr>
          <p:cNvSpPr>
            <a:spLocks noGrp="1"/>
          </p:cNvSpPr>
          <p:nvPr>
            <p:ph type="sldNum" sz="quarter" idx="12"/>
          </p:nvPr>
        </p:nvSpPr>
        <p:spPr/>
        <p:txBody>
          <a:bodyPr/>
          <a:lstStyle/>
          <a:p>
            <a:fld id="{F26FC048-DF4E-0746-B313-543F0DD72FCB}" type="slidenum">
              <a:rPr lang="en-GB" smtClean="0"/>
              <a:pPr/>
              <a:t>2</a:t>
            </a:fld>
            <a:endParaRPr lang="en-GB"/>
          </a:p>
        </p:txBody>
      </p:sp>
      <p:sp>
        <p:nvSpPr>
          <p:cNvPr id="13" name="Content Placeholder 1">
            <a:extLst>
              <a:ext uri="{FF2B5EF4-FFF2-40B4-BE49-F238E27FC236}">
                <a16:creationId xmlns:a16="http://schemas.microsoft.com/office/drawing/2014/main" id="{E32AB89B-FC10-9F1E-5F46-6899CC84EA78}"/>
              </a:ext>
            </a:extLst>
          </p:cNvPr>
          <p:cNvSpPr txBox="1">
            <a:spLocks/>
          </p:cNvSpPr>
          <p:nvPr/>
        </p:nvSpPr>
        <p:spPr>
          <a:xfrm>
            <a:off x="304722" y="1378128"/>
            <a:ext cx="10687128" cy="5234092"/>
          </a:xfrm>
          <a:prstGeom prst="rect">
            <a:avLst/>
          </a:prstGeom>
        </p:spPr>
        <p:txBody>
          <a:bodyPr vert="horz" lIns="91440" tIns="45720" rIns="91440" bIns="45720" rtlCol="0">
            <a:normAutofit/>
          </a:bodyPr>
          <a:lstStyle>
            <a:lvl1pPr marL="285750" indent="-285750" algn="l" defTabSz="914400" rtl="0" eaLnBrk="1" latinLnBrk="0" hangingPunct="1">
              <a:lnSpc>
                <a:spcPct val="12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0050" lvl="1" indent="0">
              <a:spcBef>
                <a:spcPts val="0"/>
              </a:spcBef>
              <a:buFont typeface="Arial" panose="020B0604020202020204" pitchFamily="34" charset="0"/>
              <a:buNone/>
            </a:pPr>
            <a:endParaRPr lang="en-US" sz="14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Text Placeholder 3">
            <a:extLst>
              <a:ext uri="{FF2B5EF4-FFF2-40B4-BE49-F238E27FC236}">
                <a16:creationId xmlns:a16="http://schemas.microsoft.com/office/drawing/2014/main" id="{050DEBE3-C2FB-D0EB-F32D-45B440CEA58B}"/>
              </a:ext>
            </a:extLst>
          </p:cNvPr>
          <p:cNvSpPr>
            <a:spLocks noGrp="1"/>
          </p:cNvSpPr>
          <p:nvPr>
            <p:ph type="body" sz="quarter" idx="14"/>
          </p:nvPr>
        </p:nvSpPr>
        <p:spPr>
          <a:xfrm>
            <a:off x="263609" y="420625"/>
            <a:ext cx="10935855" cy="922400"/>
          </a:xfrm>
        </p:spPr>
        <p:txBody>
          <a:bodyPr>
            <a:normAutofit fontScale="92500" lnSpcReduction="10000"/>
          </a:bodyPr>
          <a:lstStyle/>
          <a:p>
            <a:r>
              <a:rPr lang="en-US" dirty="0">
                <a:latin typeface="Cambria" panose="02040503050406030204" pitchFamily="18" charset="0"/>
              </a:rPr>
              <a:t>EU Climate Policy and Electricity Market</a:t>
            </a:r>
          </a:p>
          <a:p>
            <a:r>
              <a:rPr lang="en-US" sz="2600" dirty="0">
                <a:latin typeface="Cambria" panose="02040503050406030204" pitchFamily="18" charset="0"/>
              </a:rPr>
              <a:t>Introduction </a:t>
            </a:r>
          </a:p>
        </p:txBody>
      </p:sp>
      <p:sp>
        <p:nvSpPr>
          <p:cNvPr id="6" name="TextBox 5">
            <a:extLst>
              <a:ext uri="{FF2B5EF4-FFF2-40B4-BE49-F238E27FC236}">
                <a16:creationId xmlns:a16="http://schemas.microsoft.com/office/drawing/2014/main" id="{388719C7-EA34-BDFF-7F70-CEE678F85FFE}"/>
              </a:ext>
            </a:extLst>
          </p:cNvPr>
          <p:cNvSpPr txBox="1"/>
          <p:nvPr/>
        </p:nvSpPr>
        <p:spPr>
          <a:xfrm>
            <a:off x="466726" y="1762125"/>
            <a:ext cx="10801349" cy="4385624"/>
          </a:xfrm>
          <a:prstGeom prst="rect">
            <a:avLst/>
          </a:prstGeom>
          <a:noFill/>
        </p:spPr>
        <p:txBody>
          <a:bodyPr wrap="square" rtlCol="0">
            <a:spAutoFit/>
          </a:bodyPr>
          <a:lstStyle/>
          <a:p>
            <a:pPr marL="285750" indent="-285750">
              <a:buFont typeface="Arial" panose="020B0604020202020204" pitchFamily="34" charset="0"/>
              <a:buChar char="•"/>
            </a:pPr>
            <a:r>
              <a:rPr lang="fr-BE" sz="2400" dirty="0"/>
              <a:t> </a:t>
            </a:r>
            <a:r>
              <a:rPr lang="fr-BE" sz="2400" b="1" dirty="0"/>
              <a:t>Concept</a:t>
            </a:r>
          </a:p>
          <a:p>
            <a:endParaRPr lang="fr-BE" sz="2400" b="1" dirty="0"/>
          </a:p>
          <a:p>
            <a:pPr marL="742950" lvl="1" indent="-285750" algn="just">
              <a:lnSpc>
                <a:spcPct val="107000"/>
              </a:lnSpc>
              <a:spcAft>
                <a:spcPts val="800"/>
              </a:spcAft>
              <a:buFont typeface="Wingdings" panose="05000000000000000000" pitchFamily="2" charset="2"/>
              <a:buChar char="Ø"/>
            </a:pPr>
            <a:r>
              <a:rPr lang="fr-BE" dirty="0">
                <a:latin typeface="Calibri" panose="020F0502020204030204" pitchFamily="34" charset="0"/>
                <a:cs typeface="Times New Roman" panose="02020603050405020304" pitchFamily="18" charset="0"/>
              </a:rPr>
              <a:t> </a:t>
            </a:r>
            <a:r>
              <a:rPr lang="en-US" dirty="0">
                <a:latin typeface="Calibri" panose="020F0502020204030204" pitchFamily="34" charset="0"/>
                <a:cs typeface="Times New Roman" panose="02020603050405020304" pitchFamily="18" charset="0"/>
              </a:rPr>
              <a:t>Framework for analyzing the European Commission (EC) proposal on electricity market reform through the lens of Climate Change Policy -  provide stakeholders with a tool and means for examining /analyzing the proposal through a climate change perspective</a:t>
            </a:r>
          </a:p>
          <a:p>
            <a:pPr lvl="1" algn="just">
              <a:lnSpc>
                <a:spcPct val="107000"/>
              </a:lnSpc>
              <a:spcAft>
                <a:spcPts val="800"/>
              </a:spcAft>
            </a:pPr>
            <a:endParaRPr lang="en-US" kern="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spcAft>
                <a:spcPts val="800"/>
              </a:spcAft>
              <a:buFont typeface="Wingdings" panose="05000000000000000000" pitchFamily="2" charset="2"/>
              <a:buChar char="Ø"/>
            </a:pPr>
            <a:r>
              <a:rPr lang="en-US" dirty="0">
                <a:latin typeface="Calibri" panose="020F0502020204030204" pitchFamily="34" charset="0"/>
                <a:ea typeface="Calibri" panose="020F0502020204030204" pitchFamily="34" charset="0"/>
                <a:cs typeface="Times New Roman" panose="02020603050405020304" pitchFamily="18" charset="0"/>
              </a:rPr>
              <a:t>In the form of a M</a:t>
            </a:r>
            <a:r>
              <a:rPr lang="en-US" dirty="0">
                <a:effectLst/>
                <a:latin typeface="Calibri" panose="020F0502020204030204" pitchFamily="34" charset="0"/>
                <a:ea typeface="Calibri" panose="020F0502020204030204" pitchFamily="34" charset="0"/>
                <a:cs typeface="Times New Roman" panose="02020603050405020304" pitchFamily="18" charset="0"/>
              </a:rPr>
              <a:t>atrix, which includes the following: </a:t>
            </a:r>
          </a:p>
          <a:p>
            <a:pPr marL="1257300" lvl="2" indent="-342900">
              <a:lnSpc>
                <a:spcPct val="107000"/>
              </a:lnSpc>
              <a:buFont typeface="Courier New" panose="02070309020205020404" pitchFamily="49" charset="0"/>
              <a:buChar char="o"/>
            </a:pPr>
            <a:r>
              <a:rPr lang="en-US" dirty="0">
                <a:effectLst/>
                <a:latin typeface="Calibri" panose="020F0502020204030204" pitchFamily="34" charset="0"/>
                <a:ea typeface="Calibri" panose="020F0502020204030204" pitchFamily="34" charset="0"/>
                <a:cs typeface="Times New Roman" panose="02020603050405020304" pitchFamily="18" charset="0"/>
              </a:rPr>
              <a:t>On the </a:t>
            </a:r>
            <a:r>
              <a:rPr lang="en-US" b="1" dirty="0">
                <a:effectLst/>
                <a:latin typeface="Calibri" panose="020F0502020204030204" pitchFamily="34" charset="0"/>
                <a:ea typeface="Calibri" panose="020F0502020204030204" pitchFamily="34" charset="0"/>
                <a:cs typeface="Times New Roman" panose="02020603050405020304" pitchFamily="18" charset="0"/>
              </a:rPr>
              <a:t>vertical axis</a:t>
            </a:r>
            <a:r>
              <a:rPr lang="en-US" dirty="0">
                <a:effectLst/>
                <a:latin typeface="Calibri" panose="020F0502020204030204" pitchFamily="34" charset="0"/>
                <a:ea typeface="Calibri" panose="020F0502020204030204" pitchFamily="34" charset="0"/>
                <a:cs typeface="Times New Roman" panose="02020603050405020304" pitchFamily="18" charset="0"/>
              </a:rPr>
              <a:t> are the issues or elements to be examined, </a:t>
            </a:r>
            <a:r>
              <a:rPr lang="en-US" b="1" dirty="0">
                <a:effectLst/>
                <a:latin typeface="Calibri" panose="020F0502020204030204" pitchFamily="34" charset="0"/>
                <a:ea typeface="Calibri" panose="020F0502020204030204" pitchFamily="34" charset="0"/>
                <a:cs typeface="Times New Roman" panose="02020603050405020304" pitchFamily="18" charset="0"/>
              </a:rPr>
              <a:t>Provisions</a:t>
            </a:r>
            <a:r>
              <a:rPr lang="en-US" dirty="0">
                <a:effectLst/>
                <a:latin typeface="Calibri" panose="020F0502020204030204" pitchFamily="34" charset="0"/>
                <a:ea typeface="Calibri" panose="020F0502020204030204" pitchFamily="34" charset="0"/>
                <a:cs typeface="Times New Roman" panose="02020603050405020304" pitchFamily="18" charset="0"/>
              </a:rPr>
              <a:t> in the EC proposal on Electricity Market Reform </a:t>
            </a:r>
          </a:p>
          <a:p>
            <a:pPr lvl="2">
              <a:lnSpc>
                <a:spcPct val="107000"/>
              </a:lnSpc>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1257300" lvl="2" indent="-342900">
              <a:lnSpc>
                <a:spcPct val="107000"/>
              </a:lnSpc>
              <a:buFont typeface="Courier New" panose="02070309020205020404" pitchFamily="49" charset="0"/>
              <a:buChar char="o"/>
            </a:pPr>
            <a:r>
              <a:rPr lang="en-US" dirty="0">
                <a:effectLst/>
                <a:latin typeface="Calibri" panose="020F0502020204030204" pitchFamily="34" charset="0"/>
                <a:ea typeface="Calibri" panose="020F0502020204030204" pitchFamily="34" charset="0"/>
                <a:cs typeface="Times New Roman" panose="02020603050405020304" pitchFamily="18" charset="0"/>
              </a:rPr>
              <a:t>On the </a:t>
            </a:r>
            <a:r>
              <a:rPr lang="en-US" b="1" dirty="0">
                <a:effectLst/>
                <a:latin typeface="Calibri" panose="020F0502020204030204" pitchFamily="34" charset="0"/>
                <a:ea typeface="Calibri" panose="020F0502020204030204" pitchFamily="34" charset="0"/>
                <a:cs typeface="Times New Roman" panose="02020603050405020304" pitchFamily="18" charset="0"/>
              </a:rPr>
              <a:t>horizontal axis</a:t>
            </a:r>
            <a:r>
              <a:rPr lang="en-US" dirty="0">
                <a:effectLst/>
                <a:latin typeface="Calibri" panose="020F0502020204030204" pitchFamily="34" charset="0"/>
                <a:ea typeface="Calibri" panose="020F0502020204030204" pitchFamily="34" charset="0"/>
                <a:cs typeface="Times New Roman" panose="02020603050405020304" pitchFamily="18" charset="0"/>
              </a:rPr>
              <a:t> are different criteria, </a:t>
            </a:r>
            <a:r>
              <a:rPr lang="en-US" b="1" dirty="0">
                <a:effectLst/>
                <a:latin typeface="Calibri" panose="020F0502020204030204" pitchFamily="34" charset="0"/>
                <a:ea typeface="Calibri" panose="020F0502020204030204" pitchFamily="34" charset="0"/>
                <a:cs typeface="Times New Roman" panose="02020603050405020304" pitchFamily="18" charset="0"/>
              </a:rPr>
              <a:t>Desirable Outcomes</a:t>
            </a:r>
            <a:r>
              <a:rPr lang="en-US" dirty="0">
                <a:effectLst/>
                <a:latin typeface="Calibri" panose="020F0502020204030204" pitchFamily="34" charset="0"/>
                <a:ea typeface="Calibri" panose="020F0502020204030204" pitchFamily="34" charset="0"/>
                <a:cs typeface="Times New Roman" panose="02020603050405020304" pitchFamily="18" charset="0"/>
              </a:rPr>
              <a:t> wanted to be achieved; These can be climate related or not.</a:t>
            </a:r>
          </a:p>
          <a:p>
            <a:pPr marR="0" lvl="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5021129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90463FB-C5F8-E525-0292-E461A18F1783}"/>
              </a:ext>
            </a:extLst>
          </p:cNvPr>
          <p:cNvSpPr>
            <a:spLocks noGrp="1"/>
          </p:cNvSpPr>
          <p:nvPr>
            <p:ph idx="13"/>
          </p:nvPr>
        </p:nvSpPr>
        <p:spPr>
          <a:xfrm>
            <a:off x="466726" y="1638300"/>
            <a:ext cx="11268074" cy="4876800"/>
          </a:xfrm>
        </p:spPr>
        <p:txBody>
          <a:bodyPr>
            <a:normAutofit/>
          </a:bodyPr>
          <a:lstStyle/>
          <a:p>
            <a:pPr marL="0" marR="0" lvl="0" indent="0" algn="just">
              <a:lnSpc>
                <a:spcPct val="115000"/>
              </a:lnSpc>
              <a:spcBef>
                <a:spcPts val="0"/>
              </a:spcBef>
              <a:spcAft>
                <a:spcPts val="0"/>
              </a:spcAft>
              <a:buNone/>
            </a:pPr>
            <a:r>
              <a:rPr lang="en-US" sz="2400" dirty="0">
                <a:ea typeface="Calibri" panose="020F0502020204030204" pitchFamily="34" charset="0"/>
                <a:cs typeface="Times New Roman" panose="02020603050405020304" pitchFamily="18" charset="0"/>
              </a:rPr>
              <a:t> </a:t>
            </a:r>
            <a:endParaRPr lang="fr-BE" sz="2400" dirty="0">
              <a:effectLst/>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5B175FBA-0A29-B398-ABF4-E4472BB39DD9}"/>
              </a:ext>
            </a:extLst>
          </p:cNvPr>
          <p:cNvSpPr>
            <a:spLocks noGrp="1"/>
          </p:cNvSpPr>
          <p:nvPr>
            <p:ph type="sldNum" sz="quarter" idx="12"/>
          </p:nvPr>
        </p:nvSpPr>
        <p:spPr/>
        <p:txBody>
          <a:bodyPr/>
          <a:lstStyle/>
          <a:p>
            <a:fld id="{F26FC048-DF4E-0746-B313-543F0DD72FCB}" type="slidenum">
              <a:rPr lang="en-GB" smtClean="0"/>
              <a:pPr/>
              <a:t>3</a:t>
            </a:fld>
            <a:endParaRPr lang="en-GB"/>
          </a:p>
        </p:txBody>
      </p:sp>
      <p:sp>
        <p:nvSpPr>
          <p:cNvPr id="13" name="Content Placeholder 1">
            <a:extLst>
              <a:ext uri="{FF2B5EF4-FFF2-40B4-BE49-F238E27FC236}">
                <a16:creationId xmlns:a16="http://schemas.microsoft.com/office/drawing/2014/main" id="{E32AB89B-FC10-9F1E-5F46-6899CC84EA78}"/>
              </a:ext>
            </a:extLst>
          </p:cNvPr>
          <p:cNvSpPr txBox="1">
            <a:spLocks/>
          </p:cNvSpPr>
          <p:nvPr/>
        </p:nvSpPr>
        <p:spPr>
          <a:xfrm>
            <a:off x="304722" y="1378128"/>
            <a:ext cx="10687128" cy="5234092"/>
          </a:xfrm>
          <a:prstGeom prst="rect">
            <a:avLst/>
          </a:prstGeom>
        </p:spPr>
        <p:txBody>
          <a:bodyPr vert="horz" lIns="91440" tIns="45720" rIns="91440" bIns="45720" rtlCol="0">
            <a:normAutofit/>
          </a:bodyPr>
          <a:lstStyle>
            <a:lvl1pPr marL="285750" indent="-285750" algn="l" defTabSz="914400" rtl="0" eaLnBrk="1" latinLnBrk="0" hangingPunct="1">
              <a:lnSpc>
                <a:spcPct val="12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0050" lvl="1" indent="0">
              <a:spcBef>
                <a:spcPts val="0"/>
              </a:spcBef>
              <a:buFont typeface="Arial" panose="020B0604020202020204" pitchFamily="34" charset="0"/>
              <a:buNone/>
            </a:pPr>
            <a:endParaRPr lang="en-US" sz="14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Text Placeholder 3">
            <a:extLst>
              <a:ext uri="{FF2B5EF4-FFF2-40B4-BE49-F238E27FC236}">
                <a16:creationId xmlns:a16="http://schemas.microsoft.com/office/drawing/2014/main" id="{050DEBE3-C2FB-D0EB-F32D-45B440CEA58B}"/>
              </a:ext>
            </a:extLst>
          </p:cNvPr>
          <p:cNvSpPr>
            <a:spLocks noGrp="1"/>
          </p:cNvSpPr>
          <p:nvPr>
            <p:ph type="body" sz="quarter" idx="14"/>
          </p:nvPr>
        </p:nvSpPr>
        <p:spPr>
          <a:xfrm>
            <a:off x="263609" y="420625"/>
            <a:ext cx="10935855" cy="922400"/>
          </a:xfrm>
        </p:spPr>
        <p:txBody>
          <a:bodyPr>
            <a:normAutofit fontScale="92500" lnSpcReduction="10000"/>
          </a:bodyPr>
          <a:lstStyle/>
          <a:p>
            <a:r>
              <a:rPr lang="en-US" dirty="0">
                <a:latin typeface="Cambria" panose="02040503050406030204" pitchFamily="18" charset="0"/>
              </a:rPr>
              <a:t>EU Climate Policy and Electricity Market</a:t>
            </a:r>
          </a:p>
          <a:p>
            <a:r>
              <a:rPr lang="en-US" sz="2600" dirty="0">
                <a:latin typeface="Cambria" panose="02040503050406030204" pitchFamily="18" charset="0"/>
              </a:rPr>
              <a:t>Matrix elements</a:t>
            </a:r>
          </a:p>
        </p:txBody>
      </p:sp>
      <p:sp>
        <p:nvSpPr>
          <p:cNvPr id="6" name="TextBox 5">
            <a:extLst>
              <a:ext uri="{FF2B5EF4-FFF2-40B4-BE49-F238E27FC236}">
                <a16:creationId xmlns:a16="http://schemas.microsoft.com/office/drawing/2014/main" id="{BDCE446A-6659-2CF1-0C7E-C23B7A46F3B2}"/>
              </a:ext>
            </a:extLst>
          </p:cNvPr>
          <p:cNvSpPr txBox="1"/>
          <p:nvPr/>
        </p:nvSpPr>
        <p:spPr>
          <a:xfrm>
            <a:off x="304722" y="1527233"/>
            <a:ext cx="10801349" cy="4609082"/>
          </a:xfrm>
          <a:prstGeom prst="rect">
            <a:avLst/>
          </a:prstGeom>
          <a:noFill/>
        </p:spPr>
        <p:txBody>
          <a:bodyPr wrap="square" rtlCol="0">
            <a:spAutoFit/>
          </a:bodyPr>
          <a:lstStyle/>
          <a:p>
            <a:pPr marL="285750" indent="-285750">
              <a:buFont typeface="Arial" panose="020B0604020202020204" pitchFamily="34" charset="0"/>
              <a:buChar char="•"/>
            </a:pPr>
            <a:r>
              <a:rPr lang="fr-BE" sz="2400" dirty="0"/>
              <a:t> </a:t>
            </a:r>
            <a:r>
              <a:rPr lang="fr-BE" sz="2000" b="1" dirty="0" err="1"/>
              <a:t>Electricity</a:t>
            </a:r>
            <a:r>
              <a:rPr lang="fr-BE" sz="2000" b="1" dirty="0"/>
              <a:t> </a:t>
            </a:r>
            <a:r>
              <a:rPr lang="fr-BE" sz="2000" b="1" dirty="0" err="1"/>
              <a:t>Market</a:t>
            </a:r>
            <a:r>
              <a:rPr lang="fr-BE" sz="2000" b="1" dirty="0"/>
              <a:t> Design Provisions</a:t>
            </a:r>
          </a:p>
          <a:p>
            <a:pPr marL="800100" lvl="1" indent="-342900">
              <a:spcAft>
                <a:spcPts val="800"/>
              </a:spcAft>
              <a:buFont typeface="Wingdings" panose="05000000000000000000" pitchFamily="2" charset="2"/>
              <a:buChar char="Ø"/>
              <a:tabLst>
                <a:tab pos="457200" algn="l"/>
              </a:tabLs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Short term operational signals;</a:t>
            </a:r>
          </a:p>
          <a:p>
            <a:pPr marL="800100" lvl="1" indent="-342900">
              <a:spcAft>
                <a:spcPts val="800"/>
              </a:spcAft>
              <a:buFont typeface="Wingdings" panose="05000000000000000000" pitchFamily="2" charset="2"/>
              <a:buChar char="Ø"/>
              <a:tabLst>
                <a:tab pos="457200" algn="l"/>
              </a:tabLs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Long term investment signals;</a:t>
            </a:r>
          </a:p>
          <a:p>
            <a:pPr marL="800100" lvl="1" indent="-342900">
              <a:spcAft>
                <a:spcPts val="800"/>
              </a:spcAft>
              <a:buFont typeface="Wingdings" panose="05000000000000000000" pitchFamily="2" charset="2"/>
              <a:buChar char="Ø"/>
              <a:tabLst>
                <a:tab pos="457200" algn="l"/>
              </a:tabLs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EU Competitive Advantage;</a:t>
            </a:r>
          </a:p>
          <a:p>
            <a:pPr marL="800100" lvl="1" indent="-342900">
              <a:spcAft>
                <a:spcPts val="800"/>
              </a:spcAft>
              <a:buFont typeface="Wingdings" panose="05000000000000000000" pitchFamily="2" charset="2"/>
              <a:buChar char="Ø"/>
              <a:tabLst>
                <a:tab pos="457200" algn="l"/>
              </a:tabLs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Affordability; and,</a:t>
            </a:r>
          </a:p>
          <a:p>
            <a:pPr marL="800100" lvl="1" indent="-342900">
              <a:spcAft>
                <a:spcPts val="800"/>
              </a:spcAft>
              <a:buFont typeface="Wingdings" panose="05000000000000000000" pitchFamily="2" charset="2"/>
              <a:buChar char="Ø"/>
              <a:tabLst>
                <a:tab pos="457200" algn="l"/>
              </a:tabLs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Security of Supply</a:t>
            </a:r>
          </a:p>
          <a:p>
            <a:pPr lvl="1">
              <a:spcAft>
                <a:spcPts val="800"/>
              </a:spcAft>
              <a:tabLst>
                <a:tab pos="457200" algn="l"/>
              </a:tabLst>
            </a:pP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fr-BE" sz="2000" b="1" dirty="0" err="1"/>
              <a:t>Desirable</a:t>
            </a:r>
            <a:r>
              <a:rPr lang="fr-BE" sz="2000" b="1" dirty="0"/>
              <a:t> </a:t>
            </a:r>
            <a:r>
              <a:rPr lang="fr-BE" sz="2000" b="1" dirty="0" err="1"/>
              <a:t>Outcomes</a:t>
            </a:r>
            <a:endParaRPr lang="fr-BE" sz="2000" b="1" dirty="0"/>
          </a:p>
          <a:p>
            <a:pPr marL="800100" lvl="1" indent="-342900">
              <a:lnSpc>
                <a:spcPct val="107000"/>
              </a:lnSpc>
              <a:spcAft>
                <a:spcPts val="800"/>
              </a:spcAft>
              <a:buFont typeface="Wingdings" panose="05000000000000000000" pitchFamily="2" charset="2"/>
              <a:buChar char="Ø"/>
              <a:tabLst>
                <a:tab pos="457200" algn="l"/>
              </a:tabLs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Short term operational signals</a:t>
            </a:r>
          </a:p>
          <a:p>
            <a:pPr marL="800100" lvl="1" indent="-342900">
              <a:lnSpc>
                <a:spcPct val="107000"/>
              </a:lnSpc>
              <a:spcAft>
                <a:spcPts val="800"/>
              </a:spcAft>
              <a:buFont typeface="Wingdings" panose="05000000000000000000" pitchFamily="2" charset="2"/>
              <a:buChar char="Ø"/>
              <a:tabLst>
                <a:tab pos="457200" algn="l"/>
              </a:tabLs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Long term investment signals</a:t>
            </a:r>
          </a:p>
          <a:p>
            <a:pPr marL="800100" lvl="1" indent="-342900">
              <a:lnSpc>
                <a:spcPct val="107000"/>
              </a:lnSpc>
              <a:spcAft>
                <a:spcPts val="800"/>
              </a:spcAft>
              <a:buFont typeface="Wingdings" panose="05000000000000000000" pitchFamily="2" charset="2"/>
              <a:buChar char="Ø"/>
              <a:tabLst>
                <a:tab pos="457200" algn="l"/>
              </a:tabLs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EU Competitive Advantage</a:t>
            </a:r>
          </a:p>
          <a:p>
            <a:pPr marL="800100" lvl="1" indent="-342900">
              <a:lnSpc>
                <a:spcPct val="107000"/>
              </a:lnSpc>
              <a:spcAft>
                <a:spcPts val="800"/>
              </a:spcAft>
              <a:buFont typeface="Wingdings" panose="05000000000000000000" pitchFamily="2" charset="2"/>
              <a:buChar char="Ø"/>
              <a:tabLst>
                <a:tab pos="457200" algn="l"/>
              </a:tabLs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Affordability</a:t>
            </a:r>
          </a:p>
          <a:p>
            <a:pPr marL="800100" lvl="1" indent="-342900">
              <a:lnSpc>
                <a:spcPct val="107000"/>
              </a:lnSpc>
              <a:spcAft>
                <a:spcPts val="800"/>
              </a:spcAft>
              <a:buFont typeface="Wingdings" panose="05000000000000000000" pitchFamily="2" charset="2"/>
              <a:buChar char="Ø"/>
              <a:tabLst>
                <a:tab pos="457200" algn="l"/>
              </a:tabLs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Security of Supply</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Arrow: Curved Left 7">
            <a:extLst>
              <a:ext uri="{FF2B5EF4-FFF2-40B4-BE49-F238E27FC236}">
                <a16:creationId xmlns:a16="http://schemas.microsoft.com/office/drawing/2014/main" id="{AAC3B475-4902-290D-C0A6-55D5F1C92FAE}"/>
              </a:ext>
            </a:extLst>
          </p:cNvPr>
          <p:cNvSpPr/>
          <p:nvPr/>
        </p:nvSpPr>
        <p:spPr>
          <a:xfrm>
            <a:off x="5525548" y="2804837"/>
            <a:ext cx="1140903" cy="2543725"/>
          </a:xfrm>
          <a:prstGeom prst="curvedLeftArrow">
            <a:avLst/>
          </a:prstGeom>
          <a:solidFill>
            <a:schemeClr val="tx2">
              <a:lumMod val="40000"/>
              <a:lumOff val="6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ectangle: Rounded Corners 6">
            <a:extLst>
              <a:ext uri="{FF2B5EF4-FFF2-40B4-BE49-F238E27FC236}">
                <a16:creationId xmlns:a16="http://schemas.microsoft.com/office/drawing/2014/main" id="{7D548972-E316-2F53-E49E-C84C16169080}"/>
              </a:ext>
            </a:extLst>
          </p:cNvPr>
          <p:cNvSpPr/>
          <p:nvPr/>
        </p:nvSpPr>
        <p:spPr>
          <a:xfrm>
            <a:off x="6617961" y="2804837"/>
            <a:ext cx="4488110" cy="2543725"/>
          </a:xfrm>
          <a:prstGeom prst="roundRect">
            <a:avLst/>
          </a:prstGeom>
          <a:solidFill>
            <a:schemeClr val="tx2">
              <a:lumMod val="20000"/>
              <a:lumOff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kern="0" dirty="0">
                <a:solidFill>
                  <a:schemeClr val="tx1"/>
                </a:solidFill>
                <a:latin typeface="Calibri" panose="020F0502020204030204" pitchFamily="34" charset="0"/>
                <a:ea typeface="Calibri" panose="020F0502020204030204" pitchFamily="34" charset="0"/>
                <a:cs typeface="Times New Roman" panose="02020603050405020304" pitchFamily="18" charset="0"/>
              </a:rPr>
              <a:t>L</a:t>
            </a:r>
            <a:r>
              <a:rPr lang="en-US" sz="1800" b="1" i="1" kern="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ooking at how some of the Electricity Market Design Provisions, </a:t>
            </a:r>
            <a:r>
              <a:rPr lang="en-US" sz="1800" b="1" i="1" u="sng" kern="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 interaction with EU-ETS and other climate policies</a:t>
            </a:r>
            <a:r>
              <a:rPr lang="en-US" sz="1800" b="1" i="1" kern="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impact (positively or negatively) on the Desirable Outcomes. </a:t>
            </a:r>
            <a:endParaRPr lang="en-US" b="1" i="1" dirty="0">
              <a:solidFill>
                <a:schemeClr val="tx1"/>
              </a:solidFill>
            </a:endParaRPr>
          </a:p>
        </p:txBody>
      </p:sp>
    </p:spTree>
    <p:extLst>
      <p:ext uri="{BB962C8B-B14F-4D97-AF65-F5344CB8AC3E}">
        <p14:creationId xmlns:p14="http://schemas.microsoft.com/office/powerpoint/2010/main" val="405287061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90463FB-C5F8-E525-0292-E461A18F1783}"/>
              </a:ext>
            </a:extLst>
          </p:cNvPr>
          <p:cNvSpPr>
            <a:spLocks noGrp="1"/>
          </p:cNvSpPr>
          <p:nvPr>
            <p:ph idx="13"/>
          </p:nvPr>
        </p:nvSpPr>
        <p:spPr>
          <a:xfrm>
            <a:off x="466726" y="1638300"/>
            <a:ext cx="11268074" cy="4876800"/>
          </a:xfrm>
        </p:spPr>
        <p:txBody>
          <a:bodyPr>
            <a:normAutofit/>
          </a:bodyPr>
          <a:lstStyle/>
          <a:p>
            <a:pPr marL="0" marR="0" lvl="0" indent="0" algn="just">
              <a:lnSpc>
                <a:spcPct val="115000"/>
              </a:lnSpc>
              <a:spcBef>
                <a:spcPts val="0"/>
              </a:spcBef>
              <a:spcAft>
                <a:spcPts val="0"/>
              </a:spcAft>
              <a:buNone/>
            </a:pPr>
            <a:r>
              <a:rPr lang="en-US" sz="2400" dirty="0">
                <a:ea typeface="Calibri" panose="020F0502020204030204" pitchFamily="34" charset="0"/>
                <a:cs typeface="Times New Roman" panose="02020603050405020304" pitchFamily="18" charset="0"/>
              </a:rPr>
              <a:t> </a:t>
            </a:r>
            <a:endParaRPr lang="fr-BE" sz="2400" dirty="0">
              <a:effectLst/>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5B175FBA-0A29-B398-ABF4-E4472BB39DD9}"/>
              </a:ext>
            </a:extLst>
          </p:cNvPr>
          <p:cNvSpPr>
            <a:spLocks noGrp="1"/>
          </p:cNvSpPr>
          <p:nvPr>
            <p:ph type="sldNum" sz="quarter" idx="12"/>
          </p:nvPr>
        </p:nvSpPr>
        <p:spPr/>
        <p:txBody>
          <a:bodyPr/>
          <a:lstStyle/>
          <a:p>
            <a:fld id="{F26FC048-DF4E-0746-B313-543F0DD72FCB}" type="slidenum">
              <a:rPr lang="en-GB" smtClean="0"/>
              <a:pPr/>
              <a:t>4</a:t>
            </a:fld>
            <a:endParaRPr lang="en-GB"/>
          </a:p>
        </p:txBody>
      </p:sp>
      <p:sp>
        <p:nvSpPr>
          <p:cNvPr id="13" name="Content Placeholder 1">
            <a:extLst>
              <a:ext uri="{FF2B5EF4-FFF2-40B4-BE49-F238E27FC236}">
                <a16:creationId xmlns:a16="http://schemas.microsoft.com/office/drawing/2014/main" id="{E32AB89B-FC10-9F1E-5F46-6899CC84EA78}"/>
              </a:ext>
            </a:extLst>
          </p:cNvPr>
          <p:cNvSpPr txBox="1">
            <a:spLocks/>
          </p:cNvSpPr>
          <p:nvPr/>
        </p:nvSpPr>
        <p:spPr>
          <a:xfrm>
            <a:off x="304722" y="1378128"/>
            <a:ext cx="10687128" cy="5234092"/>
          </a:xfrm>
          <a:prstGeom prst="rect">
            <a:avLst/>
          </a:prstGeom>
        </p:spPr>
        <p:txBody>
          <a:bodyPr vert="horz" lIns="91440" tIns="45720" rIns="91440" bIns="45720" rtlCol="0">
            <a:normAutofit/>
          </a:bodyPr>
          <a:lstStyle>
            <a:lvl1pPr marL="285750" indent="-285750" algn="l" defTabSz="914400" rtl="0" eaLnBrk="1" latinLnBrk="0" hangingPunct="1">
              <a:lnSpc>
                <a:spcPct val="12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0050" lvl="1" indent="0">
              <a:spcBef>
                <a:spcPts val="0"/>
              </a:spcBef>
              <a:buFont typeface="Arial" panose="020B0604020202020204" pitchFamily="34" charset="0"/>
              <a:buNone/>
            </a:pPr>
            <a:endParaRPr lang="en-US" sz="14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Text Placeholder 3">
            <a:extLst>
              <a:ext uri="{FF2B5EF4-FFF2-40B4-BE49-F238E27FC236}">
                <a16:creationId xmlns:a16="http://schemas.microsoft.com/office/drawing/2014/main" id="{050DEBE3-C2FB-D0EB-F32D-45B440CEA58B}"/>
              </a:ext>
            </a:extLst>
          </p:cNvPr>
          <p:cNvSpPr>
            <a:spLocks noGrp="1"/>
          </p:cNvSpPr>
          <p:nvPr>
            <p:ph type="body" sz="quarter" idx="14"/>
          </p:nvPr>
        </p:nvSpPr>
        <p:spPr>
          <a:xfrm>
            <a:off x="263609" y="420625"/>
            <a:ext cx="10935855" cy="922400"/>
          </a:xfrm>
        </p:spPr>
        <p:txBody>
          <a:bodyPr>
            <a:normAutofit fontScale="92500" lnSpcReduction="10000"/>
          </a:bodyPr>
          <a:lstStyle/>
          <a:p>
            <a:r>
              <a:rPr lang="en-US" dirty="0">
                <a:latin typeface="Cambria" panose="02040503050406030204" pitchFamily="18" charset="0"/>
              </a:rPr>
              <a:t>EU Climate Policy and Electricity Market</a:t>
            </a:r>
          </a:p>
          <a:p>
            <a:r>
              <a:rPr lang="en-US" sz="2600" dirty="0">
                <a:latin typeface="Cambria" panose="02040503050406030204" pitchFamily="18" charset="0"/>
              </a:rPr>
              <a:t>Framework matrix  </a:t>
            </a:r>
          </a:p>
        </p:txBody>
      </p:sp>
      <p:graphicFrame>
        <p:nvGraphicFramePr>
          <p:cNvPr id="3" name="Table 2">
            <a:extLst>
              <a:ext uri="{FF2B5EF4-FFF2-40B4-BE49-F238E27FC236}">
                <a16:creationId xmlns:a16="http://schemas.microsoft.com/office/drawing/2014/main" id="{41B1C445-CE9C-1B68-4DCF-F2144D3805C7}"/>
              </a:ext>
            </a:extLst>
          </p:cNvPr>
          <p:cNvGraphicFramePr>
            <a:graphicFrameLocks noGrp="1"/>
          </p:cNvGraphicFramePr>
          <p:nvPr/>
        </p:nvGraphicFramePr>
        <p:xfrm>
          <a:off x="381000" y="1461555"/>
          <a:ext cx="11144251" cy="4971578"/>
        </p:xfrm>
        <a:graphic>
          <a:graphicData uri="http://schemas.openxmlformats.org/drawingml/2006/table">
            <a:tbl>
              <a:tblPr firstRow="1" firstCol="1" bandRow="1">
                <a:tableStyleId>{5C22544A-7EE6-4342-B048-85BDC9FD1C3A}</a:tableStyleId>
              </a:tblPr>
              <a:tblGrid>
                <a:gridCol w="2730408">
                  <a:extLst>
                    <a:ext uri="{9D8B030D-6E8A-4147-A177-3AD203B41FA5}">
                      <a16:colId xmlns:a16="http://schemas.microsoft.com/office/drawing/2014/main" val="3865246422"/>
                    </a:ext>
                  </a:extLst>
                </a:gridCol>
                <a:gridCol w="1822016">
                  <a:extLst>
                    <a:ext uri="{9D8B030D-6E8A-4147-A177-3AD203B41FA5}">
                      <a16:colId xmlns:a16="http://schemas.microsoft.com/office/drawing/2014/main" val="3414168324"/>
                    </a:ext>
                  </a:extLst>
                </a:gridCol>
                <a:gridCol w="1962459">
                  <a:extLst>
                    <a:ext uri="{9D8B030D-6E8A-4147-A177-3AD203B41FA5}">
                      <a16:colId xmlns:a16="http://schemas.microsoft.com/office/drawing/2014/main" val="990676058"/>
                    </a:ext>
                  </a:extLst>
                </a:gridCol>
                <a:gridCol w="1541877">
                  <a:extLst>
                    <a:ext uri="{9D8B030D-6E8A-4147-A177-3AD203B41FA5}">
                      <a16:colId xmlns:a16="http://schemas.microsoft.com/office/drawing/2014/main" val="1309812429"/>
                    </a:ext>
                  </a:extLst>
                </a:gridCol>
                <a:gridCol w="1471655">
                  <a:extLst>
                    <a:ext uri="{9D8B030D-6E8A-4147-A177-3AD203B41FA5}">
                      <a16:colId xmlns:a16="http://schemas.microsoft.com/office/drawing/2014/main" val="1178562725"/>
                    </a:ext>
                  </a:extLst>
                </a:gridCol>
                <a:gridCol w="1615836">
                  <a:extLst>
                    <a:ext uri="{9D8B030D-6E8A-4147-A177-3AD203B41FA5}">
                      <a16:colId xmlns:a16="http://schemas.microsoft.com/office/drawing/2014/main" val="3654920812"/>
                    </a:ext>
                  </a:extLst>
                </a:gridCol>
              </a:tblGrid>
              <a:tr h="685792">
                <a:tc>
                  <a:txBody>
                    <a:bodyPr/>
                    <a:lstStyle/>
                    <a:p>
                      <a:pPr marL="0" marR="0" algn="r">
                        <a:lnSpc>
                          <a:spcPct val="107000"/>
                        </a:lnSpc>
                        <a:spcBef>
                          <a:spcPts val="0"/>
                        </a:spcBef>
                        <a:spcAft>
                          <a:spcPts val="0"/>
                        </a:spcAft>
                      </a:pPr>
                      <a:r>
                        <a:rPr lang="en-US" sz="1600" dirty="0">
                          <a:effectLst/>
                        </a:rPr>
                        <a:t>Desirable Outcomes</a:t>
                      </a:r>
                    </a:p>
                    <a:p>
                      <a:pPr marL="0" marR="0">
                        <a:lnSpc>
                          <a:spcPct val="107000"/>
                        </a:lnSpc>
                        <a:spcBef>
                          <a:spcPts val="0"/>
                        </a:spcBef>
                        <a:spcAft>
                          <a:spcPts val="0"/>
                        </a:spcAft>
                      </a:pPr>
                      <a:r>
                        <a:rPr lang="en-US" sz="1600" dirty="0">
                          <a:effectLst/>
                        </a:rPr>
                        <a:t>EMD Provisions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solidFill>
                      <a:schemeClr val="accent1">
                        <a:lumMod val="50000"/>
                      </a:schemeClr>
                    </a:solidFill>
                  </a:tcPr>
                </a:tc>
                <a:tc>
                  <a:txBody>
                    <a:bodyPr/>
                    <a:lstStyle/>
                    <a:p>
                      <a:pPr marL="0" marR="0">
                        <a:lnSpc>
                          <a:spcPct val="107000"/>
                        </a:lnSpc>
                        <a:spcBef>
                          <a:spcPts val="0"/>
                        </a:spcBef>
                        <a:spcAft>
                          <a:spcPts val="0"/>
                        </a:spcAft>
                      </a:pPr>
                      <a:r>
                        <a:rPr lang="en-US" sz="1600" dirty="0">
                          <a:effectLst/>
                        </a:rPr>
                        <a:t>I. Short-term signals for decarbonization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solidFill>
                      <a:schemeClr val="accent1">
                        <a:lumMod val="50000"/>
                      </a:schemeClr>
                    </a:solidFill>
                  </a:tcPr>
                </a:tc>
                <a:tc>
                  <a:txBody>
                    <a:bodyPr/>
                    <a:lstStyle/>
                    <a:p>
                      <a:pPr marL="0" marR="0">
                        <a:lnSpc>
                          <a:spcPct val="107000"/>
                        </a:lnSpc>
                        <a:spcBef>
                          <a:spcPts val="0"/>
                        </a:spcBef>
                        <a:spcAft>
                          <a:spcPts val="0"/>
                        </a:spcAft>
                      </a:pPr>
                      <a:r>
                        <a:rPr lang="en-US" sz="1600" dirty="0">
                          <a:effectLst/>
                        </a:rPr>
                        <a:t>II. Long-term signals for decarbonization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solidFill>
                      <a:schemeClr val="accent1">
                        <a:lumMod val="50000"/>
                      </a:schemeClr>
                    </a:solidFill>
                  </a:tcPr>
                </a:tc>
                <a:tc>
                  <a:txBody>
                    <a:bodyPr/>
                    <a:lstStyle/>
                    <a:p>
                      <a:pPr marL="0" marR="0">
                        <a:lnSpc>
                          <a:spcPct val="107000"/>
                        </a:lnSpc>
                        <a:spcBef>
                          <a:spcPts val="0"/>
                        </a:spcBef>
                        <a:spcAft>
                          <a:spcPts val="0"/>
                        </a:spcAft>
                      </a:pPr>
                      <a:r>
                        <a:rPr lang="en-US" sz="1600" dirty="0">
                          <a:effectLst/>
                        </a:rPr>
                        <a:t>III. Competitive advantage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solidFill>
                      <a:schemeClr val="accent1">
                        <a:lumMod val="50000"/>
                      </a:schemeClr>
                    </a:solidFill>
                  </a:tcPr>
                </a:tc>
                <a:tc>
                  <a:txBody>
                    <a:bodyPr/>
                    <a:lstStyle/>
                    <a:p>
                      <a:pPr marL="0" marR="0">
                        <a:lnSpc>
                          <a:spcPct val="107000"/>
                        </a:lnSpc>
                        <a:spcBef>
                          <a:spcPts val="0"/>
                        </a:spcBef>
                        <a:spcAft>
                          <a:spcPts val="0"/>
                        </a:spcAft>
                      </a:pPr>
                      <a:r>
                        <a:rPr lang="en-US" sz="1600" dirty="0">
                          <a:effectLst/>
                        </a:rPr>
                        <a:t>IV. Affordability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solidFill>
                      <a:schemeClr val="accent1">
                        <a:lumMod val="50000"/>
                      </a:schemeClr>
                    </a:solidFill>
                  </a:tcPr>
                </a:tc>
                <a:tc>
                  <a:txBody>
                    <a:bodyPr/>
                    <a:lstStyle/>
                    <a:p>
                      <a:pPr marL="0" marR="0">
                        <a:lnSpc>
                          <a:spcPct val="107000"/>
                        </a:lnSpc>
                        <a:spcBef>
                          <a:spcPts val="0"/>
                        </a:spcBef>
                        <a:spcAft>
                          <a:spcPts val="0"/>
                        </a:spcAft>
                      </a:pPr>
                      <a:r>
                        <a:rPr lang="en-US" sz="1600" dirty="0">
                          <a:effectLst/>
                        </a:rPr>
                        <a:t>V. Security of Supply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solidFill>
                      <a:schemeClr val="accent1">
                        <a:lumMod val="50000"/>
                      </a:schemeClr>
                    </a:solidFill>
                  </a:tcPr>
                </a:tc>
                <a:extLst>
                  <a:ext uri="{0D108BD9-81ED-4DB2-BD59-A6C34878D82A}">
                    <a16:rowId xmlns:a16="http://schemas.microsoft.com/office/drawing/2014/main" val="4195259082"/>
                  </a:ext>
                </a:extLst>
              </a:tr>
              <a:tr h="175498">
                <a:tc gridSpan="6">
                  <a:txBody>
                    <a:bodyPr/>
                    <a:lstStyle/>
                    <a:p>
                      <a:pPr marL="0" marR="0">
                        <a:lnSpc>
                          <a:spcPct val="107000"/>
                        </a:lnSpc>
                        <a:spcBef>
                          <a:spcPts val="0"/>
                        </a:spcBef>
                        <a:spcAft>
                          <a:spcPts val="0"/>
                        </a:spcAft>
                      </a:pPr>
                      <a:r>
                        <a:rPr lang="en-US" sz="1600" dirty="0">
                          <a:effectLst/>
                        </a:rPr>
                        <a:t>1. Short-term Pricing Mechanisms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solidFill>
                      <a:schemeClr val="accent1">
                        <a:lumMod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31640791"/>
                  </a:ext>
                </a:extLst>
              </a:tr>
              <a:tr h="339071">
                <a:tc>
                  <a:txBody>
                    <a:bodyPr/>
                    <a:lstStyle/>
                    <a:p>
                      <a:pPr marL="0" marR="0">
                        <a:lnSpc>
                          <a:spcPct val="107000"/>
                        </a:lnSpc>
                        <a:spcBef>
                          <a:spcPts val="0"/>
                        </a:spcBef>
                        <a:spcAft>
                          <a:spcPts val="0"/>
                        </a:spcAft>
                      </a:pPr>
                      <a:r>
                        <a:rPr lang="en-US" sz="1400" dirty="0">
                          <a:effectLst/>
                        </a:rPr>
                        <a:t>Pay-as-clear (marginal pricing)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tc>
                <a:tc>
                  <a:txBody>
                    <a:bodyPr/>
                    <a:lstStyle/>
                    <a:p>
                      <a:pPr marL="0" marR="0">
                        <a:lnSpc>
                          <a:spcPct val="107000"/>
                        </a:lnSpc>
                        <a:spcBef>
                          <a:spcPts val="0"/>
                        </a:spcBef>
                        <a:spcAft>
                          <a:spcPts val="0"/>
                        </a:spcAft>
                      </a:pPr>
                      <a:r>
                        <a:rPr lang="en-US" sz="1600" dirty="0">
                          <a:effectLst/>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tc>
                <a:tc>
                  <a:txBody>
                    <a:bodyPr/>
                    <a:lstStyle/>
                    <a:p>
                      <a:pPr marL="0" marR="0">
                        <a:lnSpc>
                          <a:spcPct val="107000"/>
                        </a:lnSpc>
                        <a:spcBef>
                          <a:spcPts val="0"/>
                        </a:spcBef>
                        <a:spcAft>
                          <a:spcPts val="0"/>
                        </a:spcAft>
                      </a:pPr>
                      <a:r>
                        <a:rPr lang="en-US" sz="1600" dirty="0">
                          <a:effectLst/>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tc>
                <a:tc>
                  <a:txBody>
                    <a:bodyPr/>
                    <a:lstStyle/>
                    <a:p>
                      <a:pPr marL="0" marR="0">
                        <a:lnSpc>
                          <a:spcPct val="107000"/>
                        </a:lnSpc>
                        <a:spcBef>
                          <a:spcPts val="0"/>
                        </a:spcBef>
                        <a:spcAft>
                          <a:spcPts val="0"/>
                        </a:spcAft>
                      </a:pPr>
                      <a:r>
                        <a:rPr lang="en-US" sz="1600" dirty="0">
                          <a:effectLst/>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tc>
                <a:tc>
                  <a:txBody>
                    <a:bodyPr/>
                    <a:lstStyle/>
                    <a:p>
                      <a:pPr marL="0" marR="0">
                        <a:lnSpc>
                          <a:spcPct val="107000"/>
                        </a:lnSpc>
                        <a:spcBef>
                          <a:spcPts val="0"/>
                        </a:spcBef>
                        <a:spcAft>
                          <a:spcPts val="0"/>
                        </a:spcAft>
                      </a:pPr>
                      <a:r>
                        <a:rPr lang="en-US" sz="1600" dirty="0">
                          <a:effectLst/>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tc>
                <a:tc>
                  <a:txBody>
                    <a:bodyPr/>
                    <a:lstStyle/>
                    <a:p>
                      <a:pPr marL="0" marR="0">
                        <a:lnSpc>
                          <a:spcPct val="107000"/>
                        </a:lnSpc>
                        <a:spcBef>
                          <a:spcPts val="0"/>
                        </a:spcBef>
                        <a:spcAft>
                          <a:spcPts val="0"/>
                        </a:spcAft>
                      </a:pPr>
                      <a:r>
                        <a:rPr lang="en-US" sz="1600" dirty="0">
                          <a:effectLst/>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tc>
                <a:extLst>
                  <a:ext uri="{0D108BD9-81ED-4DB2-BD59-A6C34878D82A}">
                    <a16:rowId xmlns:a16="http://schemas.microsoft.com/office/drawing/2014/main" val="2081505857"/>
                  </a:ext>
                </a:extLst>
              </a:tr>
              <a:tr h="184498">
                <a:tc gridSpan="6">
                  <a:txBody>
                    <a:bodyPr/>
                    <a:lstStyle/>
                    <a:p>
                      <a:pPr marL="0" marR="0">
                        <a:lnSpc>
                          <a:spcPct val="107000"/>
                        </a:lnSpc>
                        <a:spcBef>
                          <a:spcPts val="0"/>
                        </a:spcBef>
                        <a:spcAft>
                          <a:spcPts val="0"/>
                        </a:spcAft>
                      </a:pPr>
                      <a:r>
                        <a:rPr lang="en-US" sz="1600" dirty="0">
                          <a:effectLst/>
                        </a:rPr>
                        <a:t>2. Emergency/Short-term Market Interventions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solidFill>
                      <a:schemeClr val="accent1">
                        <a:lumMod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4686795"/>
                  </a:ext>
                </a:extLst>
              </a:tr>
              <a:tr h="212060">
                <a:tc>
                  <a:txBody>
                    <a:bodyPr/>
                    <a:lstStyle/>
                    <a:p>
                      <a:pPr marL="0" marR="0">
                        <a:lnSpc>
                          <a:spcPct val="107000"/>
                        </a:lnSpc>
                        <a:spcBef>
                          <a:spcPts val="0"/>
                        </a:spcBef>
                        <a:spcAft>
                          <a:spcPts val="0"/>
                        </a:spcAft>
                      </a:pPr>
                      <a:r>
                        <a:rPr lang="en-US" sz="1400">
                          <a:effectLst/>
                        </a:rPr>
                        <a:t>Iberian Exception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tc>
                <a:tc>
                  <a:txBody>
                    <a:bodyPr/>
                    <a:lstStyle/>
                    <a:p>
                      <a:pPr marL="0" marR="0">
                        <a:lnSpc>
                          <a:spcPct val="107000"/>
                        </a:lnSpc>
                        <a:spcBef>
                          <a:spcPts val="0"/>
                        </a:spcBef>
                        <a:spcAft>
                          <a:spcPts val="0"/>
                        </a:spcAft>
                      </a:pPr>
                      <a:r>
                        <a:rPr lang="en-US"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tc>
                <a:tc>
                  <a:txBody>
                    <a:bodyPr/>
                    <a:lstStyle/>
                    <a:p>
                      <a:pPr marL="0" marR="0">
                        <a:lnSpc>
                          <a:spcPct val="107000"/>
                        </a:lnSpc>
                        <a:spcBef>
                          <a:spcPts val="0"/>
                        </a:spcBef>
                        <a:spcAft>
                          <a:spcPts val="0"/>
                        </a:spcAft>
                      </a:pPr>
                      <a:r>
                        <a:rPr lang="en-US"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tc>
                <a:tc>
                  <a:txBody>
                    <a:bodyPr/>
                    <a:lstStyle/>
                    <a:p>
                      <a:pPr marL="0" marR="0">
                        <a:lnSpc>
                          <a:spcPct val="107000"/>
                        </a:lnSpc>
                        <a:spcBef>
                          <a:spcPts val="0"/>
                        </a:spcBef>
                        <a:spcAft>
                          <a:spcPts val="0"/>
                        </a:spcAft>
                      </a:pPr>
                      <a:r>
                        <a:rPr lang="en-US"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tc>
                <a:tc>
                  <a:txBody>
                    <a:bodyPr/>
                    <a:lstStyle/>
                    <a:p>
                      <a:pPr marL="0" marR="0">
                        <a:lnSpc>
                          <a:spcPct val="107000"/>
                        </a:lnSpc>
                        <a:spcBef>
                          <a:spcPts val="0"/>
                        </a:spcBef>
                        <a:spcAft>
                          <a:spcPts val="0"/>
                        </a:spcAft>
                      </a:pPr>
                      <a:r>
                        <a:rPr lang="en-US"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tc>
                <a:tc>
                  <a:txBody>
                    <a:bodyPr/>
                    <a:lstStyle/>
                    <a:p>
                      <a:pPr marL="0" marR="0">
                        <a:lnSpc>
                          <a:spcPct val="107000"/>
                        </a:lnSpc>
                        <a:spcBef>
                          <a:spcPts val="0"/>
                        </a:spcBef>
                        <a:spcAft>
                          <a:spcPts val="0"/>
                        </a:spcAft>
                      </a:pPr>
                      <a:r>
                        <a:rPr lang="en-US" sz="1600">
                          <a:effectLst/>
                        </a:rPr>
                        <a:t>o</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tc>
                <a:extLst>
                  <a:ext uri="{0D108BD9-81ED-4DB2-BD59-A6C34878D82A}">
                    <a16:rowId xmlns:a16="http://schemas.microsoft.com/office/drawing/2014/main" val="2320516739"/>
                  </a:ext>
                </a:extLst>
              </a:tr>
              <a:tr h="339071">
                <a:tc>
                  <a:txBody>
                    <a:bodyPr/>
                    <a:lstStyle/>
                    <a:p>
                      <a:pPr marL="0" marR="0">
                        <a:lnSpc>
                          <a:spcPct val="107000"/>
                        </a:lnSpc>
                        <a:spcBef>
                          <a:spcPts val="0"/>
                        </a:spcBef>
                        <a:spcAft>
                          <a:spcPts val="0"/>
                        </a:spcAft>
                      </a:pPr>
                      <a:r>
                        <a:rPr lang="en-US" sz="1400">
                          <a:effectLst/>
                        </a:rPr>
                        <a:t>Inframarginal Revenue Cap</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tc>
                <a:tc>
                  <a:txBody>
                    <a:bodyPr/>
                    <a:lstStyle/>
                    <a:p>
                      <a:pPr marL="0" marR="0">
                        <a:lnSpc>
                          <a:spcPct val="107000"/>
                        </a:lnSpc>
                        <a:spcBef>
                          <a:spcPts val="0"/>
                        </a:spcBef>
                        <a:spcAft>
                          <a:spcPts val="0"/>
                        </a:spcAft>
                      </a:pPr>
                      <a:r>
                        <a:rPr lang="en-US"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tc>
                <a:tc>
                  <a:txBody>
                    <a:bodyPr/>
                    <a:lstStyle/>
                    <a:p>
                      <a:pPr marL="0" marR="0">
                        <a:lnSpc>
                          <a:spcPct val="107000"/>
                        </a:lnSpc>
                        <a:spcBef>
                          <a:spcPts val="0"/>
                        </a:spcBef>
                        <a:spcAft>
                          <a:spcPts val="0"/>
                        </a:spcAft>
                      </a:pPr>
                      <a:r>
                        <a:rPr lang="en-US"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tc>
                <a:tc>
                  <a:txBody>
                    <a:bodyPr/>
                    <a:lstStyle/>
                    <a:p>
                      <a:pPr marL="0" marR="0">
                        <a:lnSpc>
                          <a:spcPct val="107000"/>
                        </a:lnSpc>
                        <a:spcBef>
                          <a:spcPts val="0"/>
                        </a:spcBef>
                        <a:spcAft>
                          <a:spcPts val="0"/>
                        </a:spcAft>
                      </a:pPr>
                      <a:r>
                        <a:rPr lang="en-US"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tc>
                <a:tc>
                  <a:txBody>
                    <a:bodyPr/>
                    <a:lstStyle/>
                    <a:p>
                      <a:pPr marL="0" marR="0">
                        <a:lnSpc>
                          <a:spcPct val="107000"/>
                        </a:lnSpc>
                        <a:spcBef>
                          <a:spcPts val="0"/>
                        </a:spcBef>
                        <a:spcAft>
                          <a:spcPts val="0"/>
                        </a:spcAft>
                      </a:pPr>
                      <a:r>
                        <a:rPr lang="en-US"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tc>
                <a:tc>
                  <a:txBody>
                    <a:bodyPr/>
                    <a:lstStyle/>
                    <a:p>
                      <a:pPr marL="0" marR="0">
                        <a:lnSpc>
                          <a:spcPct val="107000"/>
                        </a:lnSpc>
                        <a:spcBef>
                          <a:spcPts val="0"/>
                        </a:spcBef>
                        <a:spcAft>
                          <a:spcPts val="0"/>
                        </a:spcAft>
                      </a:pPr>
                      <a:r>
                        <a:rPr lang="en-US" sz="1600">
                          <a:effectLst/>
                        </a:rPr>
                        <a:t>o</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tc>
                <a:extLst>
                  <a:ext uri="{0D108BD9-81ED-4DB2-BD59-A6C34878D82A}">
                    <a16:rowId xmlns:a16="http://schemas.microsoft.com/office/drawing/2014/main" val="3143550446"/>
                  </a:ext>
                </a:extLst>
              </a:tr>
              <a:tr h="184498">
                <a:tc>
                  <a:txBody>
                    <a:bodyPr/>
                    <a:lstStyle/>
                    <a:p>
                      <a:pPr marL="0" marR="0">
                        <a:lnSpc>
                          <a:spcPct val="107000"/>
                        </a:lnSpc>
                        <a:spcBef>
                          <a:spcPts val="0"/>
                        </a:spcBef>
                        <a:spcAft>
                          <a:spcPts val="0"/>
                        </a:spcAft>
                      </a:pPr>
                      <a:r>
                        <a:rPr lang="en-US" sz="1400">
                          <a:effectLst/>
                        </a:rPr>
                        <a:t>Windfall Profit Tax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tc>
                <a:tc>
                  <a:txBody>
                    <a:bodyPr/>
                    <a:lstStyle/>
                    <a:p>
                      <a:pPr marL="0" marR="0">
                        <a:lnSpc>
                          <a:spcPct val="107000"/>
                        </a:lnSpc>
                        <a:spcBef>
                          <a:spcPts val="0"/>
                        </a:spcBef>
                        <a:spcAft>
                          <a:spcPts val="0"/>
                        </a:spcAft>
                      </a:pPr>
                      <a:r>
                        <a:rPr lang="en-US" sz="1600">
                          <a:effectLst/>
                        </a:rPr>
                        <a:t>o</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tc>
                <a:tc>
                  <a:txBody>
                    <a:bodyPr/>
                    <a:lstStyle/>
                    <a:p>
                      <a:pPr marL="0" marR="0">
                        <a:lnSpc>
                          <a:spcPct val="107000"/>
                        </a:lnSpc>
                        <a:spcBef>
                          <a:spcPts val="0"/>
                        </a:spcBef>
                        <a:spcAft>
                          <a:spcPts val="0"/>
                        </a:spcAft>
                      </a:pPr>
                      <a:r>
                        <a:rPr lang="en-US"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tc>
                <a:tc>
                  <a:txBody>
                    <a:bodyPr/>
                    <a:lstStyle/>
                    <a:p>
                      <a:pPr marL="0" marR="0">
                        <a:lnSpc>
                          <a:spcPct val="107000"/>
                        </a:lnSpc>
                        <a:spcBef>
                          <a:spcPts val="0"/>
                        </a:spcBef>
                        <a:spcAft>
                          <a:spcPts val="0"/>
                        </a:spcAft>
                      </a:pPr>
                      <a:r>
                        <a:rPr lang="en-US"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tc>
                <a:tc>
                  <a:txBody>
                    <a:bodyPr/>
                    <a:lstStyle/>
                    <a:p>
                      <a:pPr marL="0" marR="0">
                        <a:lnSpc>
                          <a:spcPct val="107000"/>
                        </a:lnSpc>
                        <a:spcBef>
                          <a:spcPts val="0"/>
                        </a:spcBef>
                        <a:spcAft>
                          <a:spcPts val="0"/>
                        </a:spcAft>
                      </a:pPr>
                      <a:r>
                        <a:rPr lang="en-US"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tc>
                <a:tc>
                  <a:txBody>
                    <a:bodyPr/>
                    <a:lstStyle/>
                    <a:p>
                      <a:pPr marL="0" marR="0">
                        <a:lnSpc>
                          <a:spcPct val="107000"/>
                        </a:lnSpc>
                        <a:spcBef>
                          <a:spcPts val="0"/>
                        </a:spcBef>
                        <a:spcAft>
                          <a:spcPts val="0"/>
                        </a:spcAft>
                      </a:pPr>
                      <a:r>
                        <a:rPr lang="en-US" sz="1600">
                          <a:effectLst/>
                        </a:rPr>
                        <a:t>o</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tc>
                <a:extLst>
                  <a:ext uri="{0D108BD9-81ED-4DB2-BD59-A6C34878D82A}">
                    <a16:rowId xmlns:a16="http://schemas.microsoft.com/office/drawing/2014/main" val="752045178"/>
                  </a:ext>
                </a:extLst>
              </a:tr>
              <a:tr h="339071">
                <a:tc>
                  <a:txBody>
                    <a:bodyPr/>
                    <a:lstStyle/>
                    <a:p>
                      <a:pPr marL="0" marR="0">
                        <a:lnSpc>
                          <a:spcPct val="107000"/>
                        </a:lnSpc>
                        <a:spcBef>
                          <a:spcPts val="0"/>
                        </a:spcBef>
                        <a:spcAft>
                          <a:spcPts val="0"/>
                        </a:spcAft>
                      </a:pPr>
                      <a:r>
                        <a:rPr lang="en-US" sz="1400" dirty="0">
                          <a:effectLst/>
                        </a:rPr>
                        <a:t>Peak Demand Reduction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tc>
                <a:tc>
                  <a:txBody>
                    <a:bodyPr/>
                    <a:lstStyle/>
                    <a:p>
                      <a:pPr marL="0" marR="0">
                        <a:lnSpc>
                          <a:spcPct val="107000"/>
                        </a:lnSpc>
                        <a:spcBef>
                          <a:spcPts val="0"/>
                        </a:spcBef>
                        <a:spcAft>
                          <a:spcPts val="0"/>
                        </a:spcAft>
                      </a:pPr>
                      <a:r>
                        <a:rPr lang="en-US"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tc>
                <a:tc>
                  <a:txBody>
                    <a:bodyPr/>
                    <a:lstStyle/>
                    <a:p>
                      <a:pPr marL="0" marR="0">
                        <a:lnSpc>
                          <a:spcPct val="107000"/>
                        </a:lnSpc>
                        <a:spcBef>
                          <a:spcPts val="0"/>
                        </a:spcBef>
                        <a:spcAft>
                          <a:spcPts val="0"/>
                        </a:spcAft>
                      </a:pPr>
                      <a:r>
                        <a:rPr lang="en-US"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tc>
                <a:tc>
                  <a:txBody>
                    <a:bodyPr/>
                    <a:lstStyle/>
                    <a:p>
                      <a:pPr marL="0" marR="0">
                        <a:lnSpc>
                          <a:spcPct val="107000"/>
                        </a:lnSpc>
                        <a:spcBef>
                          <a:spcPts val="0"/>
                        </a:spcBef>
                        <a:spcAft>
                          <a:spcPts val="0"/>
                        </a:spcAft>
                      </a:pPr>
                      <a:r>
                        <a:rPr lang="en-US"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tc>
                <a:tc>
                  <a:txBody>
                    <a:bodyPr/>
                    <a:lstStyle/>
                    <a:p>
                      <a:pPr marL="0" marR="0">
                        <a:lnSpc>
                          <a:spcPct val="107000"/>
                        </a:lnSpc>
                        <a:spcBef>
                          <a:spcPts val="0"/>
                        </a:spcBef>
                        <a:spcAft>
                          <a:spcPts val="0"/>
                        </a:spcAft>
                      </a:pPr>
                      <a:r>
                        <a:rPr lang="en-US"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tc>
                <a:tc>
                  <a:txBody>
                    <a:bodyPr/>
                    <a:lstStyle/>
                    <a:p>
                      <a:pPr marL="0" marR="0">
                        <a:lnSpc>
                          <a:spcPct val="107000"/>
                        </a:lnSpc>
                        <a:spcBef>
                          <a:spcPts val="0"/>
                        </a:spcBef>
                        <a:spcAft>
                          <a:spcPts val="0"/>
                        </a:spcAft>
                      </a:pPr>
                      <a:r>
                        <a:rPr lang="en-US"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tc>
                <a:extLst>
                  <a:ext uri="{0D108BD9-81ED-4DB2-BD59-A6C34878D82A}">
                    <a16:rowId xmlns:a16="http://schemas.microsoft.com/office/drawing/2014/main" val="2206059993"/>
                  </a:ext>
                </a:extLst>
              </a:tr>
              <a:tr h="175498">
                <a:tc gridSpan="6">
                  <a:txBody>
                    <a:bodyPr/>
                    <a:lstStyle/>
                    <a:p>
                      <a:pPr marL="0" marR="0">
                        <a:lnSpc>
                          <a:spcPct val="107000"/>
                        </a:lnSpc>
                        <a:spcBef>
                          <a:spcPts val="0"/>
                        </a:spcBef>
                        <a:spcAft>
                          <a:spcPts val="0"/>
                        </a:spcAft>
                      </a:pPr>
                      <a:r>
                        <a:rPr lang="en-US" sz="1600" dirty="0">
                          <a:effectLst/>
                        </a:rPr>
                        <a:t>3. Long-term Hedging Instruments /Pricing Mechanisms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solidFill>
                      <a:schemeClr val="accent1">
                        <a:lumMod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57860707"/>
                  </a:ext>
                </a:extLst>
              </a:tr>
              <a:tr h="165711">
                <a:tc>
                  <a:txBody>
                    <a:bodyPr/>
                    <a:lstStyle/>
                    <a:p>
                      <a:pPr marL="0" marR="0">
                        <a:lnSpc>
                          <a:spcPct val="107000"/>
                        </a:lnSpc>
                        <a:spcBef>
                          <a:spcPts val="0"/>
                        </a:spcBef>
                        <a:spcAft>
                          <a:spcPts val="0"/>
                        </a:spcAft>
                      </a:pPr>
                      <a:r>
                        <a:rPr lang="en-US" sz="1400" dirty="0">
                          <a:effectLst/>
                        </a:rPr>
                        <a:t>PPAs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tc>
                <a:tc>
                  <a:txBody>
                    <a:bodyPr/>
                    <a:lstStyle/>
                    <a:p>
                      <a:pPr marL="0" marR="0">
                        <a:lnSpc>
                          <a:spcPct val="107000"/>
                        </a:lnSpc>
                        <a:spcBef>
                          <a:spcPts val="0"/>
                        </a:spcBef>
                        <a:spcAft>
                          <a:spcPts val="0"/>
                        </a:spcAft>
                      </a:pPr>
                      <a:r>
                        <a:rPr lang="en-US" sz="1600">
                          <a:effectLst/>
                        </a:rPr>
                        <a:t>o</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tc>
                <a:tc>
                  <a:txBody>
                    <a:bodyPr/>
                    <a:lstStyle/>
                    <a:p>
                      <a:pPr marL="0" marR="0">
                        <a:lnSpc>
                          <a:spcPct val="107000"/>
                        </a:lnSpc>
                        <a:spcBef>
                          <a:spcPts val="0"/>
                        </a:spcBef>
                        <a:spcAft>
                          <a:spcPts val="0"/>
                        </a:spcAft>
                      </a:pPr>
                      <a:r>
                        <a:rPr lang="en-US"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tc>
                <a:tc>
                  <a:txBody>
                    <a:bodyPr/>
                    <a:lstStyle/>
                    <a:p>
                      <a:pPr marL="0" marR="0">
                        <a:lnSpc>
                          <a:spcPct val="107000"/>
                        </a:lnSpc>
                        <a:spcBef>
                          <a:spcPts val="0"/>
                        </a:spcBef>
                        <a:spcAft>
                          <a:spcPts val="0"/>
                        </a:spcAft>
                      </a:pPr>
                      <a:r>
                        <a:rPr lang="en-US"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tc>
                <a:tc>
                  <a:txBody>
                    <a:bodyPr/>
                    <a:lstStyle/>
                    <a:p>
                      <a:pPr marL="0" marR="0">
                        <a:lnSpc>
                          <a:spcPct val="107000"/>
                        </a:lnSpc>
                        <a:spcBef>
                          <a:spcPts val="0"/>
                        </a:spcBef>
                        <a:spcAft>
                          <a:spcPts val="0"/>
                        </a:spcAft>
                      </a:pPr>
                      <a:r>
                        <a:rPr lang="en-US"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tc>
                <a:tc>
                  <a:txBody>
                    <a:bodyPr/>
                    <a:lstStyle/>
                    <a:p>
                      <a:pPr marL="0" marR="0">
                        <a:lnSpc>
                          <a:spcPct val="107000"/>
                        </a:lnSpc>
                        <a:spcBef>
                          <a:spcPts val="0"/>
                        </a:spcBef>
                        <a:spcAft>
                          <a:spcPts val="0"/>
                        </a:spcAft>
                      </a:pPr>
                      <a:r>
                        <a:rPr lang="en-US"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tc>
                <a:extLst>
                  <a:ext uri="{0D108BD9-81ED-4DB2-BD59-A6C34878D82A}">
                    <a16:rowId xmlns:a16="http://schemas.microsoft.com/office/drawing/2014/main" val="1167302768"/>
                  </a:ext>
                </a:extLst>
              </a:tr>
              <a:tr h="165711">
                <a:tc>
                  <a:txBody>
                    <a:bodyPr/>
                    <a:lstStyle/>
                    <a:p>
                      <a:pPr marL="0" marR="0">
                        <a:lnSpc>
                          <a:spcPct val="107000"/>
                        </a:lnSpc>
                        <a:spcBef>
                          <a:spcPts val="0"/>
                        </a:spcBef>
                        <a:spcAft>
                          <a:spcPts val="0"/>
                        </a:spcAft>
                      </a:pPr>
                      <a:r>
                        <a:rPr lang="en-US" sz="1400">
                          <a:effectLst/>
                        </a:rPr>
                        <a:t>CfDs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tc>
                <a:tc>
                  <a:txBody>
                    <a:bodyPr/>
                    <a:lstStyle/>
                    <a:p>
                      <a:pPr marL="0" marR="0">
                        <a:lnSpc>
                          <a:spcPct val="107000"/>
                        </a:lnSpc>
                        <a:spcBef>
                          <a:spcPts val="0"/>
                        </a:spcBef>
                        <a:spcAft>
                          <a:spcPts val="0"/>
                        </a:spcAft>
                      </a:pPr>
                      <a:r>
                        <a:rPr lang="en-US" sz="1600">
                          <a:effectLst/>
                        </a:rPr>
                        <a:t>o</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tc>
                <a:tc>
                  <a:txBody>
                    <a:bodyPr/>
                    <a:lstStyle/>
                    <a:p>
                      <a:pPr marL="0" marR="0">
                        <a:lnSpc>
                          <a:spcPct val="107000"/>
                        </a:lnSpc>
                        <a:spcBef>
                          <a:spcPts val="0"/>
                        </a:spcBef>
                        <a:spcAft>
                          <a:spcPts val="0"/>
                        </a:spcAft>
                      </a:pPr>
                      <a:r>
                        <a:rPr lang="en-US"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tc>
                <a:tc>
                  <a:txBody>
                    <a:bodyPr/>
                    <a:lstStyle/>
                    <a:p>
                      <a:pPr marL="0" marR="0">
                        <a:lnSpc>
                          <a:spcPct val="107000"/>
                        </a:lnSpc>
                        <a:spcBef>
                          <a:spcPts val="0"/>
                        </a:spcBef>
                        <a:spcAft>
                          <a:spcPts val="0"/>
                        </a:spcAft>
                      </a:pPr>
                      <a:r>
                        <a:rPr lang="en-US"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tc>
                <a:tc>
                  <a:txBody>
                    <a:bodyPr/>
                    <a:lstStyle/>
                    <a:p>
                      <a:pPr marL="0" marR="0">
                        <a:lnSpc>
                          <a:spcPct val="107000"/>
                        </a:lnSpc>
                        <a:spcBef>
                          <a:spcPts val="0"/>
                        </a:spcBef>
                        <a:spcAft>
                          <a:spcPts val="0"/>
                        </a:spcAft>
                      </a:pPr>
                      <a:r>
                        <a:rPr lang="en-US"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tc>
                <a:tc>
                  <a:txBody>
                    <a:bodyPr/>
                    <a:lstStyle/>
                    <a:p>
                      <a:pPr marL="0" marR="0">
                        <a:lnSpc>
                          <a:spcPct val="107000"/>
                        </a:lnSpc>
                        <a:spcBef>
                          <a:spcPts val="0"/>
                        </a:spcBef>
                        <a:spcAft>
                          <a:spcPts val="0"/>
                        </a:spcAft>
                      </a:pPr>
                      <a:r>
                        <a:rPr lang="en-US"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tc>
                <a:extLst>
                  <a:ext uri="{0D108BD9-81ED-4DB2-BD59-A6C34878D82A}">
                    <a16:rowId xmlns:a16="http://schemas.microsoft.com/office/drawing/2014/main" val="825856577"/>
                  </a:ext>
                </a:extLst>
              </a:tr>
              <a:tr h="184498">
                <a:tc>
                  <a:txBody>
                    <a:bodyPr/>
                    <a:lstStyle/>
                    <a:p>
                      <a:pPr marL="0" marR="0">
                        <a:lnSpc>
                          <a:spcPct val="107000"/>
                        </a:lnSpc>
                        <a:spcBef>
                          <a:spcPts val="0"/>
                        </a:spcBef>
                        <a:spcAft>
                          <a:spcPts val="0"/>
                        </a:spcAft>
                      </a:pPr>
                      <a:r>
                        <a:rPr lang="en-US" sz="1400" dirty="0">
                          <a:effectLst/>
                        </a:rPr>
                        <a:t>Forward Markets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tc>
                <a:tc>
                  <a:txBody>
                    <a:bodyPr/>
                    <a:lstStyle/>
                    <a:p>
                      <a:pPr marL="0" marR="0">
                        <a:lnSpc>
                          <a:spcPct val="107000"/>
                        </a:lnSpc>
                        <a:spcBef>
                          <a:spcPts val="0"/>
                        </a:spcBef>
                        <a:spcAft>
                          <a:spcPts val="0"/>
                        </a:spcAft>
                      </a:pPr>
                      <a:r>
                        <a:rPr lang="en-US" sz="1600">
                          <a:effectLst/>
                        </a:rPr>
                        <a:t>o</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tc>
                <a:tc>
                  <a:txBody>
                    <a:bodyPr/>
                    <a:lstStyle/>
                    <a:p>
                      <a:pPr marL="0" marR="0">
                        <a:lnSpc>
                          <a:spcPct val="107000"/>
                        </a:lnSpc>
                        <a:spcBef>
                          <a:spcPts val="0"/>
                        </a:spcBef>
                        <a:spcAft>
                          <a:spcPts val="0"/>
                        </a:spcAft>
                      </a:pPr>
                      <a:r>
                        <a:rPr lang="en-US"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tc>
                <a:tc>
                  <a:txBody>
                    <a:bodyPr/>
                    <a:lstStyle/>
                    <a:p>
                      <a:pPr marL="0" marR="0">
                        <a:lnSpc>
                          <a:spcPct val="107000"/>
                        </a:lnSpc>
                        <a:spcBef>
                          <a:spcPts val="0"/>
                        </a:spcBef>
                        <a:spcAft>
                          <a:spcPts val="0"/>
                        </a:spcAft>
                      </a:pPr>
                      <a:r>
                        <a:rPr lang="en-US"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tc>
                <a:tc>
                  <a:txBody>
                    <a:bodyPr/>
                    <a:lstStyle/>
                    <a:p>
                      <a:pPr marL="0" marR="0">
                        <a:lnSpc>
                          <a:spcPct val="107000"/>
                        </a:lnSpc>
                        <a:spcBef>
                          <a:spcPts val="0"/>
                        </a:spcBef>
                        <a:spcAft>
                          <a:spcPts val="0"/>
                        </a:spcAft>
                      </a:pPr>
                      <a:r>
                        <a:rPr lang="en-US"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tc>
                <a:tc>
                  <a:txBody>
                    <a:bodyPr/>
                    <a:lstStyle/>
                    <a:p>
                      <a:pPr marL="0" marR="0">
                        <a:lnSpc>
                          <a:spcPct val="107000"/>
                        </a:lnSpc>
                        <a:spcBef>
                          <a:spcPts val="0"/>
                        </a:spcBef>
                        <a:spcAft>
                          <a:spcPts val="0"/>
                        </a:spcAft>
                      </a:pPr>
                      <a:r>
                        <a:rPr lang="en-US"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tc>
                <a:extLst>
                  <a:ext uri="{0D108BD9-81ED-4DB2-BD59-A6C34878D82A}">
                    <a16:rowId xmlns:a16="http://schemas.microsoft.com/office/drawing/2014/main" val="3106597138"/>
                  </a:ext>
                </a:extLst>
              </a:tr>
              <a:tr h="175498">
                <a:tc gridSpan="6">
                  <a:txBody>
                    <a:bodyPr/>
                    <a:lstStyle/>
                    <a:p>
                      <a:pPr marL="0" marR="0">
                        <a:lnSpc>
                          <a:spcPct val="107000"/>
                        </a:lnSpc>
                        <a:spcBef>
                          <a:spcPts val="0"/>
                        </a:spcBef>
                        <a:spcAft>
                          <a:spcPts val="0"/>
                        </a:spcAft>
                      </a:pPr>
                      <a:r>
                        <a:rPr lang="en-US" sz="1600" dirty="0">
                          <a:effectLst/>
                        </a:rPr>
                        <a:t>4. Balancing &amp; Reliability Schemes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solidFill>
                      <a:schemeClr val="accent1">
                        <a:lumMod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03477445"/>
                  </a:ext>
                </a:extLst>
              </a:tr>
              <a:tr h="512432">
                <a:tc>
                  <a:txBody>
                    <a:bodyPr/>
                    <a:lstStyle/>
                    <a:p>
                      <a:pPr marL="0" marR="0">
                        <a:lnSpc>
                          <a:spcPct val="107000"/>
                        </a:lnSpc>
                        <a:spcBef>
                          <a:spcPts val="0"/>
                        </a:spcBef>
                        <a:spcAft>
                          <a:spcPts val="0"/>
                        </a:spcAft>
                      </a:pPr>
                      <a:r>
                        <a:rPr lang="en-US" sz="1400" dirty="0">
                          <a:effectLst/>
                        </a:rPr>
                        <a:t>Capacity Remuneration Mechanism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tc>
                <a:tc>
                  <a:txBody>
                    <a:bodyPr/>
                    <a:lstStyle/>
                    <a:p>
                      <a:pPr marL="0" marR="0">
                        <a:lnSpc>
                          <a:spcPct val="107000"/>
                        </a:lnSpc>
                        <a:spcBef>
                          <a:spcPts val="0"/>
                        </a:spcBef>
                        <a:spcAft>
                          <a:spcPts val="0"/>
                        </a:spcAft>
                      </a:pPr>
                      <a:r>
                        <a:rPr lang="en-US"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tc>
                <a:tc>
                  <a:txBody>
                    <a:bodyPr/>
                    <a:lstStyle/>
                    <a:p>
                      <a:pPr marL="0" marR="0">
                        <a:lnSpc>
                          <a:spcPct val="107000"/>
                        </a:lnSpc>
                        <a:spcBef>
                          <a:spcPts val="0"/>
                        </a:spcBef>
                        <a:spcAft>
                          <a:spcPts val="0"/>
                        </a:spcAft>
                      </a:pPr>
                      <a:r>
                        <a:rPr lang="en-US"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tc>
                <a:tc>
                  <a:txBody>
                    <a:bodyPr/>
                    <a:lstStyle/>
                    <a:p>
                      <a:pPr marL="0" marR="0">
                        <a:lnSpc>
                          <a:spcPct val="107000"/>
                        </a:lnSpc>
                        <a:spcBef>
                          <a:spcPts val="0"/>
                        </a:spcBef>
                        <a:spcAft>
                          <a:spcPts val="0"/>
                        </a:spcAft>
                      </a:pPr>
                      <a:r>
                        <a:rPr lang="en-US"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tc>
                <a:tc>
                  <a:txBody>
                    <a:bodyPr/>
                    <a:lstStyle/>
                    <a:p>
                      <a:pPr marL="0" marR="0">
                        <a:lnSpc>
                          <a:spcPct val="107000"/>
                        </a:lnSpc>
                        <a:spcBef>
                          <a:spcPts val="0"/>
                        </a:spcBef>
                        <a:spcAft>
                          <a:spcPts val="0"/>
                        </a:spcAft>
                      </a:pPr>
                      <a:r>
                        <a:rPr lang="en-US"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tc>
                <a:tc>
                  <a:txBody>
                    <a:bodyPr/>
                    <a:lstStyle/>
                    <a:p>
                      <a:pPr marL="0" marR="0">
                        <a:lnSpc>
                          <a:spcPct val="107000"/>
                        </a:lnSpc>
                        <a:spcBef>
                          <a:spcPts val="0"/>
                        </a:spcBef>
                        <a:spcAft>
                          <a:spcPts val="0"/>
                        </a:spcAft>
                      </a:pPr>
                      <a:r>
                        <a:rPr lang="en-US"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tc>
                <a:extLst>
                  <a:ext uri="{0D108BD9-81ED-4DB2-BD59-A6C34878D82A}">
                    <a16:rowId xmlns:a16="http://schemas.microsoft.com/office/drawing/2014/main" val="3784747946"/>
                  </a:ext>
                </a:extLst>
              </a:tr>
              <a:tr h="512432">
                <a:tc>
                  <a:txBody>
                    <a:bodyPr/>
                    <a:lstStyle/>
                    <a:p>
                      <a:pPr marL="0" marR="0">
                        <a:lnSpc>
                          <a:spcPct val="107000"/>
                        </a:lnSpc>
                        <a:spcBef>
                          <a:spcPts val="0"/>
                        </a:spcBef>
                        <a:spcAft>
                          <a:spcPts val="0"/>
                        </a:spcAft>
                      </a:pPr>
                      <a:r>
                        <a:rPr lang="en-US" sz="1400" dirty="0">
                          <a:effectLst/>
                        </a:rPr>
                        <a:t>Flexibility Options (Storage and Demand Side Management)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tc>
                <a:tc>
                  <a:txBody>
                    <a:bodyPr/>
                    <a:lstStyle/>
                    <a:p>
                      <a:pPr marL="0" marR="0">
                        <a:lnSpc>
                          <a:spcPct val="107000"/>
                        </a:lnSpc>
                        <a:spcBef>
                          <a:spcPts val="0"/>
                        </a:spcBef>
                        <a:spcAft>
                          <a:spcPts val="0"/>
                        </a:spcAft>
                      </a:pPr>
                      <a:r>
                        <a:rPr lang="en-US"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tc>
                <a:tc>
                  <a:txBody>
                    <a:bodyPr/>
                    <a:lstStyle/>
                    <a:p>
                      <a:pPr marL="0" marR="0">
                        <a:lnSpc>
                          <a:spcPct val="107000"/>
                        </a:lnSpc>
                        <a:spcBef>
                          <a:spcPts val="0"/>
                        </a:spcBef>
                        <a:spcAft>
                          <a:spcPts val="0"/>
                        </a:spcAft>
                      </a:pPr>
                      <a:r>
                        <a:rPr lang="en-US"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tc>
                <a:tc>
                  <a:txBody>
                    <a:bodyPr/>
                    <a:lstStyle/>
                    <a:p>
                      <a:pPr marL="0" marR="0">
                        <a:lnSpc>
                          <a:spcPct val="107000"/>
                        </a:lnSpc>
                        <a:spcBef>
                          <a:spcPts val="0"/>
                        </a:spcBef>
                        <a:spcAft>
                          <a:spcPts val="0"/>
                        </a:spcAft>
                      </a:pPr>
                      <a:r>
                        <a:rPr lang="en-US"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tc>
                <a:tc>
                  <a:txBody>
                    <a:bodyPr/>
                    <a:lstStyle/>
                    <a:p>
                      <a:pPr marL="0" marR="0">
                        <a:lnSpc>
                          <a:spcPct val="107000"/>
                        </a:lnSpc>
                        <a:spcBef>
                          <a:spcPts val="0"/>
                        </a:spcBef>
                        <a:spcAft>
                          <a:spcPts val="0"/>
                        </a:spcAft>
                      </a:pPr>
                      <a:r>
                        <a:rPr lang="en-US"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tc>
                <a:tc>
                  <a:txBody>
                    <a:bodyPr/>
                    <a:lstStyle/>
                    <a:p>
                      <a:pPr marL="0" marR="0">
                        <a:lnSpc>
                          <a:spcPct val="107000"/>
                        </a:lnSpc>
                        <a:spcBef>
                          <a:spcPts val="0"/>
                        </a:spcBef>
                        <a:spcAft>
                          <a:spcPts val="0"/>
                        </a:spcAft>
                      </a:pPr>
                      <a:r>
                        <a:rPr lang="en-US" sz="1600" dirty="0">
                          <a:effectLst/>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tc>
                <a:extLst>
                  <a:ext uri="{0D108BD9-81ED-4DB2-BD59-A6C34878D82A}">
                    <a16:rowId xmlns:a16="http://schemas.microsoft.com/office/drawing/2014/main" val="131237149"/>
                  </a:ext>
                </a:extLst>
              </a:tr>
            </a:tbl>
          </a:graphicData>
        </a:graphic>
      </p:graphicFrame>
    </p:spTree>
    <p:extLst>
      <p:ext uri="{BB962C8B-B14F-4D97-AF65-F5344CB8AC3E}">
        <p14:creationId xmlns:p14="http://schemas.microsoft.com/office/powerpoint/2010/main" val="373669149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B175FBA-0A29-B398-ABF4-E4472BB39DD9}"/>
              </a:ext>
            </a:extLst>
          </p:cNvPr>
          <p:cNvSpPr>
            <a:spLocks noGrp="1"/>
          </p:cNvSpPr>
          <p:nvPr>
            <p:ph type="sldNum" sz="quarter" idx="12"/>
          </p:nvPr>
        </p:nvSpPr>
        <p:spPr/>
        <p:txBody>
          <a:bodyPr/>
          <a:lstStyle/>
          <a:p>
            <a:fld id="{F26FC048-DF4E-0746-B313-543F0DD72FCB}" type="slidenum">
              <a:rPr lang="en-GB" smtClean="0"/>
              <a:pPr/>
              <a:t>5</a:t>
            </a:fld>
            <a:endParaRPr lang="en-GB" dirty="0"/>
          </a:p>
        </p:txBody>
      </p:sp>
      <p:sp>
        <p:nvSpPr>
          <p:cNvPr id="9" name="Text Placeholder 3">
            <a:extLst>
              <a:ext uri="{FF2B5EF4-FFF2-40B4-BE49-F238E27FC236}">
                <a16:creationId xmlns:a16="http://schemas.microsoft.com/office/drawing/2014/main" id="{050DEBE3-C2FB-D0EB-F32D-45B440CEA58B}"/>
              </a:ext>
            </a:extLst>
          </p:cNvPr>
          <p:cNvSpPr>
            <a:spLocks noGrp="1"/>
          </p:cNvSpPr>
          <p:nvPr>
            <p:ph type="body" sz="quarter" idx="14"/>
          </p:nvPr>
        </p:nvSpPr>
        <p:spPr>
          <a:xfrm>
            <a:off x="263609" y="420625"/>
            <a:ext cx="10935855" cy="922400"/>
          </a:xfrm>
        </p:spPr>
        <p:txBody>
          <a:bodyPr>
            <a:normAutofit fontScale="92500" lnSpcReduction="10000"/>
          </a:bodyPr>
          <a:lstStyle/>
          <a:p>
            <a:r>
              <a:rPr lang="en-US" dirty="0">
                <a:latin typeface="Cambria" panose="02040503050406030204" pitchFamily="18" charset="0"/>
              </a:rPr>
              <a:t>EU Climate Policy and Electricity Market</a:t>
            </a:r>
          </a:p>
          <a:p>
            <a:r>
              <a:rPr lang="en-US" sz="2600" dirty="0">
                <a:latin typeface="Cambria" panose="02040503050406030204" pitchFamily="18" charset="0"/>
              </a:rPr>
              <a:t>Developing a Climate Lens </a:t>
            </a:r>
          </a:p>
        </p:txBody>
      </p:sp>
      <p:sp>
        <p:nvSpPr>
          <p:cNvPr id="7" name="TextBox 6">
            <a:extLst>
              <a:ext uri="{FF2B5EF4-FFF2-40B4-BE49-F238E27FC236}">
                <a16:creationId xmlns:a16="http://schemas.microsoft.com/office/drawing/2014/main" id="{3A2E5D73-4A9F-0483-C8F6-37A7C9782AAC}"/>
              </a:ext>
            </a:extLst>
          </p:cNvPr>
          <p:cNvSpPr txBox="1"/>
          <p:nvPr/>
        </p:nvSpPr>
        <p:spPr>
          <a:xfrm>
            <a:off x="263609" y="2437793"/>
            <a:ext cx="10935115" cy="34778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600" b="1" kern="1200" dirty="0">
                <a:solidFill>
                  <a:schemeClr val="tx1"/>
                </a:solidFill>
                <a:latin typeface="+mn-lt"/>
                <a:ea typeface="+mn-ea"/>
                <a:cs typeface="+mn-cs"/>
              </a:rPr>
              <a:t>Interaction with Climate Policy (</a:t>
            </a:r>
            <a:r>
              <a:rPr lang="en-US" sz="1600" b="1" dirty="0"/>
              <a:t>EU-ETS) </a:t>
            </a:r>
            <a:r>
              <a:rPr lang="en-US" sz="1600" b="1" kern="1200" dirty="0">
                <a:solidFill>
                  <a:schemeClr val="tx1"/>
                </a:solidFill>
                <a:latin typeface="+mn-lt"/>
                <a:ea typeface="+mn-ea"/>
                <a:cs typeface="+mn-cs"/>
              </a:rPr>
              <a:t> </a:t>
            </a:r>
          </a:p>
          <a:p>
            <a:pPr marL="285750" indent="-285750">
              <a:buFont typeface="Wingdings" panose="05000000000000000000" pitchFamily="2" charset="2"/>
              <a:buChar char="q"/>
              <a:defRPr/>
            </a:pPr>
            <a:r>
              <a:rPr lang="en-US" sz="1400" dirty="0"/>
              <a:t>Phasing </a:t>
            </a:r>
            <a:r>
              <a:rPr lang="en-US" sz="1400" b="0" kern="1200" dirty="0">
                <a:solidFill>
                  <a:schemeClr val="tx1"/>
                </a:solidFill>
                <a:latin typeface="+mn-lt"/>
                <a:ea typeface="+mn-ea"/>
                <a:cs typeface="+mn-cs"/>
              </a:rPr>
              <a:t>out of fossil-fuel based generation (higher marginal production costs </a:t>
            </a:r>
            <a:r>
              <a:rPr lang="en-US" sz="1400" kern="1200" dirty="0">
                <a:solidFill>
                  <a:schemeClr val="tx1"/>
                </a:solidFill>
                <a:effectLst/>
                <a:latin typeface="+mn-lt"/>
                <a:ea typeface="+mn-ea"/>
                <a:cs typeface="+mn-cs"/>
              </a:rPr>
              <a:t>fossil fuel-based power plants,</a:t>
            </a:r>
            <a:r>
              <a:rPr lang="en-US" sz="1400" b="0" kern="1200" dirty="0">
                <a:solidFill>
                  <a:schemeClr val="tx1"/>
                </a:solidFill>
                <a:latin typeface="+mn-lt"/>
                <a:ea typeface="+mn-ea"/>
                <a:cs typeface="+mn-cs"/>
              </a:rPr>
              <a:t> CO2 price embedded in these variable production costs shifting these plants at the end of merit order/interchanging their dispatch)  </a:t>
            </a:r>
          </a:p>
          <a:p>
            <a:pPr>
              <a:defRPr/>
            </a:pPr>
            <a:endParaRPr lang="en-US" sz="1600" b="0" kern="1200" dirty="0">
              <a:solidFill>
                <a:schemeClr val="tx1"/>
              </a:solidFill>
              <a:latin typeface="+mn-lt"/>
              <a:ea typeface="+mn-ea"/>
              <a:cs typeface="+mn-cs"/>
            </a:endParaRPr>
          </a:p>
          <a:p>
            <a:pPr>
              <a:defRPr/>
            </a:pPr>
            <a:r>
              <a:rPr lang="en-US" sz="1600" b="1" dirty="0"/>
              <a:t>Description of impacts on Desirable Outcomes</a:t>
            </a:r>
          </a:p>
          <a:p>
            <a:pPr marL="285750" indent="-285750">
              <a:buFont typeface="Wingdings" panose="05000000000000000000" pitchFamily="2" charset="2"/>
              <a:buChar char="ü"/>
            </a:pPr>
            <a:r>
              <a:rPr lang="en-US" sz="1400" kern="1200" dirty="0">
                <a:solidFill>
                  <a:schemeClr val="tx1"/>
                </a:solidFill>
                <a:effectLst/>
                <a:latin typeface="+mn-lt"/>
                <a:ea typeface="+mn-ea"/>
                <a:cs typeface="+mn-cs"/>
              </a:rPr>
              <a:t>Provide short-term signals for decarbonization :</a:t>
            </a:r>
          </a:p>
          <a:p>
            <a:pPr marL="742950" lvl="1" indent="-285750">
              <a:buFontTx/>
              <a:buChar char="-"/>
            </a:pPr>
            <a:r>
              <a:rPr lang="en-US" sz="1400" kern="1200" dirty="0">
                <a:solidFill>
                  <a:schemeClr val="tx1"/>
                </a:solidFill>
                <a:effectLst/>
                <a:latin typeface="+mn-lt"/>
                <a:ea typeface="+mn-ea"/>
                <a:cs typeface="+mn-cs"/>
              </a:rPr>
              <a:t>Producers are incentivized to reduce the share of these variable costs attributed to carbon emissions</a:t>
            </a:r>
          </a:p>
          <a:p>
            <a:pPr marL="742950" lvl="1" indent="-285750">
              <a:buFontTx/>
              <a:buChar char="-"/>
            </a:pPr>
            <a:r>
              <a:rPr lang="en-US" sz="1400" kern="1200" dirty="0">
                <a:solidFill>
                  <a:schemeClr val="tx1"/>
                </a:solidFill>
                <a:effectLst/>
                <a:latin typeface="+mn-lt"/>
                <a:ea typeface="+mn-ea"/>
                <a:cs typeface="+mn-cs"/>
              </a:rPr>
              <a:t>Energy consumers are provided with clear signals about scarcity, giving them the ability to adjust their consumption in line with changing conditions. </a:t>
            </a:r>
          </a:p>
          <a:p>
            <a:pPr marL="0" indent="0" algn="l" defTabSz="914400" rtl="0" eaLnBrk="1" latinLnBrk="0" hangingPunct="1">
              <a:buFont typeface="Wingdings" panose="05000000000000000000" pitchFamily="2" charset="2"/>
              <a:buNone/>
            </a:pPr>
            <a:endParaRPr lang="en-US" sz="1400" kern="1200" dirty="0">
              <a:solidFill>
                <a:schemeClr val="tx1"/>
              </a:solidFill>
              <a:effectLst/>
              <a:latin typeface="+mn-lt"/>
              <a:ea typeface="+mn-ea"/>
              <a:cs typeface="+mn-cs"/>
            </a:endParaRPr>
          </a:p>
          <a:p>
            <a:pPr marL="285750" indent="-285750" algn="l" defTabSz="914400" rtl="0" eaLnBrk="1" latinLnBrk="0" hangingPunct="1">
              <a:buFont typeface="Wingdings" panose="05000000000000000000" pitchFamily="2" charset="2"/>
              <a:buChar char="ü"/>
            </a:pPr>
            <a:r>
              <a:rPr lang="en-US" sz="1400" kern="1200" dirty="0">
                <a:solidFill>
                  <a:schemeClr val="tx1"/>
                </a:solidFill>
                <a:effectLst/>
                <a:latin typeface="+mn-lt"/>
                <a:ea typeface="+mn-ea"/>
                <a:cs typeface="+mn-cs"/>
              </a:rPr>
              <a:t>Does not provide long-term signals for decarbonization: if the expensive generators are pushed out of the merit order, the market clearing price clearing, then set by cheaper generators, will very likely not be high enough for the renewable and nuclear generators to be able to recover on their fixed costs. </a:t>
            </a:r>
          </a:p>
          <a:p>
            <a:pPr>
              <a:defRPr/>
            </a:pPr>
            <a:endParaRPr lang="en-US" sz="1600" b="0" kern="1200" dirty="0">
              <a:solidFill>
                <a:schemeClr val="tx1"/>
              </a:solidFill>
              <a:latin typeface="+mn-lt"/>
              <a:ea typeface="+mn-ea"/>
              <a:cs typeface="+mn-cs"/>
            </a:endParaRPr>
          </a:p>
          <a:p>
            <a:pPr marR="0" lvl="0" algn="l" defTabSz="914400" rtl="0" eaLnBrk="1" fontAlgn="auto" latinLnBrk="0" hangingPunct="1">
              <a:lnSpc>
                <a:spcPct val="100000"/>
              </a:lnSpc>
              <a:spcBef>
                <a:spcPts val="0"/>
              </a:spcBef>
              <a:spcAft>
                <a:spcPts val="0"/>
              </a:spcAft>
              <a:buClrTx/>
              <a:buSzTx/>
              <a:tabLst/>
              <a:defRPr/>
            </a:pPr>
            <a:endParaRPr lang="en-US" sz="1600" b="0" kern="1200" dirty="0">
              <a:solidFill>
                <a:schemeClr val="tx1"/>
              </a:solidFill>
              <a:latin typeface="+mn-lt"/>
              <a:ea typeface="+mn-ea"/>
              <a:cs typeface="+mn-cs"/>
            </a:endParaRPr>
          </a:p>
        </p:txBody>
      </p:sp>
      <p:sp>
        <p:nvSpPr>
          <p:cNvPr id="6" name="Content Placeholder 9">
            <a:extLst>
              <a:ext uri="{FF2B5EF4-FFF2-40B4-BE49-F238E27FC236}">
                <a16:creationId xmlns:a16="http://schemas.microsoft.com/office/drawing/2014/main" id="{6A65C4F3-2BD3-3643-BCE0-58DA11D650CA}"/>
              </a:ext>
            </a:extLst>
          </p:cNvPr>
          <p:cNvSpPr>
            <a:spLocks noGrp="1"/>
          </p:cNvSpPr>
          <p:nvPr>
            <p:ph idx="13"/>
          </p:nvPr>
        </p:nvSpPr>
        <p:spPr>
          <a:xfrm>
            <a:off x="263609" y="1434937"/>
            <a:ext cx="10072459" cy="910944"/>
          </a:xfrm>
        </p:spPr>
        <p:txBody>
          <a:bodyPr>
            <a:normAutofit/>
          </a:bodyPr>
          <a:lstStyle/>
          <a:p>
            <a:r>
              <a:rPr lang="en-US" sz="2000" dirty="0">
                <a:ea typeface="Calibri" panose="020F0502020204030204" pitchFamily="34" charset="0"/>
                <a:cs typeface="Times New Roman" panose="02020603050405020304" pitchFamily="18" charset="0"/>
              </a:rPr>
              <a:t> </a:t>
            </a:r>
            <a:r>
              <a:rPr lang="en-US" sz="2000" b="1" u="sng" dirty="0">
                <a:ea typeface="Calibri" panose="020F0502020204030204" pitchFamily="34" charset="0"/>
                <a:cs typeface="Times New Roman" panose="02020603050405020304" pitchFamily="18" charset="0"/>
              </a:rPr>
              <a:t>Short-term Pricing Mechanism</a:t>
            </a:r>
            <a:r>
              <a:rPr lang="en-US" sz="2000" b="1" dirty="0">
                <a:ea typeface="Calibri" panose="020F0502020204030204" pitchFamily="34" charset="0"/>
                <a:cs typeface="Times New Roman" panose="02020603050405020304" pitchFamily="18" charset="0"/>
              </a:rPr>
              <a:t>: </a:t>
            </a:r>
          </a:p>
          <a:p>
            <a:pPr lvl="1">
              <a:buFont typeface="Wingdings" panose="05000000000000000000" pitchFamily="2" charset="2"/>
              <a:buChar char="Ø"/>
            </a:pPr>
            <a:r>
              <a:rPr lang="en-US" sz="1600" dirty="0"/>
              <a:t>Marginal Pricing</a:t>
            </a:r>
          </a:p>
        </p:txBody>
      </p:sp>
    </p:spTree>
    <p:extLst>
      <p:ext uri="{BB962C8B-B14F-4D97-AF65-F5344CB8AC3E}">
        <p14:creationId xmlns:p14="http://schemas.microsoft.com/office/powerpoint/2010/main" val="377846700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B175FBA-0A29-B398-ABF4-E4472BB39DD9}"/>
              </a:ext>
            </a:extLst>
          </p:cNvPr>
          <p:cNvSpPr>
            <a:spLocks noGrp="1"/>
          </p:cNvSpPr>
          <p:nvPr>
            <p:ph type="sldNum" sz="quarter" idx="12"/>
          </p:nvPr>
        </p:nvSpPr>
        <p:spPr/>
        <p:txBody>
          <a:bodyPr/>
          <a:lstStyle/>
          <a:p>
            <a:fld id="{F26FC048-DF4E-0746-B313-543F0DD72FCB}" type="slidenum">
              <a:rPr lang="en-GB" smtClean="0"/>
              <a:pPr/>
              <a:t>6</a:t>
            </a:fld>
            <a:endParaRPr lang="en-GB" dirty="0"/>
          </a:p>
        </p:txBody>
      </p:sp>
      <p:sp>
        <p:nvSpPr>
          <p:cNvPr id="9" name="Text Placeholder 3">
            <a:extLst>
              <a:ext uri="{FF2B5EF4-FFF2-40B4-BE49-F238E27FC236}">
                <a16:creationId xmlns:a16="http://schemas.microsoft.com/office/drawing/2014/main" id="{050DEBE3-C2FB-D0EB-F32D-45B440CEA58B}"/>
              </a:ext>
            </a:extLst>
          </p:cNvPr>
          <p:cNvSpPr>
            <a:spLocks noGrp="1"/>
          </p:cNvSpPr>
          <p:nvPr>
            <p:ph type="body" sz="quarter" idx="14"/>
          </p:nvPr>
        </p:nvSpPr>
        <p:spPr>
          <a:xfrm>
            <a:off x="263609" y="420625"/>
            <a:ext cx="10935855" cy="922400"/>
          </a:xfrm>
        </p:spPr>
        <p:txBody>
          <a:bodyPr>
            <a:normAutofit fontScale="92500" lnSpcReduction="10000"/>
          </a:bodyPr>
          <a:lstStyle/>
          <a:p>
            <a:r>
              <a:rPr lang="en-US" dirty="0">
                <a:latin typeface="Cambria" panose="02040503050406030204" pitchFamily="18" charset="0"/>
              </a:rPr>
              <a:t>EU Climate Policy and Electricity Market</a:t>
            </a:r>
          </a:p>
          <a:p>
            <a:r>
              <a:rPr lang="en-US" sz="2600" dirty="0">
                <a:latin typeface="Cambria" panose="02040503050406030204" pitchFamily="18" charset="0"/>
              </a:rPr>
              <a:t>Developing a Climate Lens </a:t>
            </a:r>
          </a:p>
        </p:txBody>
      </p:sp>
      <p:sp>
        <p:nvSpPr>
          <p:cNvPr id="7" name="TextBox 6">
            <a:extLst>
              <a:ext uri="{FF2B5EF4-FFF2-40B4-BE49-F238E27FC236}">
                <a16:creationId xmlns:a16="http://schemas.microsoft.com/office/drawing/2014/main" id="{3A2E5D73-4A9F-0483-C8F6-37A7C9782AAC}"/>
              </a:ext>
            </a:extLst>
          </p:cNvPr>
          <p:cNvSpPr txBox="1"/>
          <p:nvPr/>
        </p:nvSpPr>
        <p:spPr>
          <a:xfrm>
            <a:off x="263609" y="2253969"/>
            <a:ext cx="10935115" cy="403187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600" b="1" kern="1200" dirty="0">
                <a:solidFill>
                  <a:schemeClr val="tx1"/>
                </a:solidFill>
                <a:latin typeface="+mn-lt"/>
                <a:ea typeface="+mn-ea"/>
                <a:cs typeface="+mn-cs"/>
              </a:rPr>
              <a:t>Interaction with Climate Policy (ETS, RED, EE)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400" dirty="0"/>
              <a:t>EU-ETS: CO2 price signal may not be as effective at phasing out fossil fuel-based producers when such emergency measures are in place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400" b="0" kern="1200" dirty="0">
                <a:solidFill>
                  <a:schemeClr val="tx1"/>
                </a:solidFill>
                <a:latin typeface="+mn-lt"/>
                <a:ea typeface="+mn-ea"/>
                <a:cs typeface="+mn-cs"/>
              </a:rPr>
              <a:t>RED: </a:t>
            </a:r>
            <a:r>
              <a:rPr lang="en-US" sz="1400" dirty="0"/>
              <a:t>political uncertainty may hamper the way to achieving RED targets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400" dirty="0"/>
              <a:t>EE:  Factors of decreasing gas demand (fuel switching, weather, efficiency,…) and the proportion of their role in driving this fall remain uncertain, questioning the extent to which they led to permanent gas demand reduction  </a:t>
            </a:r>
          </a:p>
          <a:p>
            <a:pPr marR="0" lvl="0" algn="l" defTabSz="914400" rtl="0" eaLnBrk="1" fontAlgn="auto" latinLnBrk="0" hangingPunct="1">
              <a:lnSpc>
                <a:spcPct val="100000"/>
              </a:lnSpc>
              <a:spcBef>
                <a:spcPts val="0"/>
              </a:spcBef>
              <a:spcAft>
                <a:spcPts val="0"/>
              </a:spcAft>
              <a:buClrTx/>
              <a:buSzTx/>
              <a:tabLst/>
              <a:defRPr/>
            </a:pPr>
            <a:endParaRPr lang="en-US" sz="1400" dirty="0"/>
          </a:p>
          <a:p>
            <a:pPr>
              <a:defRPr/>
            </a:pPr>
            <a:r>
              <a:rPr lang="en-US" sz="1600" b="1" dirty="0"/>
              <a:t>Description of impacts on Desirable Outcomes</a:t>
            </a:r>
          </a:p>
          <a:p>
            <a:pPr marL="285750" indent="-285750">
              <a:buFont typeface="Wingdings" panose="05000000000000000000" pitchFamily="2" charset="2"/>
              <a:buChar char="ü"/>
            </a:pPr>
            <a:r>
              <a:rPr lang="en-US" sz="1400" kern="1200" dirty="0">
                <a:solidFill>
                  <a:schemeClr val="tx1"/>
                </a:solidFill>
                <a:effectLst/>
                <a:latin typeface="+mn-lt"/>
                <a:ea typeface="+mn-ea"/>
                <a:cs typeface="+mn-cs"/>
              </a:rPr>
              <a:t>Does not provide short-term signals for decarbonization :</a:t>
            </a:r>
          </a:p>
          <a:p>
            <a:pPr marL="742950" lvl="1" indent="-285750">
              <a:buFontTx/>
              <a:buChar char="-"/>
            </a:pPr>
            <a:r>
              <a:rPr lang="en-US" sz="1400" dirty="0"/>
              <a:t>Distortive effect on the marginal pricing system, which consequently does no longer provide short-term signals for decarbonization. If most renewable generators have fixed long-term off-take contracts in place, some of them remains exposed to wholesale price swings</a:t>
            </a:r>
            <a:br>
              <a:rPr lang="en-US" sz="1400" dirty="0"/>
            </a:br>
            <a:endParaRPr lang="en-US" sz="1400" dirty="0"/>
          </a:p>
          <a:p>
            <a:pPr marL="285750" indent="-285750" algn="l" defTabSz="914400" rtl="0" eaLnBrk="1" latinLnBrk="0" hangingPunct="1">
              <a:buFont typeface="Wingdings" panose="05000000000000000000" pitchFamily="2" charset="2"/>
              <a:buChar char="ü"/>
            </a:pPr>
            <a:r>
              <a:rPr lang="en-US" sz="1400" kern="1200" dirty="0">
                <a:solidFill>
                  <a:schemeClr val="tx1"/>
                </a:solidFill>
                <a:effectLst/>
                <a:latin typeface="+mn-lt"/>
                <a:ea typeface="+mn-ea"/>
                <a:cs typeface="+mn-cs"/>
              </a:rPr>
              <a:t>Does not provide long-term signals for decarbonization:</a:t>
            </a:r>
          </a:p>
          <a:p>
            <a:pPr marL="742950" lvl="1" indent="-285750">
              <a:buFontTx/>
              <a:buChar char="-"/>
            </a:pPr>
            <a:r>
              <a:rPr lang="en-US" sz="1400" dirty="0"/>
              <a:t>Emergency interventions create policy uncertainty resulting in investments being postponed until a clearer and more stable market environment has been reached</a:t>
            </a:r>
            <a:br>
              <a:rPr lang="en-US" sz="1400" dirty="0"/>
            </a:br>
            <a:endParaRPr lang="en-US" sz="1400" dirty="0"/>
          </a:p>
          <a:p>
            <a:pPr marL="285750" indent="-285750">
              <a:buFont typeface="Wingdings" panose="05000000000000000000" pitchFamily="2" charset="2"/>
              <a:buChar char="ü"/>
            </a:pPr>
            <a:r>
              <a:rPr lang="en-US" sz="1400" kern="1200" dirty="0">
                <a:solidFill>
                  <a:schemeClr val="tx1"/>
                </a:solidFill>
                <a:effectLst/>
                <a:latin typeface="+mn-lt"/>
                <a:ea typeface="+mn-ea"/>
                <a:cs typeface="+mn-cs"/>
              </a:rPr>
              <a:t>A</a:t>
            </a:r>
            <a:r>
              <a:rPr lang="en-US" sz="1400" dirty="0"/>
              <a:t>llow for the EU industry to maintain their competitive advantage, and ensure electricity affordability for all consumers</a:t>
            </a:r>
            <a:endParaRPr lang="en-US" sz="1400" kern="1200" dirty="0">
              <a:solidFill>
                <a:schemeClr val="tx1"/>
              </a:solidFill>
              <a:effectLst/>
              <a:latin typeface="+mn-lt"/>
              <a:ea typeface="+mn-ea"/>
              <a:cs typeface="+mn-cs"/>
            </a:endParaRPr>
          </a:p>
          <a:p>
            <a:pPr marL="742950" lvl="1" indent="-285750">
              <a:buFontTx/>
              <a:buChar char="-"/>
            </a:pPr>
            <a:r>
              <a:rPr lang="en-US" sz="1400" dirty="0"/>
              <a:t>Designed and implemented to address the shortcomings of the marginal pricing system in a situation of crisis (resulting in some inframarginal  producers extracting unreasonable profits and consumers seeing their electricity bills skyrocketing)</a:t>
            </a:r>
          </a:p>
        </p:txBody>
      </p:sp>
      <p:sp>
        <p:nvSpPr>
          <p:cNvPr id="17" name="Content Placeholder 9">
            <a:extLst>
              <a:ext uri="{FF2B5EF4-FFF2-40B4-BE49-F238E27FC236}">
                <a16:creationId xmlns:a16="http://schemas.microsoft.com/office/drawing/2014/main" id="{189F315D-A465-9406-FA3C-5BBD20FC5A9E}"/>
              </a:ext>
            </a:extLst>
          </p:cNvPr>
          <p:cNvSpPr>
            <a:spLocks noGrp="1"/>
          </p:cNvSpPr>
          <p:nvPr>
            <p:ph idx="13"/>
          </p:nvPr>
        </p:nvSpPr>
        <p:spPr>
          <a:xfrm>
            <a:off x="263609" y="1434937"/>
            <a:ext cx="10072459" cy="910944"/>
          </a:xfrm>
        </p:spPr>
        <p:txBody>
          <a:bodyPr>
            <a:normAutofit/>
          </a:bodyPr>
          <a:lstStyle/>
          <a:p>
            <a:r>
              <a:rPr lang="en-US" sz="2000" dirty="0">
                <a:ea typeface="Calibri" panose="020F0502020204030204" pitchFamily="34" charset="0"/>
                <a:cs typeface="Times New Roman" panose="02020603050405020304" pitchFamily="18" charset="0"/>
              </a:rPr>
              <a:t> </a:t>
            </a:r>
            <a:r>
              <a:rPr lang="en-US" sz="2000" b="1" u="sng" dirty="0">
                <a:ea typeface="Calibri" panose="020F0502020204030204" pitchFamily="34" charset="0"/>
                <a:cs typeface="Times New Roman" panose="02020603050405020304" pitchFamily="18" charset="0"/>
              </a:rPr>
              <a:t>Short-term / Emergency Interventions</a:t>
            </a:r>
            <a:r>
              <a:rPr lang="en-US" sz="2000" b="1" dirty="0">
                <a:ea typeface="Calibri" panose="020F0502020204030204" pitchFamily="34" charset="0"/>
                <a:cs typeface="Times New Roman" panose="02020603050405020304" pitchFamily="18" charset="0"/>
              </a:rPr>
              <a:t>: </a:t>
            </a:r>
          </a:p>
          <a:p>
            <a:pPr lvl="1">
              <a:buFont typeface="Wingdings" panose="05000000000000000000" pitchFamily="2" charset="2"/>
              <a:buChar char="Ø"/>
            </a:pPr>
            <a:r>
              <a:rPr lang="en-US" sz="1600" dirty="0"/>
              <a:t>Iberian exception ; Inframarginal Revenue Cap ; Windfall Profit Tax ; Peak Demand Reduction Measures </a:t>
            </a:r>
          </a:p>
        </p:txBody>
      </p:sp>
    </p:spTree>
    <p:extLst>
      <p:ext uri="{BB962C8B-B14F-4D97-AF65-F5344CB8AC3E}">
        <p14:creationId xmlns:p14="http://schemas.microsoft.com/office/powerpoint/2010/main" val="301583147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B175FBA-0A29-B398-ABF4-E4472BB39DD9}"/>
              </a:ext>
            </a:extLst>
          </p:cNvPr>
          <p:cNvSpPr>
            <a:spLocks noGrp="1"/>
          </p:cNvSpPr>
          <p:nvPr>
            <p:ph type="sldNum" sz="quarter" idx="12"/>
          </p:nvPr>
        </p:nvSpPr>
        <p:spPr/>
        <p:txBody>
          <a:bodyPr/>
          <a:lstStyle/>
          <a:p>
            <a:fld id="{F26FC048-DF4E-0746-B313-543F0DD72FCB}" type="slidenum">
              <a:rPr lang="en-GB" smtClean="0"/>
              <a:pPr/>
              <a:t>7</a:t>
            </a:fld>
            <a:endParaRPr lang="en-GB" dirty="0"/>
          </a:p>
        </p:txBody>
      </p:sp>
      <p:sp>
        <p:nvSpPr>
          <p:cNvPr id="9" name="Text Placeholder 3">
            <a:extLst>
              <a:ext uri="{FF2B5EF4-FFF2-40B4-BE49-F238E27FC236}">
                <a16:creationId xmlns:a16="http://schemas.microsoft.com/office/drawing/2014/main" id="{050DEBE3-C2FB-D0EB-F32D-45B440CEA58B}"/>
              </a:ext>
            </a:extLst>
          </p:cNvPr>
          <p:cNvSpPr>
            <a:spLocks noGrp="1"/>
          </p:cNvSpPr>
          <p:nvPr>
            <p:ph type="body" sz="quarter" idx="14"/>
          </p:nvPr>
        </p:nvSpPr>
        <p:spPr>
          <a:xfrm>
            <a:off x="263609" y="420625"/>
            <a:ext cx="10935855" cy="922400"/>
          </a:xfrm>
        </p:spPr>
        <p:txBody>
          <a:bodyPr>
            <a:normAutofit fontScale="92500" lnSpcReduction="10000"/>
          </a:bodyPr>
          <a:lstStyle/>
          <a:p>
            <a:r>
              <a:rPr lang="en-US" dirty="0">
                <a:latin typeface="Cambria" panose="02040503050406030204" pitchFamily="18" charset="0"/>
              </a:rPr>
              <a:t>EU Climate Policy and Electricity Market</a:t>
            </a:r>
          </a:p>
          <a:p>
            <a:r>
              <a:rPr lang="en-US" sz="2600" dirty="0">
                <a:latin typeface="Cambria" panose="02040503050406030204" pitchFamily="18" charset="0"/>
              </a:rPr>
              <a:t>Developing a Climate Lens </a:t>
            </a:r>
          </a:p>
        </p:txBody>
      </p:sp>
      <p:sp>
        <p:nvSpPr>
          <p:cNvPr id="7" name="TextBox 6">
            <a:extLst>
              <a:ext uri="{FF2B5EF4-FFF2-40B4-BE49-F238E27FC236}">
                <a16:creationId xmlns:a16="http://schemas.microsoft.com/office/drawing/2014/main" id="{3A2E5D73-4A9F-0483-C8F6-37A7C9782AAC}"/>
              </a:ext>
            </a:extLst>
          </p:cNvPr>
          <p:cNvSpPr txBox="1"/>
          <p:nvPr/>
        </p:nvSpPr>
        <p:spPr>
          <a:xfrm>
            <a:off x="263609" y="2253969"/>
            <a:ext cx="11366416" cy="407335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b="1" kern="1200" dirty="0">
                <a:solidFill>
                  <a:schemeClr val="tx1"/>
                </a:solidFill>
                <a:latin typeface="+mn-lt"/>
                <a:ea typeface="+mn-ea"/>
                <a:cs typeface="+mn-cs"/>
              </a:rPr>
              <a:t>Interaction with Climate Policy (ETS, RED) </a:t>
            </a:r>
          </a:p>
          <a:p>
            <a:pPr marL="285750" indent="-285750">
              <a:buFont typeface="Wingdings" panose="05000000000000000000" pitchFamily="2" charset="2"/>
              <a:buChar char="q"/>
              <a:defRPr/>
            </a:pPr>
            <a:r>
              <a:rPr lang="en-US" sz="1600" dirty="0"/>
              <a:t>EU ETS: Electro-intensive industries claiming the indirect emissions cost compensation might be more reluctant to enter PPAs (solved in ETS4)</a:t>
            </a:r>
            <a:endParaRPr lang="en-US" sz="1600" b="0" kern="1200" dirty="0">
              <a:solidFill>
                <a:schemeClr val="tx1"/>
              </a:solidFill>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600" dirty="0"/>
              <a:t>RED: Long-term contracts and Forward markets are important ways of financing renewables deployment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US" sz="1600" b="0" kern="1200" dirty="0">
              <a:solidFill>
                <a:schemeClr val="tx1"/>
              </a:solidFill>
              <a:latin typeface="+mn-lt"/>
              <a:ea typeface="+mn-ea"/>
              <a:cs typeface="+mn-cs"/>
            </a:endParaRPr>
          </a:p>
          <a:p>
            <a:pPr>
              <a:defRPr/>
            </a:pPr>
            <a:r>
              <a:rPr lang="en-US" b="1" dirty="0"/>
              <a:t>Description of impacts on Desirable Outcomes</a:t>
            </a:r>
          </a:p>
          <a:p>
            <a:pPr marL="285750" indent="-285750">
              <a:buFont typeface="Wingdings" panose="05000000000000000000" pitchFamily="2" charset="2"/>
              <a:buChar char="ü"/>
            </a:pPr>
            <a:r>
              <a:rPr lang="en-US" sz="1600" dirty="0"/>
              <a:t>Neutral impact on</a:t>
            </a:r>
            <a:r>
              <a:rPr lang="en-US" sz="1600" kern="1200" dirty="0">
                <a:solidFill>
                  <a:schemeClr val="tx1"/>
                </a:solidFill>
                <a:effectLst/>
                <a:latin typeface="+mn-lt"/>
                <a:ea typeface="+mn-ea"/>
                <a:cs typeface="+mn-cs"/>
              </a:rPr>
              <a:t> short-term signals for decarbonization </a:t>
            </a:r>
          </a:p>
          <a:p>
            <a:pPr marL="742950" lvl="1" indent="-285750">
              <a:buFontTx/>
              <a:buChar char="-"/>
            </a:pPr>
            <a:r>
              <a:rPr lang="en-US" sz="1600" dirty="0"/>
              <a:t>Could argue it may lower spot market liquidity</a:t>
            </a:r>
            <a:br>
              <a:rPr lang="en-US" sz="1600" dirty="0"/>
            </a:br>
            <a:endParaRPr lang="en-US" sz="1600" dirty="0"/>
          </a:p>
          <a:p>
            <a:pPr marL="285750" indent="-285750" algn="l" defTabSz="914400" rtl="0" eaLnBrk="1" latinLnBrk="0" hangingPunct="1">
              <a:buFont typeface="Wingdings" panose="05000000000000000000" pitchFamily="2" charset="2"/>
              <a:buChar char="ü"/>
            </a:pPr>
            <a:r>
              <a:rPr lang="en-US" sz="1600" kern="1200" dirty="0">
                <a:solidFill>
                  <a:schemeClr val="tx1"/>
                </a:solidFill>
                <a:effectLst/>
                <a:latin typeface="+mn-lt"/>
                <a:ea typeface="+mn-ea"/>
                <a:cs typeface="+mn-cs"/>
              </a:rPr>
              <a:t>Provide long-term signals for decarbonization, </a:t>
            </a:r>
            <a:r>
              <a:rPr lang="en-US" sz="1600" dirty="0"/>
              <a:t>competitive advantage to final consumers, energy affordability and security of supply </a:t>
            </a:r>
            <a:endParaRPr lang="en-US" sz="1600" kern="1200" dirty="0">
              <a:solidFill>
                <a:schemeClr val="tx1"/>
              </a:solidFill>
              <a:effectLst/>
              <a:latin typeface="+mn-lt"/>
              <a:ea typeface="+mn-ea"/>
              <a:cs typeface="+mn-cs"/>
            </a:endParaRPr>
          </a:p>
          <a:p>
            <a:pPr marL="742950" lvl="1" indent="-285750">
              <a:buFontTx/>
              <a:buChar char="-"/>
            </a:pPr>
            <a:r>
              <a:rPr lang="en-US" sz="1600" dirty="0"/>
              <a:t>De-risk and incentivize renewables and low carbon investments  providing long-term price visibility and stability</a:t>
            </a:r>
          </a:p>
          <a:p>
            <a:pPr marL="742950" marR="0" lvl="1" indent="-285750">
              <a:lnSpc>
                <a:spcPct val="107000"/>
              </a:lnSpc>
              <a:spcBef>
                <a:spcPts val="0"/>
              </a:spcBef>
              <a:spcAft>
                <a:spcPts val="800"/>
              </a:spcAft>
              <a:buFontTx/>
              <a:buChar char="-"/>
            </a:pPr>
            <a:r>
              <a:rPr lang="en-US" sz="1600" dirty="0"/>
              <a:t>Hedge final customers against price volatility</a:t>
            </a:r>
          </a:p>
          <a:p>
            <a:pPr marL="285750" indent="-285750">
              <a:lnSpc>
                <a:spcPct val="107000"/>
              </a:lnSpc>
              <a:spcAft>
                <a:spcPts val="800"/>
              </a:spcAft>
              <a:buFont typeface="Wingdings" panose="05000000000000000000" pitchFamily="2" charset="2"/>
              <a:buChar char="ü"/>
            </a:pPr>
            <a:r>
              <a:rPr lang="en-US" sz="1600" dirty="0"/>
              <a:t>Provide end consumers with a competitive advantage, ensure affordability and security of supply </a:t>
            </a:r>
            <a:br>
              <a:rPr lang="en-US" sz="1600" dirty="0"/>
            </a:br>
            <a:r>
              <a:rPr lang="en-US" sz="1600" dirty="0"/>
              <a:t>    -      Well designed, and used in a balanced and proportionate way to maintain competition, encourage market liquidity</a:t>
            </a:r>
          </a:p>
          <a:p>
            <a:pPr marL="0" lvl="1"/>
            <a:endParaRPr lang="en-US" sz="1400" dirty="0"/>
          </a:p>
        </p:txBody>
      </p:sp>
      <p:sp>
        <p:nvSpPr>
          <p:cNvPr id="17" name="Content Placeholder 9">
            <a:extLst>
              <a:ext uri="{FF2B5EF4-FFF2-40B4-BE49-F238E27FC236}">
                <a16:creationId xmlns:a16="http://schemas.microsoft.com/office/drawing/2014/main" id="{189F315D-A465-9406-FA3C-5BBD20FC5A9E}"/>
              </a:ext>
            </a:extLst>
          </p:cNvPr>
          <p:cNvSpPr>
            <a:spLocks noGrp="1"/>
          </p:cNvSpPr>
          <p:nvPr>
            <p:ph idx="13"/>
          </p:nvPr>
        </p:nvSpPr>
        <p:spPr>
          <a:xfrm>
            <a:off x="263609" y="1434937"/>
            <a:ext cx="10072459" cy="910944"/>
          </a:xfrm>
        </p:spPr>
        <p:txBody>
          <a:bodyPr>
            <a:normAutofit/>
          </a:bodyPr>
          <a:lstStyle/>
          <a:p>
            <a:r>
              <a:rPr lang="en-US" sz="2000" dirty="0">
                <a:ea typeface="Calibri" panose="020F0502020204030204" pitchFamily="34" charset="0"/>
                <a:cs typeface="Times New Roman" panose="02020603050405020304" pitchFamily="18" charset="0"/>
              </a:rPr>
              <a:t> </a:t>
            </a:r>
            <a:r>
              <a:rPr lang="en-US" sz="2000" b="1" u="sng" dirty="0">
                <a:ea typeface="Calibri" panose="020F0502020204030204" pitchFamily="34" charset="0"/>
                <a:cs typeface="Times New Roman" panose="02020603050405020304" pitchFamily="18" charset="0"/>
              </a:rPr>
              <a:t>Long-term Instruments / Pricing Mechanisms</a:t>
            </a:r>
            <a:r>
              <a:rPr lang="en-US" sz="2000" b="1" dirty="0">
                <a:ea typeface="Calibri" panose="020F0502020204030204" pitchFamily="34" charset="0"/>
                <a:cs typeface="Times New Roman" panose="02020603050405020304" pitchFamily="18" charset="0"/>
              </a:rPr>
              <a:t>: </a:t>
            </a:r>
          </a:p>
          <a:p>
            <a:pPr lvl="1">
              <a:buFont typeface="Wingdings" panose="05000000000000000000" pitchFamily="2" charset="2"/>
              <a:buChar char="Ø"/>
            </a:pPr>
            <a:r>
              <a:rPr lang="en-US" sz="1600" dirty="0"/>
              <a:t>Long-Term Contracts (PPAs, </a:t>
            </a:r>
            <a:r>
              <a:rPr lang="en-US" sz="1600" dirty="0" err="1"/>
              <a:t>CfDs</a:t>
            </a:r>
            <a:r>
              <a:rPr lang="en-US" sz="1600" dirty="0"/>
              <a:t>) ; Forward Markets</a:t>
            </a:r>
          </a:p>
        </p:txBody>
      </p:sp>
    </p:spTree>
    <p:extLst>
      <p:ext uri="{BB962C8B-B14F-4D97-AF65-F5344CB8AC3E}">
        <p14:creationId xmlns:p14="http://schemas.microsoft.com/office/powerpoint/2010/main" val="265692913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B175FBA-0A29-B398-ABF4-E4472BB39DD9}"/>
              </a:ext>
            </a:extLst>
          </p:cNvPr>
          <p:cNvSpPr>
            <a:spLocks noGrp="1"/>
          </p:cNvSpPr>
          <p:nvPr>
            <p:ph type="sldNum" sz="quarter" idx="12"/>
          </p:nvPr>
        </p:nvSpPr>
        <p:spPr/>
        <p:txBody>
          <a:bodyPr/>
          <a:lstStyle/>
          <a:p>
            <a:fld id="{F26FC048-DF4E-0746-B313-543F0DD72FCB}" type="slidenum">
              <a:rPr lang="en-GB" smtClean="0"/>
              <a:pPr/>
              <a:t>8</a:t>
            </a:fld>
            <a:endParaRPr lang="en-GB" dirty="0"/>
          </a:p>
        </p:txBody>
      </p:sp>
      <p:sp>
        <p:nvSpPr>
          <p:cNvPr id="9" name="Text Placeholder 3">
            <a:extLst>
              <a:ext uri="{FF2B5EF4-FFF2-40B4-BE49-F238E27FC236}">
                <a16:creationId xmlns:a16="http://schemas.microsoft.com/office/drawing/2014/main" id="{050DEBE3-C2FB-D0EB-F32D-45B440CEA58B}"/>
              </a:ext>
            </a:extLst>
          </p:cNvPr>
          <p:cNvSpPr>
            <a:spLocks noGrp="1"/>
          </p:cNvSpPr>
          <p:nvPr>
            <p:ph type="body" sz="quarter" idx="14"/>
          </p:nvPr>
        </p:nvSpPr>
        <p:spPr>
          <a:xfrm>
            <a:off x="263609" y="420625"/>
            <a:ext cx="10935855" cy="922400"/>
          </a:xfrm>
        </p:spPr>
        <p:txBody>
          <a:bodyPr>
            <a:normAutofit fontScale="92500" lnSpcReduction="10000"/>
          </a:bodyPr>
          <a:lstStyle/>
          <a:p>
            <a:r>
              <a:rPr lang="en-US" dirty="0">
                <a:latin typeface="Cambria" panose="02040503050406030204" pitchFamily="18" charset="0"/>
              </a:rPr>
              <a:t>EU Climate Policy and Electricity Market</a:t>
            </a:r>
          </a:p>
          <a:p>
            <a:r>
              <a:rPr lang="en-US" sz="2600" dirty="0">
                <a:latin typeface="Cambria" panose="02040503050406030204" pitchFamily="18" charset="0"/>
              </a:rPr>
              <a:t>Developing a Climate Lens </a:t>
            </a:r>
          </a:p>
        </p:txBody>
      </p:sp>
      <p:sp>
        <p:nvSpPr>
          <p:cNvPr id="7" name="TextBox 6">
            <a:extLst>
              <a:ext uri="{FF2B5EF4-FFF2-40B4-BE49-F238E27FC236}">
                <a16:creationId xmlns:a16="http://schemas.microsoft.com/office/drawing/2014/main" id="{3A2E5D73-4A9F-0483-C8F6-37A7C9782AAC}"/>
              </a:ext>
            </a:extLst>
          </p:cNvPr>
          <p:cNvSpPr txBox="1"/>
          <p:nvPr/>
        </p:nvSpPr>
        <p:spPr>
          <a:xfrm>
            <a:off x="270933" y="2116283"/>
            <a:ext cx="10935115" cy="449353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600" b="1" kern="1200" dirty="0">
                <a:solidFill>
                  <a:schemeClr val="tx1"/>
                </a:solidFill>
                <a:latin typeface="+mn-lt"/>
                <a:ea typeface="+mn-ea"/>
                <a:cs typeface="+mn-cs"/>
              </a:rPr>
              <a:t>Interaction with Climate Policy (ETS, RED)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400" b="0" kern="1200" dirty="0">
                <a:solidFill>
                  <a:schemeClr val="tx1"/>
                </a:solidFill>
                <a:latin typeface="+mn-lt"/>
                <a:ea typeface="+mn-ea"/>
                <a:cs typeface="+mn-cs"/>
              </a:rPr>
              <a:t>ETS: Phasing out of fossil-fuel based generation (priority dispatch of RES in the spot market)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400" b="0" kern="1200" dirty="0">
                <a:solidFill>
                  <a:schemeClr val="tx1"/>
                </a:solidFill>
                <a:latin typeface="+mn-lt"/>
                <a:ea typeface="+mn-ea"/>
                <a:cs typeface="+mn-cs"/>
              </a:rPr>
              <a:t>RED: in achieving targets renewables targets: ‘the more flexibility, the more renewables integration”</a:t>
            </a:r>
          </a:p>
          <a:p>
            <a:pPr marR="0" lvl="0" algn="l" defTabSz="914400" rtl="0" eaLnBrk="1" fontAlgn="auto" latinLnBrk="0" hangingPunct="1">
              <a:lnSpc>
                <a:spcPct val="100000"/>
              </a:lnSpc>
              <a:spcBef>
                <a:spcPts val="0"/>
              </a:spcBef>
              <a:spcAft>
                <a:spcPts val="0"/>
              </a:spcAft>
              <a:buClrTx/>
              <a:buSzTx/>
              <a:tabLst/>
              <a:defRPr/>
            </a:pPr>
            <a:endParaRPr lang="en-US" sz="1600" b="0" kern="1200" dirty="0">
              <a:solidFill>
                <a:schemeClr val="tx1"/>
              </a:solidFill>
              <a:latin typeface="+mn-lt"/>
              <a:ea typeface="+mn-ea"/>
              <a:cs typeface="+mn-cs"/>
            </a:endParaRPr>
          </a:p>
          <a:p>
            <a:pPr>
              <a:defRPr/>
            </a:pPr>
            <a:r>
              <a:rPr lang="en-US" sz="1600" b="1" dirty="0"/>
              <a:t>Description of impacts on Desirable Outcomes</a:t>
            </a:r>
          </a:p>
          <a:p>
            <a:pPr marL="285750" indent="-285750">
              <a:buFont typeface="Wingdings" panose="05000000000000000000" pitchFamily="2" charset="2"/>
              <a:buChar char="ü"/>
            </a:pPr>
            <a:r>
              <a:rPr lang="en-US" sz="1400" kern="1200" dirty="0">
                <a:solidFill>
                  <a:schemeClr val="tx1"/>
                </a:solidFill>
                <a:effectLst/>
                <a:latin typeface="+mn-lt"/>
                <a:ea typeface="+mn-ea"/>
                <a:cs typeface="+mn-cs"/>
              </a:rPr>
              <a:t>Provide short-term signals for decarbonization :</a:t>
            </a:r>
          </a:p>
          <a:p>
            <a:pPr marL="742950" lvl="1" indent="-285750">
              <a:buFontTx/>
              <a:buChar char="-"/>
            </a:pPr>
            <a:r>
              <a:rPr lang="en-US" sz="1400" dirty="0"/>
              <a:t>Increase market liquidity (participation of storage, demand side, aggregators)</a:t>
            </a:r>
          </a:p>
          <a:p>
            <a:pPr marL="742950" lvl="1" indent="-285750">
              <a:buFontTx/>
              <a:buChar char="-"/>
              <a:defRPr/>
            </a:pPr>
            <a:r>
              <a:rPr lang="en-US" sz="1400" dirty="0"/>
              <a:t>Avoid curtailment and increase resource efficiency</a:t>
            </a:r>
          </a:p>
          <a:p>
            <a:pPr marL="742950" lvl="1" indent="-285750">
              <a:buFontTx/>
              <a:buChar char="-"/>
              <a:defRPr/>
            </a:pPr>
            <a:r>
              <a:rPr lang="en-US" sz="1400" dirty="0"/>
              <a:t>Optimization of demand curve</a:t>
            </a:r>
          </a:p>
          <a:p>
            <a:pPr marL="742950" lvl="1" indent="-285750">
              <a:buFontTx/>
              <a:buChar char="-"/>
              <a:defRPr/>
            </a:pPr>
            <a:r>
              <a:rPr lang="en-US" sz="1400" dirty="0"/>
              <a:t>Phasing out of fossil-based plants from merit order through peak shaving</a:t>
            </a:r>
            <a:endParaRPr lang="en-US" sz="1600" b="0" kern="1200" dirty="0">
              <a:solidFill>
                <a:schemeClr val="tx1"/>
              </a:solidFill>
              <a:latin typeface="+mn-lt"/>
              <a:ea typeface="+mn-ea"/>
              <a:cs typeface="+mn-cs"/>
            </a:endParaRPr>
          </a:p>
          <a:p>
            <a:pPr marL="285750" indent="-285750" algn="l" defTabSz="914400" rtl="0" eaLnBrk="1" latinLnBrk="0" hangingPunct="1">
              <a:buFont typeface="Wingdings" panose="05000000000000000000" pitchFamily="2" charset="2"/>
              <a:buChar char="ü"/>
            </a:pPr>
            <a:r>
              <a:rPr lang="en-US" sz="1400" kern="1200" dirty="0">
                <a:solidFill>
                  <a:schemeClr val="tx1"/>
                </a:solidFill>
                <a:effectLst/>
                <a:latin typeface="+mn-lt"/>
                <a:ea typeface="+mn-ea"/>
                <a:cs typeface="+mn-cs"/>
              </a:rPr>
              <a:t>Provide long-term signals for decarbonization:</a:t>
            </a:r>
          </a:p>
          <a:p>
            <a:pPr marL="742950" marR="0" lvl="1" indent="-285750" fontAlgn="auto">
              <a:lnSpc>
                <a:spcPct val="100000"/>
              </a:lnSpc>
              <a:spcBef>
                <a:spcPts val="0"/>
              </a:spcBef>
              <a:spcAft>
                <a:spcPts val="0"/>
              </a:spcAft>
              <a:buClrTx/>
              <a:buSzTx/>
              <a:buFontTx/>
              <a:buChar char="-"/>
              <a:tabLst/>
              <a:defRPr/>
            </a:pPr>
            <a:r>
              <a:rPr lang="en-US" sz="1400" dirty="0"/>
              <a:t>Additional revenue stream for flexibility assets to support integration of more renewables</a:t>
            </a:r>
          </a:p>
          <a:p>
            <a:pPr marL="285750" indent="-285750" algn="l" defTabSz="914400" rtl="0" eaLnBrk="1" latinLnBrk="0" hangingPunct="1">
              <a:buFont typeface="Wingdings" panose="05000000000000000000" pitchFamily="2" charset="2"/>
              <a:buChar char="ü"/>
            </a:pPr>
            <a:r>
              <a:rPr lang="en-US" sz="1400" kern="1200" dirty="0">
                <a:solidFill>
                  <a:schemeClr val="tx1"/>
                </a:solidFill>
                <a:effectLst/>
                <a:latin typeface="+mn-lt"/>
                <a:ea typeface="+mn-ea"/>
                <a:cs typeface="+mn-cs"/>
              </a:rPr>
              <a:t>Provide EU competitive advantage:</a:t>
            </a:r>
          </a:p>
          <a:p>
            <a:pPr marL="742950" lvl="1" indent="-285750">
              <a:buFontTx/>
              <a:buChar char="-"/>
            </a:pPr>
            <a:r>
              <a:rPr lang="en-US" sz="1400" dirty="0"/>
              <a:t>Additional revenues through participation to explicit Demand side management (i.e., participation to markets)</a:t>
            </a:r>
          </a:p>
          <a:p>
            <a:pPr marL="285750" indent="-285750">
              <a:buFont typeface="Wingdings" panose="05000000000000000000" pitchFamily="2" charset="2"/>
              <a:buChar char="ü"/>
            </a:pPr>
            <a:r>
              <a:rPr lang="en-US" sz="1400" kern="1200" dirty="0">
                <a:solidFill>
                  <a:schemeClr val="tx1"/>
                </a:solidFill>
                <a:effectLst/>
                <a:latin typeface="+mn-lt"/>
                <a:ea typeface="+mn-ea"/>
                <a:cs typeface="+mn-cs"/>
              </a:rPr>
              <a:t>Provide Affordability:</a:t>
            </a:r>
          </a:p>
          <a:p>
            <a:pPr marL="742950" lvl="1" indent="-285750">
              <a:buFontTx/>
              <a:buChar char="-"/>
              <a:defRPr/>
            </a:pPr>
            <a:r>
              <a:rPr lang="en-US" sz="1400" dirty="0"/>
              <a:t>Reducing peak demand and avoid high electricity prices during peak hours</a:t>
            </a:r>
          </a:p>
          <a:p>
            <a:pPr marL="742950" lvl="1" indent="-285750">
              <a:buFontTx/>
              <a:buChar char="-"/>
              <a:defRPr/>
            </a:pPr>
            <a:r>
              <a:rPr lang="en-US" sz="1400" dirty="0"/>
              <a:t>Limiting price strikes-protect consumers / Lowering bills through implicit DSM (dynamic tariffs)</a:t>
            </a:r>
          </a:p>
          <a:p>
            <a:pPr marL="285750" indent="-285750">
              <a:buFont typeface="Wingdings" panose="05000000000000000000" pitchFamily="2" charset="2"/>
              <a:buChar char="ü"/>
            </a:pPr>
            <a:r>
              <a:rPr lang="en-US" sz="1400" kern="1200" dirty="0">
                <a:solidFill>
                  <a:schemeClr val="tx1"/>
                </a:solidFill>
                <a:effectLst/>
                <a:latin typeface="+mn-lt"/>
                <a:ea typeface="+mn-ea"/>
                <a:cs typeface="+mn-cs"/>
              </a:rPr>
              <a:t>Provide Security of Supply:</a:t>
            </a:r>
          </a:p>
          <a:p>
            <a:pPr marL="742950" lvl="1" indent="-285750">
              <a:buFontTx/>
              <a:buChar char="-"/>
              <a:defRPr/>
            </a:pPr>
            <a:r>
              <a:rPr lang="en-US" sz="1400" dirty="0"/>
              <a:t>Increase the inertia/resilience of system against variability of renewables-based generation</a:t>
            </a:r>
          </a:p>
          <a:p>
            <a:pPr marL="742950" lvl="1" indent="-285750">
              <a:buFontTx/>
              <a:buChar char="-"/>
              <a:defRPr/>
            </a:pPr>
            <a:r>
              <a:rPr lang="en-US" sz="1400" dirty="0"/>
              <a:t>Ensure availability of balancing resources </a:t>
            </a:r>
          </a:p>
        </p:txBody>
      </p:sp>
      <p:sp>
        <p:nvSpPr>
          <p:cNvPr id="17" name="Content Placeholder 9">
            <a:extLst>
              <a:ext uri="{FF2B5EF4-FFF2-40B4-BE49-F238E27FC236}">
                <a16:creationId xmlns:a16="http://schemas.microsoft.com/office/drawing/2014/main" id="{189F315D-A465-9406-FA3C-5BBD20FC5A9E}"/>
              </a:ext>
            </a:extLst>
          </p:cNvPr>
          <p:cNvSpPr>
            <a:spLocks noGrp="1"/>
          </p:cNvSpPr>
          <p:nvPr>
            <p:ph idx="13"/>
          </p:nvPr>
        </p:nvSpPr>
        <p:spPr>
          <a:xfrm>
            <a:off x="263609" y="1274182"/>
            <a:ext cx="10072459" cy="910944"/>
          </a:xfrm>
        </p:spPr>
        <p:txBody>
          <a:bodyPr>
            <a:normAutofit/>
          </a:bodyPr>
          <a:lstStyle/>
          <a:p>
            <a:r>
              <a:rPr lang="en-US" sz="2000" dirty="0">
                <a:ea typeface="Calibri" panose="020F0502020204030204" pitchFamily="34" charset="0"/>
                <a:cs typeface="Times New Roman" panose="02020603050405020304" pitchFamily="18" charset="0"/>
              </a:rPr>
              <a:t> </a:t>
            </a:r>
            <a:r>
              <a:rPr lang="en-US" sz="2000" b="1" u="sng" dirty="0">
                <a:ea typeface="Calibri" panose="020F0502020204030204" pitchFamily="34" charset="0"/>
                <a:cs typeface="Times New Roman" panose="02020603050405020304" pitchFamily="18" charset="0"/>
              </a:rPr>
              <a:t>Balancing and Reliability Schemes</a:t>
            </a:r>
            <a:r>
              <a:rPr lang="en-US" sz="2000" b="1" dirty="0">
                <a:ea typeface="Calibri" panose="020F0502020204030204" pitchFamily="34" charset="0"/>
                <a:cs typeface="Times New Roman" panose="02020603050405020304" pitchFamily="18" charset="0"/>
              </a:rPr>
              <a:t>: </a:t>
            </a:r>
          </a:p>
          <a:p>
            <a:pPr lvl="1">
              <a:buFont typeface="Wingdings" panose="05000000000000000000" pitchFamily="2" charset="2"/>
              <a:buChar char="Ø"/>
            </a:pPr>
            <a:r>
              <a:rPr lang="en-US" sz="1600" dirty="0"/>
              <a:t>Capacity Remuneration Mechanisms; Flexibility Options (Demand-side Management and Storage)</a:t>
            </a:r>
          </a:p>
        </p:txBody>
      </p:sp>
    </p:spTree>
    <p:extLst>
      <p:ext uri="{BB962C8B-B14F-4D97-AF65-F5344CB8AC3E}">
        <p14:creationId xmlns:p14="http://schemas.microsoft.com/office/powerpoint/2010/main" val="245781994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90463FB-C5F8-E525-0292-E461A18F1783}"/>
              </a:ext>
            </a:extLst>
          </p:cNvPr>
          <p:cNvSpPr>
            <a:spLocks noGrp="1"/>
          </p:cNvSpPr>
          <p:nvPr>
            <p:ph idx="13"/>
          </p:nvPr>
        </p:nvSpPr>
        <p:spPr>
          <a:xfrm>
            <a:off x="466726" y="1638300"/>
            <a:ext cx="11268074" cy="4876800"/>
          </a:xfrm>
        </p:spPr>
        <p:txBody>
          <a:bodyPr>
            <a:normAutofit/>
          </a:bodyPr>
          <a:lstStyle/>
          <a:p>
            <a:pPr marL="0" marR="0" lvl="0" indent="0" algn="just">
              <a:lnSpc>
                <a:spcPct val="115000"/>
              </a:lnSpc>
              <a:spcBef>
                <a:spcPts val="0"/>
              </a:spcBef>
              <a:spcAft>
                <a:spcPts val="0"/>
              </a:spcAft>
              <a:buNone/>
            </a:pPr>
            <a:r>
              <a:rPr lang="en-US" sz="2400" dirty="0">
                <a:ea typeface="Calibri" panose="020F0502020204030204" pitchFamily="34" charset="0"/>
                <a:cs typeface="Times New Roman" panose="02020603050405020304" pitchFamily="18" charset="0"/>
              </a:rPr>
              <a:t> </a:t>
            </a:r>
            <a:endParaRPr lang="fr-BE" sz="2400" dirty="0">
              <a:effectLst/>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5B175FBA-0A29-B398-ABF4-E4472BB39DD9}"/>
              </a:ext>
            </a:extLst>
          </p:cNvPr>
          <p:cNvSpPr>
            <a:spLocks noGrp="1"/>
          </p:cNvSpPr>
          <p:nvPr>
            <p:ph type="sldNum" sz="quarter" idx="12"/>
          </p:nvPr>
        </p:nvSpPr>
        <p:spPr/>
        <p:txBody>
          <a:bodyPr/>
          <a:lstStyle/>
          <a:p>
            <a:fld id="{F26FC048-DF4E-0746-B313-543F0DD72FCB}" type="slidenum">
              <a:rPr lang="en-GB" smtClean="0"/>
              <a:pPr/>
              <a:t>9</a:t>
            </a:fld>
            <a:endParaRPr lang="en-GB"/>
          </a:p>
        </p:txBody>
      </p:sp>
      <p:sp>
        <p:nvSpPr>
          <p:cNvPr id="13" name="Content Placeholder 1">
            <a:extLst>
              <a:ext uri="{FF2B5EF4-FFF2-40B4-BE49-F238E27FC236}">
                <a16:creationId xmlns:a16="http://schemas.microsoft.com/office/drawing/2014/main" id="{E32AB89B-FC10-9F1E-5F46-6899CC84EA78}"/>
              </a:ext>
            </a:extLst>
          </p:cNvPr>
          <p:cNvSpPr txBox="1">
            <a:spLocks/>
          </p:cNvSpPr>
          <p:nvPr/>
        </p:nvSpPr>
        <p:spPr>
          <a:xfrm>
            <a:off x="304722" y="1378128"/>
            <a:ext cx="10687128" cy="5234092"/>
          </a:xfrm>
          <a:prstGeom prst="rect">
            <a:avLst/>
          </a:prstGeom>
        </p:spPr>
        <p:txBody>
          <a:bodyPr vert="horz" lIns="91440" tIns="45720" rIns="91440" bIns="45720" rtlCol="0">
            <a:normAutofit/>
          </a:bodyPr>
          <a:lstStyle>
            <a:lvl1pPr marL="285750" indent="-285750" algn="l" defTabSz="914400" rtl="0" eaLnBrk="1" latinLnBrk="0" hangingPunct="1">
              <a:lnSpc>
                <a:spcPct val="12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0050" lvl="1" indent="0">
              <a:spcBef>
                <a:spcPts val="0"/>
              </a:spcBef>
              <a:buFont typeface="Arial" panose="020B0604020202020204" pitchFamily="34" charset="0"/>
              <a:buNone/>
            </a:pPr>
            <a:endParaRPr lang="en-US" sz="14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Text Placeholder 3">
            <a:extLst>
              <a:ext uri="{FF2B5EF4-FFF2-40B4-BE49-F238E27FC236}">
                <a16:creationId xmlns:a16="http://schemas.microsoft.com/office/drawing/2014/main" id="{050DEBE3-C2FB-D0EB-F32D-45B440CEA58B}"/>
              </a:ext>
            </a:extLst>
          </p:cNvPr>
          <p:cNvSpPr>
            <a:spLocks noGrp="1"/>
          </p:cNvSpPr>
          <p:nvPr>
            <p:ph type="body" sz="quarter" idx="14"/>
          </p:nvPr>
        </p:nvSpPr>
        <p:spPr>
          <a:xfrm>
            <a:off x="263609" y="420625"/>
            <a:ext cx="10935855" cy="922400"/>
          </a:xfrm>
        </p:spPr>
        <p:txBody>
          <a:bodyPr>
            <a:normAutofit fontScale="92500" lnSpcReduction="10000"/>
          </a:bodyPr>
          <a:lstStyle/>
          <a:p>
            <a:r>
              <a:rPr lang="en-US" dirty="0">
                <a:latin typeface="Cambria" panose="02040503050406030204" pitchFamily="18" charset="0"/>
              </a:rPr>
              <a:t>EU Climate Policy and Electricity Market</a:t>
            </a:r>
          </a:p>
          <a:p>
            <a:r>
              <a:rPr lang="en-US" sz="2600" dirty="0">
                <a:latin typeface="Cambria" panose="02040503050406030204" pitchFamily="18" charset="0"/>
              </a:rPr>
              <a:t>Framework matrix  </a:t>
            </a:r>
          </a:p>
        </p:txBody>
      </p:sp>
      <p:graphicFrame>
        <p:nvGraphicFramePr>
          <p:cNvPr id="3" name="Table 2">
            <a:extLst>
              <a:ext uri="{FF2B5EF4-FFF2-40B4-BE49-F238E27FC236}">
                <a16:creationId xmlns:a16="http://schemas.microsoft.com/office/drawing/2014/main" id="{41B1C445-CE9C-1B68-4DCF-F2144D3805C7}"/>
              </a:ext>
            </a:extLst>
          </p:cNvPr>
          <p:cNvGraphicFramePr>
            <a:graphicFrameLocks noGrp="1"/>
          </p:cNvGraphicFramePr>
          <p:nvPr>
            <p:extLst>
              <p:ext uri="{D42A27DB-BD31-4B8C-83A1-F6EECF244321}">
                <p14:modId xmlns:p14="http://schemas.microsoft.com/office/powerpoint/2010/main" val="2535460832"/>
              </p:ext>
            </p:extLst>
          </p:nvPr>
        </p:nvGraphicFramePr>
        <p:xfrm>
          <a:off x="381000" y="1461555"/>
          <a:ext cx="11144251" cy="4971578"/>
        </p:xfrm>
        <a:graphic>
          <a:graphicData uri="http://schemas.openxmlformats.org/drawingml/2006/table">
            <a:tbl>
              <a:tblPr firstRow="1" firstCol="1" bandRow="1">
                <a:tableStyleId>{5C22544A-7EE6-4342-B048-85BDC9FD1C3A}</a:tableStyleId>
              </a:tblPr>
              <a:tblGrid>
                <a:gridCol w="2730408">
                  <a:extLst>
                    <a:ext uri="{9D8B030D-6E8A-4147-A177-3AD203B41FA5}">
                      <a16:colId xmlns:a16="http://schemas.microsoft.com/office/drawing/2014/main" val="3865246422"/>
                    </a:ext>
                  </a:extLst>
                </a:gridCol>
                <a:gridCol w="1822016">
                  <a:extLst>
                    <a:ext uri="{9D8B030D-6E8A-4147-A177-3AD203B41FA5}">
                      <a16:colId xmlns:a16="http://schemas.microsoft.com/office/drawing/2014/main" val="3414168324"/>
                    </a:ext>
                  </a:extLst>
                </a:gridCol>
                <a:gridCol w="1962459">
                  <a:extLst>
                    <a:ext uri="{9D8B030D-6E8A-4147-A177-3AD203B41FA5}">
                      <a16:colId xmlns:a16="http://schemas.microsoft.com/office/drawing/2014/main" val="990676058"/>
                    </a:ext>
                  </a:extLst>
                </a:gridCol>
                <a:gridCol w="1541877">
                  <a:extLst>
                    <a:ext uri="{9D8B030D-6E8A-4147-A177-3AD203B41FA5}">
                      <a16:colId xmlns:a16="http://schemas.microsoft.com/office/drawing/2014/main" val="1309812429"/>
                    </a:ext>
                  </a:extLst>
                </a:gridCol>
                <a:gridCol w="1471655">
                  <a:extLst>
                    <a:ext uri="{9D8B030D-6E8A-4147-A177-3AD203B41FA5}">
                      <a16:colId xmlns:a16="http://schemas.microsoft.com/office/drawing/2014/main" val="1178562725"/>
                    </a:ext>
                  </a:extLst>
                </a:gridCol>
                <a:gridCol w="1615836">
                  <a:extLst>
                    <a:ext uri="{9D8B030D-6E8A-4147-A177-3AD203B41FA5}">
                      <a16:colId xmlns:a16="http://schemas.microsoft.com/office/drawing/2014/main" val="3654920812"/>
                    </a:ext>
                  </a:extLst>
                </a:gridCol>
              </a:tblGrid>
              <a:tr h="685792">
                <a:tc>
                  <a:txBody>
                    <a:bodyPr/>
                    <a:lstStyle/>
                    <a:p>
                      <a:pPr marL="0" marR="0" algn="r">
                        <a:lnSpc>
                          <a:spcPct val="107000"/>
                        </a:lnSpc>
                        <a:spcBef>
                          <a:spcPts val="0"/>
                        </a:spcBef>
                        <a:spcAft>
                          <a:spcPts val="0"/>
                        </a:spcAft>
                      </a:pPr>
                      <a:r>
                        <a:rPr lang="en-US" sz="1600" dirty="0">
                          <a:effectLst/>
                        </a:rPr>
                        <a:t>Desirable Outcomes</a:t>
                      </a:r>
                    </a:p>
                    <a:p>
                      <a:pPr marL="0" marR="0">
                        <a:lnSpc>
                          <a:spcPct val="107000"/>
                        </a:lnSpc>
                        <a:spcBef>
                          <a:spcPts val="0"/>
                        </a:spcBef>
                        <a:spcAft>
                          <a:spcPts val="0"/>
                        </a:spcAft>
                      </a:pPr>
                      <a:r>
                        <a:rPr lang="en-US" sz="1600" dirty="0">
                          <a:effectLst/>
                        </a:rPr>
                        <a:t>EMD Provisions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solidFill>
                      <a:schemeClr val="accent1">
                        <a:lumMod val="50000"/>
                      </a:schemeClr>
                    </a:solidFill>
                  </a:tcPr>
                </a:tc>
                <a:tc>
                  <a:txBody>
                    <a:bodyPr/>
                    <a:lstStyle/>
                    <a:p>
                      <a:pPr marL="0" marR="0">
                        <a:lnSpc>
                          <a:spcPct val="107000"/>
                        </a:lnSpc>
                        <a:spcBef>
                          <a:spcPts val="0"/>
                        </a:spcBef>
                        <a:spcAft>
                          <a:spcPts val="0"/>
                        </a:spcAft>
                      </a:pPr>
                      <a:r>
                        <a:rPr lang="en-US" sz="1600" dirty="0">
                          <a:effectLst/>
                        </a:rPr>
                        <a:t>I. Short-term signals for decarbonization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solidFill>
                      <a:schemeClr val="accent1">
                        <a:lumMod val="50000"/>
                      </a:schemeClr>
                    </a:solidFill>
                  </a:tcPr>
                </a:tc>
                <a:tc>
                  <a:txBody>
                    <a:bodyPr/>
                    <a:lstStyle/>
                    <a:p>
                      <a:pPr marL="0" marR="0">
                        <a:lnSpc>
                          <a:spcPct val="107000"/>
                        </a:lnSpc>
                        <a:spcBef>
                          <a:spcPts val="0"/>
                        </a:spcBef>
                        <a:spcAft>
                          <a:spcPts val="0"/>
                        </a:spcAft>
                      </a:pPr>
                      <a:r>
                        <a:rPr lang="en-US" sz="1600" dirty="0">
                          <a:effectLst/>
                        </a:rPr>
                        <a:t>II. Long-term signals for decarbonization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solidFill>
                      <a:schemeClr val="accent1">
                        <a:lumMod val="50000"/>
                      </a:schemeClr>
                    </a:solidFill>
                  </a:tcPr>
                </a:tc>
                <a:tc>
                  <a:txBody>
                    <a:bodyPr/>
                    <a:lstStyle/>
                    <a:p>
                      <a:pPr marL="0" marR="0">
                        <a:lnSpc>
                          <a:spcPct val="107000"/>
                        </a:lnSpc>
                        <a:spcBef>
                          <a:spcPts val="0"/>
                        </a:spcBef>
                        <a:spcAft>
                          <a:spcPts val="0"/>
                        </a:spcAft>
                      </a:pPr>
                      <a:r>
                        <a:rPr lang="en-US" sz="1600" dirty="0">
                          <a:effectLst/>
                        </a:rPr>
                        <a:t>III. Competitive advantage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solidFill>
                      <a:schemeClr val="accent1">
                        <a:lumMod val="50000"/>
                      </a:schemeClr>
                    </a:solidFill>
                  </a:tcPr>
                </a:tc>
                <a:tc>
                  <a:txBody>
                    <a:bodyPr/>
                    <a:lstStyle/>
                    <a:p>
                      <a:pPr marL="0" marR="0">
                        <a:lnSpc>
                          <a:spcPct val="107000"/>
                        </a:lnSpc>
                        <a:spcBef>
                          <a:spcPts val="0"/>
                        </a:spcBef>
                        <a:spcAft>
                          <a:spcPts val="0"/>
                        </a:spcAft>
                      </a:pPr>
                      <a:r>
                        <a:rPr lang="en-US" sz="1600" dirty="0">
                          <a:effectLst/>
                        </a:rPr>
                        <a:t>IV. Affordability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solidFill>
                      <a:schemeClr val="accent1">
                        <a:lumMod val="50000"/>
                      </a:schemeClr>
                    </a:solidFill>
                  </a:tcPr>
                </a:tc>
                <a:tc>
                  <a:txBody>
                    <a:bodyPr/>
                    <a:lstStyle/>
                    <a:p>
                      <a:pPr marL="0" marR="0">
                        <a:lnSpc>
                          <a:spcPct val="107000"/>
                        </a:lnSpc>
                        <a:spcBef>
                          <a:spcPts val="0"/>
                        </a:spcBef>
                        <a:spcAft>
                          <a:spcPts val="0"/>
                        </a:spcAft>
                      </a:pPr>
                      <a:r>
                        <a:rPr lang="en-US" sz="1600" dirty="0">
                          <a:effectLst/>
                        </a:rPr>
                        <a:t>V. Security of Supply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solidFill>
                      <a:schemeClr val="accent1">
                        <a:lumMod val="50000"/>
                      </a:schemeClr>
                    </a:solidFill>
                  </a:tcPr>
                </a:tc>
                <a:extLst>
                  <a:ext uri="{0D108BD9-81ED-4DB2-BD59-A6C34878D82A}">
                    <a16:rowId xmlns:a16="http://schemas.microsoft.com/office/drawing/2014/main" val="4195259082"/>
                  </a:ext>
                </a:extLst>
              </a:tr>
              <a:tr h="175498">
                <a:tc gridSpan="6">
                  <a:txBody>
                    <a:bodyPr/>
                    <a:lstStyle/>
                    <a:p>
                      <a:pPr marL="0" marR="0">
                        <a:lnSpc>
                          <a:spcPct val="107000"/>
                        </a:lnSpc>
                        <a:spcBef>
                          <a:spcPts val="0"/>
                        </a:spcBef>
                        <a:spcAft>
                          <a:spcPts val="0"/>
                        </a:spcAft>
                      </a:pPr>
                      <a:r>
                        <a:rPr lang="en-US" sz="1600" dirty="0">
                          <a:effectLst/>
                        </a:rPr>
                        <a:t>1. Short-term Pricing Mechanisms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solidFill>
                      <a:schemeClr val="accent1">
                        <a:lumMod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31640791"/>
                  </a:ext>
                </a:extLst>
              </a:tr>
              <a:tr h="339071">
                <a:tc>
                  <a:txBody>
                    <a:bodyPr/>
                    <a:lstStyle/>
                    <a:p>
                      <a:pPr marL="0" marR="0">
                        <a:lnSpc>
                          <a:spcPct val="107000"/>
                        </a:lnSpc>
                        <a:spcBef>
                          <a:spcPts val="0"/>
                        </a:spcBef>
                        <a:spcAft>
                          <a:spcPts val="0"/>
                        </a:spcAft>
                      </a:pPr>
                      <a:r>
                        <a:rPr lang="en-US" sz="1400" dirty="0">
                          <a:effectLst/>
                        </a:rPr>
                        <a:t>Pay-as-clear (marginal pricing)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tc>
                <a:tc>
                  <a:txBody>
                    <a:bodyPr/>
                    <a:lstStyle/>
                    <a:p>
                      <a:pPr marL="0" marR="0">
                        <a:lnSpc>
                          <a:spcPct val="107000"/>
                        </a:lnSpc>
                        <a:spcBef>
                          <a:spcPts val="0"/>
                        </a:spcBef>
                        <a:spcAft>
                          <a:spcPts val="0"/>
                        </a:spcAft>
                      </a:pPr>
                      <a:r>
                        <a:rPr lang="en-US" sz="1600" dirty="0">
                          <a:effectLst/>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tc>
                <a:tc>
                  <a:txBody>
                    <a:bodyPr/>
                    <a:lstStyle/>
                    <a:p>
                      <a:pPr marL="0" marR="0">
                        <a:lnSpc>
                          <a:spcPct val="107000"/>
                        </a:lnSpc>
                        <a:spcBef>
                          <a:spcPts val="0"/>
                        </a:spcBef>
                        <a:spcAft>
                          <a:spcPts val="0"/>
                        </a:spcAft>
                      </a:pPr>
                      <a:r>
                        <a:rPr lang="en-US" sz="1600" dirty="0">
                          <a:effectLst/>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tc>
                <a:tc>
                  <a:txBody>
                    <a:bodyPr/>
                    <a:lstStyle/>
                    <a:p>
                      <a:pPr marL="0" marR="0">
                        <a:lnSpc>
                          <a:spcPct val="107000"/>
                        </a:lnSpc>
                        <a:spcBef>
                          <a:spcPts val="0"/>
                        </a:spcBef>
                        <a:spcAft>
                          <a:spcPts val="0"/>
                        </a:spcAft>
                      </a:pPr>
                      <a:r>
                        <a:rPr lang="en-US" sz="1600" dirty="0">
                          <a:effectLst/>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tc>
                <a:tc>
                  <a:txBody>
                    <a:bodyPr/>
                    <a:lstStyle/>
                    <a:p>
                      <a:pPr marL="0" marR="0">
                        <a:lnSpc>
                          <a:spcPct val="107000"/>
                        </a:lnSpc>
                        <a:spcBef>
                          <a:spcPts val="0"/>
                        </a:spcBef>
                        <a:spcAft>
                          <a:spcPts val="0"/>
                        </a:spcAft>
                      </a:pPr>
                      <a:r>
                        <a:rPr lang="en-US" sz="1600" dirty="0">
                          <a:effectLst/>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tc>
                <a:tc>
                  <a:txBody>
                    <a:bodyPr/>
                    <a:lstStyle/>
                    <a:p>
                      <a:pPr marL="0" marR="0">
                        <a:lnSpc>
                          <a:spcPct val="107000"/>
                        </a:lnSpc>
                        <a:spcBef>
                          <a:spcPts val="0"/>
                        </a:spcBef>
                        <a:spcAft>
                          <a:spcPts val="0"/>
                        </a:spcAft>
                      </a:pPr>
                      <a:r>
                        <a:rPr lang="en-US" sz="1600" dirty="0">
                          <a:effectLst/>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tc>
                <a:extLst>
                  <a:ext uri="{0D108BD9-81ED-4DB2-BD59-A6C34878D82A}">
                    <a16:rowId xmlns:a16="http://schemas.microsoft.com/office/drawing/2014/main" val="2081505857"/>
                  </a:ext>
                </a:extLst>
              </a:tr>
              <a:tr h="184498">
                <a:tc gridSpan="6">
                  <a:txBody>
                    <a:bodyPr/>
                    <a:lstStyle/>
                    <a:p>
                      <a:pPr marL="0" marR="0">
                        <a:lnSpc>
                          <a:spcPct val="107000"/>
                        </a:lnSpc>
                        <a:spcBef>
                          <a:spcPts val="0"/>
                        </a:spcBef>
                        <a:spcAft>
                          <a:spcPts val="0"/>
                        </a:spcAft>
                      </a:pPr>
                      <a:r>
                        <a:rPr lang="en-US" sz="1600" dirty="0">
                          <a:effectLst/>
                        </a:rPr>
                        <a:t>2. Emergency/Short-term Market Interventions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solidFill>
                      <a:schemeClr val="accent1">
                        <a:lumMod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4686795"/>
                  </a:ext>
                </a:extLst>
              </a:tr>
              <a:tr h="212060">
                <a:tc>
                  <a:txBody>
                    <a:bodyPr/>
                    <a:lstStyle/>
                    <a:p>
                      <a:pPr marL="0" marR="0">
                        <a:lnSpc>
                          <a:spcPct val="107000"/>
                        </a:lnSpc>
                        <a:spcBef>
                          <a:spcPts val="0"/>
                        </a:spcBef>
                        <a:spcAft>
                          <a:spcPts val="0"/>
                        </a:spcAft>
                      </a:pPr>
                      <a:r>
                        <a:rPr lang="en-US" sz="1400">
                          <a:effectLst/>
                        </a:rPr>
                        <a:t>Iberian Exception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tc>
                <a:tc>
                  <a:txBody>
                    <a:bodyPr/>
                    <a:lstStyle/>
                    <a:p>
                      <a:pPr marL="0" marR="0">
                        <a:lnSpc>
                          <a:spcPct val="107000"/>
                        </a:lnSpc>
                        <a:spcBef>
                          <a:spcPts val="0"/>
                        </a:spcBef>
                        <a:spcAft>
                          <a:spcPts val="0"/>
                        </a:spcAft>
                      </a:pPr>
                      <a:r>
                        <a:rPr lang="en-US"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tc>
                <a:tc>
                  <a:txBody>
                    <a:bodyPr/>
                    <a:lstStyle/>
                    <a:p>
                      <a:pPr marL="0" marR="0">
                        <a:lnSpc>
                          <a:spcPct val="107000"/>
                        </a:lnSpc>
                        <a:spcBef>
                          <a:spcPts val="0"/>
                        </a:spcBef>
                        <a:spcAft>
                          <a:spcPts val="0"/>
                        </a:spcAft>
                      </a:pPr>
                      <a:r>
                        <a:rPr lang="en-US"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tc>
                <a:tc>
                  <a:txBody>
                    <a:bodyPr/>
                    <a:lstStyle/>
                    <a:p>
                      <a:pPr marL="0" marR="0">
                        <a:lnSpc>
                          <a:spcPct val="107000"/>
                        </a:lnSpc>
                        <a:spcBef>
                          <a:spcPts val="0"/>
                        </a:spcBef>
                        <a:spcAft>
                          <a:spcPts val="0"/>
                        </a:spcAft>
                      </a:pPr>
                      <a:r>
                        <a:rPr lang="en-US"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tc>
                <a:tc>
                  <a:txBody>
                    <a:bodyPr/>
                    <a:lstStyle/>
                    <a:p>
                      <a:pPr marL="0" marR="0">
                        <a:lnSpc>
                          <a:spcPct val="107000"/>
                        </a:lnSpc>
                        <a:spcBef>
                          <a:spcPts val="0"/>
                        </a:spcBef>
                        <a:spcAft>
                          <a:spcPts val="0"/>
                        </a:spcAft>
                      </a:pPr>
                      <a:r>
                        <a:rPr lang="en-US"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tc>
                <a:tc>
                  <a:txBody>
                    <a:bodyPr/>
                    <a:lstStyle/>
                    <a:p>
                      <a:pPr marL="0" marR="0">
                        <a:lnSpc>
                          <a:spcPct val="107000"/>
                        </a:lnSpc>
                        <a:spcBef>
                          <a:spcPts val="0"/>
                        </a:spcBef>
                        <a:spcAft>
                          <a:spcPts val="0"/>
                        </a:spcAft>
                      </a:pPr>
                      <a:r>
                        <a:rPr lang="en-US" sz="1600">
                          <a:effectLst/>
                        </a:rPr>
                        <a:t>o</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tc>
                <a:extLst>
                  <a:ext uri="{0D108BD9-81ED-4DB2-BD59-A6C34878D82A}">
                    <a16:rowId xmlns:a16="http://schemas.microsoft.com/office/drawing/2014/main" val="2320516739"/>
                  </a:ext>
                </a:extLst>
              </a:tr>
              <a:tr h="339071">
                <a:tc>
                  <a:txBody>
                    <a:bodyPr/>
                    <a:lstStyle/>
                    <a:p>
                      <a:pPr marL="0" marR="0">
                        <a:lnSpc>
                          <a:spcPct val="107000"/>
                        </a:lnSpc>
                        <a:spcBef>
                          <a:spcPts val="0"/>
                        </a:spcBef>
                        <a:spcAft>
                          <a:spcPts val="0"/>
                        </a:spcAft>
                      </a:pPr>
                      <a:r>
                        <a:rPr lang="en-US" sz="1400">
                          <a:effectLst/>
                        </a:rPr>
                        <a:t>Inframarginal Revenue Cap</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tc>
                <a:tc>
                  <a:txBody>
                    <a:bodyPr/>
                    <a:lstStyle/>
                    <a:p>
                      <a:pPr marL="0" marR="0">
                        <a:lnSpc>
                          <a:spcPct val="107000"/>
                        </a:lnSpc>
                        <a:spcBef>
                          <a:spcPts val="0"/>
                        </a:spcBef>
                        <a:spcAft>
                          <a:spcPts val="0"/>
                        </a:spcAft>
                      </a:pPr>
                      <a:r>
                        <a:rPr lang="en-US"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tc>
                <a:tc>
                  <a:txBody>
                    <a:bodyPr/>
                    <a:lstStyle/>
                    <a:p>
                      <a:pPr marL="0" marR="0">
                        <a:lnSpc>
                          <a:spcPct val="107000"/>
                        </a:lnSpc>
                        <a:spcBef>
                          <a:spcPts val="0"/>
                        </a:spcBef>
                        <a:spcAft>
                          <a:spcPts val="0"/>
                        </a:spcAft>
                      </a:pPr>
                      <a:r>
                        <a:rPr lang="en-US"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tc>
                <a:tc>
                  <a:txBody>
                    <a:bodyPr/>
                    <a:lstStyle/>
                    <a:p>
                      <a:pPr marL="0" marR="0">
                        <a:lnSpc>
                          <a:spcPct val="107000"/>
                        </a:lnSpc>
                        <a:spcBef>
                          <a:spcPts val="0"/>
                        </a:spcBef>
                        <a:spcAft>
                          <a:spcPts val="0"/>
                        </a:spcAft>
                      </a:pPr>
                      <a:r>
                        <a:rPr lang="en-US"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tc>
                <a:tc>
                  <a:txBody>
                    <a:bodyPr/>
                    <a:lstStyle/>
                    <a:p>
                      <a:pPr marL="0" marR="0">
                        <a:lnSpc>
                          <a:spcPct val="107000"/>
                        </a:lnSpc>
                        <a:spcBef>
                          <a:spcPts val="0"/>
                        </a:spcBef>
                        <a:spcAft>
                          <a:spcPts val="0"/>
                        </a:spcAft>
                      </a:pPr>
                      <a:r>
                        <a:rPr lang="en-US"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tc>
                <a:tc>
                  <a:txBody>
                    <a:bodyPr/>
                    <a:lstStyle/>
                    <a:p>
                      <a:pPr marL="0" marR="0">
                        <a:lnSpc>
                          <a:spcPct val="107000"/>
                        </a:lnSpc>
                        <a:spcBef>
                          <a:spcPts val="0"/>
                        </a:spcBef>
                        <a:spcAft>
                          <a:spcPts val="0"/>
                        </a:spcAft>
                      </a:pPr>
                      <a:r>
                        <a:rPr lang="en-US" sz="1600">
                          <a:effectLst/>
                        </a:rPr>
                        <a:t>o</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tc>
                <a:extLst>
                  <a:ext uri="{0D108BD9-81ED-4DB2-BD59-A6C34878D82A}">
                    <a16:rowId xmlns:a16="http://schemas.microsoft.com/office/drawing/2014/main" val="3143550446"/>
                  </a:ext>
                </a:extLst>
              </a:tr>
              <a:tr h="184498">
                <a:tc>
                  <a:txBody>
                    <a:bodyPr/>
                    <a:lstStyle/>
                    <a:p>
                      <a:pPr marL="0" marR="0">
                        <a:lnSpc>
                          <a:spcPct val="107000"/>
                        </a:lnSpc>
                        <a:spcBef>
                          <a:spcPts val="0"/>
                        </a:spcBef>
                        <a:spcAft>
                          <a:spcPts val="0"/>
                        </a:spcAft>
                      </a:pPr>
                      <a:r>
                        <a:rPr lang="en-US" sz="1400">
                          <a:effectLst/>
                        </a:rPr>
                        <a:t>Windfall Profit Tax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tc>
                <a:tc>
                  <a:txBody>
                    <a:bodyPr/>
                    <a:lstStyle/>
                    <a:p>
                      <a:pPr marL="0" marR="0">
                        <a:lnSpc>
                          <a:spcPct val="107000"/>
                        </a:lnSpc>
                        <a:spcBef>
                          <a:spcPts val="0"/>
                        </a:spcBef>
                        <a:spcAft>
                          <a:spcPts val="0"/>
                        </a:spcAft>
                      </a:pPr>
                      <a:r>
                        <a:rPr lang="en-US" sz="1600">
                          <a:effectLst/>
                        </a:rPr>
                        <a:t>o</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tc>
                <a:tc>
                  <a:txBody>
                    <a:bodyPr/>
                    <a:lstStyle/>
                    <a:p>
                      <a:pPr marL="0" marR="0">
                        <a:lnSpc>
                          <a:spcPct val="107000"/>
                        </a:lnSpc>
                        <a:spcBef>
                          <a:spcPts val="0"/>
                        </a:spcBef>
                        <a:spcAft>
                          <a:spcPts val="0"/>
                        </a:spcAft>
                      </a:pPr>
                      <a:r>
                        <a:rPr lang="en-US"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tc>
                <a:tc>
                  <a:txBody>
                    <a:bodyPr/>
                    <a:lstStyle/>
                    <a:p>
                      <a:pPr marL="0" marR="0">
                        <a:lnSpc>
                          <a:spcPct val="107000"/>
                        </a:lnSpc>
                        <a:spcBef>
                          <a:spcPts val="0"/>
                        </a:spcBef>
                        <a:spcAft>
                          <a:spcPts val="0"/>
                        </a:spcAft>
                      </a:pPr>
                      <a:r>
                        <a:rPr lang="en-US"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tc>
                <a:tc>
                  <a:txBody>
                    <a:bodyPr/>
                    <a:lstStyle/>
                    <a:p>
                      <a:pPr marL="0" marR="0">
                        <a:lnSpc>
                          <a:spcPct val="107000"/>
                        </a:lnSpc>
                        <a:spcBef>
                          <a:spcPts val="0"/>
                        </a:spcBef>
                        <a:spcAft>
                          <a:spcPts val="0"/>
                        </a:spcAft>
                      </a:pPr>
                      <a:r>
                        <a:rPr lang="en-US"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tc>
                <a:tc>
                  <a:txBody>
                    <a:bodyPr/>
                    <a:lstStyle/>
                    <a:p>
                      <a:pPr marL="0" marR="0">
                        <a:lnSpc>
                          <a:spcPct val="107000"/>
                        </a:lnSpc>
                        <a:spcBef>
                          <a:spcPts val="0"/>
                        </a:spcBef>
                        <a:spcAft>
                          <a:spcPts val="0"/>
                        </a:spcAft>
                      </a:pPr>
                      <a:r>
                        <a:rPr lang="en-US" sz="1600">
                          <a:effectLst/>
                        </a:rPr>
                        <a:t>o</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tc>
                <a:extLst>
                  <a:ext uri="{0D108BD9-81ED-4DB2-BD59-A6C34878D82A}">
                    <a16:rowId xmlns:a16="http://schemas.microsoft.com/office/drawing/2014/main" val="752045178"/>
                  </a:ext>
                </a:extLst>
              </a:tr>
              <a:tr h="339071">
                <a:tc>
                  <a:txBody>
                    <a:bodyPr/>
                    <a:lstStyle/>
                    <a:p>
                      <a:pPr marL="0" marR="0">
                        <a:lnSpc>
                          <a:spcPct val="107000"/>
                        </a:lnSpc>
                        <a:spcBef>
                          <a:spcPts val="0"/>
                        </a:spcBef>
                        <a:spcAft>
                          <a:spcPts val="0"/>
                        </a:spcAft>
                      </a:pPr>
                      <a:r>
                        <a:rPr lang="en-US" sz="1400" dirty="0">
                          <a:effectLst/>
                        </a:rPr>
                        <a:t>Peak Demand Reduction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tc>
                <a:tc>
                  <a:txBody>
                    <a:bodyPr/>
                    <a:lstStyle/>
                    <a:p>
                      <a:pPr marL="0" marR="0">
                        <a:lnSpc>
                          <a:spcPct val="107000"/>
                        </a:lnSpc>
                        <a:spcBef>
                          <a:spcPts val="0"/>
                        </a:spcBef>
                        <a:spcAft>
                          <a:spcPts val="0"/>
                        </a:spcAft>
                      </a:pPr>
                      <a:r>
                        <a:rPr lang="en-US"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tc>
                <a:tc>
                  <a:txBody>
                    <a:bodyPr/>
                    <a:lstStyle/>
                    <a:p>
                      <a:pPr marL="0" marR="0">
                        <a:lnSpc>
                          <a:spcPct val="107000"/>
                        </a:lnSpc>
                        <a:spcBef>
                          <a:spcPts val="0"/>
                        </a:spcBef>
                        <a:spcAft>
                          <a:spcPts val="0"/>
                        </a:spcAft>
                      </a:pPr>
                      <a:r>
                        <a:rPr lang="en-US"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tc>
                <a:tc>
                  <a:txBody>
                    <a:bodyPr/>
                    <a:lstStyle/>
                    <a:p>
                      <a:pPr marL="0" marR="0">
                        <a:lnSpc>
                          <a:spcPct val="107000"/>
                        </a:lnSpc>
                        <a:spcBef>
                          <a:spcPts val="0"/>
                        </a:spcBef>
                        <a:spcAft>
                          <a:spcPts val="0"/>
                        </a:spcAft>
                      </a:pPr>
                      <a:r>
                        <a:rPr lang="en-US"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tc>
                <a:tc>
                  <a:txBody>
                    <a:bodyPr/>
                    <a:lstStyle/>
                    <a:p>
                      <a:pPr marL="0" marR="0">
                        <a:lnSpc>
                          <a:spcPct val="107000"/>
                        </a:lnSpc>
                        <a:spcBef>
                          <a:spcPts val="0"/>
                        </a:spcBef>
                        <a:spcAft>
                          <a:spcPts val="0"/>
                        </a:spcAft>
                      </a:pPr>
                      <a:r>
                        <a:rPr lang="en-US"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tc>
                <a:tc>
                  <a:txBody>
                    <a:bodyPr/>
                    <a:lstStyle/>
                    <a:p>
                      <a:pPr marL="0" marR="0">
                        <a:lnSpc>
                          <a:spcPct val="107000"/>
                        </a:lnSpc>
                        <a:spcBef>
                          <a:spcPts val="0"/>
                        </a:spcBef>
                        <a:spcAft>
                          <a:spcPts val="0"/>
                        </a:spcAft>
                      </a:pPr>
                      <a:r>
                        <a:rPr lang="en-US"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tc>
                <a:extLst>
                  <a:ext uri="{0D108BD9-81ED-4DB2-BD59-A6C34878D82A}">
                    <a16:rowId xmlns:a16="http://schemas.microsoft.com/office/drawing/2014/main" val="2206059993"/>
                  </a:ext>
                </a:extLst>
              </a:tr>
              <a:tr h="175498">
                <a:tc gridSpan="6">
                  <a:txBody>
                    <a:bodyPr/>
                    <a:lstStyle/>
                    <a:p>
                      <a:pPr marL="0" marR="0">
                        <a:lnSpc>
                          <a:spcPct val="107000"/>
                        </a:lnSpc>
                        <a:spcBef>
                          <a:spcPts val="0"/>
                        </a:spcBef>
                        <a:spcAft>
                          <a:spcPts val="0"/>
                        </a:spcAft>
                      </a:pPr>
                      <a:r>
                        <a:rPr lang="en-US" sz="1600" dirty="0">
                          <a:effectLst/>
                        </a:rPr>
                        <a:t>3. Long-term Hedging Instruments /Pricing Mechanisms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solidFill>
                      <a:schemeClr val="accent1">
                        <a:lumMod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57860707"/>
                  </a:ext>
                </a:extLst>
              </a:tr>
              <a:tr h="165711">
                <a:tc>
                  <a:txBody>
                    <a:bodyPr/>
                    <a:lstStyle/>
                    <a:p>
                      <a:pPr marL="0" marR="0">
                        <a:lnSpc>
                          <a:spcPct val="107000"/>
                        </a:lnSpc>
                        <a:spcBef>
                          <a:spcPts val="0"/>
                        </a:spcBef>
                        <a:spcAft>
                          <a:spcPts val="0"/>
                        </a:spcAft>
                      </a:pPr>
                      <a:r>
                        <a:rPr lang="en-US" sz="1400" dirty="0">
                          <a:effectLst/>
                        </a:rPr>
                        <a:t>PPAs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tc>
                <a:tc>
                  <a:txBody>
                    <a:bodyPr/>
                    <a:lstStyle/>
                    <a:p>
                      <a:pPr marL="0" marR="0">
                        <a:lnSpc>
                          <a:spcPct val="107000"/>
                        </a:lnSpc>
                        <a:spcBef>
                          <a:spcPts val="0"/>
                        </a:spcBef>
                        <a:spcAft>
                          <a:spcPts val="0"/>
                        </a:spcAft>
                      </a:pPr>
                      <a:r>
                        <a:rPr lang="en-US" sz="1600">
                          <a:effectLst/>
                        </a:rPr>
                        <a:t>o</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tc>
                <a:tc>
                  <a:txBody>
                    <a:bodyPr/>
                    <a:lstStyle/>
                    <a:p>
                      <a:pPr marL="0" marR="0">
                        <a:lnSpc>
                          <a:spcPct val="107000"/>
                        </a:lnSpc>
                        <a:spcBef>
                          <a:spcPts val="0"/>
                        </a:spcBef>
                        <a:spcAft>
                          <a:spcPts val="0"/>
                        </a:spcAft>
                      </a:pPr>
                      <a:r>
                        <a:rPr lang="en-US"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tc>
                <a:tc>
                  <a:txBody>
                    <a:bodyPr/>
                    <a:lstStyle/>
                    <a:p>
                      <a:pPr marL="0" marR="0">
                        <a:lnSpc>
                          <a:spcPct val="107000"/>
                        </a:lnSpc>
                        <a:spcBef>
                          <a:spcPts val="0"/>
                        </a:spcBef>
                        <a:spcAft>
                          <a:spcPts val="0"/>
                        </a:spcAft>
                      </a:pPr>
                      <a:r>
                        <a:rPr lang="en-US"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tc>
                <a:tc>
                  <a:txBody>
                    <a:bodyPr/>
                    <a:lstStyle/>
                    <a:p>
                      <a:pPr marL="0" marR="0">
                        <a:lnSpc>
                          <a:spcPct val="107000"/>
                        </a:lnSpc>
                        <a:spcBef>
                          <a:spcPts val="0"/>
                        </a:spcBef>
                        <a:spcAft>
                          <a:spcPts val="0"/>
                        </a:spcAft>
                      </a:pPr>
                      <a:r>
                        <a:rPr lang="en-US"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tc>
                <a:tc>
                  <a:txBody>
                    <a:bodyPr/>
                    <a:lstStyle/>
                    <a:p>
                      <a:pPr marL="0" marR="0">
                        <a:lnSpc>
                          <a:spcPct val="107000"/>
                        </a:lnSpc>
                        <a:spcBef>
                          <a:spcPts val="0"/>
                        </a:spcBef>
                        <a:spcAft>
                          <a:spcPts val="0"/>
                        </a:spcAft>
                      </a:pPr>
                      <a:r>
                        <a:rPr lang="en-US"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tc>
                <a:extLst>
                  <a:ext uri="{0D108BD9-81ED-4DB2-BD59-A6C34878D82A}">
                    <a16:rowId xmlns:a16="http://schemas.microsoft.com/office/drawing/2014/main" val="1167302768"/>
                  </a:ext>
                </a:extLst>
              </a:tr>
              <a:tr h="165711">
                <a:tc>
                  <a:txBody>
                    <a:bodyPr/>
                    <a:lstStyle/>
                    <a:p>
                      <a:pPr marL="0" marR="0">
                        <a:lnSpc>
                          <a:spcPct val="107000"/>
                        </a:lnSpc>
                        <a:spcBef>
                          <a:spcPts val="0"/>
                        </a:spcBef>
                        <a:spcAft>
                          <a:spcPts val="0"/>
                        </a:spcAft>
                      </a:pPr>
                      <a:r>
                        <a:rPr lang="en-US" sz="1400">
                          <a:effectLst/>
                        </a:rPr>
                        <a:t>CfDs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tc>
                <a:tc>
                  <a:txBody>
                    <a:bodyPr/>
                    <a:lstStyle/>
                    <a:p>
                      <a:pPr marL="0" marR="0">
                        <a:lnSpc>
                          <a:spcPct val="107000"/>
                        </a:lnSpc>
                        <a:spcBef>
                          <a:spcPts val="0"/>
                        </a:spcBef>
                        <a:spcAft>
                          <a:spcPts val="0"/>
                        </a:spcAft>
                      </a:pPr>
                      <a:r>
                        <a:rPr lang="en-US" sz="1600">
                          <a:effectLst/>
                        </a:rPr>
                        <a:t>o</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tc>
                <a:tc>
                  <a:txBody>
                    <a:bodyPr/>
                    <a:lstStyle/>
                    <a:p>
                      <a:pPr marL="0" marR="0">
                        <a:lnSpc>
                          <a:spcPct val="107000"/>
                        </a:lnSpc>
                        <a:spcBef>
                          <a:spcPts val="0"/>
                        </a:spcBef>
                        <a:spcAft>
                          <a:spcPts val="0"/>
                        </a:spcAft>
                      </a:pPr>
                      <a:r>
                        <a:rPr lang="en-US"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tc>
                <a:tc>
                  <a:txBody>
                    <a:bodyPr/>
                    <a:lstStyle/>
                    <a:p>
                      <a:pPr marL="0" marR="0">
                        <a:lnSpc>
                          <a:spcPct val="107000"/>
                        </a:lnSpc>
                        <a:spcBef>
                          <a:spcPts val="0"/>
                        </a:spcBef>
                        <a:spcAft>
                          <a:spcPts val="0"/>
                        </a:spcAft>
                      </a:pPr>
                      <a:r>
                        <a:rPr lang="en-US"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tc>
                <a:tc>
                  <a:txBody>
                    <a:bodyPr/>
                    <a:lstStyle/>
                    <a:p>
                      <a:pPr marL="0" marR="0">
                        <a:lnSpc>
                          <a:spcPct val="107000"/>
                        </a:lnSpc>
                        <a:spcBef>
                          <a:spcPts val="0"/>
                        </a:spcBef>
                        <a:spcAft>
                          <a:spcPts val="0"/>
                        </a:spcAft>
                      </a:pPr>
                      <a:r>
                        <a:rPr lang="en-US"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tc>
                <a:tc>
                  <a:txBody>
                    <a:bodyPr/>
                    <a:lstStyle/>
                    <a:p>
                      <a:pPr marL="0" marR="0">
                        <a:lnSpc>
                          <a:spcPct val="107000"/>
                        </a:lnSpc>
                        <a:spcBef>
                          <a:spcPts val="0"/>
                        </a:spcBef>
                        <a:spcAft>
                          <a:spcPts val="0"/>
                        </a:spcAft>
                      </a:pPr>
                      <a:r>
                        <a:rPr lang="en-US"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tc>
                <a:extLst>
                  <a:ext uri="{0D108BD9-81ED-4DB2-BD59-A6C34878D82A}">
                    <a16:rowId xmlns:a16="http://schemas.microsoft.com/office/drawing/2014/main" val="825856577"/>
                  </a:ext>
                </a:extLst>
              </a:tr>
              <a:tr h="184498">
                <a:tc>
                  <a:txBody>
                    <a:bodyPr/>
                    <a:lstStyle/>
                    <a:p>
                      <a:pPr marL="0" marR="0">
                        <a:lnSpc>
                          <a:spcPct val="107000"/>
                        </a:lnSpc>
                        <a:spcBef>
                          <a:spcPts val="0"/>
                        </a:spcBef>
                        <a:spcAft>
                          <a:spcPts val="0"/>
                        </a:spcAft>
                      </a:pPr>
                      <a:r>
                        <a:rPr lang="en-US" sz="1400" dirty="0">
                          <a:effectLst/>
                        </a:rPr>
                        <a:t>Forward Markets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tc>
                <a:tc>
                  <a:txBody>
                    <a:bodyPr/>
                    <a:lstStyle/>
                    <a:p>
                      <a:pPr marL="0" marR="0">
                        <a:lnSpc>
                          <a:spcPct val="107000"/>
                        </a:lnSpc>
                        <a:spcBef>
                          <a:spcPts val="0"/>
                        </a:spcBef>
                        <a:spcAft>
                          <a:spcPts val="0"/>
                        </a:spcAft>
                      </a:pPr>
                      <a:r>
                        <a:rPr lang="en-US" sz="1600">
                          <a:effectLst/>
                        </a:rPr>
                        <a:t>o</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tc>
                <a:tc>
                  <a:txBody>
                    <a:bodyPr/>
                    <a:lstStyle/>
                    <a:p>
                      <a:pPr marL="0" marR="0">
                        <a:lnSpc>
                          <a:spcPct val="107000"/>
                        </a:lnSpc>
                        <a:spcBef>
                          <a:spcPts val="0"/>
                        </a:spcBef>
                        <a:spcAft>
                          <a:spcPts val="0"/>
                        </a:spcAft>
                      </a:pPr>
                      <a:r>
                        <a:rPr lang="en-US"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tc>
                <a:tc>
                  <a:txBody>
                    <a:bodyPr/>
                    <a:lstStyle/>
                    <a:p>
                      <a:pPr marL="0" marR="0">
                        <a:lnSpc>
                          <a:spcPct val="107000"/>
                        </a:lnSpc>
                        <a:spcBef>
                          <a:spcPts val="0"/>
                        </a:spcBef>
                        <a:spcAft>
                          <a:spcPts val="0"/>
                        </a:spcAft>
                      </a:pPr>
                      <a:r>
                        <a:rPr lang="en-US"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tc>
                <a:tc>
                  <a:txBody>
                    <a:bodyPr/>
                    <a:lstStyle/>
                    <a:p>
                      <a:pPr marL="0" marR="0">
                        <a:lnSpc>
                          <a:spcPct val="107000"/>
                        </a:lnSpc>
                        <a:spcBef>
                          <a:spcPts val="0"/>
                        </a:spcBef>
                        <a:spcAft>
                          <a:spcPts val="0"/>
                        </a:spcAft>
                      </a:pPr>
                      <a:r>
                        <a:rPr lang="en-US"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tc>
                <a:tc>
                  <a:txBody>
                    <a:bodyPr/>
                    <a:lstStyle/>
                    <a:p>
                      <a:pPr marL="0" marR="0">
                        <a:lnSpc>
                          <a:spcPct val="107000"/>
                        </a:lnSpc>
                        <a:spcBef>
                          <a:spcPts val="0"/>
                        </a:spcBef>
                        <a:spcAft>
                          <a:spcPts val="0"/>
                        </a:spcAft>
                      </a:pPr>
                      <a:r>
                        <a:rPr lang="en-US"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tc>
                <a:extLst>
                  <a:ext uri="{0D108BD9-81ED-4DB2-BD59-A6C34878D82A}">
                    <a16:rowId xmlns:a16="http://schemas.microsoft.com/office/drawing/2014/main" val="3106597138"/>
                  </a:ext>
                </a:extLst>
              </a:tr>
              <a:tr h="175498">
                <a:tc gridSpan="6">
                  <a:txBody>
                    <a:bodyPr/>
                    <a:lstStyle/>
                    <a:p>
                      <a:pPr marL="0" marR="0">
                        <a:lnSpc>
                          <a:spcPct val="107000"/>
                        </a:lnSpc>
                        <a:spcBef>
                          <a:spcPts val="0"/>
                        </a:spcBef>
                        <a:spcAft>
                          <a:spcPts val="0"/>
                        </a:spcAft>
                      </a:pPr>
                      <a:r>
                        <a:rPr lang="en-US" sz="1600" dirty="0">
                          <a:effectLst/>
                        </a:rPr>
                        <a:t>4. Balancing &amp; Reliability Schemes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solidFill>
                      <a:schemeClr val="accent1">
                        <a:lumMod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03477445"/>
                  </a:ext>
                </a:extLst>
              </a:tr>
              <a:tr h="512432">
                <a:tc>
                  <a:txBody>
                    <a:bodyPr/>
                    <a:lstStyle/>
                    <a:p>
                      <a:pPr marL="0" marR="0">
                        <a:lnSpc>
                          <a:spcPct val="107000"/>
                        </a:lnSpc>
                        <a:spcBef>
                          <a:spcPts val="0"/>
                        </a:spcBef>
                        <a:spcAft>
                          <a:spcPts val="0"/>
                        </a:spcAft>
                      </a:pPr>
                      <a:r>
                        <a:rPr lang="en-US" sz="1400" dirty="0">
                          <a:effectLst/>
                        </a:rPr>
                        <a:t>Capacity Remuneration Mechanism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tc>
                <a:tc>
                  <a:txBody>
                    <a:bodyPr/>
                    <a:lstStyle/>
                    <a:p>
                      <a:pPr marL="0" marR="0">
                        <a:lnSpc>
                          <a:spcPct val="107000"/>
                        </a:lnSpc>
                        <a:spcBef>
                          <a:spcPts val="0"/>
                        </a:spcBef>
                        <a:spcAft>
                          <a:spcPts val="0"/>
                        </a:spcAft>
                      </a:pPr>
                      <a:r>
                        <a:rPr lang="en-US"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tc>
                <a:tc>
                  <a:txBody>
                    <a:bodyPr/>
                    <a:lstStyle/>
                    <a:p>
                      <a:pPr marL="0" marR="0">
                        <a:lnSpc>
                          <a:spcPct val="107000"/>
                        </a:lnSpc>
                        <a:spcBef>
                          <a:spcPts val="0"/>
                        </a:spcBef>
                        <a:spcAft>
                          <a:spcPts val="0"/>
                        </a:spcAft>
                      </a:pPr>
                      <a:r>
                        <a:rPr lang="en-US"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tc>
                <a:tc>
                  <a:txBody>
                    <a:bodyPr/>
                    <a:lstStyle/>
                    <a:p>
                      <a:pPr marL="0" marR="0">
                        <a:lnSpc>
                          <a:spcPct val="107000"/>
                        </a:lnSpc>
                        <a:spcBef>
                          <a:spcPts val="0"/>
                        </a:spcBef>
                        <a:spcAft>
                          <a:spcPts val="0"/>
                        </a:spcAft>
                      </a:pPr>
                      <a:r>
                        <a:rPr lang="en-US"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tc>
                <a:tc>
                  <a:txBody>
                    <a:bodyPr/>
                    <a:lstStyle/>
                    <a:p>
                      <a:pPr marL="0" marR="0">
                        <a:lnSpc>
                          <a:spcPct val="107000"/>
                        </a:lnSpc>
                        <a:spcBef>
                          <a:spcPts val="0"/>
                        </a:spcBef>
                        <a:spcAft>
                          <a:spcPts val="0"/>
                        </a:spcAft>
                      </a:pPr>
                      <a:r>
                        <a:rPr lang="en-US"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tc>
                <a:tc>
                  <a:txBody>
                    <a:bodyPr/>
                    <a:lstStyle/>
                    <a:p>
                      <a:pPr marL="0" marR="0">
                        <a:lnSpc>
                          <a:spcPct val="107000"/>
                        </a:lnSpc>
                        <a:spcBef>
                          <a:spcPts val="0"/>
                        </a:spcBef>
                        <a:spcAft>
                          <a:spcPts val="0"/>
                        </a:spcAft>
                      </a:pPr>
                      <a:r>
                        <a:rPr lang="en-US"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tc>
                <a:extLst>
                  <a:ext uri="{0D108BD9-81ED-4DB2-BD59-A6C34878D82A}">
                    <a16:rowId xmlns:a16="http://schemas.microsoft.com/office/drawing/2014/main" val="3784747946"/>
                  </a:ext>
                </a:extLst>
              </a:tr>
              <a:tr h="512432">
                <a:tc>
                  <a:txBody>
                    <a:bodyPr/>
                    <a:lstStyle/>
                    <a:p>
                      <a:pPr marL="0" marR="0">
                        <a:lnSpc>
                          <a:spcPct val="107000"/>
                        </a:lnSpc>
                        <a:spcBef>
                          <a:spcPts val="0"/>
                        </a:spcBef>
                        <a:spcAft>
                          <a:spcPts val="0"/>
                        </a:spcAft>
                      </a:pPr>
                      <a:r>
                        <a:rPr lang="en-US" sz="1400" dirty="0">
                          <a:effectLst/>
                        </a:rPr>
                        <a:t>Flexibility Options (Storage and Demand Side Management)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tc>
                <a:tc>
                  <a:txBody>
                    <a:bodyPr/>
                    <a:lstStyle/>
                    <a:p>
                      <a:pPr marL="0" marR="0">
                        <a:lnSpc>
                          <a:spcPct val="107000"/>
                        </a:lnSpc>
                        <a:spcBef>
                          <a:spcPts val="0"/>
                        </a:spcBef>
                        <a:spcAft>
                          <a:spcPts val="0"/>
                        </a:spcAft>
                      </a:pPr>
                      <a:r>
                        <a:rPr lang="en-US"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tc>
                <a:tc>
                  <a:txBody>
                    <a:bodyPr/>
                    <a:lstStyle/>
                    <a:p>
                      <a:pPr marL="0" marR="0">
                        <a:lnSpc>
                          <a:spcPct val="107000"/>
                        </a:lnSpc>
                        <a:spcBef>
                          <a:spcPts val="0"/>
                        </a:spcBef>
                        <a:spcAft>
                          <a:spcPts val="0"/>
                        </a:spcAft>
                      </a:pPr>
                      <a:r>
                        <a:rPr lang="en-US"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tc>
                <a:tc>
                  <a:txBody>
                    <a:bodyPr/>
                    <a:lstStyle/>
                    <a:p>
                      <a:pPr marL="0" marR="0">
                        <a:lnSpc>
                          <a:spcPct val="107000"/>
                        </a:lnSpc>
                        <a:spcBef>
                          <a:spcPts val="0"/>
                        </a:spcBef>
                        <a:spcAft>
                          <a:spcPts val="0"/>
                        </a:spcAft>
                      </a:pPr>
                      <a:r>
                        <a:rPr lang="en-US"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tc>
                <a:tc>
                  <a:txBody>
                    <a:bodyPr/>
                    <a:lstStyle/>
                    <a:p>
                      <a:pPr marL="0" marR="0">
                        <a:lnSpc>
                          <a:spcPct val="107000"/>
                        </a:lnSpc>
                        <a:spcBef>
                          <a:spcPts val="0"/>
                        </a:spcBef>
                        <a:spcAft>
                          <a:spcPts val="0"/>
                        </a:spcAft>
                      </a:pPr>
                      <a:r>
                        <a:rPr lang="en-US"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tc>
                <a:tc>
                  <a:txBody>
                    <a:bodyPr/>
                    <a:lstStyle/>
                    <a:p>
                      <a:pPr marL="0" marR="0">
                        <a:lnSpc>
                          <a:spcPct val="107000"/>
                        </a:lnSpc>
                        <a:spcBef>
                          <a:spcPts val="0"/>
                        </a:spcBef>
                        <a:spcAft>
                          <a:spcPts val="0"/>
                        </a:spcAft>
                      </a:pPr>
                      <a:r>
                        <a:rPr lang="en-US" sz="1600" dirty="0">
                          <a:effectLst/>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tc>
                <a:extLst>
                  <a:ext uri="{0D108BD9-81ED-4DB2-BD59-A6C34878D82A}">
                    <a16:rowId xmlns:a16="http://schemas.microsoft.com/office/drawing/2014/main" val="131237149"/>
                  </a:ext>
                </a:extLst>
              </a:tr>
            </a:tbl>
          </a:graphicData>
        </a:graphic>
      </p:graphicFrame>
    </p:spTree>
    <p:extLst>
      <p:ext uri="{BB962C8B-B14F-4D97-AF65-F5344CB8AC3E}">
        <p14:creationId xmlns:p14="http://schemas.microsoft.com/office/powerpoint/2010/main" val="2178343038"/>
      </p:ext>
    </p:extLst>
  </p:cSld>
  <p:clrMapOvr>
    <a:masterClrMapping/>
  </p:clrMapOvr>
  <p:transition/>
</p:sld>
</file>

<file path=ppt/theme/theme1.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1F6BA7"/>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A3C09D55-CCA0-2146-9FD9-7449152E9544}" vid="{A540A8AC-723E-8A40-A482-55C1D425031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20191016 ERCST presentation template</Template>
  <TotalTime>2390</TotalTime>
  <Words>1993</Words>
  <Application>Microsoft Office PowerPoint</Application>
  <PresentationFormat>Widescreen</PresentationFormat>
  <Paragraphs>297</Paragraphs>
  <Slides>9</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vt:i4>
      </vt:variant>
    </vt:vector>
  </HeadingPairs>
  <TitlesOfParts>
    <vt:vector size="19" baseType="lpstr">
      <vt:lpstr>Arial</vt:lpstr>
      <vt:lpstr>Calibri</vt:lpstr>
      <vt:lpstr>Calibri Light</vt:lpstr>
      <vt:lpstr>Cambria</vt:lpstr>
      <vt:lpstr>Cambria Math</vt:lpstr>
      <vt:lpstr>Courier New</vt:lpstr>
      <vt:lpstr>Open Sans</vt:lpstr>
      <vt:lpstr>Times New Roman</vt:lpstr>
      <vt:lpstr>Wingdings</vt:lpstr>
      <vt:lpstr>Office Theme</vt:lpstr>
      <vt:lpstr>Andrei Marcu, Executive Director, ERCST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Pauline Nouallet</dc:creator>
  <cp:lastModifiedBy>Pauline Nouallet</cp:lastModifiedBy>
  <cp:revision>142</cp:revision>
  <cp:lastPrinted>2023-03-27T08:33:49Z</cp:lastPrinted>
  <dcterms:created xsi:type="dcterms:W3CDTF">2023-02-09T09:59:38Z</dcterms:created>
  <dcterms:modified xsi:type="dcterms:W3CDTF">2023-03-27T13:12:37Z</dcterms:modified>
</cp:coreProperties>
</file>