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19" r:id="rId2"/>
    <p:sldId id="372" r:id="rId3"/>
    <p:sldId id="1159" r:id="rId4"/>
    <p:sldId id="1151" r:id="rId5"/>
    <p:sldId id="1169" r:id="rId6"/>
    <p:sldId id="1170" r:id="rId7"/>
    <p:sldId id="1147" r:id="rId8"/>
    <p:sldId id="355" r:id="rId9"/>
    <p:sldId id="1175" r:id="rId10"/>
    <p:sldId id="1174" r:id="rId11"/>
    <p:sldId id="1155" r:id="rId12"/>
    <p:sldId id="1158" r:id="rId13"/>
    <p:sldId id="1176" r:id="rId14"/>
    <p:sldId id="1173" r:id="rId1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Imbault" initials="OI" lastIdx="27" clrIdx="0">
    <p:extLst>
      <p:ext uri="{19B8F6BF-5375-455C-9EA6-DF929625EA0E}">
        <p15:presenceInfo xmlns:p15="http://schemas.microsoft.com/office/powerpoint/2012/main" userId="e8b359901459ce1a" providerId="Windows Live"/>
      </p:ext>
    </p:extLst>
  </p:cmAuthor>
  <p:cmAuthor id="2" name="Antonio Fernandez" initials="AF" lastIdx="16" clrIdx="1">
    <p:extLst>
      <p:ext uri="{19B8F6BF-5375-455C-9EA6-DF929625EA0E}">
        <p15:presenceInfo xmlns:p15="http://schemas.microsoft.com/office/powerpoint/2012/main" userId="S::afernandez@ercst.org::d127aca3-2cd0-40bf-b052-c22a98e37282" providerId="AD"/>
      </p:ext>
    </p:extLst>
  </p:cmAuthor>
  <p:cmAuthor id="3" name="Antonio Fernandez" initials="AF [2]" lastIdx="1" clrIdx="2">
    <p:extLst>
      <p:ext uri="{19B8F6BF-5375-455C-9EA6-DF929625EA0E}">
        <p15:presenceInfo xmlns:p15="http://schemas.microsoft.com/office/powerpoint/2012/main" userId="S::afernandez@ercst.org::8bbf026d-6436-4f87-a954-0121a37578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5964"/>
  </p:normalViewPr>
  <p:slideViewPr>
    <p:cSldViewPr snapToGrid="0" snapToObjects="1">
      <p:cViewPr varScale="1">
        <p:scale>
          <a:sx n="113" d="100"/>
          <a:sy n="113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E0707-F54C-0448-A9F9-544F8F656F2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DD64BA80-0F03-C34A-921A-5FB393C88650}">
      <dgm:prSet/>
      <dgm:spPr/>
      <dgm:t>
        <a:bodyPr/>
        <a:lstStyle/>
        <a:p>
          <a:r>
            <a:rPr lang="en-BE" b="1" dirty="0"/>
            <a:t>Policy context at the EU level</a:t>
          </a:r>
        </a:p>
      </dgm:t>
    </dgm:pt>
    <dgm:pt modelId="{D3C99440-5766-7A41-8657-ED91DA4E2776}" type="parTrans" cxnId="{5B69E9F9-71AD-6B45-B438-7F1F59103D4A}">
      <dgm:prSet/>
      <dgm:spPr/>
      <dgm:t>
        <a:bodyPr/>
        <a:lstStyle/>
        <a:p>
          <a:endParaRPr lang="en-GB"/>
        </a:p>
      </dgm:t>
    </dgm:pt>
    <dgm:pt modelId="{228A4783-581C-1F45-8280-F8CF25AD79AC}" type="sibTrans" cxnId="{5B69E9F9-71AD-6B45-B438-7F1F59103D4A}">
      <dgm:prSet/>
      <dgm:spPr/>
      <dgm:t>
        <a:bodyPr/>
        <a:lstStyle/>
        <a:p>
          <a:endParaRPr lang="en-GB"/>
        </a:p>
      </dgm:t>
    </dgm:pt>
    <dgm:pt modelId="{CB36AA00-12A3-8947-A445-EE6C829DFA0B}">
      <dgm:prSet/>
      <dgm:spPr/>
      <dgm:t>
        <a:bodyPr/>
        <a:lstStyle/>
        <a:p>
          <a:r>
            <a:rPr lang="en-BE" b="1" dirty="0"/>
            <a:t>Policy context at the Member State level + the UK</a:t>
          </a:r>
        </a:p>
      </dgm:t>
    </dgm:pt>
    <dgm:pt modelId="{A4986936-9F2C-D14A-A042-40F7F730CF9B}" type="parTrans" cxnId="{F6B320AC-AE50-4647-9BFC-844A02E4433E}">
      <dgm:prSet/>
      <dgm:spPr/>
      <dgm:t>
        <a:bodyPr/>
        <a:lstStyle/>
        <a:p>
          <a:endParaRPr lang="en-GB"/>
        </a:p>
      </dgm:t>
    </dgm:pt>
    <dgm:pt modelId="{5A157367-ADEF-034E-BD52-7104F04054E5}" type="sibTrans" cxnId="{F6B320AC-AE50-4647-9BFC-844A02E4433E}">
      <dgm:prSet/>
      <dgm:spPr/>
      <dgm:t>
        <a:bodyPr/>
        <a:lstStyle/>
        <a:p>
          <a:endParaRPr lang="en-GB"/>
        </a:p>
      </dgm:t>
    </dgm:pt>
    <dgm:pt modelId="{A8A38D9A-CEC5-B54D-9C12-D28A2D003A1C}">
      <dgm:prSet/>
      <dgm:spPr/>
      <dgm:t>
        <a:bodyPr/>
        <a:lstStyle/>
        <a:p>
          <a:r>
            <a:rPr lang="en-BE" b="1" dirty="0"/>
            <a:t>Different forms of support: two-sided CfDs, CCfDs, Fixed Feed-in tariff, Premium</a:t>
          </a:r>
        </a:p>
      </dgm:t>
    </dgm:pt>
    <dgm:pt modelId="{23837F20-398F-774E-877C-CDB70047F93E}" type="parTrans" cxnId="{6D25B12B-BCA5-674C-8E82-162099A6965F}">
      <dgm:prSet/>
      <dgm:spPr/>
      <dgm:t>
        <a:bodyPr/>
        <a:lstStyle/>
        <a:p>
          <a:endParaRPr lang="en-GB"/>
        </a:p>
      </dgm:t>
    </dgm:pt>
    <dgm:pt modelId="{B0E76D36-2F59-8D40-9CA4-434C3070BDF0}" type="sibTrans" cxnId="{6D25B12B-BCA5-674C-8E82-162099A6965F}">
      <dgm:prSet/>
      <dgm:spPr/>
      <dgm:t>
        <a:bodyPr/>
        <a:lstStyle/>
        <a:p>
          <a:endParaRPr lang="en-GB"/>
        </a:p>
      </dgm:t>
    </dgm:pt>
    <dgm:pt modelId="{18911D8E-6A3C-C94F-B68B-BBB78FA80DFB}">
      <dgm:prSet/>
      <dgm:spPr/>
      <dgm:t>
        <a:bodyPr/>
        <a:lstStyle/>
        <a:p>
          <a:r>
            <a:rPr lang="en-BE" b="1" dirty="0"/>
            <a:t>Breakdown of some of the different elements that make up a (C)CfDs scheme</a:t>
          </a:r>
        </a:p>
      </dgm:t>
    </dgm:pt>
    <dgm:pt modelId="{7AF207C8-89DE-BC42-B257-488305BA7450}" type="parTrans" cxnId="{6BBDE86F-52EB-844E-8EC8-BB5797591C48}">
      <dgm:prSet/>
      <dgm:spPr/>
      <dgm:t>
        <a:bodyPr/>
        <a:lstStyle/>
        <a:p>
          <a:endParaRPr lang="en-GB"/>
        </a:p>
      </dgm:t>
    </dgm:pt>
    <dgm:pt modelId="{E9783131-54E8-3647-A13F-1D9BC2654B16}" type="sibTrans" cxnId="{6BBDE86F-52EB-844E-8EC8-BB5797591C48}">
      <dgm:prSet/>
      <dgm:spPr/>
      <dgm:t>
        <a:bodyPr/>
        <a:lstStyle/>
        <a:p>
          <a:endParaRPr lang="en-GB"/>
        </a:p>
      </dgm:t>
    </dgm:pt>
    <dgm:pt modelId="{E33B577F-8894-4D4D-B685-991B94DC1895}">
      <dgm:prSet/>
      <dgm:spPr/>
      <dgm:t>
        <a:bodyPr/>
        <a:lstStyle/>
        <a:p>
          <a:r>
            <a:rPr lang="en-BE" b="1" dirty="0"/>
            <a:t>Guaranteeing a level playing field</a:t>
          </a:r>
        </a:p>
      </dgm:t>
    </dgm:pt>
    <dgm:pt modelId="{5529EB3A-D0ED-6646-B905-A9A017898B6D}" type="parTrans" cxnId="{5D4B0B63-6378-264F-B1C7-86C974F98B2F}">
      <dgm:prSet/>
      <dgm:spPr/>
      <dgm:t>
        <a:bodyPr/>
        <a:lstStyle/>
        <a:p>
          <a:endParaRPr lang="en-GB"/>
        </a:p>
      </dgm:t>
    </dgm:pt>
    <dgm:pt modelId="{D4C89A46-D551-F242-B14C-BC08FD421C6A}" type="sibTrans" cxnId="{5D4B0B63-6378-264F-B1C7-86C974F98B2F}">
      <dgm:prSet/>
      <dgm:spPr/>
      <dgm:t>
        <a:bodyPr/>
        <a:lstStyle/>
        <a:p>
          <a:endParaRPr lang="en-GB"/>
        </a:p>
      </dgm:t>
    </dgm:pt>
    <dgm:pt modelId="{D8139D44-9F06-EE46-A563-A38541E2D7C5}">
      <dgm:prSet/>
      <dgm:spPr/>
      <dgm:t>
        <a:bodyPr/>
        <a:lstStyle/>
        <a:p>
          <a:r>
            <a:rPr lang="en-BE" b="1" dirty="0"/>
            <a:t>Priorities and Next steps</a:t>
          </a:r>
        </a:p>
      </dgm:t>
    </dgm:pt>
    <dgm:pt modelId="{2511FA8C-7545-1F4D-ACE3-9BB2A3A8DBAB}" type="parTrans" cxnId="{676BD57F-5D68-214F-A932-6C838FB319D5}">
      <dgm:prSet/>
      <dgm:spPr/>
      <dgm:t>
        <a:bodyPr/>
        <a:lstStyle/>
        <a:p>
          <a:endParaRPr lang="en-GB"/>
        </a:p>
      </dgm:t>
    </dgm:pt>
    <dgm:pt modelId="{891DD851-1615-A44D-80B7-3EA0FAB5D07A}" type="sibTrans" cxnId="{676BD57F-5D68-214F-A932-6C838FB319D5}">
      <dgm:prSet/>
      <dgm:spPr/>
      <dgm:t>
        <a:bodyPr/>
        <a:lstStyle/>
        <a:p>
          <a:endParaRPr lang="en-GB"/>
        </a:p>
      </dgm:t>
    </dgm:pt>
    <dgm:pt modelId="{8FD59BF9-FBDE-D34E-9B3F-0714FDBEB5B1}" type="pres">
      <dgm:prSet presAssocID="{A05E0707-F54C-0448-A9F9-544F8F656F24}" presName="linear" presStyleCnt="0">
        <dgm:presLayoutVars>
          <dgm:animLvl val="lvl"/>
          <dgm:resizeHandles val="exact"/>
        </dgm:presLayoutVars>
      </dgm:prSet>
      <dgm:spPr/>
    </dgm:pt>
    <dgm:pt modelId="{C128D6BF-0CCB-5E43-A0F1-6F79C5E37A1C}" type="pres">
      <dgm:prSet presAssocID="{DD64BA80-0F03-C34A-921A-5FB393C8865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DFA4720-3A12-A245-86A9-8F4C77082BE8}" type="pres">
      <dgm:prSet presAssocID="{228A4783-581C-1F45-8280-F8CF25AD79AC}" presName="spacer" presStyleCnt="0"/>
      <dgm:spPr/>
    </dgm:pt>
    <dgm:pt modelId="{471ACBB3-CE95-DE40-942B-32809198E13C}" type="pres">
      <dgm:prSet presAssocID="{CB36AA00-12A3-8947-A445-EE6C829DFA0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33DD264-C587-3E48-ADF8-83CFCEAF97D0}" type="pres">
      <dgm:prSet presAssocID="{5A157367-ADEF-034E-BD52-7104F04054E5}" presName="spacer" presStyleCnt="0"/>
      <dgm:spPr/>
    </dgm:pt>
    <dgm:pt modelId="{4AA10DFC-6019-AC45-935F-E428C1EE2DCF}" type="pres">
      <dgm:prSet presAssocID="{A8A38D9A-CEC5-B54D-9C12-D28A2D003A1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0B2ECDF-E912-E048-A168-F7C7895FECFD}" type="pres">
      <dgm:prSet presAssocID="{B0E76D36-2F59-8D40-9CA4-434C3070BDF0}" presName="spacer" presStyleCnt="0"/>
      <dgm:spPr/>
    </dgm:pt>
    <dgm:pt modelId="{01AFFC20-0C2A-364D-A9D9-4D47F8A16BE2}" type="pres">
      <dgm:prSet presAssocID="{18911D8E-6A3C-C94F-B68B-BBB78FA80DF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FA50A85-318B-DE4C-AC7C-97EBFE24DDF6}" type="pres">
      <dgm:prSet presAssocID="{E9783131-54E8-3647-A13F-1D9BC2654B16}" presName="spacer" presStyleCnt="0"/>
      <dgm:spPr/>
    </dgm:pt>
    <dgm:pt modelId="{2E4FFCBD-FD6A-0747-86B4-6717772CA235}" type="pres">
      <dgm:prSet presAssocID="{E33B577F-8894-4D4D-B685-991B94DC1895}" presName="parentText" presStyleLbl="node1" presStyleIdx="4" presStyleCnt="6" custLinFactNeighborY="10620">
        <dgm:presLayoutVars>
          <dgm:chMax val="0"/>
          <dgm:bulletEnabled val="1"/>
        </dgm:presLayoutVars>
      </dgm:prSet>
      <dgm:spPr/>
    </dgm:pt>
    <dgm:pt modelId="{35AEBBE0-0AE5-354A-AD13-3AB722566A32}" type="pres">
      <dgm:prSet presAssocID="{D4C89A46-D551-F242-B14C-BC08FD421C6A}" presName="spacer" presStyleCnt="0"/>
      <dgm:spPr/>
    </dgm:pt>
    <dgm:pt modelId="{CA513B8E-2213-4446-AF8F-68EA64D59ACD}" type="pres">
      <dgm:prSet presAssocID="{D8139D44-9F06-EE46-A563-A38541E2D7C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8C4B214-9720-FE4F-90DC-52C8A8FB273D}" type="presOf" srcId="{E33B577F-8894-4D4D-B685-991B94DC1895}" destId="{2E4FFCBD-FD6A-0747-86B4-6717772CA235}" srcOrd="0" destOrd="0" presId="urn:microsoft.com/office/officeart/2005/8/layout/vList2"/>
    <dgm:cxn modelId="{578CEB27-9827-1442-AC5A-1E6AAE62179F}" type="presOf" srcId="{D8139D44-9F06-EE46-A563-A38541E2D7C5}" destId="{CA513B8E-2213-4446-AF8F-68EA64D59ACD}" srcOrd="0" destOrd="0" presId="urn:microsoft.com/office/officeart/2005/8/layout/vList2"/>
    <dgm:cxn modelId="{6D25B12B-BCA5-674C-8E82-162099A6965F}" srcId="{A05E0707-F54C-0448-A9F9-544F8F656F24}" destId="{A8A38D9A-CEC5-B54D-9C12-D28A2D003A1C}" srcOrd="2" destOrd="0" parTransId="{23837F20-398F-774E-877C-CDB70047F93E}" sibTransId="{B0E76D36-2F59-8D40-9CA4-434C3070BDF0}"/>
    <dgm:cxn modelId="{B8A5115B-8A44-9E43-AC01-D79389B081DC}" type="presOf" srcId="{CB36AA00-12A3-8947-A445-EE6C829DFA0B}" destId="{471ACBB3-CE95-DE40-942B-32809198E13C}" srcOrd="0" destOrd="0" presId="urn:microsoft.com/office/officeart/2005/8/layout/vList2"/>
    <dgm:cxn modelId="{5D4B0B63-6378-264F-B1C7-86C974F98B2F}" srcId="{A05E0707-F54C-0448-A9F9-544F8F656F24}" destId="{E33B577F-8894-4D4D-B685-991B94DC1895}" srcOrd="4" destOrd="0" parTransId="{5529EB3A-D0ED-6646-B905-A9A017898B6D}" sibTransId="{D4C89A46-D551-F242-B14C-BC08FD421C6A}"/>
    <dgm:cxn modelId="{6BBDE86F-52EB-844E-8EC8-BB5797591C48}" srcId="{A05E0707-F54C-0448-A9F9-544F8F656F24}" destId="{18911D8E-6A3C-C94F-B68B-BBB78FA80DFB}" srcOrd="3" destOrd="0" parTransId="{7AF207C8-89DE-BC42-B257-488305BA7450}" sibTransId="{E9783131-54E8-3647-A13F-1D9BC2654B16}"/>
    <dgm:cxn modelId="{676BD57F-5D68-214F-A932-6C838FB319D5}" srcId="{A05E0707-F54C-0448-A9F9-544F8F656F24}" destId="{D8139D44-9F06-EE46-A563-A38541E2D7C5}" srcOrd="5" destOrd="0" parTransId="{2511FA8C-7545-1F4D-ACE3-9BB2A3A8DBAB}" sibTransId="{891DD851-1615-A44D-80B7-3EA0FAB5D07A}"/>
    <dgm:cxn modelId="{58816B93-8E85-7C4D-AC8A-CA7299EE11F4}" type="presOf" srcId="{A05E0707-F54C-0448-A9F9-544F8F656F24}" destId="{8FD59BF9-FBDE-D34E-9B3F-0714FDBEB5B1}" srcOrd="0" destOrd="0" presId="urn:microsoft.com/office/officeart/2005/8/layout/vList2"/>
    <dgm:cxn modelId="{F6B320AC-AE50-4647-9BFC-844A02E4433E}" srcId="{A05E0707-F54C-0448-A9F9-544F8F656F24}" destId="{CB36AA00-12A3-8947-A445-EE6C829DFA0B}" srcOrd="1" destOrd="0" parTransId="{A4986936-9F2C-D14A-A042-40F7F730CF9B}" sibTransId="{5A157367-ADEF-034E-BD52-7104F04054E5}"/>
    <dgm:cxn modelId="{301845C0-CD32-7543-8408-1472372B28B7}" type="presOf" srcId="{A8A38D9A-CEC5-B54D-9C12-D28A2D003A1C}" destId="{4AA10DFC-6019-AC45-935F-E428C1EE2DCF}" srcOrd="0" destOrd="0" presId="urn:microsoft.com/office/officeart/2005/8/layout/vList2"/>
    <dgm:cxn modelId="{A0C45DD0-C475-9547-9F75-90473D39DAB3}" type="presOf" srcId="{DD64BA80-0F03-C34A-921A-5FB393C88650}" destId="{C128D6BF-0CCB-5E43-A0F1-6F79C5E37A1C}" srcOrd="0" destOrd="0" presId="urn:microsoft.com/office/officeart/2005/8/layout/vList2"/>
    <dgm:cxn modelId="{821D8EE7-02BE-FD4B-979A-F4811C205495}" type="presOf" srcId="{18911D8E-6A3C-C94F-B68B-BBB78FA80DFB}" destId="{01AFFC20-0C2A-364D-A9D9-4D47F8A16BE2}" srcOrd="0" destOrd="0" presId="urn:microsoft.com/office/officeart/2005/8/layout/vList2"/>
    <dgm:cxn modelId="{5B69E9F9-71AD-6B45-B438-7F1F59103D4A}" srcId="{A05E0707-F54C-0448-A9F9-544F8F656F24}" destId="{DD64BA80-0F03-C34A-921A-5FB393C88650}" srcOrd="0" destOrd="0" parTransId="{D3C99440-5766-7A41-8657-ED91DA4E2776}" sibTransId="{228A4783-581C-1F45-8280-F8CF25AD79AC}"/>
    <dgm:cxn modelId="{A7E46FCC-C840-EC47-B5F3-A21F7873FC4F}" type="presParOf" srcId="{8FD59BF9-FBDE-D34E-9B3F-0714FDBEB5B1}" destId="{C128D6BF-0CCB-5E43-A0F1-6F79C5E37A1C}" srcOrd="0" destOrd="0" presId="urn:microsoft.com/office/officeart/2005/8/layout/vList2"/>
    <dgm:cxn modelId="{271A6ADB-428B-A64E-8BB3-394ABE2A913A}" type="presParOf" srcId="{8FD59BF9-FBDE-D34E-9B3F-0714FDBEB5B1}" destId="{0DFA4720-3A12-A245-86A9-8F4C77082BE8}" srcOrd="1" destOrd="0" presId="urn:microsoft.com/office/officeart/2005/8/layout/vList2"/>
    <dgm:cxn modelId="{06F9DCD8-41DE-214E-B4F8-D4AE8C22886E}" type="presParOf" srcId="{8FD59BF9-FBDE-D34E-9B3F-0714FDBEB5B1}" destId="{471ACBB3-CE95-DE40-942B-32809198E13C}" srcOrd="2" destOrd="0" presId="urn:microsoft.com/office/officeart/2005/8/layout/vList2"/>
    <dgm:cxn modelId="{A64D9DCB-773A-3C45-AE44-C2E3EC830E35}" type="presParOf" srcId="{8FD59BF9-FBDE-D34E-9B3F-0714FDBEB5B1}" destId="{333DD264-C587-3E48-ADF8-83CFCEAF97D0}" srcOrd="3" destOrd="0" presId="urn:microsoft.com/office/officeart/2005/8/layout/vList2"/>
    <dgm:cxn modelId="{07986C4B-8E15-D74F-9A4F-F72ACE7DF880}" type="presParOf" srcId="{8FD59BF9-FBDE-D34E-9B3F-0714FDBEB5B1}" destId="{4AA10DFC-6019-AC45-935F-E428C1EE2DCF}" srcOrd="4" destOrd="0" presId="urn:microsoft.com/office/officeart/2005/8/layout/vList2"/>
    <dgm:cxn modelId="{84BC817A-6F1C-DE42-B248-CEA0807A57AB}" type="presParOf" srcId="{8FD59BF9-FBDE-D34E-9B3F-0714FDBEB5B1}" destId="{C0B2ECDF-E912-E048-A168-F7C7895FECFD}" srcOrd="5" destOrd="0" presId="urn:microsoft.com/office/officeart/2005/8/layout/vList2"/>
    <dgm:cxn modelId="{984DD949-4784-2941-966A-F322606C0CCA}" type="presParOf" srcId="{8FD59BF9-FBDE-D34E-9B3F-0714FDBEB5B1}" destId="{01AFFC20-0C2A-364D-A9D9-4D47F8A16BE2}" srcOrd="6" destOrd="0" presId="urn:microsoft.com/office/officeart/2005/8/layout/vList2"/>
    <dgm:cxn modelId="{40ECFB40-119D-E84B-BC5F-810395033AA7}" type="presParOf" srcId="{8FD59BF9-FBDE-D34E-9B3F-0714FDBEB5B1}" destId="{EFA50A85-318B-DE4C-AC7C-97EBFE24DDF6}" srcOrd="7" destOrd="0" presId="urn:microsoft.com/office/officeart/2005/8/layout/vList2"/>
    <dgm:cxn modelId="{73B66F1D-06D7-8242-B077-8CBF217706DA}" type="presParOf" srcId="{8FD59BF9-FBDE-D34E-9B3F-0714FDBEB5B1}" destId="{2E4FFCBD-FD6A-0747-86B4-6717772CA235}" srcOrd="8" destOrd="0" presId="urn:microsoft.com/office/officeart/2005/8/layout/vList2"/>
    <dgm:cxn modelId="{A7F4172F-16E9-F140-BA13-F0039DE87D5C}" type="presParOf" srcId="{8FD59BF9-FBDE-D34E-9B3F-0714FDBEB5B1}" destId="{35AEBBE0-0AE5-354A-AD13-3AB722566A32}" srcOrd="9" destOrd="0" presId="urn:microsoft.com/office/officeart/2005/8/layout/vList2"/>
    <dgm:cxn modelId="{A189DCB4-13B9-9C46-8DD7-615DBD518228}" type="presParOf" srcId="{8FD59BF9-FBDE-D34E-9B3F-0714FDBEB5B1}" destId="{CA513B8E-2213-4446-AF8F-68EA64D59AC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8D6BF-0CCB-5E43-A0F1-6F79C5E37A1C}">
      <dsp:nvSpPr>
        <dsp:cNvPr id="0" name=""/>
        <dsp:cNvSpPr/>
      </dsp:nvSpPr>
      <dsp:spPr>
        <a:xfrm>
          <a:off x="0" y="396184"/>
          <a:ext cx="11494195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600" b="1" kern="1200" dirty="0"/>
            <a:t>Policy context at the EU level</a:t>
          </a:r>
        </a:p>
      </dsp:txBody>
      <dsp:txXfrm>
        <a:off x="30442" y="426626"/>
        <a:ext cx="11433311" cy="562726"/>
      </dsp:txXfrm>
    </dsp:sp>
    <dsp:sp modelId="{471ACBB3-CE95-DE40-942B-32809198E13C}">
      <dsp:nvSpPr>
        <dsp:cNvPr id="0" name=""/>
        <dsp:cNvSpPr/>
      </dsp:nvSpPr>
      <dsp:spPr>
        <a:xfrm>
          <a:off x="0" y="1094674"/>
          <a:ext cx="11494195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600" b="1" kern="1200" dirty="0"/>
            <a:t>Policy context at the Member State level + the UK</a:t>
          </a:r>
        </a:p>
      </dsp:txBody>
      <dsp:txXfrm>
        <a:off x="30442" y="1125116"/>
        <a:ext cx="11433311" cy="562726"/>
      </dsp:txXfrm>
    </dsp:sp>
    <dsp:sp modelId="{4AA10DFC-6019-AC45-935F-E428C1EE2DCF}">
      <dsp:nvSpPr>
        <dsp:cNvPr id="0" name=""/>
        <dsp:cNvSpPr/>
      </dsp:nvSpPr>
      <dsp:spPr>
        <a:xfrm>
          <a:off x="0" y="1793164"/>
          <a:ext cx="11494195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600" b="1" kern="1200" dirty="0"/>
            <a:t>Different forms of support: two-sided CfDs, CCfDs, Fixed Feed-in tariff, Premium</a:t>
          </a:r>
        </a:p>
      </dsp:txBody>
      <dsp:txXfrm>
        <a:off x="30442" y="1823606"/>
        <a:ext cx="11433311" cy="562726"/>
      </dsp:txXfrm>
    </dsp:sp>
    <dsp:sp modelId="{01AFFC20-0C2A-364D-A9D9-4D47F8A16BE2}">
      <dsp:nvSpPr>
        <dsp:cNvPr id="0" name=""/>
        <dsp:cNvSpPr/>
      </dsp:nvSpPr>
      <dsp:spPr>
        <a:xfrm>
          <a:off x="0" y="2491654"/>
          <a:ext cx="11494195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600" b="1" kern="1200" dirty="0"/>
            <a:t>Breakdown of some of the different elements that make up a (C)CfDs scheme</a:t>
          </a:r>
        </a:p>
      </dsp:txBody>
      <dsp:txXfrm>
        <a:off x="30442" y="2522096"/>
        <a:ext cx="11433311" cy="562726"/>
      </dsp:txXfrm>
    </dsp:sp>
    <dsp:sp modelId="{2E4FFCBD-FD6A-0747-86B4-6717772CA235}">
      <dsp:nvSpPr>
        <dsp:cNvPr id="0" name=""/>
        <dsp:cNvSpPr/>
      </dsp:nvSpPr>
      <dsp:spPr>
        <a:xfrm>
          <a:off x="0" y="3198096"/>
          <a:ext cx="11494195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600" b="1" kern="1200" dirty="0"/>
            <a:t>Guaranteeing a level playing field</a:t>
          </a:r>
        </a:p>
      </dsp:txBody>
      <dsp:txXfrm>
        <a:off x="30442" y="3228538"/>
        <a:ext cx="11433311" cy="562726"/>
      </dsp:txXfrm>
    </dsp:sp>
    <dsp:sp modelId="{CA513B8E-2213-4446-AF8F-68EA64D59ACD}">
      <dsp:nvSpPr>
        <dsp:cNvPr id="0" name=""/>
        <dsp:cNvSpPr/>
      </dsp:nvSpPr>
      <dsp:spPr>
        <a:xfrm>
          <a:off x="0" y="3888634"/>
          <a:ext cx="11494195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600" b="1" kern="1200" dirty="0"/>
            <a:t>Priorities and Next steps</a:t>
          </a:r>
        </a:p>
      </dsp:txBody>
      <dsp:txXfrm>
        <a:off x="30442" y="3919076"/>
        <a:ext cx="11433311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DFA5E-B41D-DE41-96F5-64F8CF4DF7C5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9948-CE24-B94B-A274-2C652B1C14C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74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long slide show, so we’ll go quickly over background </a:t>
            </a:r>
            <a:r>
              <a:rPr lang="en-US" dirty="0" err="1"/>
              <a:t>etc</a:t>
            </a:r>
            <a:r>
              <a:rPr lang="en-US"/>
              <a:t> to have time to focus on the core issues!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4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long slide show, so we’ll go quickly over background </a:t>
            </a:r>
            <a:r>
              <a:rPr lang="en-US" dirty="0" err="1"/>
              <a:t>etc</a:t>
            </a:r>
            <a:r>
              <a:rPr lang="en-US"/>
              <a:t> to have time to focus on the core issues!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8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44B2-F736-1E49-92DE-9A78BC7A3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A9421-2134-0F41-8ECD-0C5C6B545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B58E4-3D09-0249-A6BC-DF54AB93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DC75C-FF36-764C-9521-38DE76E4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3B3C6-5F77-5A4A-A910-41F09BFF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096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EDF5-84E3-564D-87F9-303873EC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ADA9D-CED8-C647-827C-E45CAD29C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0DB6-2C6B-0E4F-9D0A-58742C42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89E4F-CF97-B04A-9C77-35701586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B1202-E0C7-904B-AE95-2C39DB07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9284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5BECD-5B85-B64F-A64B-742DE3A17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00B32-35F6-9940-BB82-4B98E1CDE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7E4E6-7991-F247-9FD7-723CCBE0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E968B-60C7-7943-80FD-5CD1E91C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E6DD7-C447-874E-A2F4-A4A41640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1926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4722" y="1246798"/>
            <a:ext cx="11616345" cy="5234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latin typeface="Open Sans"/>
                <a:cs typeface="Open Sans"/>
              </a:rPr>
              <a:t>Text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360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E641C7-CC69-6945-A1AC-1FF05AD96B6F}"/>
              </a:ext>
            </a:extLst>
          </p:cNvPr>
          <p:cNvCxnSpPr>
            <a:cxnSpLocks/>
          </p:cNvCxnSpPr>
          <p:nvPr userDrawn="1"/>
        </p:nvCxnSpPr>
        <p:spPr>
          <a:xfrm>
            <a:off x="12135497" y="0"/>
            <a:ext cx="0" cy="68580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027964-0995-8F43-9E2B-8D42B3704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45" y="27832"/>
            <a:ext cx="1913263" cy="107105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204E7F-823B-6242-BF5D-893F8B1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F26FC048-DF4E-0746-B313-543F0DD72F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4040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432" y="4310142"/>
            <a:ext cx="10515600" cy="468103"/>
          </a:xfrm>
          <a:prstGeom prst="rect">
            <a:avLst/>
          </a:prstGeom>
        </p:spPr>
        <p:txBody>
          <a:bodyPr/>
          <a:lstStyle>
            <a:lvl1pPr>
              <a:defRPr lang="en-GB" sz="18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Name(s) of presenters</a:t>
            </a:r>
            <a:r>
              <a:rPr lang="en-US" b="0" dirty="0"/>
              <a:t>, affiliation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432" y="3132712"/>
            <a:ext cx="10911367" cy="380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rgbClr val="1F6BA7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 – location,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432" y="2323677"/>
            <a:ext cx="10911367" cy="71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cxnSp>
        <p:nvCxnSpPr>
          <p:cNvPr id="12" name="Connettore 1 15"/>
          <p:cNvCxnSpPr>
            <a:cxnSpLocks/>
          </p:cNvCxnSpPr>
          <p:nvPr userDrawn="1"/>
        </p:nvCxnSpPr>
        <p:spPr>
          <a:xfrm>
            <a:off x="442432" y="5942730"/>
            <a:ext cx="11565954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217" y="655227"/>
            <a:ext cx="3188315" cy="271462"/>
          </a:xfrm>
          <a:prstGeom prst="rect">
            <a:avLst/>
          </a:prstGeom>
        </p:spPr>
        <p:txBody>
          <a:bodyPr/>
          <a:lstStyle>
            <a:lvl1pPr>
              <a:defRPr lang="en-US" sz="1600" b="1" kern="1200" dirty="0" smtClean="0">
                <a:solidFill>
                  <a:prstClr val="white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19" y="386816"/>
            <a:ext cx="4606591" cy="714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8A5C0-9CAE-D448-9A43-C65D1B01E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793" y="5338161"/>
            <a:ext cx="2478779" cy="1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908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E700-FE6D-8540-9307-BF4A65A9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10FA-19B1-2C40-9CBD-3959272E8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3C373-7ED2-274E-A64D-E0719B36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1E84C-ED0B-CE4B-BBD9-1795603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BE183-DE6C-7247-A473-8C52FC0A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2541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798F-E15E-3249-8384-A553FD9B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87BCE-51D2-FB42-B4A8-9D821AE7B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D12FF-51B8-E046-AA76-6EB63FAE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7C829-B921-2344-A84D-C9CF12B8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9F2A8-637F-D64B-915D-575E6A0F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0432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E1B-1AF2-BC4D-AD4D-FDE721B5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9BAF-F7C3-7746-B0C6-7BA52C996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3AF1E-D545-6541-B3F8-09309527D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99319-9043-BC4C-9543-03DC1224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2A7C3-DE60-1B43-B329-55C97E76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87F6B-0F07-C341-94F6-1679E3B0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32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9E1B-A6D5-F54F-8216-6D136A1B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5275E-E4F6-0A4D-916D-781061EEC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EEBD0-636C-194E-88A4-BA7B4F63C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9A251-5942-C940-863C-4D2912224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35977-8650-AB46-9D22-C41800B2D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8FEC4-9D47-AE4D-8413-3F715006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8C754-8F0E-E64C-800D-AA24DC78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A03C0F-3DC1-1640-9EF8-34A28273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2754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C857-0055-3345-86B6-D73B0C90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D5FD0-6C65-7B44-B477-C7C88CC1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9E29D-BA88-DE41-94F6-7252B3D6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7AF9F-52A6-524C-BEA7-84803932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4580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68738-F6CF-4745-92FF-8FDD930E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A1D19-2B09-C842-B34F-91EB69AF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3CE58-3B20-1847-BD8F-C3A49C3E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1806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5371-11A8-AF42-89D3-C3E56785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AF5CC-2393-A743-B3D2-80570ACC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036B8-9E8D-A945-B59C-2684451B7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368E7-5DC2-B14C-B206-999361C5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68CDE-770D-E746-AC8A-55BD2AB3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49141-FC22-124D-9CA0-D012627D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2322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3EA6-BC00-5048-A7A5-40CAFA72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6C322-E456-184D-BD5A-8D3F50511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64D49-C875-0943-86C3-15E79DEEE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56C53-0B90-624E-BE38-608AD984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AA6DE-7852-5740-922F-C2C11099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71CE1-6E49-614C-B5B9-DD07B4BF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71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A09AA-AEA2-7246-BE71-27C6A206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F94BD-2B84-1F4B-830C-846A56CBD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FAF03-1D34-FC44-AD5E-D86F5F87B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D2AC-E77B-4D4D-AAA1-BEC7F04331AC}" type="datetimeFigureOut">
              <a:rPr lang="en-BE" smtClean="0"/>
              <a:t>29/11/2022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D44E2-CECA-C54E-989D-CB4FBA89F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EF90F-2806-A748-96B6-BE8443D7C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642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sites/default/files/revision-eu-ets_with-annex_en_0.pdf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4222438"/>
            <a:ext cx="10515600" cy="96333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Antonio A. Fernández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A48D-17FA-3841-95FC-E9FFE39557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Brussels, November 28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4FA6-4096-AD4C-A6CA-70A4B56BB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431" y="2063583"/>
            <a:ext cx="10911367" cy="7144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solidFill>
                  <a:srgbClr val="1E6BA7"/>
                </a:solidFill>
                <a:latin typeface="+mn-lt"/>
                <a:ea typeface="Cambria Math" charset="0"/>
              </a:rPr>
              <a:t>(Carbon) Contracts for Difference </a:t>
            </a:r>
          </a:p>
          <a:p>
            <a:endParaRPr lang="en-GB" dirty="0">
              <a:solidFill>
                <a:srgbClr val="1E6BA7"/>
              </a:solidFill>
              <a:latin typeface="+mn-lt"/>
              <a:ea typeface="Cambria Math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94521-968A-5206-34AF-EBC048C059B0}"/>
              </a:ext>
            </a:extLst>
          </p:cNvPr>
          <p:cNvSpPr txBox="1"/>
          <p:nvPr/>
        </p:nvSpPr>
        <p:spPr>
          <a:xfrm>
            <a:off x="34505" y="563052"/>
            <a:ext cx="288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dirty="0">
                <a:solidFill>
                  <a:schemeClr val="bg1"/>
                </a:solidFill>
              </a:rPr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4232792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832E-CE2B-1747-8DF6-347DF4E2E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BE" dirty="0"/>
              <a:t>Main differences and similarities CCfDs &amp; CfDs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4B6BE-AB85-374D-AE93-7BEDBA4FC2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246798"/>
            <a:ext cx="11616345" cy="55219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Similarities:</a:t>
            </a:r>
          </a:p>
          <a:p>
            <a:pPr lvl="1" algn="just"/>
            <a:r>
              <a:rPr lang="en-BE" sz="2000" dirty="0">
                <a:cs typeface="Open Sans"/>
              </a:rPr>
              <a:t>Based on the legal basis provided in the revision of the EU ETS, the award mechanism is competitive bidding (auctions).</a:t>
            </a:r>
          </a:p>
          <a:p>
            <a:pPr lvl="1" algn="just"/>
            <a:r>
              <a:rPr lang="en-BE" sz="2000" dirty="0">
                <a:cs typeface="Open Sans"/>
              </a:rPr>
              <a:t>Both can be supply and/or demand based.</a:t>
            </a:r>
          </a:p>
          <a:p>
            <a:pPr lvl="1" algn="just"/>
            <a:r>
              <a:rPr lang="en-BE" sz="2000" dirty="0">
                <a:cs typeface="Open Sans"/>
              </a:rPr>
              <a:t>Shared objectives: Cost efficiency in distributing financial support, price discovery and market formation, stability and</a:t>
            </a:r>
          </a:p>
          <a:p>
            <a:pPr marL="457200" lvl="1" indent="0" algn="just">
              <a:buNone/>
            </a:pPr>
            <a:r>
              <a:rPr lang="en-BE" sz="2000" dirty="0">
                <a:cs typeface="Open Sans"/>
              </a:rPr>
              <a:t> predictability for future revenue streams, all increase project bankability.</a:t>
            </a:r>
          </a:p>
          <a:p>
            <a:pPr algn="just"/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CfDs:</a:t>
            </a:r>
          </a:p>
          <a:p>
            <a:pPr lvl="1" algn="just"/>
            <a:r>
              <a:rPr lang="en-BE" sz="2000" b="1" dirty="0">
                <a:cs typeface="Open Sans"/>
              </a:rPr>
              <a:t>Hydrogen: </a:t>
            </a:r>
            <a:r>
              <a:rPr lang="en-BE" sz="2000" dirty="0">
                <a:cs typeface="Open Sans"/>
              </a:rPr>
              <a:t>better suited when there is no functioning market to facilitate the creation of offtake agreements.  </a:t>
            </a:r>
          </a:p>
          <a:p>
            <a:pPr lvl="1" algn="just"/>
            <a:r>
              <a:rPr lang="en-BE" sz="2000" dirty="0">
                <a:cs typeface="Open Sans"/>
              </a:rPr>
              <a:t>Volume-based instrument with a market price as the reference (e.g. kg of H2 produced) </a:t>
            </a:r>
          </a:p>
          <a:p>
            <a:pPr lvl="1" algn="just"/>
            <a:r>
              <a:rPr lang="en-BE" sz="2000" b="1" dirty="0">
                <a:cs typeface="Open Sans"/>
              </a:rPr>
              <a:t>Reference price </a:t>
            </a:r>
            <a:r>
              <a:rPr lang="en-BE" sz="2000" dirty="0">
                <a:cs typeface="Open Sans"/>
              </a:rPr>
              <a:t>will be related to a product: different options are being considered for H2:</a:t>
            </a:r>
          </a:p>
          <a:p>
            <a:pPr lvl="2" algn="just"/>
            <a:r>
              <a:rPr lang="en-BE" dirty="0">
                <a:cs typeface="Open Sans"/>
              </a:rPr>
              <a:t>Electricity price index</a:t>
            </a:r>
          </a:p>
          <a:p>
            <a:pPr lvl="2" algn="just"/>
            <a:r>
              <a:rPr lang="en-BE" dirty="0">
                <a:cs typeface="Open Sans"/>
              </a:rPr>
              <a:t>Based on natural gas or grey hydrogen</a:t>
            </a:r>
          </a:p>
          <a:p>
            <a:pPr lvl="2" algn="just"/>
            <a:r>
              <a:rPr lang="en-BE" dirty="0">
                <a:cs typeface="Open Sans"/>
              </a:rPr>
              <a:t>Available commercial index</a:t>
            </a:r>
          </a:p>
          <a:p>
            <a:pPr lvl="2" algn="just"/>
            <a:r>
              <a:rPr lang="en-BE" dirty="0">
                <a:cs typeface="Open Sans"/>
              </a:rPr>
              <a:t>Individual offtaker price</a:t>
            </a:r>
          </a:p>
          <a:p>
            <a:pPr lvl="1" algn="just"/>
            <a:r>
              <a:rPr lang="en-BE" sz="2100" b="1" dirty="0">
                <a:cs typeface="Open Sans"/>
              </a:rPr>
              <a:t>Strike price: </a:t>
            </a:r>
            <a:r>
              <a:rPr lang="en-BE" sz="2100" dirty="0">
                <a:cs typeface="Open Sans"/>
              </a:rPr>
              <a:t>price determined by the auction (price of the product).</a:t>
            </a:r>
          </a:p>
          <a:p>
            <a:pPr algn="just"/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CCfDs: </a:t>
            </a:r>
            <a:endParaRPr lang="en-BE" sz="2000" dirty="0">
              <a:cs typeface="Open Sans"/>
            </a:endParaRPr>
          </a:p>
          <a:p>
            <a:pPr lvl="1" algn="just"/>
            <a:r>
              <a:rPr lang="en-BE" sz="2000" dirty="0">
                <a:cs typeface="Open Sans"/>
              </a:rPr>
              <a:t>Subsidy will be based on the emissions abated rather than on volumes produced. </a:t>
            </a:r>
          </a:p>
          <a:p>
            <a:pPr lvl="1" algn="just"/>
            <a:r>
              <a:rPr lang="en-BE" sz="2000" dirty="0">
                <a:cs typeface="Open Sans"/>
              </a:rPr>
              <a:t>Demand side, project based instrument.</a:t>
            </a:r>
          </a:p>
          <a:p>
            <a:pPr lvl="1" algn="just"/>
            <a:r>
              <a:rPr lang="en-BE" sz="2000" b="1" dirty="0">
                <a:cs typeface="Open Sans"/>
              </a:rPr>
              <a:t>Reference price: </a:t>
            </a:r>
            <a:r>
              <a:rPr lang="en-BE" sz="2000" dirty="0">
                <a:cs typeface="Open Sans"/>
              </a:rPr>
              <a:t>Carbon price.</a:t>
            </a:r>
          </a:p>
          <a:p>
            <a:pPr lvl="1" algn="just"/>
            <a:r>
              <a:rPr lang="en-BE" sz="2000" b="1" dirty="0">
                <a:cs typeface="Open Sans"/>
              </a:rPr>
              <a:t>Strike price: </a:t>
            </a:r>
            <a:r>
              <a:rPr lang="en-BE" sz="2000" dirty="0">
                <a:cs typeface="Open Sans"/>
              </a:rPr>
              <a:t>covers the abatement costs.</a:t>
            </a:r>
          </a:p>
          <a:p>
            <a:pPr lvl="1" algn="just"/>
            <a:endParaRPr lang="en-BE" dirty="0">
              <a:cs typeface="Open Sans"/>
            </a:endParaRPr>
          </a:p>
          <a:p>
            <a:pPr lvl="1" algn="just"/>
            <a:endParaRPr lang="en-BE" dirty="0"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46925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832E-CE2B-1747-8DF6-347DF4E2E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10" y="420625"/>
            <a:ext cx="9834986" cy="495116"/>
          </a:xfrm>
        </p:spPr>
        <p:txBody>
          <a:bodyPr>
            <a:normAutofit fontScale="77500" lnSpcReduction="20000"/>
          </a:bodyPr>
          <a:lstStyle/>
          <a:p>
            <a:r>
              <a:rPr lang="en-BE" dirty="0"/>
              <a:t>Breaking down the different elements for a (C)CfD scheme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4B6BE-AB85-374D-AE93-7BEDBA4FC2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246798"/>
            <a:ext cx="11616345" cy="5521992"/>
          </a:xfrm>
        </p:spPr>
        <p:txBody>
          <a:bodyPr>
            <a:normAutofit/>
          </a:bodyPr>
          <a:lstStyle/>
          <a:p>
            <a:pPr algn="just"/>
            <a:endParaRPr lang="en-BE" b="1" dirty="0"/>
          </a:p>
          <a:p>
            <a:pPr algn="just"/>
            <a:endParaRPr lang="en-BE" b="1" dirty="0"/>
          </a:p>
          <a:p>
            <a:pPr algn="just"/>
            <a:endParaRPr lang="en-BE" dirty="0">
              <a:cs typeface="Open San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ADE627-2C7B-1242-A3DA-7184FF977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16722"/>
              </p:ext>
            </p:extLst>
          </p:nvPr>
        </p:nvGraphicFramePr>
        <p:xfrm>
          <a:off x="649224" y="1316168"/>
          <a:ext cx="10049259" cy="505219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072236">
                  <a:extLst>
                    <a:ext uri="{9D8B030D-6E8A-4147-A177-3AD203B41FA5}">
                      <a16:colId xmlns:a16="http://schemas.microsoft.com/office/drawing/2014/main" val="4169014359"/>
                    </a:ext>
                  </a:extLst>
                </a:gridCol>
                <a:gridCol w="1072236">
                  <a:extLst>
                    <a:ext uri="{9D8B030D-6E8A-4147-A177-3AD203B41FA5}">
                      <a16:colId xmlns:a16="http://schemas.microsoft.com/office/drawing/2014/main" val="3728957978"/>
                    </a:ext>
                  </a:extLst>
                </a:gridCol>
                <a:gridCol w="1072236">
                  <a:extLst>
                    <a:ext uri="{9D8B030D-6E8A-4147-A177-3AD203B41FA5}">
                      <a16:colId xmlns:a16="http://schemas.microsoft.com/office/drawing/2014/main" val="4192644316"/>
                    </a:ext>
                  </a:extLst>
                </a:gridCol>
                <a:gridCol w="1050815">
                  <a:extLst>
                    <a:ext uri="{9D8B030D-6E8A-4147-A177-3AD203B41FA5}">
                      <a16:colId xmlns:a16="http://schemas.microsoft.com/office/drawing/2014/main" val="4002296451"/>
                    </a:ext>
                  </a:extLst>
                </a:gridCol>
                <a:gridCol w="1155816">
                  <a:extLst>
                    <a:ext uri="{9D8B030D-6E8A-4147-A177-3AD203B41FA5}">
                      <a16:colId xmlns:a16="http://schemas.microsoft.com/office/drawing/2014/main" val="3125227023"/>
                    </a:ext>
                  </a:extLst>
                </a:gridCol>
                <a:gridCol w="1156480">
                  <a:extLst>
                    <a:ext uri="{9D8B030D-6E8A-4147-A177-3AD203B41FA5}">
                      <a16:colId xmlns:a16="http://schemas.microsoft.com/office/drawing/2014/main" val="2036717325"/>
                    </a:ext>
                  </a:extLst>
                </a:gridCol>
                <a:gridCol w="1156480">
                  <a:extLst>
                    <a:ext uri="{9D8B030D-6E8A-4147-A177-3AD203B41FA5}">
                      <a16:colId xmlns:a16="http://schemas.microsoft.com/office/drawing/2014/main" val="1216268813"/>
                    </a:ext>
                  </a:extLst>
                </a:gridCol>
                <a:gridCol w="1156480">
                  <a:extLst>
                    <a:ext uri="{9D8B030D-6E8A-4147-A177-3AD203B41FA5}">
                      <a16:colId xmlns:a16="http://schemas.microsoft.com/office/drawing/2014/main" val="4228216958"/>
                    </a:ext>
                  </a:extLst>
                </a:gridCol>
                <a:gridCol w="1156480">
                  <a:extLst>
                    <a:ext uri="{9D8B030D-6E8A-4147-A177-3AD203B41FA5}">
                      <a16:colId xmlns:a16="http://schemas.microsoft.com/office/drawing/2014/main" val="2707381094"/>
                    </a:ext>
                  </a:extLst>
                </a:gridCol>
              </a:tblGrid>
              <a:tr h="423799">
                <a:tc gridSpan="9">
                  <a:txBody>
                    <a:bodyPr/>
                    <a:lstStyle/>
                    <a:p>
                      <a:pPr algn="ctr"/>
                      <a:r>
                        <a:rPr lang="en-BE" dirty="0"/>
                        <a:t>Different elements that shape a (C)CfD scheme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74366"/>
                  </a:ext>
                </a:extLst>
              </a:tr>
              <a:tr h="72651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Parties</a:t>
                      </a:r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Auction frequency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Techno-logical scope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Object of Aid, Strike Price</a:t>
                      </a:r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400" b="1" dirty="0">
                          <a:effectLst/>
                        </a:rPr>
                        <a:t>Reference Price</a:t>
                      </a:r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Limit of support</a:t>
                      </a:r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Allocation Process</a:t>
                      </a:r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side focus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Alternatives to (C)</a:t>
                      </a:r>
                      <a:r>
                        <a:rPr lang="en-GB" sz="1400" b="1" dirty="0" err="1">
                          <a:effectLst/>
                        </a:rPr>
                        <a:t>CfD</a:t>
                      </a:r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72030"/>
                  </a:ext>
                </a:extLst>
              </a:tr>
              <a:tr h="3901883"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Public side:</a:t>
                      </a:r>
                      <a:endParaRPr lang="en-BE" sz="1400" b="1" dirty="0">
                        <a:effectLst/>
                      </a:endParaRPr>
                    </a:p>
                    <a:p>
                      <a:r>
                        <a:rPr lang="en-GB" sz="1400" b="0" dirty="0">
                          <a:effectLst/>
                        </a:rPr>
                        <a:t>Government</a:t>
                      </a:r>
                    </a:p>
                    <a:p>
                      <a:r>
                        <a:rPr lang="en-GB" sz="1400" b="0" dirty="0">
                          <a:effectLst/>
                        </a:rPr>
                        <a:t>European Commission</a:t>
                      </a:r>
                      <a:endParaRPr lang="en-BE" sz="1400" b="0" dirty="0">
                        <a:effectLst/>
                      </a:endParaRPr>
                    </a:p>
                    <a:p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</a:endParaRPr>
                    </a:p>
                    <a:p>
                      <a:r>
                        <a:rPr lang="en-GB" sz="1400" b="1" dirty="0">
                          <a:effectLst/>
                        </a:rPr>
                        <a:t>Private side:</a:t>
                      </a:r>
                      <a:endParaRPr lang="en-BE" sz="1400" b="1" dirty="0">
                        <a:effectLst/>
                      </a:endParaRPr>
                    </a:p>
                    <a:p>
                      <a:r>
                        <a:rPr lang="en-GB" sz="1400" b="0" dirty="0">
                          <a:effectLst/>
                        </a:rPr>
                        <a:t>Individual Companies,</a:t>
                      </a:r>
                      <a:endParaRPr lang="en-BE" sz="1400" b="0" dirty="0">
                        <a:effectLst/>
                      </a:endParaRPr>
                    </a:p>
                    <a:p>
                      <a:r>
                        <a:rPr lang="en-GB" sz="1400" b="0" dirty="0">
                          <a:effectLst/>
                        </a:rPr>
                        <a:t>Consortia,</a:t>
                      </a:r>
                      <a:endParaRPr lang="en-BE" sz="1400" b="0" dirty="0">
                        <a:effectLst/>
                      </a:endParaRPr>
                    </a:p>
                    <a:p>
                      <a:r>
                        <a:rPr lang="en-GB" sz="1400" b="0" dirty="0">
                          <a:effectLst/>
                        </a:rPr>
                        <a:t>SPV (Project Finance)</a:t>
                      </a:r>
                      <a:endParaRPr lang="en-B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</a:t>
                      </a:r>
                    </a:p>
                    <a:p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iannual</a:t>
                      </a:r>
                    </a:p>
                    <a:p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Biennial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 specific auctions</a:t>
                      </a:r>
                    </a:p>
                    <a:p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specific auctions</a:t>
                      </a:r>
                    </a:p>
                    <a:p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 neutral auctions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Investment costs</a:t>
                      </a:r>
                      <a:endParaRPr lang="en-BE" sz="1400" b="1" dirty="0">
                        <a:effectLst/>
                      </a:endParaRPr>
                    </a:p>
                    <a:p>
                      <a:endParaRPr lang="en-GB" sz="1400" dirty="0">
                        <a:effectLst/>
                      </a:endParaRPr>
                    </a:p>
                    <a:p>
                      <a:r>
                        <a:rPr lang="en-GB" sz="1400" b="1" dirty="0">
                          <a:effectLst/>
                        </a:rPr>
                        <a:t>Operation costs</a:t>
                      </a:r>
                    </a:p>
                    <a:p>
                      <a:endParaRPr lang="en-GB" sz="1400" dirty="0">
                        <a:effectLst/>
                      </a:endParaRPr>
                    </a:p>
                    <a:p>
                      <a:r>
                        <a:rPr lang="en-GB" sz="1400" b="1" dirty="0">
                          <a:effectLst/>
                        </a:rPr>
                        <a:t>Capital Expenditure</a:t>
                      </a:r>
                      <a:endParaRPr lang="en-BE" sz="1400" b="1" dirty="0">
                        <a:effectLst/>
                      </a:endParaRPr>
                    </a:p>
                    <a:p>
                      <a:endParaRPr lang="en-GB" sz="1400" dirty="0">
                        <a:effectLst/>
                      </a:endParaRPr>
                    </a:p>
                    <a:p>
                      <a:r>
                        <a:rPr lang="en-GB" sz="1400" b="1" dirty="0">
                          <a:effectLst/>
                        </a:rPr>
                        <a:t>Treatment of free allocation</a:t>
                      </a:r>
                    </a:p>
                    <a:p>
                      <a:endParaRPr lang="en-GB" sz="1400" dirty="0">
                        <a:effectLst/>
                      </a:endParaRPr>
                    </a:p>
                    <a:p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EU-ETS </a:t>
                      </a:r>
                    </a:p>
                    <a:p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Hydrogen:</a:t>
                      </a:r>
                    </a:p>
                    <a:p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price</a:t>
                      </a:r>
                    </a:p>
                    <a:p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gas index</a:t>
                      </a:r>
                    </a:p>
                    <a:p>
                      <a:r>
                        <a:rPr lang="en-B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 offtaker price</a:t>
                      </a:r>
                    </a:p>
                    <a:p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Temporal limit (contract duration)</a:t>
                      </a:r>
                    </a:p>
                    <a:p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output</a:t>
                      </a:r>
                    </a:p>
                    <a:p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Budgetary constraints</a:t>
                      </a:r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Competitive bidding process </a:t>
                      </a:r>
                      <a:endParaRPr lang="en-BE" sz="1400" b="1" dirty="0">
                        <a:effectLst/>
                      </a:endParaRPr>
                    </a:p>
                    <a:p>
                      <a:endParaRPr lang="en-GB" sz="1400" dirty="0">
                        <a:effectLst/>
                      </a:endParaRPr>
                    </a:p>
                    <a:p>
                      <a:r>
                        <a:rPr lang="en-GB" sz="1400" b="1" dirty="0">
                          <a:effectLst/>
                        </a:rPr>
                        <a:t>Direct award</a:t>
                      </a:r>
                    </a:p>
                    <a:p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Supply side</a:t>
                      </a:r>
                    </a:p>
                    <a:p>
                      <a:endParaRPr lang="en-GB" sz="1400" b="1" dirty="0">
                        <a:effectLst/>
                      </a:endParaRPr>
                    </a:p>
                    <a:p>
                      <a:r>
                        <a:rPr lang="en-GB" sz="1400" b="1" dirty="0">
                          <a:effectLst/>
                        </a:rPr>
                        <a:t>Demand side</a:t>
                      </a:r>
                    </a:p>
                    <a:p>
                      <a:endParaRPr lang="en-GB" sz="1400" b="1" dirty="0">
                        <a:effectLst/>
                      </a:endParaRPr>
                    </a:p>
                    <a:p>
                      <a:r>
                        <a:rPr lang="en-GB" sz="1400" b="1" dirty="0">
                          <a:effectLst/>
                        </a:rPr>
                        <a:t>Double-sided auctions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Carbon Price Floor</a:t>
                      </a:r>
                      <a:endParaRPr lang="en-BE" sz="1400" b="1" dirty="0">
                        <a:effectLst/>
                      </a:endParaRPr>
                    </a:p>
                    <a:p>
                      <a:endParaRPr lang="en-GB" sz="1400" dirty="0">
                        <a:effectLst/>
                      </a:endParaRPr>
                    </a:p>
                    <a:p>
                      <a:r>
                        <a:rPr lang="en-GB" sz="1400" b="1" dirty="0">
                          <a:effectLst/>
                        </a:rPr>
                        <a:t>CBAM + Export Rebates</a:t>
                      </a:r>
                      <a:endParaRPr lang="en-BE" sz="1400" b="1" dirty="0">
                        <a:effectLst/>
                      </a:endParaRPr>
                    </a:p>
                    <a:p>
                      <a:endParaRPr lang="en-GB" sz="1400" dirty="0">
                        <a:effectLst/>
                      </a:endParaRPr>
                    </a:p>
                    <a:p>
                      <a:r>
                        <a:rPr lang="en-GB" sz="1400" b="1" dirty="0">
                          <a:effectLst/>
                        </a:rPr>
                        <a:t>Consumption based Charges</a:t>
                      </a:r>
                      <a:endParaRPr lang="en-BE" sz="1400" b="1" dirty="0">
                        <a:effectLst/>
                      </a:endParaRPr>
                    </a:p>
                    <a:p>
                      <a:endParaRPr lang="en-GB" sz="1400" dirty="0">
                        <a:effectLst/>
                      </a:endParaRPr>
                    </a:p>
                    <a:p>
                      <a:r>
                        <a:rPr lang="en-GB" sz="1400" b="1" dirty="0">
                          <a:effectLst/>
                        </a:rPr>
                        <a:t>Public Procurement</a:t>
                      </a:r>
                      <a:endParaRPr lang="en-BE" sz="1400" b="1" dirty="0">
                        <a:effectLst/>
                      </a:endParaRPr>
                    </a:p>
                    <a:p>
                      <a:endParaRPr lang="en-GB" sz="1400" dirty="0">
                        <a:effectLst/>
                      </a:endParaRPr>
                    </a:p>
                    <a:p>
                      <a:endParaRPr lang="en-B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59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442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832E-CE2B-1747-8DF6-347DF4E2E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BE" dirty="0"/>
              <a:t>Guaranteeing a level playing</a:t>
            </a:r>
          </a:p>
          <a:p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4B6BE-AB85-374D-AE93-7BEDBA4FC2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246798"/>
            <a:ext cx="11616345" cy="5611202"/>
          </a:xfrm>
        </p:spPr>
        <p:txBody>
          <a:bodyPr>
            <a:normAutofit/>
          </a:bodyPr>
          <a:lstStyle/>
          <a:p>
            <a:pPr algn="just"/>
            <a:r>
              <a:rPr lang="en-BE" sz="1900" b="1" dirty="0">
                <a:solidFill>
                  <a:srgbClr val="1F6BA7"/>
                </a:solidFill>
                <a:latin typeface="Open Sans"/>
                <a:cs typeface="Open Sans"/>
              </a:rPr>
              <a:t>State aid: </a:t>
            </a:r>
            <a:r>
              <a:rPr lang="en-BE" sz="2200" dirty="0"/>
              <a:t>CCfDs fall within the scope of State Aid Guidelines: under the current guidelines, subsidies can be granted to up to 100% of the net cost benefit difference between environmentally friendly and counterfactual investment in more polluting technologies. </a:t>
            </a:r>
          </a:p>
          <a:p>
            <a:pPr lvl="1" algn="just"/>
            <a:r>
              <a:rPr lang="en-BE" sz="2200" dirty="0"/>
              <a:t>This aid can apply to both investment and operating costs</a:t>
            </a:r>
          </a:p>
          <a:p>
            <a:pPr lvl="1" algn="just"/>
            <a:r>
              <a:rPr lang="en-BE" sz="2200" dirty="0"/>
              <a:t>Importantly, exceptions are based on the requirement of aid being granted based on a competitive bidding process</a:t>
            </a:r>
          </a:p>
          <a:p>
            <a:pPr lvl="1" algn="just"/>
            <a:r>
              <a:rPr lang="en-BE" sz="2200" dirty="0"/>
              <a:t>Interaction between European and national schemes?</a:t>
            </a:r>
          </a:p>
          <a:p>
            <a:pPr lvl="1" algn="just"/>
            <a:r>
              <a:rPr lang="en-BE" sz="2200" dirty="0"/>
              <a:t>EU industrial level playing field: EU Member States with reduced financial capabilities may be put at a disadvantage compared to other Member States that will put forward wide national schemes. </a:t>
            </a:r>
          </a:p>
          <a:p>
            <a:pPr algn="just"/>
            <a:r>
              <a:rPr lang="en-BE" sz="1900" b="1" dirty="0">
                <a:solidFill>
                  <a:srgbClr val="1F6BA7"/>
                </a:solidFill>
                <a:latin typeface="Open Sans"/>
                <a:cs typeface="Open Sans"/>
              </a:rPr>
              <a:t>Cumulation with state aid (guaranteeing a level playing field in the auctions): </a:t>
            </a:r>
          </a:p>
          <a:p>
            <a:pPr lvl="1" algn="just"/>
            <a:r>
              <a:rPr lang="en-BE" sz="2200" dirty="0"/>
              <a:t>A Bidder that has already benefited from national support participates in an auction.</a:t>
            </a:r>
          </a:p>
          <a:p>
            <a:pPr lvl="1" algn="just"/>
            <a:r>
              <a:rPr lang="en-BE" sz="2200" dirty="0"/>
              <a:t>How should this additional support be treated to guarantee a level playing field in the auctions?</a:t>
            </a:r>
          </a:p>
          <a:p>
            <a:pPr lvl="1" algn="just"/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19559227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C40E1A-8A98-A8CB-0D8B-5F96A8B1BC5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Simplicity</a:t>
            </a:r>
          </a:p>
          <a:p>
            <a:pPr lvl="1"/>
            <a:r>
              <a:rPr lang="en-BE" dirty="0"/>
              <a:t>Amount of regulation derived from the Fit for 55 is unprecedented. A simple design will favour acceptance and implementation.</a:t>
            </a:r>
          </a:p>
          <a:p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Timely</a:t>
            </a:r>
          </a:p>
          <a:p>
            <a:pPr lvl="1"/>
            <a:r>
              <a:rPr lang="en-BE" dirty="0"/>
              <a:t>First pilot for H2 coming next year, but when are others that do not necesarely rely on hydrogen as producers or consumers going to get the support?</a:t>
            </a:r>
          </a:p>
          <a:p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Original (C)CfDs thinking (technological openness)  vs. REPower EU focus </a:t>
            </a:r>
          </a:p>
          <a:p>
            <a:pPr lvl="1"/>
            <a:r>
              <a:rPr lang="en-BE" dirty="0"/>
              <a:t>Important element to trigger emission reductions in industry vs. a more targeted instrument to facilitate the uptake of hydrogen and goals of REPower EU.</a:t>
            </a:r>
          </a:p>
          <a:p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Focus on those sectors that will face the greatest exposure to targets</a:t>
            </a:r>
          </a:p>
          <a:p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Ensure a level playing field</a:t>
            </a:r>
          </a:p>
          <a:p>
            <a:pPr lvl="1"/>
            <a:r>
              <a:rPr lang="en-BE" dirty="0"/>
              <a:t>Make sure there is enough funding for the EU scheme</a:t>
            </a:r>
          </a:p>
          <a:p>
            <a:pPr lvl="1"/>
            <a:r>
              <a:rPr lang="en-BE" dirty="0"/>
              <a:t>Address cumulation in a way that does not confer unfair advantages to companies from wealthier member states.</a:t>
            </a:r>
          </a:p>
          <a:p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Effects on the EU-ETS</a:t>
            </a:r>
          </a:p>
          <a:p>
            <a:pPr lvl="1"/>
            <a:r>
              <a:rPr lang="en-BE" dirty="0"/>
              <a:t>The EU-ETS also enhances price discovery and hedge risks. Are they working at cross purposes?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8B26B-1CDB-5EAC-B380-3F940A868E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Priorities</a:t>
            </a:r>
          </a:p>
        </p:txBody>
      </p:sp>
    </p:spTree>
    <p:extLst>
      <p:ext uri="{BB962C8B-B14F-4D97-AF65-F5344CB8AC3E}">
        <p14:creationId xmlns:p14="http://schemas.microsoft.com/office/powerpoint/2010/main" val="37655446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4222438"/>
            <a:ext cx="10515600" cy="96333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Antonio A. Fernández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A48D-17FA-3841-95FC-E9FFE39557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Brussels, November 28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4FA6-4096-AD4C-A6CA-70A4B56BB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431" y="1672225"/>
            <a:ext cx="10911367" cy="99372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GB" sz="5100" dirty="0">
                <a:solidFill>
                  <a:srgbClr val="1E6BA7"/>
                </a:solidFill>
                <a:latin typeface="+mn-lt"/>
                <a:ea typeface="Cambria Math" charset="0"/>
              </a:rPr>
              <a:t>Thank you for your attention</a:t>
            </a:r>
          </a:p>
          <a:p>
            <a:r>
              <a:rPr lang="en-GB" dirty="0">
                <a:solidFill>
                  <a:srgbClr val="1E6BA7"/>
                </a:solidFill>
                <a:latin typeface="+mn-lt"/>
                <a:ea typeface="Cambria Math" charset="0"/>
              </a:rPr>
              <a:t> Questions: </a:t>
            </a:r>
            <a:r>
              <a:rPr lang="en-GB" dirty="0" err="1">
                <a:solidFill>
                  <a:srgbClr val="1E6BA7"/>
                </a:solidFill>
                <a:latin typeface="+mn-lt"/>
                <a:ea typeface="Cambria Math" charset="0"/>
              </a:rPr>
              <a:t>afernandez@ercst.org</a:t>
            </a:r>
            <a:endParaRPr lang="en-GB" dirty="0">
              <a:solidFill>
                <a:srgbClr val="1E6BA7"/>
              </a:solidFill>
              <a:latin typeface="+mn-lt"/>
              <a:ea typeface="Cambria Math" charset="0"/>
            </a:endParaRPr>
          </a:p>
          <a:p>
            <a:endParaRPr lang="en-GB" dirty="0">
              <a:solidFill>
                <a:srgbClr val="1E6BA7"/>
              </a:solidFill>
              <a:latin typeface="+mn-lt"/>
              <a:ea typeface="Cambria Math" charset="0"/>
            </a:endParaRPr>
          </a:p>
          <a:p>
            <a:endParaRPr lang="en-GB" dirty="0">
              <a:solidFill>
                <a:srgbClr val="1E6BA7"/>
              </a:solidFill>
              <a:latin typeface="+mn-lt"/>
              <a:ea typeface="Cambria Math" charset="0"/>
            </a:endParaRPr>
          </a:p>
          <a:p>
            <a:endParaRPr lang="en-GB" dirty="0">
              <a:solidFill>
                <a:srgbClr val="1E6BA7"/>
              </a:solidFill>
              <a:latin typeface="+mn-lt"/>
              <a:ea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031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F37F-E773-3646-A67D-597CEB7135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BE" sz="3000" dirty="0"/>
              <a:t>Presentation Structure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93CF2C8E-E745-8D8E-CC6F-B8DB1959A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936769"/>
              </p:ext>
            </p:extLst>
          </p:nvPr>
        </p:nvGraphicFramePr>
        <p:xfrm>
          <a:off x="348902" y="1216325"/>
          <a:ext cx="11494195" cy="490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8762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832E-CE2B-1747-8DF6-347DF4E2E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BE" dirty="0"/>
              <a:t>Policy Framework at the EU Level</a:t>
            </a:r>
          </a:p>
          <a:p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4B6BE-AB85-374D-AE93-7BEDBA4FC2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246798"/>
            <a:ext cx="11616345" cy="561120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200" b="1" dirty="0">
                <a:solidFill>
                  <a:srgbClr val="1F6BA7"/>
                </a:solidFill>
                <a:latin typeface="Open Sans"/>
                <a:cs typeface="Open Sans"/>
              </a:rPr>
              <a:t>Hydrogen strategy (7/2020): </a:t>
            </a:r>
            <a:r>
              <a:rPr lang="en-GB" sz="2200" dirty="0"/>
              <a:t>Areas where a pilot scheme for carbon contracts for difference can be applied are to accelerate the </a:t>
            </a:r>
            <a:r>
              <a:rPr lang="en-GB" sz="2200" b="1" dirty="0"/>
              <a:t>replacement of existing hydrogen production </a:t>
            </a:r>
            <a:r>
              <a:rPr lang="en-GB" sz="2200" dirty="0"/>
              <a:t>in </a:t>
            </a:r>
            <a:r>
              <a:rPr lang="en-GB" sz="2200" b="1" dirty="0"/>
              <a:t>refineries</a:t>
            </a:r>
            <a:r>
              <a:rPr lang="en-GB" sz="2200" dirty="0"/>
              <a:t> and </a:t>
            </a:r>
            <a:r>
              <a:rPr lang="en-GB" sz="2200" b="1" dirty="0"/>
              <a:t>fertiliser production</a:t>
            </a:r>
            <a:r>
              <a:rPr lang="en-GB" sz="2200" dirty="0"/>
              <a:t>, </a:t>
            </a:r>
            <a:r>
              <a:rPr lang="en-GB" sz="2200" b="1" dirty="0"/>
              <a:t>low carbon and circular steel and basic chemicals</a:t>
            </a:r>
            <a:r>
              <a:rPr lang="en-GB" sz="2200" dirty="0"/>
              <a:t>, and </a:t>
            </a:r>
            <a:r>
              <a:rPr lang="en-GB" sz="2200" b="1" dirty="0"/>
              <a:t>ammonia</a:t>
            </a:r>
            <a:r>
              <a:rPr lang="en-GB" sz="2200" dirty="0"/>
              <a:t> in the maritime sector, and the deployment of </a:t>
            </a:r>
            <a:r>
              <a:rPr lang="en-GB" sz="2200" b="1" dirty="0"/>
              <a:t>synthetic low-carbon fuels in the aviation sector</a:t>
            </a:r>
            <a:r>
              <a:rPr lang="en-GB" sz="2200" dirty="0"/>
              <a:t>.</a:t>
            </a:r>
          </a:p>
          <a:p>
            <a:pPr algn="just"/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Updated EU Industrial Strategy (5/2021):</a:t>
            </a:r>
            <a:r>
              <a:rPr lang="en-BE" sz="2200" dirty="0"/>
              <a:t> The European Commission is considering, as part of the proposal for a revised ETS Directive, an EU approach to CCfDs using ETS revenue.</a:t>
            </a:r>
            <a:endParaRPr lang="en-BE" sz="2200" b="1" dirty="0">
              <a:solidFill>
                <a:srgbClr val="1F6BA7"/>
              </a:solidFill>
              <a:latin typeface="Open Sans"/>
              <a:cs typeface="Open Sans"/>
            </a:endParaRPr>
          </a:p>
          <a:p>
            <a:pPr algn="just"/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Fit for 55 package, EU-ETS revision proposal (2021):</a:t>
            </a:r>
          </a:p>
          <a:p>
            <a:pPr lvl="1" algn="just"/>
            <a:r>
              <a:rPr lang="en-BE" sz="2200" dirty="0"/>
              <a:t>(Explanatory memorandum) CCfDs are an important instrument </a:t>
            </a:r>
            <a:r>
              <a:rPr lang="en-BE" sz="2200" b="1" dirty="0"/>
              <a:t>to trigger emission reductions in industry.</a:t>
            </a:r>
            <a:r>
              <a:rPr lang="en-BE" sz="2200" dirty="0"/>
              <a:t> The range of measures that the Innovation Fund can support should be extended to provide support to projects through price-competitive tendering such as CCfDs.</a:t>
            </a:r>
          </a:p>
          <a:p>
            <a:pPr lvl="1" algn="just"/>
            <a:r>
              <a:rPr lang="en-BE" sz="2200" b="1" dirty="0"/>
              <a:t>Art 10a(8) establishes that in the case of support provided through competitive bidding, 100% of the relevant costs of the projects may be supported.</a:t>
            </a:r>
            <a:r>
              <a:rPr lang="en-BE" sz="2200" dirty="0"/>
              <a:t> (Relevant cost refers to the difference between the fossil reference case and the cost of the green alternative).</a:t>
            </a:r>
          </a:p>
          <a:p>
            <a:pPr lvl="1" algn="just"/>
            <a:r>
              <a:rPr lang="en-BE" sz="2200" dirty="0"/>
              <a:t>The Commission is empowered to adopt Delegated acts to supplement this Directive.</a:t>
            </a:r>
          </a:p>
          <a:p>
            <a:pPr lvl="1" algn="just"/>
            <a:r>
              <a:rPr lang="en-BE" sz="2200" dirty="0"/>
              <a:t>Annex 11 of the impact assessment provides further details. </a:t>
            </a:r>
            <a:r>
              <a:rPr lang="en-BE" sz="2200" dirty="0">
                <a:hlinkClick r:id="rId2"/>
              </a:rPr>
              <a:t>(see more)</a:t>
            </a:r>
            <a:endParaRPr lang="en-BE" sz="2200" dirty="0"/>
          </a:p>
          <a:p>
            <a:pPr lvl="1" algn="just"/>
            <a:endParaRPr lang="en-BE" sz="2200" dirty="0"/>
          </a:p>
        </p:txBody>
      </p:sp>
    </p:spTree>
    <p:extLst>
      <p:ext uri="{BB962C8B-B14F-4D97-AF65-F5344CB8AC3E}">
        <p14:creationId xmlns:p14="http://schemas.microsoft.com/office/powerpoint/2010/main" val="36547206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832E-CE2B-1747-8DF6-347DF4E2E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BE" dirty="0"/>
              <a:t>Policy Framework at the EU Level</a:t>
            </a:r>
          </a:p>
          <a:p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4B6BE-AB85-374D-AE93-7BEDBA4FC2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246798"/>
            <a:ext cx="11616345" cy="5611202"/>
          </a:xfrm>
        </p:spPr>
        <p:txBody>
          <a:bodyPr>
            <a:normAutofit fontScale="92500"/>
          </a:bodyPr>
          <a:lstStyle/>
          <a:p>
            <a:pPr algn="just"/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State Aid Guidelines for environmental protection and energy (12/2021): </a:t>
            </a:r>
            <a:r>
              <a:rPr lang="en-BE" sz="2200" dirty="0"/>
              <a:t>Aid for the reduction and removal of GHG emissions, including through support for renewable energy. </a:t>
            </a:r>
            <a:r>
              <a:rPr lang="en-GB" sz="2200" dirty="0"/>
              <a:t>Footnote: </a:t>
            </a:r>
            <a:r>
              <a:rPr lang="en-GB" sz="2200" dirty="0" err="1"/>
              <a:t>CfDs</a:t>
            </a:r>
            <a:r>
              <a:rPr lang="en-GB" sz="2200" dirty="0"/>
              <a:t> could also involve a reference price linked to the ETS – i.e. ‘carbon’ contracts for difference. </a:t>
            </a:r>
            <a:endParaRPr lang="en-GB" sz="2200" b="1" dirty="0">
              <a:solidFill>
                <a:srgbClr val="1F6BA7"/>
              </a:solidFill>
              <a:latin typeface="Open Sans"/>
              <a:cs typeface="Open Sans"/>
            </a:endParaRPr>
          </a:p>
          <a:p>
            <a:pPr algn="just"/>
            <a:r>
              <a:rPr lang="en-GB" sz="2200" b="1" dirty="0" err="1">
                <a:solidFill>
                  <a:srgbClr val="1F6BA7"/>
                </a:solidFill>
                <a:latin typeface="Open Sans"/>
                <a:cs typeface="Open Sans"/>
              </a:rPr>
              <a:t>REPower</a:t>
            </a:r>
            <a:r>
              <a:rPr lang="en-GB" sz="2200" b="1" dirty="0">
                <a:solidFill>
                  <a:srgbClr val="1F6BA7"/>
                </a:solidFill>
                <a:latin typeface="Open Sans"/>
                <a:cs typeface="Open Sans"/>
              </a:rPr>
              <a:t> EU Communication (05/2022): </a:t>
            </a:r>
            <a:r>
              <a:rPr lang="en-GB" sz="2200" dirty="0"/>
              <a:t>To support hydrogen uptake and electrification in industrial sectors, the Commission will roll out carbon contracts for difference and dedicated </a:t>
            </a:r>
            <a:r>
              <a:rPr lang="en-GB" sz="2200" dirty="0" err="1"/>
              <a:t>REPowerEU</a:t>
            </a:r>
            <a:r>
              <a:rPr lang="en-GB" sz="2200" dirty="0"/>
              <a:t> windows under the Innovation Fund. </a:t>
            </a:r>
            <a:r>
              <a:rPr lang="en-GB" sz="2200" b="1" dirty="0"/>
              <a:t>The aim is to support a full switch of the existing hydrogen production in industrial processes from natural gas to renewables and the transition to hydrogen-based production processes in new industrial sectors, such as steel production and basic chemicals.</a:t>
            </a:r>
            <a:endParaRPr lang="en-BE" sz="2200" b="1" dirty="0"/>
          </a:p>
          <a:p>
            <a:pPr algn="just"/>
            <a:r>
              <a:rPr lang="en-GB" sz="2200" b="1" dirty="0">
                <a:solidFill>
                  <a:srgbClr val="1F6BA7"/>
                </a:solidFill>
                <a:latin typeface="Open Sans"/>
                <a:cs typeface="Open Sans"/>
              </a:rPr>
              <a:t>DG </a:t>
            </a:r>
            <a:r>
              <a:rPr lang="en-GB" sz="2200" b="1" dirty="0" err="1">
                <a:solidFill>
                  <a:srgbClr val="1F6BA7"/>
                </a:solidFill>
                <a:latin typeface="Open Sans"/>
                <a:cs typeface="Open Sans"/>
              </a:rPr>
              <a:t>Clima</a:t>
            </a:r>
            <a:r>
              <a:rPr lang="en-GB" sz="2200" b="1" dirty="0">
                <a:solidFill>
                  <a:srgbClr val="1F6BA7"/>
                </a:solidFill>
                <a:latin typeface="Open Sans"/>
                <a:cs typeface="Open Sans"/>
              </a:rPr>
              <a:t> tender for assistance: </a:t>
            </a:r>
            <a:r>
              <a:rPr lang="en-GB" sz="2200" dirty="0"/>
              <a:t>Published in March 2022, on the analysis and set-up of a competitive bidding mechanism </a:t>
            </a:r>
            <a:r>
              <a:rPr lang="en-GB" sz="2200" b="1" dirty="0"/>
              <a:t>for contracts for difference</a:t>
            </a:r>
            <a:r>
              <a:rPr lang="en-GB" sz="2200" dirty="0"/>
              <a:t>, </a:t>
            </a:r>
            <a:r>
              <a:rPr lang="en-GB" sz="2200" b="1" dirty="0"/>
              <a:t>carbon contracts for difference </a:t>
            </a:r>
            <a:r>
              <a:rPr lang="en-GB" sz="2200" dirty="0"/>
              <a:t>and other comparable schemes under the Innovation Fund.</a:t>
            </a:r>
          </a:p>
          <a:p>
            <a:pPr algn="just"/>
            <a:r>
              <a:rPr lang="en-GB" sz="2200" b="1" dirty="0">
                <a:solidFill>
                  <a:srgbClr val="1F6BA7"/>
                </a:solidFill>
                <a:latin typeface="Open Sans"/>
                <a:cs typeface="Open Sans"/>
              </a:rPr>
              <a:t>Workshop 1 on competitive bidding (28.10.2022). Workshop 2 (21.11.2022), Designing a competitive bidding tool to fund hydrogen innovation: stakeholder consultations.</a:t>
            </a:r>
          </a:p>
        </p:txBody>
      </p:sp>
    </p:spTree>
    <p:extLst>
      <p:ext uri="{BB962C8B-B14F-4D97-AF65-F5344CB8AC3E}">
        <p14:creationId xmlns:p14="http://schemas.microsoft.com/office/powerpoint/2010/main" val="8141839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832E-CE2B-1747-8DF6-347DF4E2E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BE" dirty="0"/>
              <a:t>Policy Framework at the European Level</a:t>
            </a:r>
          </a:p>
          <a:p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4B6BE-AB85-374D-AE93-7BEDBA4FC2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706" y="1036486"/>
            <a:ext cx="11616345" cy="5821514"/>
          </a:xfrm>
        </p:spPr>
        <p:txBody>
          <a:bodyPr>
            <a:noAutofit/>
          </a:bodyPr>
          <a:lstStyle/>
          <a:p>
            <a:pPr algn="just"/>
            <a:r>
              <a:rPr lang="en-BE" sz="1500" b="1" dirty="0">
                <a:solidFill>
                  <a:srgbClr val="1F6BA7"/>
                </a:solidFill>
                <a:latin typeface="Open Sans"/>
                <a:cs typeface="Open Sans"/>
              </a:rPr>
              <a:t>The Netherlands:</a:t>
            </a:r>
            <a:r>
              <a:rPr lang="en-BE" sz="1500" dirty="0">
                <a:latin typeface="Open Sans"/>
                <a:cs typeface="Open Sans"/>
              </a:rPr>
              <a:t> </a:t>
            </a:r>
            <a:r>
              <a:rPr lang="en-BE" sz="1500" dirty="0">
                <a:latin typeface="Calibri" panose="020F0502020204030204" pitchFamily="34" charset="0"/>
                <a:cs typeface="Calibri" panose="020F0502020204030204" pitchFamily="34" charset="0"/>
              </a:rPr>
              <a:t>ado</a:t>
            </a:r>
            <a:r>
              <a:rPr lang="en-BE" sz="1500" dirty="0"/>
              <a:t>pted SED ++ suport scheme, which will operate from 2020 until 2025 and will support a wide range of technologies, such as green H</a:t>
            </a:r>
            <a:r>
              <a:rPr lang="en-BE" sz="1500" baseline="-25000" dirty="0"/>
              <a:t>2 </a:t>
            </a:r>
            <a:r>
              <a:rPr lang="en-BE" sz="1500" dirty="0"/>
              <a:t>and CCS.</a:t>
            </a:r>
          </a:p>
          <a:p>
            <a:pPr lvl="1" algn="just"/>
            <a:r>
              <a:rPr lang="en-BE" sz="1500" dirty="0"/>
              <a:t>Technology neutral (all included technologies and sectors compete for budget).</a:t>
            </a:r>
          </a:p>
          <a:p>
            <a:pPr lvl="1" algn="just"/>
            <a:r>
              <a:rPr lang="en-BE" sz="1500" dirty="0"/>
              <a:t>Focus on CO</a:t>
            </a:r>
            <a:r>
              <a:rPr lang="en-BE" sz="1500" baseline="-25000" dirty="0"/>
              <a:t>2</a:t>
            </a:r>
            <a:r>
              <a:rPr lang="en-BE" sz="1500" dirty="0"/>
              <a:t> reduction (subsidy is based on tonnes of CO</a:t>
            </a:r>
            <a:r>
              <a:rPr lang="en-BE" sz="1500" baseline="-25000" dirty="0"/>
              <a:t>2 </a:t>
            </a:r>
            <a:r>
              <a:rPr lang="en-BE" sz="1500" dirty="0"/>
              <a:t>avoided instead of energy produced).</a:t>
            </a:r>
          </a:p>
          <a:p>
            <a:pPr lvl="1" algn="just"/>
            <a:r>
              <a:rPr lang="en-BE" sz="1500" dirty="0"/>
              <a:t>Long term predictability. Subsidy is paid for 12-15 years.</a:t>
            </a:r>
          </a:p>
          <a:p>
            <a:pPr algn="just"/>
            <a:r>
              <a:rPr lang="en-US" sz="1500" b="1" dirty="0">
                <a:solidFill>
                  <a:srgbClr val="1F6BA7"/>
                </a:solidFill>
                <a:latin typeface="Open Sans"/>
                <a:cs typeface="Open Sans"/>
              </a:rPr>
              <a:t>The UK business models: </a:t>
            </a:r>
            <a:endParaRPr lang="nl-NL" sz="1500" dirty="0"/>
          </a:p>
          <a:p>
            <a:pPr lvl="1" algn="just"/>
            <a:r>
              <a:rPr lang="en-BE" sz="1500" dirty="0"/>
              <a:t>CfDs for Power: main mechanism for supporting low-carbon electricity generation.</a:t>
            </a:r>
          </a:p>
          <a:p>
            <a:pPr lvl="1" algn="just"/>
            <a:r>
              <a:rPr lang="en-BE" sz="1500" dirty="0"/>
              <a:t>Dispatchable Power Agreement business model: based on CfDs and adapted for natural gas-fired power CCUS facilities. </a:t>
            </a:r>
            <a:r>
              <a:rPr lang="en-GB" sz="1500" dirty="0"/>
              <a:t>Will use both the CO</a:t>
            </a:r>
            <a:r>
              <a:rPr lang="en-GB" sz="1500" baseline="-25000" dirty="0"/>
              <a:t>2 </a:t>
            </a:r>
            <a:r>
              <a:rPr lang="en-GB" sz="1500" dirty="0"/>
              <a:t>price and the gas price as reference.</a:t>
            </a:r>
          </a:p>
          <a:p>
            <a:pPr lvl="1" algn="just"/>
            <a:r>
              <a:rPr lang="en-GB" sz="1500" dirty="0"/>
              <a:t>Industrial Carbon Capture: The reference price will reflect the market carbon price under the UK ETS.</a:t>
            </a:r>
          </a:p>
          <a:p>
            <a:pPr lvl="1" algn="just"/>
            <a:r>
              <a:rPr lang="en-GB" sz="1500" dirty="0"/>
              <a:t>Engineered Greenhouse Gas Removals business model: Favours the use of negative emission </a:t>
            </a:r>
            <a:r>
              <a:rPr lang="en-GB" sz="1500" dirty="0" err="1"/>
              <a:t>CfDs</a:t>
            </a:r>
            <a:r>
              <a:rPr lang="en-GB" sz="1500" dirty="0"/>
              <a:t>.</a:t>
            </a:r>
          </a:p>
          <a:p>
            <a:pPr lvl="1" algn="just"/>
            <a:r>
              <a:rPr lang="en-GB" sz="1500" dirty="0"/>
              <a:t>Low Carbon Hydrogen business model: In a similar approach to </a:t>
            </a:r>
            <a:r>
              <a:rPr lang="en-GB" sz="1500" dirty="0" err="1"/>
              <a:t>CfDs</a:t>
            </a:r>
            <a:r>
              <a:rPr lang="en-GB" sz="1500" dirty="0"/>
              <a:t> it favours the use of a variable premium. </a:t>
            </a:r>
          </a:p>
          <a:p>
            <a:pPr algn="just"/>
            <a:r>
              <a:rPr lang="en-US" sz="1500" b="1" dirty="0">
                <a:solidFill>
                  <a:srgbClr val="1F6BA7"/>
                </a:solidFill>
                <a:latin typeface="Open Sans"/>
                <a:cs typeface="Open Sans"/>
              </a:rPr>
              <a:t>Germany: </a:t>
            </a:r>
            <a:r>
              <a:rPr lang="en-US" sz="1500" dirty="0"/>
              <a:t>announced as part of its National Hydrogen Strategy the launch of a new pilot project, targeting mostly the steel and chemical industries.</a:t>
            </a:r>
          </a:p>
          <a:p>
            <a:pPr lvl="1" algn="just"/>
            <a:r>
              <a:rPr lang="en-US" sz="1500" dirty="0"/>
              <a:t>German government is </a:t>
            </a:r>
            <a:r>
              <a:rPr lang="en-US" sz="1500" dirty="0" err="1"/>
              <a:t>finalising</a:t>
            </a:r>
            <a:r>
              <a:rPr lang="en-US" sz="1500" dirty="0"/>
              <a:t> the funding program for energy-intensive industries like steel, chemicals, glass, and cement by February 2023.</a:t>
            </a:r>
          </a:p>
          <a:p>
            <a:pPr lvl="1" algn="just"/>
            <a:r>
              <a:rPr lang="en-US" sz="1500" dirty="0"/>
              <a:t>It is worth mentioning that it is very unlikely that the envisaged German </a:t>
            </a:r>
            <a:r>
              <a:rPr lang="en-US" sz="1500" dirty="0" err="1"/>
              <a:t>CCfDs</a:t>
            </a:r>
            <a:r>
              <a:rPr lang="en-US" sz="1500" dirty="0"/>
              <a:t> scheme will be based on </a:t>
            </a:r>
            <a:r>
              <a:rPr lang="en-US" sz="1500"/>
              <a:t>auctins, </a:t>
            </a:r>
            <a:r>
              <a:rPr lang="en-US" sz="1500" dirty="0"/>
              <a:t>which differs from the European Commission approach (competitive bidding).</a:t>
            </a:r>
          </a:p>
          <a:p>
            <a:pPr algn="just"/>
            <a:r>
              <a:rPr lang="en-US" sz="1500" b="1" dirty="0">
                <a:solidFill>
                  <a:srgbClr val="1F6BA7"/>
                </a:solidFill>
                <a:latin typeface="Open Sans"/>
                <a:cs typeface="Open Sans"/>
              </a:rPr>
              <a:t>France: </a:t>
            </a:r>
            <a:r>
              <a:rPr lang="en-GB" sz="1500" dirty="0"/>
              <a:t>The French Ministry for the Economy and Finance launched a public consultation which closed in April 2022, as part of France’s 2030 investment plan. The consultation document includes </a:t>
            </a:r>
            <a:r>
              <a:rPr lang="en-GB" sz="1500" dirty="0" err="1"/>
              <a:t>CCfDs</a:t>
            </a:r>
            <a:r>
              <a:rPr lang="en-GB" sz="1500" dirty="0"/>
              <a:t> as a potential support mechanism.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153112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832E-CE2B-1747-8DF6-347DF4E2E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BE" dirty="0"/>
              <a:t>What are the different remuneration forms?</a:t>
            </a:r>
          </a:p>
          <a:p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4B6BE-AB85-374D-AE93-7BEDBA4FC2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246798"/>
            <a:ext cx="11616345" cy="5521992"/>
          </a:xfrm>
        </p:spPr>
        <p:txBody>
          <a:bodyPr>
            <a:normAutofit/>
          </a:bodyPr>
          <a:lstStyle/>
          <a:p>
            <a:pPr algn="just"/>
            <a:r>
              <a:rPr lang="en-BE" sz="1800" b="1" dirty="0">
                <a:solidFill>
                  <a:srgbClr val="1F6BA7"/>
                </a:solidFill>
                <a:latin typeface="Open Sans"/>
                <a:cs typeface="Open Sans"/>
              </a:rPr>
              <a:t>Contracts for difference: </a:t>
            </a:r>
            <a:r>
              <a:rPr lang="en-BE" sz="1800" dirty="0">
                <a:cs typeface="Open Sans"/>
              </a:rPr>
              <a:t>CfDs have their origin in the financial sector helping to hedge against volatile prices. </a:t>
            </a:r>
            <a:r>
              <a:rPr lang="en-GB" sz="1800" dirty="0" err="1">
                <a:cs typeface="Open Sans"/>
              </a:rPr>
              <a:t>CfDs</a:t>
            </a:r>
            <a:r>
              <a:rPr lang="en-GB" sz="1800" dirty="0">
                <a:cs typeface="Open Sans"/>
              </a:rPr>
              <a:t> have been used as an efficient solution to provide stability and predictability to future revenue streams. </a:t>
            </a:r>
          </a:p>
          <a:p>
            <a:pPr algn="just"/>
            <a:r>
              <a:rPr lang="en-GB" sz="1800" dirty="0">
                <a:cs typeface="Open Sans"/>
              </a:rPr>
              <a:t>Example of a supply side electricity generation </a:t>
            </a:r>
            <a:r>
              <a:rPr lang="en-GB" sz="1800" dirty="0" err="1">
                <a:cs typeface="Open Sans"/>
              </a:rPr>
              <a:t>CfD</a:t>
            </a:r>
            <a:r>
              <a:rPr lang="en-GB" sz="1800" dirty="0">
                <a:cs typeface="Open Sans"/>
              </a:rPr>
              <a:t>: long-term contract between an electricity generator and a third party. The contract enables the generator to stabilise its revenues at a pre-agreed level (the Strike Price) for the duration of the contract. Under the </a:t>
            </a:r>
            <a:r>
              <a:rPr lang="en-GB" sz="1800" dirty="0" err="1">
                <a:cs typeface="Open Sans"/>
              </a:rPr>
              <a:t>CfD</a:t>
            </a:r>
            <a:r>
              <a:rPr lang="en-GB" sz="1800" dirty="0">
                <a:cs typeface="Open Sans"/>
              </a:rPr>
              <a:t>, payments can flow from the third party to the generator, and vice versa.</a:t>
            </a:r>
          </a:p>
          <a:p>
            <a:pPr marL="457200" lvl="1" indent="0" algn="just">
              <a:buNone/>
            </a:pPr>
            <a:endParaRPr lang="en-BE" dirty="0">
              <a:cs typeface="Open Sans"/>
            </a:endParaRPr>
          </a:p>
          <a:p>
            <a:pPr algn="just"/>
            <a:endParaRPr lang="en-BE" dirty="0">
              <a:cs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5948E-F2FA-F266-6A97-C6E344D91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359" y="3399779"/>
            <a:ext cx="5641676" cy="2855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108C98-1E66-0BA7-E8D5-873C577B4AC3}"/>
              </a:ext>
            </a:extLst>
          </p:cNvPr>
          <p:cNvSpPr txBox="1"/>
          <p:nvPr/>
        </p:nvSpPr>
        <p:spPr>
          <a:xfrm>
            <a:off x="4960484" y="6209395"/>
            <a:ext cx="5634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000" i="1" dirty="0"/>
              <a:t>Source: UK Government white paper 2011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FE888-99E8-8CE6-ED71-B4B6B9ED1622}"/>
              </a:ext>
            </a:extLst>
          </p:cNvPr>
          <p:cNvSpPr txBox="1"/>
          <p:nvPr/>
        </p:nvSpPr>
        <p:spPr>
          <a:xfrm>
            <a:off x="304722" y="3439418"/>
            <a:ext cx="4081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cs typeface="Open Sans"/>
              </a:rPr>
              <a:t>When the market price for electricity generated is below the Strike Price set out in the contract, payments are made to the Generator to make up for the difference.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cs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cs typeface="Open Sans"/>
              </a:rPr>
              <a:t>However, when the reference price is above the Strike Price, the </a:t>
            </a:r>
            <a:r>
              <a:rPr lang="en-GB" dirty="0" err="1">
                <a:cs typeface="Open Sans"/>
              </a:rPr>
              <a:t>CfD</a:t>
            </a:r>
            <a:r>
              <a:rPr lang="en-GB" dirty="0">
                <a:cs typeface="Open Sans"/>
              </a:rPr>
              <a:t> Generator pays the difference. </a:t>
            </a:r>
          </a:p>
        </p:txBody>
      </p:sp>
    </p:spTree>
    <p:extLst>
      <p:ext uri="{BB962C8B-B14F-4D97-AF65-F5344CB8AC3E}">
        <p14:creationId xmlns:p14="http://schemas.microsoft.com/office/powerpoint/2010/main" val="42550457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832E-CE2B-1747-8DF6-347DF4E2E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BE" dirty="0"/>
              <a:t>What are the different remuneration forms?</a:t>
            </a:r>
          </a:p>
          <a:p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4B6BE-AB85-374D-AE93-7BEDBA4FC2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246798"/>
            <a:ext cx="11616345" cy="5521992"/>
          </a:xfrm>
        </p:spPr>
        <p:txBody>
          <a:bodyPr>
            <a:normAutofit/>
          </a:bodyPr>
          <a:lstStyle/>
          <a:p>
            <a:pPr algn="just"/>
            <a:r>
              <a:rPr lang="en-BE" sz="2200" b="1" dirty="0">
                <a:solidFill>
                  <a:srgbClr val="1F6BA7"/>
                </a:solidFill>
                <a:latin typeface="Open Sans"/>
                <a:cs typeface="Open Sans"/>
              </a:rPr>
              <a:t>CCfD: </a:t>
            </a:r>
            <a:r>
              <a:rPr lang="en-BE" sz="2000" dirty="0">
                <a:latin typeface="Open Sans"/>
                <a:cs typeface="Open Sans"/>
              </a:rPr>
              <a:t>CCfDs</a:t>
            </a:r>
            <a:r>
              <a:rPr lang="en-BE" sz="2000" b="1" dirty="0">
                <a:solidFill>
                  <a:srgbClr val="1F6BA7"/>
                </a:solidFill>
                <a:latin typeface="Open Sans"/>
                <a:cs typeface="Open Sans"/>
              </a:rPr>
              <a:t> </a:t>
            </a:r>
            <a:r>
              <a:rPr lang="en-BE" sz="2000" dirty="0">
                <a:latin typeface="Open Sans"/>
                <a:cs typeface="Open Sans"/>
              </a:rPr>
              <a:t>o</a:t>
            </a:r>
            <a:r>
              <a:rPr lang="en-BE" sz="2000" dirty="0">
                <a:cs typeface="Open Sans"/>
              </a:rPr>
              <a:t>ffset the difference between the market price for emissions allowances and the carbon avoidance costs. For example:</a:t>
            </a:r>
          </a:p>
          <a:p>
            <a:pPr lvl="1" algn="just"/>
            <a:r>
              <a:rPr lang="en-BE" sz="2000" dirty="0">
                <a:cs typeface="Open Sans"/>
              </a:rPr>
              <a:t>If the market price for emissions allowances </a:t>
            </a:r>
            <a:r>
              <a:rPr lang="en-BE" sz="2000" b="1" dirty="0">
                <a:cs typeface="Open Sans"/>
              </a:rPr>
              <a:t>is lower </a:t>
            </a:r>
            <a:r>
              <a:rPr lang="en-BE" sz="2000" dirty="0">
                <a:cs typeface="Open Sans"/>
              </a:rPr>
              <a:t>than the carbon avoidance costs, the state pays the difference.</a:t>
            </a:r>
          </a:p>
          <a:p>
            <a:pPr lvl="1" algn="just"/>
            <a:r>
              <a:rPr lang="en-BE" sz="2000" dirty="0">
                <a:cs typeface="Open Sans"/>
              </a:rPr>
              <a:t>If the market price for emissions allowances </a:t>
            </a:r>
            <a:r>
              <a:rPr lang="en-BE" sz="2000" b="1" dirty="0">
                <a:cs typeface="Open Sans"/>
              </a:rPr>
              <a:t>is higher </a:t>
            </a:r>
            <a:r>
              <a:rPr lang="en-BE" sz="2000" dirty="0">
                <a:cs typeface="Open Sans"/>
              </a:rPr>
              <a:t>than the carbon avoidance costs, the company pays the difference. </a:t>
            </a:r>
          </a:p>
          <a:p>
            <a:pPr marL="457200" lvl="1" indent="0" algn="just">
              <a:buNone/>
            </a:pPr>
            <a:endParaRPr lang="en-BE" dirty="0">
              <a:cs typeface="Open Sans"/>
            </a:endParaRPr>
          </a:p>
          <a:p>
            <a:pPr lvl="1" algn="just"/>
            <a:endParaRPr lang="en-BE" dirty="0">
              <a:cs typeface="Open Sans"/>
            </a:endParaRPr>
          </a:p>
          <a:p>
            <a:pPr marL="0" indent="0" algn="just">
              <a:buNone/>
            </a:pPr>
            <a:endParaRPr lang="en-BE" dirty="0">
              <a:cs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4D29F-9247-A814-51A6-5ABC433BE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080" y="3369627"/>
            <a:ext cx="4075542" cy="2784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ED584-B8A3-6EE1-61E1-10D213A7C0AB}"/>
              </a:ext>
            </a:extLst>
          </p:cNvPr>
          <p:cNvSpPr txBox="1"/>
          <p:nvPr/>
        </p:nvSpPr>
        <p:spPr>
          <a:xfrm>
            <a:off x="6723823" y="6153742"/>
            <a:ext cx="5634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000" i="1" dirty="0"/>
              <a:t>Source: Climate friendly materials 2020, their role in European industrial decarbonization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56B85-FF59-8CD0-CB78-CFEB91B6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5" y="3874261"/>
            <a:ext cx="6049941" cy="530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A8F77B-A730-D60A-12F9-4297415DF3B8}"/>
              </a:ext>
            </a:extLst>
          </p:cNvPr>
          <p:cNvSpPr txBox="1"/>
          <p:nvPr/>
        </p:nvSpPr>
        <p:spPr>
          <a:xfrm>
            <a:off x="461319" y="4433582"/>
            <a:ext cx="5634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000" i="1" dirty="0"/>
              <a:t>Source: EC 2021 Revision of the EU-ETS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3381012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832E-CE2B-1747-8DF6-347DF4E2E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BE" dirty="0"/>
              <a:t>The rationale behind CCfDs</a:t>
            </a:r>
          </a:p>
          <a:p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4B6BE-AB85-374D-AE93-7BEDBA4FC2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246798"/>
            <a:ext cx="11616345" cy="5521992"/>
          </a:xfrm>
        </p:spPr>
        <p:txBody>
          <a:bodyPr>
            <a:normAutofit/>
          </a:bodyPr>
          <a:lstStyle/>
          <a:p>
            <a:pPr algn="just"/>
            <a:r>
              <a:rPr lang="en-BE" sz="2400" dirty="0">
                <a:cs typeface="Open Sans"/>
              </a:rPr>
              <a:t>Even though EUA prices are very high, they are not triggering the switch to less polluting technologies for some industries.</a:t>
            </a:r>
          </a:p>
          <a:p>
            <a:pPr algn="just"/>
            <a:r>
              <a:rPr lang="en-BE" sz="2400" dirty="0">
                <a:cs typeface="Open Sans"/>
              </a:rPr>
              <a:t>To allow less polluting technologies to compete with cheaper “high carbon” alternatives, solutions are needed.</a:t>
            </a:r>
          </a:p>
          <a:p>
            <a:pPr algn="just"/>
            <a:r>
              <a:rPr lang="en-BE" sz="2400" dirty="0">
                <a:cs typeface="Open Sans"/>
              </a:rPr>
              <a:t>The upcoming investment cycle in energy-intensive industries presents an opportunity for decarbonization, but the right type of support is needed. (Carbon lock-in effect)</a:t>
            </a:r>
          </a:p>
          <a:p>
            <a:pPr algn="just"/>
            <a:r>
              <a:rPr lang="en-BE" sz="2400" dirty="0">
                <a:cs typeface="Open Sans"/>
              </a:rPr>
              <a:t>Between 30 and 53% of cement, steel and steam cracker plants in the EU-27 will require major reinvestments by 2030.</a:t>
            </a:r>
          </a:p>
          <a:p>
            <a:pPr algn="just"/>
            <a:endParaRPr lang="en-BE" sz="2400" dirty="0">
              <a:cs typeface="Open Sans"/>
            </a:endParaRPr>
          </a:p>
          <a:p>
            <a:pPr algn="just"/>
            <a:endParaRPr lang="en-BE" sz="2400" dirty="0">
              <a:cs typeface="Open Sans"/>
            </a:endParaRPr>
          </a:p>
          <a:p>
            <a:pPr algn="just"/>
            <a:endParaRPr lang="en-BE" dirty="0"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03856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B3304C-84D1-75B1-821E-47848EAC03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BE" sz="2000" b="1" dirty="0">
                <a:solidFill>
                  <a:srgbClr val="1F6BA7"/>
                </a:solidFill>
                <a:latin typeface="Open Sans"/>
                <a:cs typeface="Open Sans"/>
              </a:rPr>
              <a:t>Fixed Feed-in tariff: </a:t>
            </a:r>
            <a:r>
              <a:rPr lang="en-BE" sz="2200" b="1" dirty="0"/>
              <a:t>Fixed payments </a:t>
            </a:r>
            <a:r>
              <a:rPr lang="en-BE" sz="2200" dirty="0"/>
              <a:t>that are paid from the auctioner to the producer and cover most of the costs.</a:t>
            </a:r>
            <a:endParaRPr lang="en-BE" sz="2000" dirty="0"/>
          </a:p>
          <a:p>
            <a:pPr algn="just"/>
            <a:r>
              <a:rPr lang="en-BE" sz="2000" b="1" dirty="0">
                <a:solidFill>
                  <a:srgbClr val="1F6BA7"/>
                </a:solidFill>
                <a:latin typeface="Open Sans"/>
                <a:cs typeface="Open Sans"/>
              </a:rPr>
              <a:t>Feed-in Premium: </a:t>
            </a:r>
            <a:r>
              <a:rPr lang="en-BE" sz="2200" dirty="0"/>
              <a:t>Example of renewable electricity: </a:t>
            </a:r>
            <a:r>
              <a:rPr lang="en-GB" sz="2200" dirty="0"/>
              <a:t>electricity from renewable energy sources (RES) is typically sold on the electricity spot market and RES </a:t>
            </a:r>
            <a:r>
              <a:rPr lang="en-GB" sz="2200" b="1" dirty="0"/>
              <a:t>producers receive a premium on top of the market price. </a:t>
            </a:r>
          </a:p>
          <a:p>
            <a:pPr lvl="1" algn="just"/>
            <a:r>
              <a:rPr lang="en-GB" sz="2200" dirty="0"/>
              <a:t>FIP can either be </a:t>
            </a:r>
            <a:r>
              <a:rPr lang="en-GB" sz="2000" b="1" dirty="0">
                <a:solidFill>
                  <a:srgbClr val="1F6BA7"/>
                </a:solidFill>
                <a:latin typeface="Open Sans"/>
                <a:cs typeface="Open Sans"/>
              </a:rPr>
              <a:t>fixed</a:t>
            </a:r>
            <a:r>
              <a:rPr lang="en-GB" sz="2200" dirty="0"/>
              <a:t> (i.e. at a constant level independent of market prices) or </a:t>
            </a:r>
          </a:p>
          <a:p>
            <a:pPr lvl="1" algn="just"/>
            <a:r>
              <a:rPr lang="en-GB" sz="2000" b="1" dirty="0">
                <a:solidFill>
                  <a:srgbClr val="1F6BA7"/>
                </a:solidFill>
                <a:latin typeface="Open Sans"/>
                <a:cs typeface="Open Sans"/>
              </a:rPr>
              <a:t>Sliding</a:t>
            </a:r>
            <a:r>
              <a:rPr lang="en-GB" sz="2200" dirty="0">
                <a:latin typeface="Open Sans"/>
                <a:cs typeface="Open Sans"/>
              </a:rPr>
              <a:t>, </a:t>
            </a:r>
            <a:r>
              <a:rPr lang="en-GB" sz="2200" dirty="0"/>
              <a:t>which is similar to one-sided </a:t>
            </a:r>
            <a:r>
              <a:rPr lang="en-GB" sz="2200" dirty="0" err="1"/>
              <a:t>CfD</a:t>
            </a:r>
            <a:r>
              <a:rPr lang="en-GB" sz="2200" dirty="0"/>
              <a:t> (i.e. with variable levels depending on the evolution of market prices)</a:t>
            </a:r>
            <a:endParaRPr lang="en-BE" sz="2200" dirty="0"/>
          </a:p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35E1D-071B-59C2-400D-7BFF31530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10" y="420625"/>
            <a:ext cx="9907680" cy="324442"/>
          </a:xfrm>
        </p:spPr>
        <p:txBody>
          <a:bodyPr>
            <a:noAutofit/>
          </a:bodyPr>
          <a:lstStyle/>
          <a:p>
            <a:r>
              <a:rPr lang="en-BE" sz="2400" dirty="0"/>
              <a:t>Fixed tariff / Fixed Premium / Sliding feed-in premium or CfD (one-sided)</a:t>
            </a:r>
          </a:p>
        </p:txBody>
      </p:sp>
    </p:spTree>
    <p:extLst>
      <p:ext uri="{BB962C8B-B14F-4D97-AF65-F5344CB8AC3E}">
        <p14:creationId xmlns:p14="http://schemas.microsoft.com/office/powerpoint/2010/main" val="30158268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25786</TotalTime>
  <Words>2003</Words>
  <Application>Microsoft Macintosh PowerPoint</Application>
  <PresentationFormat>Widescreen</PresentationFormat>
  <Paragraphs>180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Open Sans</vt:lpstr>
      <vt:lpstr>Office Theme</vt:lpstr>
      <vt:lpstr> Antonio A. Fernández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Antonio A. Fernández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Fernandez</dc:creator>
  <cp:lastModifiedBy>Antonio Fernandez</cp:lastModifiedBy>
  <cp:revision>288</cp:revision>
  <cp:lastPrinted>2021-10-07T13:57:04Z</cp:lastPrinted>
  <dcterms:created xsi:type="dcterms:W3CDTF">2021-04-13T08:47:27Z</dcterms:created>
  <dcterms:modified xsi:type="dcterms:W3CDTF">2022-11-29T13:45:29Z</dcterms:modified>
</cp:coreProperties>
</file>