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/>
    <p:restoredTop sz="79048"/>
  </p:normalViewPr>
  <p:slideViewPr>
    <p:cSldViewPr snapToGrid="0" snapToObjects="1">
      <p:cViewPr varScale="1">
        <p:scale>
          <a:sx n="107" d="100"/>
          <a:sy n="107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long slide show, so we’ll go quickly over background </a:t>
            </a:r>
            <a:r>
              <a:rPr lang="en-US" dirty="0" err="1"/>
              <a:t>etc</a:t>
            </a:r>
            <a:r>
              <a:rPr lang="en-US" dirty="0"/>
              <a:t> to have time to focus on the core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7EAD-B669-450B-8488-2784A37454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7EAD-B669-450B-8488-2784A37454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6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long slide show, so we’ll go quickly over background </a:t>
            </a:r>
            <a:r>
              <a:rPr lang="en-US" dirty="0" err="1"/>
              <a:t>etc</a:t>
            </a:r>
            <a:r>
              <a:rPr lang="en-US" dirty="0"/>
              <a:t> to have time to focus on the core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0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6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r>
              <a:rPr lang="en-US" dirty="0"/>
              <a:t>Andrei </a:t>
            </a:r>
            <a:r>
              <a:rPr lang="en-US" dirty="0" err="1"/>
              <a:t>Marcu</a:t>
            </a:r>
            <a:br>
              <a:rPr lang="en-US" dirty="0"/>
            </a:br>
            <a:r>
              <a:rPr lang="en-US" dirty="0"/>
              <a:t>Aaron </a:t>
            </a:r>
            <a:r>
              <a:rPr lang="en-US" dirty="0" err="1"/>
              <a:t>Cosbey</a:t>
            </a:r>
            <a:br>
              <a:rPr lang="en-US" dirty="0"/>
            </a:br>
            <a:r>
              <a:rPr lang="en-US" dirty="0"/>
              <a:t>Michael </a:t>
            </a:r>
            <a:r>
              <a:rPr lang="en-US" dirty="0" err="1"/>
              <a:t>Mehling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September 13,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CBAM Global Townhall 2022: Carbon Clubs and International Cooperation on CBAM/BCAs</a:t>
            </a:r>
          </a:p>
          <a:p>
            <a:endParaRPr lang="en-GB" dirty="0">
              <a:solidFill>
                <a:srgbClr val="1E6BA7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ERCST has done three phases of work on CBAM since 2019.</a:t>
            </a:r>
          </a:p>
          <a:p>
            <a:r>
              <a:rPr lang="en-GB" sz="3200" dirty="0">
                <a:cs typeface="Arial" panose="020B0604020202020204" pitchFamily="34" charset="0"/>
              </a:rPr>
              <a:t> BCAs have long been thought to be too complex, because any simplified regime would contravene WTO rules.</a:t>
            </a:r>
          </a:p>
          <a:p>
            <a:r>
              <a:rPr lang="en-GB" sz="3200" dirty="0">
                <a:cs typeface="Arial" panose="020B0604020202020204" pitchFamily="34" charset="0"/>
              </a:rPr>
              <a:t>The EU has given it an impulse with the introduction of the EGD in response to the Paris Agreement. </a:t>
            </a:r>
          </a:p>
          <a:p>
            <a:r>
              <a:rPr lang="en-GB" sz="3200" dirty="0">
                <a:cs typeface="Arial" panose="020B0604020202020204" pitchFamily="34" charset="0"/>
              </a:rPr>
              <a:t>The asymmetry of the Paris Agreement required some type of instrument to address carbon leakage due to competitive pressures. </a:t>
            </a:r>
          </a:p>
          <a:p>
            <a:pPr lvl="1"/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1FD41-AD73-1240-B932-71A10FE3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25325"/>
            <a:ext cx="2743200" cy="365125"/>
          </a:xfrm>
        </p:spPr>
        <p:txBody>
          <a:bodyPr/>
          <a:lstStyle/>
          <a:p>
            <a:fld id="{F26FC048-DF4E-0746-B313-543F0DD72F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484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04722" y="1079382"/>
            <a:ext cx="11616345" cy="5529913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Responses of other parties to the CBAM proposal have been broad and surprising </a:t>
            </a:r>
          </a:p>
          <a:p>
            <a:pPr lvl="1"/>
            <a:r>
              <a:rPr lang="en-GB" sz="2800" dirty="0">
                <a:cs typeface="Arial" panose="020B0604020202020204" pitchFamily="34" charset="0"/>
              </a:rPr>
              <a:t>Measures to adapt to the CBAM </a:t>
            </a:r>
          </a:p>
          <a:p>
            <a:pPr lvl="1"/>
            <a:r>
              <a:rPr lang="en-GB" sz="2800" dirty="0">
                <a:cs typeface="Arial" panose="020B0604020202020204" pitchFamily="34" charset="0"/>
              </a:rPr>
              <a:t>Understand the implications and impacts of CBAM</a:t>
            </a:r>
          </a:p>
          <a:p>
            <a:pPr lvl="1"/>
            <a:r>
              <a:rPr lang="en-GB" sz="2800" dirty="0">
                <a:cs typeface="Arial" panose="020B0604020202020204" pitchFamily="34" charset="0"/>
              </a:rPr>
              <a:t>Examine the possibility of also putting in place a CBAM/BCA in other jurisdictions </a:t>
            </a:r>
          </a:p>
          <a:p>
            <a:pPr lvl="2"/>
            <a:r>
              <a:rPr lang="en-GB" sz="2400" dirty="0">
                <a:cs typeface="Arial" panose="020B0604020202020204" pitchFamily="34" charset="0"/>
              </a:rPr>
              <a:t>UK </a:t>
            </a:r>
          </a:p>
          <a:p>
            <a:pPr lvl="2"/>
            <a:r>
              <a:rPr lang="en-GB" sz="2400" dirty="0">
                <a:cs typeface="Arial" panose="020B0604020202020204" pitchFamily="34" charset="0"/>
              </a:rPr>
              <a:t>Canada</a:t>
            </a:r>
          </a:p>
          <a:p>
            <a:pPr lvl="1"/>
            <a:r>
              <a:rPr lang="en-GB" sz="2800" dirty="0">
                <a:cs typeface="Arial" panose="020B0604020202020204" pitchFamily="34" charset="0"/>
              </a:rPr>
              <a:t>Examine international cooperation</a:t>
            </a:r>
          </a:p>
          <a:p>
            <a:pPr lvl="2"/>
            <a:r>
              <a:rPr lang="en-GB" sz="2400" dirty="0">
                <a:cs typeface="Arial" panose="020B0604020202020204" pitchFamily="34" charset="0"/>
              </a:rPr>
              <a:t>With CBAM as a component (German proposal)</a:t>
            </a:r>
          </a:p>
          <a:p>
            <a:pPr lvl="2"/>
            <a:r>
              <a:rPr lang="en-GB" sz="2400" dirty="0">
                <a:cs typeface="Arial" panose="020B0604020202020204" pitchFamily="34" charset="0"/>
              </a:rPr>
              <a:t>Other types of international cooperation (EU-US joint statement on trade in steel and aluminium)</a:t>
            </a:r>
          </a:p>
          <a:p>
            <a:pPr lvl="1"/>
            <a:r>
              <a:rPr lang="en-GB" sz="2800" dirty="0">
                <a:cs typeface="Arial" panose="020B0604020202020204" pitchFamily="34" charset="0"/>
              </a:rPr>
              <a:t>Some resistance, but not very vocal, probably holding back until there is a concrete piece of legislation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Response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1FD41-AD73-1240-B932-71A10FE3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25325"/>
            <a:ext cx="2743200" cy="365125"/>
          </a:xfrm>
        </p:spPr>
        <p:txBody>
          <a:bodyPr/>
          <a:lstStyle/>
          <a:p>
            <a:fld id="{F26FC048-DF4E-0746-B313-543F0DD72F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939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AB32B7-7691-207E-38F6-CFACEC229B7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</a:t>
            </a:r>
            <a:r>
              <a:rPr lang="en-BE" dirty="0"/>
              <a:t>n order to achieve NDCs and the global goal under the PA, international cooperation is critical and recognized (Art 6 and other elements) while unilateral measures are addressed under A</a:t>
            </a:r>
            <a:r>
              <a:rPr lang="en-GB" dirty="0"/>
              <a:t>r</a:t>
            </a:r>
            <a:r>
              <a:rPr lang="en-BE" dirty="0"/>
              <a:t>t 4.15</a:t>
            </a:r>
          </a:p>
          <a:p>
            <a:r>
              <a:rPr lang="en-GB" dirty="0"/>
              <a:t>C</a:t>
            </a:r>
            <a:r>
              <a:rPr lang="en-BE" dirty="0"/>
              <a:t>ooperation can take many forms and address many objectives – one important objective is that of addressing carbon leakage as a result of ambitious targets which results in competitive pressures</a:t>
            </a:r>
          </a:p>
          <a:p>
            <a:r>
              <a:rPr lang="en-GB" dirty="0"/>
              <a:t>S</a:t>
            </a:r>
            <a:r>
              <a:rPr lang="en-BE" dirty="0"/>
              <a:t>pecifically, ambition with respect to EITEs needs international cooperation because EITE goods are highly traded, and cooperation helps reduce trade frictions </a:t>
            </a:r>
          </a:p>
          <a:p>
            <a:r>
              <a:rPr lang="en-GB" dirty="0"/>
              <a:t>O</a:t>
            </a:r>
            <a:r>
              <a:rPr lang="en-BE" dirty="0"/>
              <a:t>ther forms of international cooperation that were seen as addressing asymmetry and competitive pressure leading to carbon leakage – e.g. global carbon price – have proved to be an elusive solution</a:t>
            </a:r>
          </a:p>
          <a:p>
            <a:r>
              <a:rPr lang="en-BE" dirty="0"/>
              <a:t>Art 6, and in this case Art 6.8. could provide a good way of international cooperation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1D5E4-ECB1-4D0B-7FC0-F51A226A3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BE" dirty="0"/>
              <a:t>hy cooperation is attracting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FD793-876D-02AF-83A9-71E7079E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234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F0686D-B95E-A130-042F-272951F9D50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E" dirty="0"/>
              <a:t>There is and always will be uncertainty with respect to challenges under WTO – future unknown </a:t>
            </a:r>
          </a:p>
          <a:p>
            <a:r>
              <a:rPr lang="en-GB" dirty="0"/>
              <a:t>C</a:t>
            </a:r>
            <a:r>
              <a:rPr lang="en-BE" dirty="0"/>
              <a:t>hallenges under UNFCCC Response Measures have been also muted but were raised – future unknown </a:t>
            </a:r>
          </a:p>
          <a:p>
            <a:r>
              <a:rPr lang="en-BE" dirty="0"/>
              <a:t>For the EU there is pressure to include elements that could make a WTO challenge more likely to be successful </a:t>
            </a:r>
          </a:p>
          <a:p>
            <a:pPr lvl="1"/>
            <a:r>
              <a:rPr lang="en-BE" dirty="0"/>
              <a:t>e.g. </a:t>
            </a:r>
            <a:r>
              <a:rPr lang="en-US" dirty="0"/>
              <a:t>rebates for </a:t>
            </a:r>
            <a:r>
              <a:rPr lang="en-BE" dirty="0"/>
              <a:t>exports, withouth which CBAM is to some degree seen as insufficient </a:t>
            </a:r>
          </a:p>
          <a:p>
            <a:pPr lvl="1"/>
            <a:r>
              <a:rPr lang="en-GB" dirty="0"/>
              <a:t>O</a:t>
            </a:r>
            <a:r>
              <a:rPr lang="en-BE" dirty="0"/>
              <a:t>r indirect emissions, whose inclusion increases the risk of arbitrariness </a:t>
            </a:r>
            <a:r>
              <a:rPr lang="en-GB" dirty="0"/>
              <a:t>M</a:t>
            </a:r>
            <a:r>
              <a:rPr lang="en-BE" dirty="0"/>
              <a:t>aking CBAM plurilateral makes it more defensible </a:t>
            </a:r>
          </a:p>
          <a:p>
            <a:r>
              <a:rPr lang="en-GB" dirty="0"/>
              <a:t>C</a:t>
            </a:r>
            <a:r>
              <a:rPr lang="en-BE" dirty="0"/>
              <a:t>ooperation on modalities of CBAM - such as carbon accounting standards, reporting requirements – facilitates trade, whereas uncoordinated approaches would restrict trade with the consequent political backlash </a:t>
            </a:r>
          </a:p>
          <a:p>
            <a:pPr lvl="1"/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F93-17AD-8E66-F099-61F2F1AD49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Why cooperation is attracting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450C-E62B-FD09-34D0-11D8E417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954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2CDA2-F6B4-92BF-7F30-985C37AB8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BE" dirty="0"/>
              <a:t>Cooperation under CBAM, under different forms, is emerging as an option that has been put forward in literature and policy forums </a:t>
            </a:r>
          </a:p>
          <a:p>
            <a:pPr lvl="1"/>
            <a:r>
              <a:rPr lang="en-BE" dirty="0"/>
              <a:t>Nordhaus club – key elements include price and BCA</a:t>
            </a:r>
          </a:p>
          <a:p>
            <a:pPr lvl="1"/>
            <a:r>
              <a:rPr lang="en-GB" dirty="0"/>
              <a:t>C</a:t>
            </a:r>
            <a:r>
              <a:rPr lang="en-BE" dirty="0"/>
              <a:t>ooperation without obligatory carbon price levels </a:t>
            </a:r>
          </a:p>
          <a:p>
            <a:pPr lvl="1"/>
            <a:r>
              <a:rPr lang="en-GB" dirty="0"/>
              <a:t>C</a:t>
            </a:r>
            <a:r>
              <a:rPr lang="en-BE" dirty="0"/>
              <a:t>arbon clubs – climate alliances, which include inducements for participation </a:t>
            </a:r>
          </a:p>
          <a:p>
            <a:r>
              <a:rPr lang="en-GB" dirty="0"/>
              <a:t>O</a:t>
            </a:r>
            <a:r>
              <a:rPr lang="en-BE" dirty="0"/>
              <a:t>ther forms of international cooperation are emerging and have yet to be fully explored or detailed operationally </a:t>
            </a:r>
          </a:p>
          <a:p>
            <a:pPr lvl="1"/>
            <a:r>
              <a:rPr lang="en-BE" dirty="0"/>
              <a:t>EU/US steel and aluminium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E501-A2AF-5663-AF08-3F055031F8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Why cooperation is attracting interest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F5BCE-78B9-EF31-644A-7756BC89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664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Thank you </a:t>
            </a:r>
          </a:p>
          <a:p>
            <a:endParaRPr lang="en-GB" dirty="0">
              <a:solidFill>
                <a:srgbClr val="1E6BA7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767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605</Words>
  <Application>Microsoft Macintosh PowerPoint</Application>
  <PresentationFormat>Widescreen</PresentationFormat>
  <Paragraphs>51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Cambria Math</vt:lpstr>
      <vt:lpstr>Open Sans</vt:lpstr>
      <vt:lpstr>Office Theme</vt:lpstr>
      <vt:lpstr>Andrei Marcu Aaron Cosbey Michael Mehling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Andrei Marcu Aaron Cosbey Michael Mehling </dc:title>
  <dc:creator>Bente de Graeve</dc:creator>
  <cp:lastModifiedBy>Bente de Graeve</cp:lastModifiedBy>
  <cp:revision>5</cp:revision>
  <cp:lastPrinted>2022-09-12T09:50:56Z</cp:lastPrinted>
  <dcterms:created xsi:type="dcterms:W3CDTF">2022-09-12T09:22:44Z</dcterms:created>
  <dcterms:modified xsi:type="dcterms:W3CDTF">2022-09-13T12:11:37Z</dcterms:modified>
</cp:coreProperties>
</file>