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3.xml" ContentType="application/vnd.openxmlformats-officedocument.theme+xml"/>
  <Override PartName="/ppt/tags/tag1.xml" ContentType="application/vnd.openxmlformats-officedocument.presentationml.tags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71" r:id="rId5"/>
    <p:sldMasterId id="2147483675" r:id="rId6"/>
    <p:sldMasterId id="2147483663" r:id="rId7"/>
    <p:sldMasterId id="2147483693" r:id="rId8"/>
    <p:sldMasterId id="2147483710" r:id="rId9"/>
    <p:sldMasterId id="2147483724" r:id="rId10"/>
    <p:sldMasterId id="2147483736" r:id="rId11"/>
    <p:sldMasterId id="2147483741" r:id="rId12"/>
    <p:sldMasterId id="2147483755" r:id="rId13"/>
    <p:sldMasterId id="2147483769" r:id="rId14"/>
    <p:sldMasterId id="2147483781" r:id="rId15"/>
    <p:sldMasterId id="2147483791" r:id="rId16"/>
  </p:sldMasterIdLst>
  <p:notesMasterIdLst>
    <p:notesMasterId r:id="rId31"/>
  </p:notesMasterIdLst>
  <p:sldIdLst>
    <p:sldId id="259" r:id="rId17"/>
    <p:sldId id="2134806576" r:id="rId18"/>
    <p:sldId id="2134806553" r:id="rId19"/>
    <p:sldId id="2134806577" r:id="rId20"/>
    <p:sldId id="2134806574" r:id="rId21"/>
    <p:sldId id="7889" r:id="rId22"/>
    <p:sldId id="2134806149" r:id="rId23"/>
    <p:sldId id="2134806500" r:id="rId24"/>
    <p:sldId id="2134806541" r:id="rId25"/>
    <p:sldId id="295" r:id="rId26"/>
    <p:sldId id="2134806548" r:id="rId27"/>
    <p:sldId id="2134806569" r:id="rId28"/>
    <p:sldId id="2134806575" r:id="rId29"/>
    <p:sldId id="13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B7F867-228E-20BC-4D05-355B4AAA7547}" name="Aida Garcia Rodriguez" initials="AGR" userId="S::garcia@emeaa.net::aaf0bfb1-5e14-46f5-86fa-da69db29373c" providerId="AD"/>
  <p188:author id="{CF1C146A-26CA-0542-20BB-5A36A7B488A2}" name="Nick Bitsios" initials="NB" userId="S::nbit@mytilineos.gr::c21fa6bc-a4c8-41b1-bfb5-c7482beb3a05" providerId="AD"/>
  <p188:author id="{9E7C6483-8CC2-2360-B760-77AA8A770120}" name="Nick Keramidas" initials="NK" userId="S::Keramida@mytilineos.gr::74f43adc-1bba-43a7-9d41-5031b142ac44" providerId="AD"/>
  <p188:author id="{3ABE02EF-CB8D-B880-865B-F760CE0663F9}" name="Cillian O'Donoghue" initials="CO" userId="S::odonoghue@emeaa.net::df3ab46f-5e48-4f84-8155-6ba2d8267c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1F4"/>
    <a:srgbClr val="FCFCFC"/>
    <a:srgbClr val="4A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3557" autoAdjust="0"/>
  </p:normalViewPr>
  <p:slideViewPr>
    <p:cSldViewPr snapToGrid="0" snapToObjects="1" showGuides="1">
      <p:cViewPr varScale="1">
        <p:scale>
          <a:sx n="55" d="100"/>
          <a:sy n="55" d="100"/>
        </p:scale>
        <p:origin x="90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803863789944292E-2"/>
          <c:y val="8.2241979635604479E-2"/>
          <c:w val="0.93315898210268344"/>
          <c:h val="0.77888178504820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38337168758257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D4-4200-998C-2F5716F71FC2}"/>
                </c:ext>
              </c:extLst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5B7E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NO</c:v>
                </c:pt>
                <c:pt idx="4">
                  <c:v>SE</c:v>
                </c:pt>
                <c:pt idx="5">
                  <c:v>RO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0.39</c:v>
                </c:pt>
                <c:pt idx="1">
                  <c:v>0.25</c:v>
                </c:pt>
                <c:pt idx="2">
                  <c:v>0.04</c:v>
                </c:pt>
                <c:pt idx="3">
                  <c:v>0</c:v>
                </c:pt>
                <c:pt idx="4">
                  <c:v>0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4-4200-998C-2F5716F71F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5B7E97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NO</c:v>
                </c:pt>
                <c:pt idx="4">
                  <c:v>SE</c:v>
                </c:pt>
                <c:pt idx="5">
                  <c:v>RO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0.72</c:v>
                </c:pt>
                <c:pt idx="1">
                  <c:v>0.53</c:v>
                </c:pt>
                <c:pt idx="2">
                  <c:v>0.59</c:v>
                </c:pt>
                <c:pt idx="3">
                  <c:v>0.56999999999999995</c:v>
                </c:pt>
                <c:pt idx="4">
                  <c:v>0.57999999999999996</c:v>
                </c:pt>
                <c:pt idx="5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D4-4200-998C-2F5716F71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30"/>
        <c:axId val="970850895"/>
        <c:axId val="970486415"/>
      </c:barChart>
      <c:catAx>
        <c:axId val="970850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70486415"/>
        <c:crosses val="autoZero"/>
        <c:auto val="1"/>
        <c:lblAlgn val="ctr"/>
        <c:lblOffset val="100"/>
        <c:noMultiLvlLbl val="0"/>
      </c:catAx>
      <c:valAx>
        <c:axId val="970486415"/>
        <c:scaling>
          <c:orientation val="minMax"/>
        </c:scaling>
        <c:delete val="1"/>
        <c:axPos val="l"/>
        <c:majorGridlines>
          <c:spPr>
            <a:ln w="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7085089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56822009626641E-2"/>
          <c:y val="0.12077458621036564"/>
          <c:w val="0.69974050021587897"/>
          <c:h val="0.70349278569682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Tons CO2 per ton aluminium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Sheet1!$C$15:$H$15</c:f>
              <c:strCache>
                <c:ptCount val="6"/>
                <c:pt idx="0">
                  <c:v>Norway</c:v>
                </c:pt>
                <c:pt idx="1">
                  <c:v>France</c:v>
                </c:pt>
                <c:pt idx="2">
                  <c:v>Middle East</c:v>
                </c:pt>
                <c:pt idx="3">
                  <c:v>Russia grid</c:v>
                </c:pt>
                <c:pt idx="4">
                  <c:v>China grid</c:v>
                </c:pt>
                <c:pt idx="5">
                  <c:v>Russia/China RES</c:v>
                </c:pt>
              </c:strCache>
            </c:strRef>
          </c:cat>
          <c:val>
            <c:numRef>
              <c:f>Sheet1!$C$16:$H$16</c:f>
              <c:numCache>
                <c:formatCode>General</c:formatCode>
                <c:ptCount val="6"/>
                <c:pt idx="0">
                  <c:v>0</c:v>
                </c:pt>
                <c:pt idx="1">
                  <c:v>0.6</c:v>
                </c:pt>
                <c:pt idx="2">
                  <c:v>7.1849999999999996</c:v>
                </c:pt>
                <c:pt idx="3">
                  <c:v>5.5049999999999999</c:v>
                </c:pt>
                <c:pt idx="4">
                  <c:v>9.93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F7-4DE1-8EAD-FF6FE3BE3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6800960"/>
        <c:axId val="536799976"/>
      </c:barChart>
      <c:lineChart>
        <c:grouping val="stacked"/>
        <c:varyColors val="0"/>
        <c:ser>
          <c:idx val="1"/>
          <c:order val="1"/>
          <c:tx>
            <c:strRef>
              <c:f>Sheet1!$B$17</c:f>
              <c:strCache>
                <c:ptCount val="1"/>
                <c:pt idx="0">
                  <c:v>Cost w/CBAM at CO2=100 €/ton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Sheet1!$C$15:$H$15</c:f>
              <c:strCache>
                <c:ptCount val="6"/>
                <c:pt idx="0">
                  <c:v>Norway</c:v>
                </c:pt>
                <c:pt idx="1">
                  <c:v>France</c:v>
                </c:pt>
                <c:pt idx="2">
                  <c:v>Middle East</c:v>
                </c:pt>
                <c:pt idx="3">
                  <c:v>Russia grid</c:v>
                </c:pt>
                <c:pt idx="4">
                  <c:v>China grid</c:v>
                </c:pt>
                <c:pt idx="5">
                  <c:v>Russia/China RES</c:v>
                </c:pt>
              </c:strCache>
            </c:strRef>
          </c:cat>
          <c:val>
            <c:numRef>
              <c:f>Sheet1!$C$17:$H$17</c:f>
              <c:numCache>
                <c:formatCode>General</c:formatCode>
                <c:ptCount val="6"/>
                <c:pt idx="0">
                  <c:v>795</c:v>
                </c:pt>
                <c:pt idx="1">
                  <c:v>885</c:v>
                </c:pt>
                <c:pt idx="2">
                  <c:v>718.5</c:v>
                </c:pt>
                <c:pt idx="3">
                  <c:v>550.5</c:v>
                </c:pt>
                <c:pt idx="4">
                  <c:v>993</c:v>
                </c:pt>
                <c:pt idx="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F7-4DE1-8EAD-FF6FE3BE3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00736"/>
        <c:axId val="308299752"/>
      </c:lineChart>
      <c:catAx>
        <c:axId val="3083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299752"/>
        <c:crosses val="autoZero"/>
        <c:auto val="1"/>
        <c:lblAlgn val="ctr"/>
        <c:lblOffset val="100"/>
        <c:noMultiLvlLbl val="0"/>
      </c:catAx>
      <c:valAx>
        <c:axId val="308299752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€/ton alum.</a:t>
                </a:r>
              </a:p>
            </c:rich>
          </c:tx>
          <c:layout>
            <c:manualLayout>
              <c:xMode val="edge"/>
              <c:yMode val="edge"/>
              <c:x val="0"/>
              <c:y val="1.74593917917762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300736"/>
        <c:crosses val="autoZero"/>
        <c:crossBetween val="between"/>
      </c:valAx>
      <c:valAx>
        <c:axId val="536799976"/>
        <c:scaling>
          <c:orientation val="minMax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CO2/ton </a:t>
                </a:r>
                <a:r>
                  <a:rPr lang="en-US" err="1"/>
                  <a:t>alu</a:t>
                </a:r>
                <a:r>
                  <a:rPr lang="en-US"/>
                  <a:t>.</a:t>
                </a:r>
              </a:p>
            </c:rich>
          </c:tx>
          <c:layout>
            <c:manualLayout>
              <c:xMode val="edge"/>
              <c:yMode val="edge"/>
              <c:x val="0.74233893098692327"/>
              <c:y val="3.10151239024932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6800960"/>
        <c:crosses val="max"/>
        <c:crossBetween val="between"/>
      </c:valAx>
      <c:catAx>
        <c:axId val="53680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6799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551503312725294"/>
          <c:y val="0.31026367151960682"/>
          <c:w val="0.1540502750963661"/>
          <c:h val="0.37369538526956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0.58072</cdr:x>
      <cdr:y>0.69863</cdr:y>
    </cdr:from>
    <cdr:to>
      <cdr:x>0.61994</cdr:x>
      <cdr:y>0.79607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C76502A-7FB8-4959-A091-0DC36F51932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23368" y="3134247"/>
          <a:ext cx="440564" cy="437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0.4602</cdr:x>
      <cdr:y>0.70313</cdr:y>
    </cdr:from>
    <cdr:to>
      <cdr:x>0.49932</cdr:x>
      <cdr:y>0.80315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B8480D0-E5F0-46E1-9051-926BC547C4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169487" y="3154455"/>
          <a:ext cx="439441" cy="44871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0.32349</cdr:x>
      <cdr:y>0.10968</cdr:y>
    </cdr:from>
    <cdr:to>
      <cdr:x>0.32349</cdr:x>
      <cdr:y>0.85638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9C53A073-69AF-475C-B2DD-4E7AF39AADEE}"/>
            </a:ext>
          </a:extLst>
        </cdr:cNvPr>
        <cdr:cNvCxnSpPr/>
      </cdr:nvCxnSpPr>
      <cdr:spPr>
        <a:xfrm xmlns:a="http://schemas.openxmlformats.org/drawingml/2006/main">
          <a:off x="3633808" y="492021"/>
          <a:ext cx="0" cy="3349869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0.33352</cdr:x>
      <cdr:y>0.11359</cdr:y>
    </cdr:from>
    <cdr:to>
      <cdr:x>0.61636</cdr:x>
      <cdr:y>0.20187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F996DAEC-1DBB-48A3-AD38-169893E19E11}"/>
            </a:ext>
          </a:extLst>
        </cdr:cNvPr>
        <cdr:cNvSpPr txBox="1"/>
      </cdr:nvSpPr>
      <cdr:spPr>
        <a:xfrm xmlns:a="http://schemas.openxmlformats.org/drawingml/2006/main">
          <a:off x="3746481" y="509584"/>
          <a:ext cx="3177218" cy="39604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</a:schemeClr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lIns="0" tIns="0" rIns="0" bIns="0" rtlCol="0" anchor="ctr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solidFill>
                <a:schemeClr val="tx2"/>
              </a:solidFill>
            </a:rPr>
            <a:t>CBAM based on grid mix</a:t>
          </a:r>
        </a:p>
      </cdr:txBody>
    </cdr:sp>
  </cdr:relSizeAnchor>
  <cdr:relSizeAnchor xmlns:cdr="http://schemas.openxmlformats.org/drawingml/2006/chartDrawing">
    <cdr:from>
      <cdr:x>0.06331</cdr:x>
      <cdr:y>0.11218</cdr:y>
    </cdr:from>
    <cdr:to>
      <cdr:x>0.31345</cdr:x>
      <cdr:y>0.20045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3F60A8DD-FE31-42C5-8374-9907AFB71520}"/>
            </a:ext>
          </a:extLst>
        </cdr:cNvPr>
        <cdr:cNvSpPr txBox="1"/>
      </cdr:nvSpPr>
      <cdr:spPr>
        <a:xfrm xmlns:a="http://schemas.openxmlformats.org/drawingml/2006/main">
          <a:off x="711200" y="503255"/>
          <a:ext cx="2809875" cy="396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</a:schemeClr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2"/>
              </a:solidFill>
            </a:rPr>
            <a:t>ETS costs in power price</a:t>
          </a:r>
        </a:p>
      </cdr:txBody>
    </cdr:sp>
  </cdr:relSizeAnchor>
  <cdr:relSizeAnchor xmlns:cdr="http://schemas.openxmlformats.org/drawingml/2006/chartDrawing">
    <cdr:from>
      <cdr:x>0.63437</cdr:x>
      <cdr:y>0.11315</cdr:y>
    </cdr:from>
    <cdr:to>
      <cdr:x>0.78699</cdr:x>
      <cdr:y>0.3233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28E6C85F-525F-4F25-89EE-1867F47A435D}"/>
            </a:ext>
          </a:extLst>
        </cdr:cNvPr>
        <cdr:cNvSpPr txBox="1"/>
      </cdr:nvSpPr>
      <cdr:spPr>
        <a:xfrm xmlns:a="http://schemas.openxmlformats.org/drawingml/2006/main">
          <a:off x="7125921" y="507629"/>
          <a:ext cx="1714500" cy="9427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</a:schemeClr>
        </a:solidFill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wrap="square" lIns="0" tIns="0" rIns="0" bIns="0" rtlCol="0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dirty="0">
              <a:solidFill>
                <a:schemeClr val="tx2"/>
              </a:solidFill>
            </a:rPr>
            <a:t>CBAM fee w/individual assessment</a:t>
          </a:r>
        </a:p>
      </cdr:txBody>
    </cdr:sp>
  </cdr:relSizeAnchor>
  <cdr:relSizeAnchor xmlns:cdr="http://schemas.openxmlformats.org/drawingml/2006/chartDrawing">
    <cdr:from>
      <cdr:x>0.62654</cdr:x>
      <cdr:y>0.10772</cdr:y>
    </cdr:from>
    <cdr:to>
      <cdr:x>0.62654</cdr:x>
      <cdr:y>0.86226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9381A535-883A-416F-B108-0CA9684AACA6}"/>
            </a:ext>
          </a:extLst>
        </cdr:cNvPr>
        <cdr:cNvCxnSpPr/>
      </cdr:nvCxnSpPr>
      <cdr:spPr>
        <a:xfrm xmlns:a="http://schemas.openxmlformats.org/drawingml/2006/main">
          <a:off x="7037998" y="483229"/>
          <a:ext cx="0" cy="338503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24314-8822-AB4F-9288-AF41D5EA44A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30FDB-C26C-AC48-8F40-73B7F5B18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6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30FDB-C26C-AC48-8F40-73B7F5B184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95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30FDB-C26C-AC48-8F40-73B7F5B184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01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30FDB-C26C-AC48-8F40-73B7F5B18463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09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9.emf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emf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56886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88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7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50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42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D06012C7-63C2-4CF6-8462-EC026609B1D0}" type="datetime1">
              <a:rPr lang="en-US" smtClean="0">
                <a:solidFill>
                  <a:srgbClr val="000000"/>
                </a:solidFill>
              </a:rPr>
              <a:pPr/>
              <a:t>3/2/2022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028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>
                <a:solidFill>
                  <a:srgbClr val="000000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  <a:prstGeom prst="rect">
            <a:avLst/>
          </a:prstGeo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000000"/>
                </a:solidFill>
              </a:rPr>
              <a:pPr/>
              <a:t>3/2/2022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00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999999"/>
                </a:solidFill>
              </a:rPr>
              <a:pPr/>
              <a:t>‹#›</a:t>
            </a:fld>
            <a:endParaRPr lang="en-US" dirty="0">
              <a:solidFill>
                <a:srgbClr val="9999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6167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General Alumini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662022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39866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aw mater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4426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atteri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96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541910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708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Renewab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35631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candinavian herit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282884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N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45309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oci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547572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49689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847076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507096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78737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577-BB97-4339-AFBC-79259DF8A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173" y="2602523"/>
            <a:ext cx="10355713" cy="2109520"/>
          </a:xfrm>
        </p:spPr>
        <p:txBody>
          <a:bodyPr anchor="t"/>
          <a:lstStyle>
            <a:lvl1pPr algn="l"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929D3-3819-47A5-BE6C-9D26ED26F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5694110"/>
            <a:ext cx="11233150" cy="720000"/>
          </a:xfrm>
        </p:spPr>
        <p:txBody>
          <a:bodyPr anchor="b"/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99CE317A-20B7-43B9-A332-9C49C9D36DF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79423" y="476494"/>
            <a:ext cx="957847" cy="957042"/>
            <a:chOff x="569" y="259"/>
            <a:chExt cx="1190" cy="1189"/>
          </a:xfrm>
          <a:solidFill>
            <a:schemeClr val="tx2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448FBCD-A7A6-486F-A1DE-9A75F5F93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08B472F-E4D2-42C7-83FA-77AC2B6D3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5FE646-B0E1-411F-9DAF-6F9B1ECCD4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294DF12-B642-4FBE-A4BF-5A1D3DA8A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9B3001-7DC5-4886-A949-055E581255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0D08063B-AE83-4F77-9A55-86EC7F38879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54311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6629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Cover Option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588352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4039616"/>
          </a:xfrm>
          <a:prstGeom prst="rect">
            <a:avLst/>
          </a:prstGeom>
        </p:spPr>
      </p:pic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6" y="4830871"/>
            <a:ext cx="10515601" cy="4154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algn="r">
              <a:defRPr sz="3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5995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5230873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253" y="125739"/>
            <a:ext cx="17399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65D84D-E06D-6047-B1F9-F140405B4E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52318" y="288718"/>
            <a:ext cx="35560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4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586423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Aluminiu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72514801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05A50-DB80-472A-B7ED-47918CD6A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077" y="2570205"/>
            <a:ext cx="6594218" cy="3015049"/>
          </a:xfrm>
        </p:spPr>
        <p:txBody>
          <a:bodyPr anchor="t"/>
          <a:lstStyle>
            <a:lvl1pPr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E6F6-F470-4C3A-AD36-3E7750F55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4076" y="5696675"/>
            <a:ext cx="6594219" cy="720000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F05C15-A202-4A42-9F92-8C6D7090A4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2570205"/>
            <a:ext cx="1785980" cy="930876"/>
          </a:xfrm>
        </p:spPr>
        <p:txBody>
          <a:bodyPr/>
          <a:lstStyle>
            <a:lvl1pPr marL="0" indent="0">
              <a:buNone/>
              <a:defRPr sz="62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814779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DAFB-6B33-49DF-979F-AB87C296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D80E7-6C8E-4D5E-98A7-BB756D1A5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91101-3C1C-4849-B694-1674691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2EEBD-1E98-4113-A6A2-AD4A240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24607-BCE5-46D7-8B24-8D98CAC5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3C7F9E-972C-48C9-9FE1-5AE34014CE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089025"/>
            <a:ext cx="9200035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1623934-660F-4E16-AC62-252CCB4F88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6845919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8413" y="1989138"/>
            <a:ext cx="5364163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089025"/>
            <a:ext cx="9200035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470788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ACC51-0573-44A0-8A2B-DB3B0334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989138"/>
            <a:ext cx="3421064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9EEA52-34E8-42F8-BF23-5FA4DB3D1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3725" y="1989138"/>
            <a:ext cx="3384550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089025"/>
            <a:ext cx="9200035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7E5ECD9-1EE3-4EBB-989F-4832BA4696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BE39D267-9198-47E5-9B35-62F3F9ACD9E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291513" y="1989138"/>
            <a:ext cx="3421062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2583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7">
          <p15:clr>
            <a:srgbClr val="FBAE40"/>
          </p15:clr>
        </p15:guide>
        <p15:guide id="2" pos="2774">
          <p15:clr>
            <a:srgbClr val="FBAE40"/>
          </p15:clr>
        </p15:guide>
        <p15:guide id="3" pos="4906">
          <p15:clr>
            <a:srgbClr val="FBAE40"/>
          </p15:clr>
        </p15:guide>
        <p15:guide id="4" pos="5223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1089025"/>
            <a:ext cx="5364162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1F457A-D69F-4FCF-A93E-DB589907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4"/>
            <a:ext cx="5364163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409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1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8413" y="1089025"/>
            <a:ext cx="5364162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D5933ADB-612D-421F-AEFC-C62F887FB5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8412" y="6165850"/>
            <a:ext cx="454104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F1225-AC2F-4F41-BEE6-AE5CF687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3" y="441324"/>
            <a:ext cx="5364162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266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99">
          <p15:clr>
            <a:srgbClr val="FBAE40"/>
          </p15:clr>
        </p15:guide>
        <p15:guide id="2" pos="368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1089025"/>
            <a:ext cx="5364162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8413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8413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526B21-30AC-4796-A9DE-E13AE49D9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4"/>
            <a:ext cx="5364163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816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two image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BC75-3A22-432C-9EBF-C5C3FEB58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8413" y="1989138"/>
            <a:ext cx="5364163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70476EB-A502-4D55-B770-64393418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521163-8686-4228-ACDD-64759E64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E1019F-39A8-414C-A9A6-4A3DDF9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36DE27-D385-44BD-BFC1-C92C948EC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8415" y="1089025"/>
            <a:ext cx="5364162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419CD-A9F8-425C-B126-5CC6A7FA20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D9AB13B5-FD33-4E24-9217-209F7DB06B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3429000"/>
            <a:ext cx="5843587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9F574E0-8400-465B-BC7A-27596E733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8414" y="6165850"/>
            <a:ext cx="4541041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CFAD62-D95C-4A9F-A171-64F7B6F1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13" y="441324"/>
            <a:ext cx="5364162" cy="57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376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81">
          <p15:clr>
            <a:srgbClr val="FBAE40"/>
          </p15:clr>
        </p15:guide>
        <p15:guide id="2" pos="39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247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638369"/>
            <a:ext cx="10515600" cy="22332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84575"/>
            <a:ext cx="10515600" cy="3323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algn="r">
              <a:defRPr sz="3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5271659"/>
            <a:ext cx="10515443" cy="304037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17"/>
            <a:ext cx="12192000" cy="4039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518" y="243955"/>
            <a:ext cx="2303800" cy="109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8253" y="125739"/>
            <a:ext cx="17399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148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9E59-0FD0-4C3E-A9C4-0CD1423D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DE37A7-F8DA-4780-8E36-C3FC3301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C25D5BD-BB8E-4FBE-B016-3CABEC02E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88892E5-1737-4DC9-9234-BFC944612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FAB94BC-6B2D-4DD9-B4CC-7FE2D8E85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8CF44C50-B85B-4B46-BE46-2E5252CBA0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089025"/>
            <a:ext cx="9200035" cy="468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180975" indent="0">
              <a:buNone/>
              <a:defRPr/>
            </a:lvl2pPr>
            <a:lvl3pPr marL="358775" indent="0">
              <a:buNone/>
              <a:defRPr/>
            </a:lvl3pPr>
            <a:lvl4pPr marL="541337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3865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D8E0EB-9603-42C5-A725-2288CB60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49492-3EE1-4ED2-AA55-76DE84F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B5D0D-0336-4312-86E0-1ACCDBB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ADC9754-7A83-42C3-8DA1-253EF7783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65850"/>
            <a:ext cx="5364163" cy="466725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/>
            </a:lvl1pPr>
            <a:lvl2pPr marL="180975" indent="0">
              <a:buNone/>
              <a:defRPr/>
            </a:lvl2pPr>
          </a:lstStyle>
          <a:p>
            <a:pPr lvl="0"/>
            <a:r>
              <a:rPr lang="en-US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5978931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869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9403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EDC29F-806E-41D8-8B76-2A376F14F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5384800"/>
            <a:ext cx="11233151" cy="781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638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50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1A1AA-CC28-45DD-8A4A-D7542D43C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BF29427-2E6F-4EC9-936C-2EF2BC37CD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473AA6-D9EF-4CFC-92B3-E9AEBE6BFE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fault - with tag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3">
            <a:extLst>
              <a:ext uri="{FF2B5EF4-FFF2-40B4-BE49-F238E27FC236}">
                <a16:creationId xmlns:a16="http://schemas.microsoft.com/office/drawing/2014/main" id="{CCAB14FA-48D7-4E08-8DBC-8BADE76A5197}"/>
              </a:ext>
            </a:extLst>
          </p:cNvPr>
          <p:cNvGrpSpPr/>
          <p:nvPr/>
        </p:nvGrpSpPr>
        <p:grpSpPr>
          <a:xfrm>
            <a:off x="4963463" y="1931307"/>
            <a:ext cx="2265073" cy="2542514"/>
            <a:chOff x="4963463" y="1931307"/>
            <a:chExt cx="2265073" cy="254251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0C728F-4903-4046-9527-30BED6B2C0CC}"/>
                </a:ext>
              </a:extLst>
            </p:cNvPr>
            <p:cNvSpPr/>
            <p:nvPr/>
          </p:nvSpPr>
          <p:spPr>
            <a:xfrm>
              <a:off x="5156911" y="3153598"/>
              <a:ext cx="410663" cy="525526"/>
            </a:xfrm>
            <a:custGeom>
              <a:avLst/>
              <a:gdLst>
                <a:gd name="connsiteX0" fmla="*/ 93083 w 410663"/>
                <a:gd name="connsiteY0" fmla="*/ 296081 h 525526"/>
                <a:gd name="connsiteX1" fmla="*/ 93083 w 410663"/>
                <a:gd name="connsiteY1" fmla="*/ 525399 h 525526"/>
                <a:gd name="connsiteX2" fmla="*/ -216 w 410663"/>
                <a:gd name="connsiteY2" fmla="*/ 525399 h 525526"/>
                <a:gd name="connsiteX3" fmla="*/ -216 w 410663"/>
                <a:gd name="connsiteY3" fmla="*/ -128 h 525526"/>
                <a:gd name="connsiteX4" fmla="*/ 93083 w 410663"/>
                <a:gd name="connsiteY4" fmla="*/ -128 h 525526"/>
                <a:gd name="connsiteX5" fmla="*/ 93083 w 410663"/>
                <a:gd name="connsiteY5" fmla="*/ 213775 h 525526"/>
                <a:gd name="connsiteX6" fmla="*/ 317154 w 410663"/>
                <a:gd name="connsiteY6" fmla="*/ 213775 h 525526"/>
                <a:gd name="connsiteX7" fmla="*/ 317154 w 410663"/>
                <a:gd name="connsiteY7" fmla="*/ -128 h 525526"/>
                <a:gd name="connsiteX8" fmla="*/ 410448 w 410663"/>
                <a:gd name="connsiteY8" fmla="*/ -128 h 525526"/>
                <a:gd name="connsiteX9" fmla="*/ 410448 w 410663"/>
                <a:gd name="connsiteY9" fmla="*/ 525399 h 525526"/>
                <a:gd name="connsiteX10" fmla="*/ 317154 w 410663"/>
                <a:gd name="connsiteY10" fmla="*/ 525399 h 525526"/>
                <a:gd name="connsiteX11" fmla="*/ 317154 w 410663"/>
                <a:gd name="connsiteY11" fmla="*/ 296081 h 52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663" h="525526">
                  <a:moveTo>
                    <a:pt x="93083" y="296081"/>
                  </a:moveTo>
                  <a:lnTo>
                    <a:pt x="93083" y="525399"/>
                  </a:lnTo>
                  <a:lnTo>
                    <a:pt x="-216" y="525399"/>
                  </a:lnTo>
                  <a:lnTo>
                    <a:pt x="-216" y="-128"/>
                  </a:lnTo>
                  <a:lnTo>
                    <a:pt x="93083" y="-128"/>
                  </a:lnTo>
                  <a:lnTo>
                    <a:pt x="93083" y="213775"/>
                  </a:lnTo>
                  <a:lnTo>
                    <a:pt x="317154" y="213775"/>
                  </a:lnTo>
                  <a:lnTo>
                    <a:pt x="317154" y="-128"/>
                  </a:lnTo>
                  <a:lnTo>
                    <a:pt x="410448" y="-128"/>
                  </a:lnTo>
                  <a:lnTo>
                    <a:pt x="410448" y="525399"/>
                  </a:lnTo>
                  <a:lnTo>
                    <a:pt x="317154" y="525399"/>
                  </a:lnTo>
                  <a:lnTo>
                    <a:pt x="317154" y="296081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C0CCC6D-D04C-411F-B43C-747EF28D416E}"/>
                </a:ext>
              </a:extLst>
            </p:cNvPr>
            <p:cNvSpPr/>
            <p:nvPr/>
          </p:nvSpPr>
          <p:spPr>
            <a:xfrm>
              <a:off x="5602821" y="3293248"/>
              <a:ext cx="382758" cy="518180"/>
            </a:xfrm>
            <a:custGeom>
              <a:avLst/>
              <a:gdLst>
                <a:gd name="connsiteX0" fmla="*/ 85028 w 382758"/>
                <a:gd name="connsiteY0" fmla="*/ 518053 h 518180"/>
                <a:gd name="connsiteX1" fmla="*/ 145246 w 382758"/>
                <a:gd name="connsiteY1" fmla="*/ 375451 h 518180"/>
                <a:gd name="connsiteX2" fmla="*/ -216 w 382758"/>
                <a:gd name="connsiteY2" fmla="*/ -128 h 518180"/>
                <a:gd name="connsiteX3" fmla="*/ 98232 w 382758"/>
                <a:gd name="connsiteY3" fmla="*/ -128 h 518180"/>
                <a:gd name="connsiteX4" fmla="*/ 192266 w 382758"/>
                <a:gd name="connsiteY4" fmla="*/ 275498 h 518180"/>
                <a:gd name="connsiteX5" fmla="*/ 286305 w 382758"/>
                <a:gd name="connsiteY5" fmla="*/ -128 h 518180"/>
                <a:gd name="connsiteX6" fmla="*/ 382543 w 382758"/>
                <a:gd name="connsiteY6" fmla="*/ -128 h 518180"/>
                <a:gd name="connsiteX7" fmla="*/ 176106 w 382758"/>
                <a:gd name="connsiteY7" fmla="*/ 518048 h 5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58" h="518180">
                  <a:moveTo>
                    <a:pt x="85028" y="518053"/>
                  </a:moveTo>
                  <a:lnTo>
                    <a:pt x="145246" y="375451"/>
                  </a:lnTo>
                  <a:cubicBezTo>
                    <a:pt x="101166" y="258590"/>
                    <a:pt x="47539" y="121145"/>
                    <a:pt x="-216" y="-128"/>
                  </a:cubicBezTo>
                  <a:lnTo>
                    <a:pt x="98232" y="-128"/>
                  </a:lnTo>
                  <a:cubicBezTo>
                    <a:pt x="140843" y="122615"/>
                    <a:pt x="165079" y="199791"/>
                    <a:pt x="192266" y="275498"/>
                  </a:cubicBezTo>
                  <a:cubicBezTo>
                    <a:pt x="215778" y="211548"/>
                    <a:pt x="254693" y="91010"/>
                    <a:pt x="286305" y="-128"/>
                  </a:cubicBezTo>
                  <a:lnTo>
                    <a:pt x="382543" y="-128"/>
                  </a:lnTo>
                  <a:cubicBezTo>
                    <a:pt x="314955" y="170392"/>
                    <a:pt x="248103" y="341647"/>
                    <a:pt x="176106" y="518048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B0DC9D-4D36-47B5-97D7-A352B8A299DC}"/>
                </a:ext>
              </a:extLst>
            </p:cNvPr>
            <p:cNvSpPr/>
            <p:nvPr/>
          </p:nvSpPr>
          <p:spPr>
            <a:xfrm>
              <a:off x="5975309" y="3153598"/>
              <a:ext cx="395238" cy="534347"/>
            </a:xfrm>
            <a:custGeom>
              <a:avLst/>
              <a:gdLst>
                <a:gd name="connsiteX0" fmla="*/ 310536 w 395238"/>
                <a:gd name="connsiteY0" fmla="*/ 525399 h 534347"/>
                <a:gd name="connsiteX1" fmla="*/ 310536 w 395238"/>
                <a:gd name="connsiteY1" fmla="*/ 471011 h 534347"/>
                <a:gd name="connsiteX2" fmla="*/ 177570 w 395238"/>
                <a:gd name="connsiteY2" fmla="*/ 534220 h 534347"/>
                <a:gd name="connsiteX3" fmla="*/ -216 w 395238"/>
                <a:gd name="connsiteY3" fmla="*/ 331372 h 534347"/>
                <a:gd name="connsiteX4" fmla="*/ 179769 w 395238"/>
                <a:gd name="connsiteY4" fmla="*/ 127042 h 534347"/>
                <a:gd name="connsiteX5" fmla="*/ 306133 w 395238"/>
                <a:gd name="connsiteY5" fmla="*/ 188781 h 534347"/>
                <a:gd name="connsiteX6" fmla="*/ 305398 w 395238"/>
                <a:gd name="connsiteY6" fmla="*/ 112346 h 534347"/>
                <a:gd name="connsiteX7" fmla="*/ 305398 w 395238"/>
                <a:gd name="connsiteY7" fmla="*/ -128 h 534347"/>
                <a:gd name="connsiteX8" fmla="*/ 395023 w 395238"/>
                <a:gd name="connsiteY8" fmla="*/ -128 h 534347"/>
                <a:gd name="connsiteX9" fmla="*/ 395023 w 395238"/>
                <a:gd name="connsiteY9" fmla="*/ 525399 h 534347"/>
                <a:gd name="connsiteX10" fmla="*/ 91614 w 395238"/>
                <a:gd name="connsiteY10" fmla="*/ 332831 h 534347"/>
                <a:gd name="connsiteX11" fmla="*/ 198138 w 395238"/>
                <a:gd name="connsiteY11" fmla="*/ 461455 h 534347"/>
                <a:gd name="connsiteX12" fmla="*/ 309801 w 395238"/>
                <a:gd name="connsiteY12" fmla="*/ 329907 h 534347"/>
                <a:gd name="connsiteX13" fmla="*/ 198873 w 395238"/>
                <a:gd name="connsiteY13" fmla="*/ 201284 h 534347"/>
                <a:gd name="connsiteX14" fmla="*/ 91614 w 395238"/>
                <a:gd name="connsiteY14" fmla="*/ 332831 h 5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238" h="534347">
                  <a:moveTo>
                    <a:pt x="310536" y="525399"/>
                  </a:moveTo>
                  <a:lnTo>
                    <a:pt x="310536" y="471011"/>
                  </a:lnTo>
                  <a:cubicBezTo>
                    <a:pt x="288498" y="504821"/>
                    <a:pt x="243688" y="534220"/>
                    <a:pt x="177570" y="534220"/>
                  </a:cubicBezTo>
                  <a:cubicBezTo>
                    <a:pt x="72510" y="534220"/>
                    <a:pt x="-216" y="451904"/>
                    <a:pt x="-216" y="331372"/>
                  </a:cubicBezTo>
                  <a:cubicBezTo>
                    <a:pt x="-216" y="214510"/>
                    <a:pt x="69576" y="127042"/>
                    <a:pt x="179769" y="127042"/>
                  </a:cubicBezTo>
                  <a:cubicBezTo>
                    <a:pt x="240744" y="127042"/>
                    <a:pt x="284830" y="157177"/>
                    <a:pt x="306133" y="188781"/>
                  </a:cubicBezTo>
                  <a:cubicBezTo>
                    <a:pt x="305398" y="161587"/>
                    <a:pt x="305398" y="138804"/>
                    <a:pt x="305398" y="112346"/>
                  </a:cubicBezTo>
                  <a:lnTo>
                    <a:pt x="305398" y="-128"/>
                  </a:lnTo>
                  <a:lnTo>
                    <a:pt x="395023" y="-128"/>
                  </a:lnTo>
                  <a:lnTo>
                    <a:pt x="395023" y="525399"/>
                  </a:lnTo>
                  <a:close/>
                  <a:moveTo>
                    <a:pt x="91614" y="332831"/>
                  </a:moveTo>
                  <a:cubicBezTo>
                    <a:pt x="91614" y="406343"/>
                    <a:pt x="131286" y="461455"/>
                    <a:pt x="198138" y="461455"/>
                  </a:cubicBezTo>
                  <a:cubicBezTo>
                    <a:pt x="267930" y="461455"/>
                    <a:pt x="309801" y="405597"/>
                    <a:pt x="309801" y="329907"/>
                  </a:cubicBezTo>
                  <a:cubicBezTo>
                    <a:pt x="309801" y="255671"/>
                    <a:pt x="263522" y="201284"/>
                    <a:pt x="198873" y="201284"/>
                  </a:cubicBezTo>
                  <a:cubicBezTo>
                    <a:pt x="131286" y="201267"/>
                    <a:pt x="91614" y="259330"/>
                    <a:pt x="91614" y="33283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B931DA-7BAE-45DC-B05B-DE9F1CAC313B}"/>
                </a:ext>
              </a:extLst>
            </p:cNvPr>
            <p:cNvSpPr/>
            <p:nvPr/>
          </p:nvSpPr>
          <p:spPr>
            <a:xfrm>
              <a:off x="6427854" y="3283695"/>
              <a:ext cx="198354" cy="395429"/>
            </a:xfrm>
            <a:custGeom>
              <a:avLst/>
              <a:gdLst>
                <a:gd name="connsiteX0" fmla="*/ 84266 w 198354"/>
                <a:gd name="connsiteY0" fmla="*/ 8696 h 395429"/>
                <a:gd name="connsiteX1" fmla="*/ 84266 w 198354"/>
                <a:gd name="connsiteY1" fmla="*/ 35155 h 395429"/>
                <a:gd name="connsiteX2" fmla="*/ 83537 w 198354"/>
                <a:gd name="connsiteY2" fmla="*/ 60878 h 395429"/>
                <a:gd name="connsiteX3" fmla="*/ 176835 w 198354"/>
                <a:gd name="connsiteY3" fmla="*/ -125 h 395429"/>
                <a:gd name="connsiteX4" fmla="*/ 198138 w 198354"/>
                <a:gd name="connsiteY4" fmla="*/ 1345 h 395429"/>
                <a:gd name="connsiteX5" fmla="*/ 198138 w 198354"/>
                <a:gd name="connsiteY5" fmla="*/ 86607 h 395429"/>
                <a:gd name="connsiteX6" fmla="*/ 172427 w 198354"/>
                <a:gd name="connsiteY6" fmla="*/ 83667 h 395429"/>
                <a:gd name="connsiteX7" fmla="*/ 90144 w 198354"/>
                <a:gd name="connsiteY7" fmla="*/ 213004 h 395429"/>
                <a:gd name="connsiteX8" fmla="*/ 90144 w 198354"/>
                <a:gd name="connsiteY8" fmla="*/ 395302 h 395429"/>
                <a:gd name="connsiteX9" fmla="*/ 519 w 198354"/>
                <a:gd name="connsiteY9" fmla="*/ 395302 h 395429"/>
                <a:gd name="connsiteX10" fmla="*/ 519 w 198354"/>
                <a:gd name="connsiteY10" fmla="*/ 78521 h 395429"/>
                <a:gd name="connsiteX11" fmla="*/ -216 w 198354"/>
                <a:gd name="connsiteY11" fmla="*/ 8696 h 3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354" h="395429">
                  <a:moveTo>
                    <a:pt x="84266" y="8696"/>
                  </a:moveTo>
                  <a:lnTo>
                    <a:pt x="84266" y="35155"/>
                  </a:lnTo>
                  <a:cubicBezTo>
                    <a:pt x="84266" y="43998"/>
                    <a:pt x="84266" y="52792"/>
                    <a:pt x="83537" y="60878"/>
                  </a:cubicBezTo>
                  <a:cubicBezTo>
                    <a:pt x="96757" y="21928"/>
                    <a:pt x="132755" y="-125"/>
                    <a:pt x="176835" y="-125"/>
                  </a:cubicBezTo>
                  <a:cubicBezTo>
                    <a:pt x="183962" y="-164"/>
                    <a:pt x="191083" y="328"/>
                    <a:pt x="198138" y="1345"/>
                  </a:cubicBezTo>
                  <a:lnTo>
                    <a:pt x="198138" y="86607"/>
                  </a:lnTo>
                  <a:cubicBezTo>
                    <a:pt x="189752" y="84413"/>
                    <a:pt x="181095" y="83424"/>
                    <a:pt x="172427" y="83667"/>
                  </a:cubicBezTo>
                  <a:cubicBezTo>
                    <a:pt x="102635" y="83667"/>
                    <a:pt x="90144" y="133644"/>
                    <a:pt x="90144" y="213004"/>
                  </a:cubicBezTo>
                  <a:lnTo>
                    <a:pt x="90144" y="395302"/>
                  </a:lnTo>
                  <a:lnTo>
                    <a:pt x="519" y="395302"/>
                  </a:lnTo>
                  <a:lnTo>
                    <a:pt x="519" y="78521"/>
                  </a:lnTo>
                  <a:cubicBezTo>
                    <a:pt x="519" y="54268"/>
                    <a:pt x="519" y="32214"/>
                    <a:pt x="-216" y="8696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148E3E3-DFB6-45BB-B2F2-14942DCABDD3}"/>
                </a:ext>
              </a:extLst>
            </p:cNvPr>
            <p:cNvSpPr/>
            <p:nvPr/>
          </p:nvSpPr>
          <p:spPr>
            <a:xfrm>
              <a:off x="6632816" y="3280022"/>
              <a:ext cx="403321" cy="410864"/>
            </a:xfrm>
            <a:custGeom>
              <a:avLst/>
              <a:gdLst>
                <a:gd name="connsiteX0" fmla="*/ 403105 w 403321"/>
                <a:gd name="connsiteY0" fmla="*/ 206408 h 410864"/>
                <a:gd name="connsiteX1" fmla="*/ 199608 w 403321"/>
                <a:gd name="connsiteY1" fmla="*/ 410737 h 410864"/>
                <a:gd name="connsiteX2" fmla="*/ -216 w 403321"/>
                <a:gd name="connsiteY2" fmla="*/ 206408 h 410864"/>
                <a:gd name="connsiteX3" fmla="*/ 201078 w 403321"/>
                <a:gd name="connsiteY3" fmla="*/ -128 h 410864"/>
                <a:gd name="connsiteX4" fmla="*/ 403105 w 403321"/>
                <a:gd name="connsiteY4" fmla="*/ 206408 h 410864"/>
                <a:gd name="connsiteX5" fmla="*/ 91614 w 403321"/>
                <a:gd name="connsiteY5" fmla="*/ 205672 h 410864"/>
                <a:gd name="connsiteX6" fmla="*/ 199608 w 403321"/>
                <a:gd name="connsiteY6" fmla="*/ 335766 h 410864"/>
                <a:gd name="connsiteX7" fmla="*/ 308332 w 403321"/>
                <a:gd name="connsiteY7" fmla="*/ 205672 h 410864"/>
                <a:gd name="connsiteX8" fmla="*/ 199608 w 403321"/>
                <a:gd name="connsiteY8" fmla="*/ 74843 h 410864"/>
                <a:gd name="connsiteX9" fmla="*/ 91614 w 403321"/>
                <a:gd name="connsiteY9" fmla="*/ 205672 h 41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321" h="410864">
                  <a:moveTo>
                    <a:pt x="403105" y="206408"/>
                  </a:moveTo>
                  <a:cubicBezTo>
                    <a:pt x="403105" y="325480"/>
                    <a:pt x="324496" y="410737"/>
                    <a:pt x="199608" y="410737"/>
                  </a:cubicBezTo>
                  <a:cubicBezTo>
                    <a:pt x="75449" y="410737"/>
                    <a:pt x="-216" y="324745"/>
                    <a:pt x="-216" y="206408"/>
                  </a:cubicBezTo>
                  <a:cubicBezTo>
                    <a:pt x="-216" y="85135"/>
                    <a:pt x="79857" y="-128"/>
                    <a:pt x="201078" y="-128"/>
                  </a:cubicBezTo>
                  <a:cubicBezTo>
                    <a:pt x="323027" y="-128"/>
                    <a:pt x="403105" y="85141"/>
                    <a:pt x="403105" y="206408"/>
                  </a:cubicBezTo>
                  <a:close/>
                  <a:moveTo>
                    <a:pt x="91614" y="205672"/>
                  </a:moveTo>
                  <a:cubicBezTo>
                    <a:pt x="91614" y="284313"/>
                    <a:pt x="132020" y="335766"/>
                    <a:pt x="199608" y="335766"/>
                  </a:cubicBezTo>
                  <a:cubicBezTo>
                    <a:pt x="267930" y="335766"/>
                    <a:pt x="308332" y="284313"/>
                    <a:pt x="308332" y="205672"/>
                  </a:cubicBezTo>
                  <a:cubicBezTo>
                    <a:pt x="308332" y="129231"/>
                    <a:pt x="267195" y="74843"/>
                    <a:pt x="199608" y="74843"/>
                  </a:cubicBezTo>
                  <a:cubicBezTo>
                    <a:pt x="132749" y="74843"/>
                    <a:pt x="91614" y="129231"/>
                    <a:pt x="91614" y="205672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188C7D-62E7-407D-A900-9B8900C05D21}"/>
                </a:ext>
              </a:extLst>
            </p:cNvPr>
            <p:cNvSpPr/>
            <p:nvPr/>
          </p:nvSpPr>
          <p:spPr>
            <a:xfrm>
              <a:off x="5604055" y="1931306"/>
              <a:ext cx="985320" cy="986163"/>
            </a:xfrm>
            <a:custGeom>
              <a:avLst/>
              <a:gdLst>
                <a:gd name="connsiteX0" fmla="*/ 492253 w 985320"/>
                <a:gd name="connsiteY0" fmla="*/ -128 h 986163"/>
                <a:gd name="connsiteX1" fmla="*/ 24625 w 985320"/>
                <a:gd name="connsiteY1" fmla="*/ -128 h 986163"/>
                <a:gd name="connsiteX2" fmla="*/ -213 w 985320"/>
                <a:gd name="connsiteY2" fmla="*/ 25469 h 986163"/>
                <a:gd name="connsiteX3" fmla="*/ 24625 w 985320"/>
                <a:gd name="connsiteY3" fmla="*/ 50319 h 986163"/>
                <a:gd name="connsiteX4" fmla="*/ 467049 w 985320"/>
                <a:gd name="connsiteY4" fmla="*/ 492954 h 986163"/>
                <a:gd name="connsiteX5" fmla="*/ 24625 w 985320"/>
                <a:gd name="connsiteY5" fmla="*/ 935589 h 986163"/>
                <a:gd name="connsiteX6" fmla="*/ -213 w 985320"/>
                <a:gd name="connsiteY6" fmla="*/ 961186 h 986163"/>
                <a:gd name="connsiteX7" fmla="*/ 24625 w 985320"/>
                <a:gd name="connsiteY7" fmla="*/ 986036 h 986163"/>
                <a:gd name="connsiteX8" fmla="*/ 492258 w 985320"/>
                <a:gd name="connsiteY8" fmla="*/ 986036 h 986163"/>
                <a:gd name="connsiteX9" fmla="*/ 985105 w 985320"/>
                <a:gd name="connsiteY9" fmla="*/ 492954 h 986163"/>
                <a:gd name="connsiteX10" fmla="*/ 492258 w 985320"/>
                <a:gd name="connsiteY10" fmla="*/ -128 h 986163"/>
                <a:gd name="connsiteX11" fmla="*/ 409307 w 985320"/>
                <a:gd name="connsiteY11" fmla="*/ 929471 h 986163"/>
                <a:gd name="connsiteX12" fmla="*/ 617130 w 985320"/>
                <a:gd name="connsiteY12" fmla="*/ 264360 h 986163"/>
                <a:gd name="connsiteX13" fmla="*/ 409307 w 985320"/>
                <a:gd name="connsiteY13" fmla="*/ 56438 h 986163"/>
                <a:gd name="connsiteX14" fmla="*/ 772773 w 985320"/>
                <a:gd name="connsiteY14" fmla="*/ 565831 h 986163"/>
                <a:gd name="connsiteX15" fmla="*/ 409307 w 985320"/>
                <a:gd name="connsiteY15" fmla="*/ 929471 h 986163"/>
                <a:gd name="connsiteX16" fmla="*/ 517467 w 985320"/>
                <a:gd name="connsiteY16" fmla="*/ 492954 h 986163"/>
                <a:gd name="connsiteX17" fmla="*/ 253646 w 985320"/>
                <a:gd name="connsiteY17" fmla="*/ 56477 h 986163"/>
                <a:gd name="connsiteX18" fmla="*/ 616843 w 985320"/>
                <a:gd name="connsiteY18" fmla="*/ 566063 h 986163"/>
                <a:gd name="connsiteX19" fmla="*/ 253646 w 985320"/>
                <a:gd name="connsiteY19" fmla="*/ 929432 h 986163"/>
                <a:gd name="connsiteX20" fmla="*/ 517467 w 985320"/>
                <a:gd name="connsiteY20" fmla="*/ 492954 h 986163"/>
                <a:gd name="connsiteX21" fmla="*/ 565182 w 985320"/>
                <a:gd name="connsiteY21" fmla="*/ 929471 h 986163"/>
                <a:gd name="connsiteX22" fmla="*/ 773017 w 985320"/>
                <a:gd name="connsiteY22" fmla="*/ 264371 h 986163"/>
                <a:gd name="connsiteX23" fmla="*/ 565182 w 985320"/>
                <a:gd name="connsiteY23" fmla="*/ 56438 h 986163"/>
                <a:gd name="connsiteX24" fmla="*/ 928649 w 985320"/>
                <a:gd name="connsiteY24" fmla="*/ 565831 h 986163"/>
                <a:gd name="connsiteX25" fmla="*/ 565182 w 985320"/>
                <a:gd name="connsiteY25" fmla="*/ 929471 h 9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5320" h="986163">
                  <a:moveTo>
                    <a:pt x="492253" y="-128"/>
                  </a:moveTo>
                  <a:lnTo>
                    <a:pt x="24625" y="-128"/>
                  </a:lnTo>
                  <a:cubicBezTo>
                    <a:pt x="10704" y="77"/>
                    <a:pt x="-417" y="11540"/>
                    <a:pt x="-213" y="25469"/>
                  </a:cubicBezTo>
                  <a:cubicBezTo>
                    <a:pt x="-9" y="39110"/>
                    <a:pt x="10991" y="50115"/>
                    <a:pt x="24625" y="50319"/>
                  </a:cubicBezTo>
                  <a:cubicBezTo>
                    <a:pt x="268972" y="50319"/>
                    <a:pt x="467049" y="248492"/>
                    <a:pt x="467049" y="492954"/>
                  </a:cubicBezTo>
                  <a:cubicBezTo>
                    <a:pt x="467049" y="737417"/>
                    <a:pt x="268972" y="935589"/>
                    <a:pt x="24625" y="935589"/>
                  </a:cubicBezTo>
                  <a:cubicBezTo>
                    <a:pt x="10704" y="935794"/>
                    <a:pt x="-417" y="947257"/>
                    <a:pt x="-213" y="961186"/>
                  </a:cubicBezTo>
                  <a:cubicBezTo>
                    <a:pt x="-9" y="974827"/>
                    <a:pt x="10991" y="985832"/>
                    <a:pt x="24625" y="986036"/>
                  </a:cubicBezTo>
                  <a:lnTo>
                    <a:pt x="492258" y="986036"/>
                  </a:lnTo>
                  <a:cubicBezTo>
                    <a:pt x="764448" y="986036"/>
                    <a:pt x="985105" y="765274"/>
                    <a:pt x="985105" y="492954"/>
                  </a:cubicBezTo>
                  <a:cubicBezTo>
                    <a:pt x="985105" y="220635"/>
                    <a:pt x="764448" y="-128"/>
                    <a:pt x="492258" y="-128"/>
                  </a:cubicBezTo>
                  <a:close/>
                  <a:moveTo>
                    <a:pt x="409307" y="929471"/>
                  </a:moveTo>
                  <a:cubicBezTo>
                    <a:pt x="650272" y="803219"/>
                    <a:pt x="743317" y="505440"/>
                    <a:pt x="617130" y="264360"/>
                  </a:cubicBezTo>
                  <a:cubicBezTo>
                    <a:pt x="570619" y="175505"/>
                    <a:pt x="498120" y="102966"/>
                    <a:pt x="409307" y="56438"/>
                  </a:cubicBezTo>
                  <a:cubicBezTo>
                    <a:pt x="650272" y="96687"/>
                    <a:pt x="813003" y="324745"/>
                    <a:pt x="772773" y="565831"/>
                  </a:cubicBezTo>
                  <a:cubicBezTo>
                    <a:pt x="741665" y="752258"/>
                    <a:pt x="595650" y="898347"/>
                    <a:pt x="409307" y="929471"/>
                  </a:cubicBezTo>
                  <a:close/>
                  <a:moveTo>
                    <a:pt x="517467" y="492954"/>
                  </a:moveTo>
                  <a:cubicBezTo>
                    <a:pt x="517323" y="309750"/>
                    <a:pt x="415748" y="141695"/>
                    <a:pt x="253646" y="56477"/>
                  </a:cubicBezTo>
                  <a:cubicBezTo>
                    <a:pt x="494590" y="96853"/>
                    <a:pt x="657200" y="324999"/>
                    <a:pt x="616843" y="566063"/>
                  </a:cubicBezTo>
                  <a:cubicBezTo>
                    <a:pt x="585668" y="752302"/>
                    <a:pt x="439802" y="898237"/>
                    <a:pt x="253646" y="929432"/>
                  </a:cubicBezTo>
                  <a:cubicBezTo>
                    <a:pt x="415748" y="844214"/>
                    <a:pt x="517323" y="676159"/>
                    <a:pt x="517467" y="492954"/>
                  </a:cubicBezTo>
                  <a:close/>
                  <a:moveTo>
                    <a:pt x="565182" y="929471"/>
                  </a:moveTo>
                  <a:cubicBezTo>
                    <a:pt x="806147" y="803230"/>
                    <a:pt x="899198" y="505451"/>
                    <a:pt x="773017" y="264371"/>
                  </a:cubicBezTo>
                  <a:cubicBezTo>
                    <a:pt x="726505" y="175510"/>
                    <a:pt x="654001" y="102971"/>
                    <a:pt x="565182" y="56438"/>
                  </a:cubicBezTo>
                  <a:cubicBezTo>
                    <a:pt x="806147" y="96687"/>
                    <a:pt x="968879" y="324745"/>
                    <a:pt x="928649" y="565831"/>
                  </a:cubicBezTo>
                  <a:cubicBezTo>
                    <a:pt x="897540" y="752258"/>
                    <a:pt x="751526" y="898347"/>
                    <a:pt x="565182" y="92947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D32DB43-D483-403F-B649-28618EBCE130}"/>
                </a:ext>
              </a:extLst>
            </p:cNvPr>
            <p:cNvSpPr/>
            <p:nvPr/>
          </p:nvSpPr>
          <p:spPr>
            <a:xfrm>
              <a:off x="4963463" y="4297995"/>
              <a:ext cx="59582" cy="174106"/>
            </a:xfrm>
            <a:custGeom>
              <a:avLst/>
              <a:gdLst>
                <a:gd name="connsiteX0" fmla="*/ -216 w 59582"/>
                <a:gd name="connsiteY0" fmla="*/ 173979 h 174106"/>
                <a:gd name="connsiteX1" fmla="*/ 36219 w 59582"/>
                <a:gd name="connsiteY1" fmla="*/ -128 h 174106"/>
                <a:gd name="connsiteX2" fmla="*/ 59367 w 59582"/>
                <a:gd name="connsiteY2" fmla="*/ -128 h 174106"/>
                <a:gd name="connsiteX3" fmla="*/ 23043 w 59582"/>
                <a:gd name="connsiteY3" fmla="*/ 173979 h 17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82" h="174106">
                  <a:moveTo>
                    <a:pt x="-216" y="173979"/>
                  </a:moveTo>
                  <a:lnTo>
                    <a:pt x="36219" y="-128"/>
                  </a:lnTo>
                  <a:lnTo>
                    <a:pt x="59367" y="-128"/>
                  </a:lnTo>
                  <a:lnTo>
                    <a:pt x="23043" y="173979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459BCC-9891-4CAD-8055-922F30FE07BE}"/>
                </a:ext>
              </a:extLst>
            </p:cNvPr>
            <p:cNvSpPr/>
            <p:nvPr/>
          </p:nvSpPr>
          <p:spPr>
            <a:xfrm>
              <a:off x="5023957" y="4343085"/>
              <a:ext cx="120284" cy="129016"/>
            </a:xfrm>
            <a:custGeom>
              <a:avLst/>
              <a:gdLst>
                <a:gd name="connsiteX0" fmla="*/ -216 w 120284"/>
                <a:gd name="connsiteY0" fmla="*/ 128889 h 129016"/>
                <a:gd name="connsiteX1" fmla="*/ 26136 w 120284"/>
                <a:gd name="connsiteY1" fmla="*/ 2780 h 129016"/>
                <a:gd name="connsiteX2" fmla="*/ 45599 w 120284"/>
                <a:gd name="connsiteY2" fmla="*/ 2780 h 129016"/>
                <a:gd name="connsiteX3" fmla="*/ 40970 w 120284"/>
                <a:gd name="connsiteY3" fmla="*/ 24751 h 129016"/>
                <a:gd name="connsiteX4" fmla="*/ 64725 w 120284"/>
                <a:gd name="connsiteY4" fmla="*/ 5864 h 129016"/>
                <a:gd name="connsiteX5" fmla="*/ 87277 w 120284"/>
                <a:gd name="connsiteY5" fmla="*/ -72 h 129016"/>
                <a:gd name="connsiteX6" fmla="*/ 111314 w 120284"/>
                <a:gd name="connsiteY6" fmla="*/ 8219 h 129016"/>
                <a:gd name="connsiteX7" fmla="*/ 120037 w 120284"/>
                <a:gd name="connsiteY7" fmla="*/ 30427 h 129016"/>
                <a:gd name="connsiteX8" fmla="*/ 116949 w 120284"/>
                <a:gd name="connsiteY8" fmla="*/ 52536 h 129016"/>
                <a:gd name="connsiteX9" fmla="*/ 100928 w 120284"/>
                <a:gd name="connsiteY9" fmla="*/ 128889 h 129016"/>
                <a:gd name="connsiteX10" fmla="*/ 79443 w 120284"/>
                <a:gd name="connsiteY10" fmla="*/ 128889 h 129016"/>
                <a:gd name="connsiteX11" fmla="*/ 96182 w 120284"/>
                <a:gd name="connsiteY11" fmla="*/ 48971 h 129016"/>
                <a:gd name="connsiteX12" fmla="*/ 98674 w 120284"/>
                <a:gd name="connsiteY12" fmla="*/ 31754 h 129016"/>
                <a:gd name="connsiteX13" fmla="*/ 94343 w 120284"/>
                <a:gd name="connsiteY13" fmla="*/ 21540 h 129016"/>
                <a:gd name="connsiteX14" fmla="*/ 81818 w 120284"/>
                <a:gd name="connsiteY14" fmla="*/ 17621 h 129016"/>
                <a:gd name="connsiteX15" fmla="*/ 52444 w 120284"/>
                <a:gd name="connsiteY15" fmla="*/ 29499 h 129016"/>
                <a:gd name="connsiteX16" fmla="*/ 33512 w 120284"/>
                <a:gd name="connsiteY16" fmla="*/ 70229 h 129016"/>
                <a:gd name="connsiteX17" fmla="*/ 21286 w 120284"/>
                <a:gd name="connsiteY17" fmla="*/ 128889 h 12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284" h="129016">
                  <a:moveTo>
                    <a:pt x="-216" y="128889"/>
                  </a:moveTo>
                  <a:lnTo>
                    <a:pt x="26136" y="2780"/>
                  </a:lnTo>
                  <a:lnTo>
                    <a:pt x="45599" y="2780"/>
                  </a:lnTo>
                  <a:lnTo>
                    <a:pt x="40970" y="24751"/>
                  </a:lnTo>
                  <a:cubicBezTo>
                    <a:pt x="47914" y="17322"/>
                    <a:pt x="55919" y="10955"/>
                    <a:pt x="64725" y="5864"/>
                  </a:cubicBezTo>
                  <a:cubicBezTo>
                    <a:pt x="71626" y="2029"/>
                    <a:pt x="79382" y="-11"/>
                    <a:pt x="87277" y="-72"/>
                  </a:cubicBezTo>
                  <a:cubicBezTo>
                    <a:pt x="96066" y="-580"/>
                    <a:pt x="104707" y="2399"/>
                    <a:pt x="111314" y="8219"/>
                  </a:cubicBezTo>
                  <a:cubicBezTo>
                    <a:pt x="117247" y="14045"/>
                    <a:pt x="120419" y="22120"/>
                    <a:pt x="120037" y="30427"/>
                  </a:cubicBezTo>
                  <a:cubicBezTo>
                    <a:pt x="119673" y="37873"/>
                    <a:pt x="118640" y="45273"/>
                    <a:pt x="116949" y="52536"/>
                  </a:cubicBezTo>
                  <a:lnTo>
                    <a:pt x="100928" y="128889"/>
                  </a:lnTo>
                  <a:lnTo>
                    <a:pt x="79443" y="128889"/>
                  </a:lnTo>
                  <a:lnTo>
                    <a:pt x="96182" y="48971"/>
                  </a:lnTo>
                  <a:cubicBezTo>
                    <a:pt x="97552" y="43323"/>
                    <a:pt x="98387" y="37557"/>
                    <a:pt x="98674" y="31754"/>
                  </a:cubicBezTo>
                  <a:cubicBezTo>
                    <a:pt x="98806" y="27874"/>
                    <a:pt x="97221" y="24138"/>
                    <a:pt x="94343" y="21540"/>
                  </a:cubicBezTo>
                  <a:cubicBezTo>
                    <a:pt x="90807" y="18710"/>
                    <a:pt x="86338" y="17311"/>
                    <a:pt x="81818" y="17621"/>
                  </a:cubicBezTo>
                  <a:cubicBezTo>
                    <a:pt x="70858" y="17604"/>
                    <a:pt x="60317" y="21866"/>
                    <a:pt x="52444" y="29499"/>
                  </a:cubicBezTo>
                  <a:cubicBezTo>
                    <a:pt x="43854" y="37419"/>
                    <a:pt x="37539" y="50994"/>
                    <a:pt x="33512" y="70229"/>
                  </a:cubicBezTo>
                  <a:lnTo>
                    <a:pt x="21286" y="128889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7D74C1C-BF0C-4BA4-8835-1C879418E42B}"/>
                </a:ext>
              </a:extLst>
            </p:cNvPr>
            <p:cNvSpPr/>
            <p:nvPr/>
          </p:nvSpPr>
          <p:spPr>
            <a:xfrm>
              <a:off x="5162699" y="4297973"/>
              <a:ext cx="132585" cy="176988"/>
            </a:xfrm>
            <a:custGeom>
              <a:avLst/>
              <a:gdLst>
                <a:gd name="connsiteX0" fmla="*/ 80008 w 132585"/>
                <a:gd name="connsiteY0" fmla="*/ 155717 h 176988"/>
                <a:gd name="connsiteX1" fmla="*/ 41551 w 132585"/>
                <a:gd name="connsiteY1" fmla="*/ 176853 h 176988"/>
                <a:gd name="connsiteX2" fmla="*/ 11719 w 132585"/>
                <a:gd name="connsiteY2" fmla="*/ 163588 h 176988"/>
                <a:gd name="connsiteX3" fmla="*/ -209 w 132585"/>
                <a:gd name="connsiteY3" fmla="*/ 125174 h 176988"/>
                <a:gd name="connsiteX4" fmla="*/ 9227 w 132585"/>
                <a:gd name="connsiteY4" fmla="*/ 83079 h 176988"/>
                <a:gd name="connsiteX5" fmla="*/ 32845 w 132585"/>
                <a:gd name="connsiteY5" fmla="*/ 54520 h 176988"/>
                <a:gd name="connsiteX6" fmla="*/ 61268 w 132585"/>
                <a:gd name="connsiteY6" fmla="*/ 45018 h 176988"/>
                <a:gd name="connsiteX7" fmla="*/ 96758 w 132585"/>
                <a:gd name="connsiteY7" fmla="*/ 67680 h 176988"/>
                <a:gd name="connsiteX8" fmla="*/ 111001 w 132585"/>
                <a:gd name="connsiteY8" fmla="*/ -128 h 176988"/>
                <a:gd name="connsiteX9" fmla="*/ 132370 w 132585"/>
                <a:gd name="connsiteY9" fmla="*/ -128 h 176988"/>
                <a:gd name="connsiteX10" fmla="*/ 96046 w 132585"/>
                <a:gd name="connsiteY10" fmla="*/ 173979 h 176988"/>
                <a:gd name="connsiteX11" fmla="*/ 76229 w 132585"/>
                <a:gd name="connsiteY11" fmla="*/ 173979 h 176988"/>
                <a:gd name="connsiteX12" fmla="*/ 21138 w 132585"/>
                <a:gd name="connsiteY12" fmla="*/ 121161 h 176988"/>
                <a:gd name="connsiteX13" fmla="*/ 23746 w 132585"/>
                <a:gd name="connsiteY13" fmla="*/ 141944 h 176988"/>
                <a:gd name="connsiteX14" fmla="*/ 32651 w 132585"/>
                <a:gd name="connsiteY14" fmla="*/ 154590 h 176988"/>
                <a:gd name="connsiteX15" fmla="*/ 47722 w 132585"/>
                <a:gd name="connsiteY15" fmla="*/ 159636 h 176988"/>
                <a:gd name="connsiteX16" fmla="*/ 74190 w 132585"/>
                <a:gd name="connsiteY16" fmla="*/ 144436 h 176988"/>
                <a:gd name="connsiteX17" fmla="*/ 90096 w 132585"/>
                <a:gd name="connsiteY17" fmla="*/ 94559 h 176988"/>
                <a:gd name="connsiteX18" fmla="*/ 82262 w 132585"/>
                <a:gd name="connsiteY18" fmla="*/ 71168 h 176988"/>
                <a:gd name="connsiteX19" fmla="*/ 62561 w 132585"/>
                <a:gd name="connsiteY19" fmla="*/ 62733 h 176988"/>
                <a:gd name="connsiteX20" fmla="*/ 48496 w 132585"/>
                <a:gd name="connsiteY20" fmla="*/ 66177 h 176988"/>
                <a:gd name="connsiteX21" fmla="*/ 35916 w 132585"/>
                <a:gd name="connsiteY21" fmla="*/ 77878 h 176988"/>
                <a:gd name="connsiteX22" fmla="*/ 25419 w 132585"/>
                <a:gd name="connsiteY22" fmla="*/ 98837 h 176988"/>
                <a:gd name="connsiteX23" fmla="*/ 21138 w 132585"/>
                <a:gd name="connsiteY23" fmla="*/ 121161 h 17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2585" h="176988">
                  <a:moveTo>
                    <a:pt x="80008" y="155717"/>
                  </a:moveTo>
                  <a:cubicBezTo>
                    <a:pt x="67743" y="169806"/>
                    <a:pt x="54926" y="176848"/>
                    <a:pt x="41551" y="176853"/>
                  </a:cubicBezTo>
                  <a:cubicBezTo>
                    <a:pt x="30132" y="177080"/>
                    <a:pt x="19204" y="172222"/>
                    <a:pt x="11719" y="163588"/>
                  </a:cubicBezTo>
                  <a:cubicBezTo>
                    <a:pt x="3763" y="154767"/>
                    <a:pt x="-214" y="141960"/>
                    <a:pt x="-209" y="125174"/>
                  </a:cubicBezTo>
                  <a:cubicBezTo>
                    <a:pt x="-386" y="110599"/>
                    <a:pt x="2846" y="96184"/>
                    <a:pt x="9227" y="83079"/>
                  </a:cubicBezTo>
                  <a:cubicBezTo>
                    <a:pt x="14448" y="71643"/>
                    <a:pt x="22596" y="61794"/>
                    <a:pt x="32845" y="54520"/>
                  </a:cubicBezTo>
                  <a:cubicBezTo>
                    <a:pt x="41148" y="48561"/>
                    <a:pt x="51054" y="45251"/>
                    <a:pt x="61268" y="45018"/>
                  </a:cubicBezTo>
                  <a:cubicBezTo>
                    <a:pt x="76566" y="44775"/>
                    <a:pt x="90538" y="53696"/>
                    <a:pt x="96758" y="67680"/>
                  </a:cubicBezTo>
                  <a:lnTo>
                    <a:pt x="111001" y="-128"/>
                  </a:lnTo>
                  <a:lnTo>
                    <a:pt x="132370" y="-128"/>
                  </a:lnTo>
                  <a:lnTo>
                    <a:pt x="96046" y="173979"/>
                  </a:lnTo>
                  <a:lnTo>
                    <a:pt x="76229" y="173979"/>
                  </a:lnTo>
                  <a:close/>
                  <a:moveTo>
                    <a:pt x="21138" y="121161"/>
                  </a:moveTo>
                  <a:cubicBezTo>
                    <a:pt x="20900" y="128181"/>
                    <a:pt x="21779" y="135201"/>
                    <a:pt x="23746" y="141944"/>
                  </a:cubicBezTo>
                  <a:cubicBezTo>
                    <a:pt x="25431" y="146929"/>
                    <a:pt x="28524" y="151323"/>
                    <a:pt x="32651" y="154590"/>
                  </a:cubicBezTo>
                  <a:cubicBezTo>
                    <a:pt x="36927" y="157983"/>
                    <a:pt x="42264" y="159769"/>
                    <a:pt x="47722" y="159636"/>
                  </a:cubicBezTo>
                  <a:cubicBezTo>
                    <a:pt x="57456" y="159636"/>
                    <a:pt x="66279" y="154568"/>
                    <a:pt x="74190" y="144436"/>
                  </a:cubicBezTo>
                  <a:cubicBezTo>
                    <a:pt x="85068" y="130138"/>
                    <a:pt x="90687" y="112522"/>
                    <a:pt x="90096" y="94559"/>
                  </a:cubicBezTo>
                  <a:cubicBezTo>
                    <a:pt x="90604" y="86041"/>
                    <a:pt x="87797" y="77662"/>
                    <a:pt x="82262" y="71168"/>
                  </a:cubicBezTo>
                  <a:cubicBezTo>
                    <a:pt x="77229" y="65629"/>
                    <a:pt x="70042" y="62551"/>
                    <a:pt x="62561" y="62733"/>
                  </a:cubicBezTo>
                  <a:cubicBezTo>
                    <a:pt x="57655" y="62673"/>
                    <a:pt x="52816" y="63861"/>
                    <a:pt x="48496" y="66177"/>
                  </a:cubicBezTo>
                  <a:cubicBezTo>
                    <a:pt x="43529" y="69150"/>
                    <a:pt x="39242" y="73136"/>
                    <a:pt x="35916" y="77878"/>
                  </a:cubicBezTo>
                  <a:cubicBezTo>
                    <a:pt x="31320" y="84256"/>
                    <a:pt x="27778" y="91336"/>
                    <a:pt x="25419" y="98837"/>
                  </a:cubicBezTo>
                  <a:cubicBezTo>
                    <a:pt x="22812" y="106000"/>
                    <a:pt x="21365" y="113539"/>
                    <a:pt x="21138" y="12116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3F43A01-EA14-4D92-B3AE-4EB269886131}"/>
                </a:ext>
              </a:extLst>
            </p:cNvPr>
            <p:cNvSpPr/>
            <p:nvPr/>
          </p:nvSpPr>
          <p:spPr>
            <a:xfrm>
              <a:off x="5299038" y="4345993"/>
              <a:ext cx="120372" cy="128994"/>
            </a:xfrm>
            <a:custGeom>
              <a:avLst/>
              <a:gdLst>
                <a:gd name="connsiteX0" fmla="*/ 78711 w 120372"/>
                <a:gd name="connsiteY0" fmla="*/ 103181 h 128994"/>
                <a:gd name="connsiteX1" fmla="*/ 32305 w 120372"/>
                <a:gd name="connsiteY1" fmla="*/ 128833 h 128994"/>
                <a:gd name="connsiteX2" fmla="*/ 8748 w 120372"/>
                <a:gd name="connsiteY2" fmla="*/ 120460 h 128994"/>
                <a:gd name="connsiteX3" fmla="*/ -213 w 120372"/>
                <a:gd name="connsiteY3" fmla="*/ 99976 h 128994"/>
                <a:gd name="connsiteX4" fmla="*/ 3820 w 120372"/>
                <a:gd name="connsiteY4" fmla="*/ 72666 h 128994"/>
                <a:gd name="connsiteX5" fmla="*/ 19013 w 120372"/>
                <a:gd name="connsiteY5" fmla="*/ -128 h 128994"/>
                <a:gd name="connsiteX6" fmla="*/ 40498 w 120372"/>
                <a:gd name="connsiteY6" fmla="*/ -128 h 128994"/>
                <a:gd name="connsiteX7" fmla="*/ 23637 w 120372"/>
                <a:gd name="connsiteY7" fmla="*/ 80503 h 128994"/>
                <a:gd name="connsiteX8" fmla="*/ 21499 w 120372"/>
                <a:gd name="connsiteY8" fmla="*/ 96179 h 128994"/>
                <a:gd name="connsiteX9" fmla="*/ 25836 w 120372"/>
                <a:gd name="connsiteY9" fmla="*/ 107277 h 128994"/>
                <a:gd name="connsiteX10" fmla="*/ 38592 w 120372"/>
                <a:gd name="connsiteY10" fmla="*/ 111257 h 128994"/>
                <a:gd name="connsiteX11" fmla="*/ 56221 w 120372"/>
                <a:gd name="connsiteY11" fmla="*/ 106863 h 128994"/>
                <a:gd name="connsiteX12" fmla="*/ 71054 w 120372"/>
                <a:gd name="connsiteY12" fmla="*/ 94990 h 128994"/>
                <a:gd name="connsiteX13" fmla="*/ 81203 w 120372"/>
                <a:gd name="connsiteY13" fmla="*/ 77303 h 128994"/>
                <a:gd name="connsiteX14" fmla="*/ 87280 w 120372"/>
                <a:gd name="connsiteY14" fmla="*/ 54382 h 128994"/>
                <a:gd name="connsiteX15" fmla="*/ 98672 w 120372"/>
                <a:gd name="connsiteY15" fmla="*/ -122 h 128994"/>
                <a:gd name="connsiteX16" fmla="*/ 120157 w 120372"/>
                <a:gd name="connsiteY16" fmla="*/ -122 h 128994"/>
                <a:gd name="connsiteX17" fmla="*/ 93805 w 120372"/>
                <a:gd name="connsiteY17" fmla="*/ 125987 h 128994"/>
                <a:gd name="connsiteX18" fmla="*/ 73982 w 120372"/>
                <a:gd name="connsiteY18" fmla="*/ 125987 h 128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0372" h="128994">
                  <a:moveTo>
                    <a:pt x="78711" y="103181"/>
                  </a:moveTo>
                  <a:cubicBezTo>
                    <a:pt x="63613" y="120282"/>
                    <a:pt x="48144" y="128833"/>
                    <a:pt x="32305" y="128833"/>
                  </a:cubicBezTo>
                  <a:cubicBezTo>
                    <a:pt x="23659" y="129226"/>
                    <a:pt x="15207" y="126219"/>
                    <a:pt x="8748" y="120460"/>
                  </a:cubicBezTo>
                  <a:cubicBezTo>
                    <a:pt x="2936" y="115253"/>
                    <a:pt x="-334" y="107780"/>
                    <a:pt x="-213" y="99976"/>
                  </a:cubicBezTo>
                  <a:cubicBezTo>
                    <a:pt x="323" y="90773"/>
                    <a:pt x="1677" y="81631"/>
                    <a:pt x="3820" y="72666"/>
                  </a:cubicBezTo>
                  <a:lnTo>
                    <a:pt x="19013" y="-128"/>
                  </a:lnTo>
                  <a:lnTo>
                    <a:pt x="40498" y="-128"/>
                  </a:lnTo>
                  <a:lnTo>
                    <a:pt x="23637" y="80503"/>
                  </a:lnTo>
                  <a:cubicBezTo>
                    <a:pt x="22416" y="85649"/>
                    <a:pt x="21698" y="90895"/>
                    <a:pt x="21499" y="96179"/>
                  </a:cubicBezTo>
                  <a:cubicBezTo>
                    <a:pt x="21262" y="100335"/>
                    <a:pt x="22847" y="104386"/>
                    <a:pt x="25836" y="107277"/>
                  </a:cubicBezTo>
                  <a:cubicBezTo>
                    <a:pt x="29432" y="110173"/>
                    <a:pt x="33990" y="111594"/>
                    <a:pt x="38592" y="111257"/>
                  </a:cubicBezTo>
                  <a:cubicBezTo>
                    <a:pt x="44735" y="111229"/>
                    <a:pt x="50779" y="109720"/>
                    <a:pt x="56221" y="106863"/>
                  </a:cubicBezTo>
                  <a:cubicBezTo>
                    <a:pt x="61922" y="103961"/>
                    <a:pt x="66972" y="99920"/>
                    <a:pt x="71054" y="94990"/>
                  </a:cubicBezTo>
                  <a:cubicBezTo>
                    <a:pt x="75386" y="89695"/>
                    <a:pt x="78816" y="83715"/>
                    <a:pt x="81203" y="77303"/>
                  </a:cubicBezTo>
                  <a:cubicBezTo>
                    <a:pt x="83800" y="69825"/>
                    <a:pt x="85833" y="62164"/>
                    <a:pt x="87280" y="54382"/>
                  </a:cubicBezTo>
                  <a:lnTo>
                    <a:pt x="98672" y="-122"/>
                  </a:lnTo>
                  <a:lnTo>
                    <a:pt x="120157" y="-122"/>
                  </a:lnTo>
                  <a:lnTo>
                    <a:pt x="93805" y="125987"/>
                  </a:lnTo>
                  <a:lnTo>
                    <a:pt x="73982" y="125987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4D1A149-36AB-4CED-B36B-03CAA20958DE}"/>
                </a:ext>
              </a:extLst>
            </p:cNvPr>
            <p:cNvSpPr/>
            <p:nvPr/>
          </p:nvSpPr>
          <p:spPr>
            <a:xfrm>
              <a:off x="5427864" y="4343050"/>
              <a:ext cx="111839" cy="131960"/>
            </a:xfrm>
            <a:custGeom>
              <a:avLst/>
              <a:gdLst>
                <a:gd name="connsiteX0" fmla="*/ -172 w 111839"/>
                <a:gd name="connsiteY0" fmla="*/ 85823 h 131960"/>
                <a:gd name="connsiteX1" fmla="*/ 21313 w 111839"/>
                <a:gd name="connsiteY1" fmla="*/ 84513 h 131960"/>
                <a:gd name="connsiteX2" fmla="*/ 24158 w 111839"/>
                <a:gd name="connsiteY2" fmla="*/ 100309 h 131960"/>
                <a:gd name="connsiteX3" fmla="*/ 34654 w 111839"/>
                <a:gd name="connsiteY3" fmla="*/ 110994 h 131960"/>
                <a:gd name="connsiteX4" fmla="*/ 52515 w 111839"/>
                <a:gd name="connsiteY4" fmla="*/ 115150 h 131960"/>
                <a:gd name="connsiteX5" fmla="*/ 73879 w 111839"/>
                <a:gd name="connsiteY5" fmla="*/ 109451 h 131960"/>
                <a:gd name="connsiteX6" fmla="*/ 81000 w 111839"/>
                <a:gd name="connsiteY6" fmla="*/ 96031 h 131960"/>
                <a:gd name="connsiteX7" fmla="*/ 76729 w 111839"/>
                <a:gd name="connsiteY7" fmla="*/ 85464 h 131960"/>
                <a:gd name="connsiteX8" fmla="*/ 55305 w 111839"/>
                <a:gd name="connsiteY8" fmla="*/ 73171 h 131960"/>
                <a:gd name="connsiteX9" fmla="*/ 33522 w 111839"/>
                <a:gd name="connsiteY9" fmla="*/ 62901 h 131960"/>
                <a:gd name="connsiteX10" fmla="*/ 21539 w 111839"/>
                <a:gd name="connsiteY10" fmla="*/ 51443 h 131960"/>
                <a:gd name="connsiteX11" fmla="*/ 17501 w 111839"/>
                <a:gd name="connsiteY11" fmla="*/ 36299 h 131960"/>
                <a:gd name="connsiteX12" fmla="*/ 29373 w 111839"/>
                <a:gd name="connsiteY12" fmla="*/ 10653 h 131960"/>
                <a:gd name="connsiteX13" fmla="*/ 62603 w 111839"/>
                <a:gd name="connsiteY13" fmla="*/ -37 h 131960"/>
                <a:gd name="connsiteX14" fmla="*/ 98745 w 111839"/>
                <a:gd name="connsiteY14" fmla="*/ 10951 h 131960"/>
                <a:gd name="connsiteX15" fmla="*/ 111623 w 111839"/>
                <a:gd name="connsiteY15" fmla="*/ 39864 h 131960"/>
                <a:gd name="connsiteX16" fmla="*/ 90629 w 111839"/>
                <a:gd name="connsiteY16" fmla="*/ 41290 h 131960"/>
                <a:gd name="connsiteX17" fmla="*/ 82563 w 111839"/>
                <a:gd name="connsiteY17" fmla="*/ 23238 h 131960"/>
                <a:gd name="connsiteX18" fmla="*/ 61078 w 111839"/>
                <a:gd name="connsiteY18" fmla="*/ 16606 h 131960"/>
                <a:gd name="connsiteX19" fmla="*/ 43748 w 111839"/>
                <a:gd name="connsiteY19" fmla="*/ 21713 h 131960"/>
                <a:gd name="connsiteX20" fmla="*/ 37577 w 111839"/>
                <a:gd name="connsiteY20" fmla="*/ 32767 h 131960"/>
                <a:gd name="connsiteX21" fmla="*/ 42919 w 111839"/>
                <a:gd name="connsiteY21" fmla="*/ 43219 h 131960"/>
                <a:gd name="connsiteX22" fmla="*/ 61316 w 111839"/>
                <a:gd name="connsiteY22" fmla="*/ 52715 h 131960"/>
                <a:gd name="connsiteX23" fmla="*/ 92414 w 111839"/>
                <a:gd name="connsiteY23" fmla="*/ 69578 h 131960"/>
                <a:gd name="connsiteX24" fmla="*/ 102618 w 111839"/>
                <a:gd name="connsiteY24" fmla="*/ 93566 h 131960"/>
                <a:gd name="connsiteX25" fmla="*/ 96861 w 111839"/>
                <a:gd name="connsiteY25" fmla="*/ 111972 h 131960"/>
                <a:gd name="connsiteX26" fmla="*/ 79298 w 111839"/>
                <a:gd name="connsiteY26" fmla="*/ 126398 h 131960"/>
                <a:gd name="connsiteX27" fmla="*/ 51466 w 111839"/>
                <a:gd name="connsiteY27" fmla="*/ 131803 h 131960"/>
                <a:gd name="connsiteX28" fmla="*/ 14313 w 111839"/>
                <a:gd name="connsiteY28" fmla="*/ 120998 h 131960"/>
                <a:gd name="connsiteX29" fmla="*/ -172 w 111839"/>
                <a:gd name="connsiteY29" fmla="*/ 85823 h 1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1839" h="131960">
                  <a:moveTo>
                    <a:pt x="-172" y="85823"/>
                  </a:moveTo>
                  <a:lnTo>
                    <a:pt x="21313" y="84513"/>
                  </a:lnTo>
                  <a:cubicBezTo>
                    <a:pt x="21169" y="89918"/>
                    <a:pt x="22136" y="95296"/>
                    <a:pt x="24158" y="100309"/>
                  </a:cubicBezTo>
                  <a:cubicBezTo>
                    <a:pt x="26340" y="104958"/>
                    <a:pt x="30041" y="108727"/>
                    <a:pt x="34654" y="110994"/>
                  </a:cubicBezTo>
                  <a:cubicBezTo>
                    <a:pt x="40162" y="113862"/>
                    <a:pt x="46306" y="115294"/>
                    <a:pt x="52515" y="115150"/>
                  </a:cubicBezTo>
                  <a:cubicBezTo>
                    <a:pt x="60073" y="115703"/>
                    <a:pt x="67597" y="113696"/>
                    <a:pt x="73879" y="109451"/>
                  </a:cubicBezTo>
                  <a:cubicBezTo>
                    <a:pt x="78254" y="106367"/>
                    <a:pt x="80900" y="101387"/>
                    <a:pt x="81000" y="96031"/>
                  </a:cubicBezTo>
                  <a:cubicBezTo>
                    <a:pt x="80917" y="92102"/>
                    <a:pt x="79398" y="88343"/>
                    <a:pt x="76729" y="85464"/>
                  </a:cubicBezTo>
                  <a:cubicBezTo>
                    <a:pt x="70404" y="80085"/>
                    <a:pt x="63139" y="75918"/>
                    <a:pt x="55305" y="73171"/>
                  </a:cubicBezTo>
                  <a:cubicBezTo>
                    <a:pt x="47847" y="70181"/>
                    <a:pt x="40571" y="66754"/>
                    <a:pt x="33522" y="62901"/>
                  </a:cubicBezTo>
                  <a:cubicBezTo>
                    <a:pt x="28671" y="60094"/>
                    <a:pt x="24561" y="56164"/>
                    <a:pt x="21539" y="51443"/>
                  </a:cubicBezTo>
                  <a:cubicBezTo>
                    <a:pt x="18799" y="46878"/>
                    <a:pt x="17396" y="41627"/>
                    <a:pt x="17501" y="36299"/>
                  </a:cubicBezTo>
                  <a:cubicBezTo>
                    <a:pt x="17462" y="26411"/>
                    <a:pt x="21810" y="17014"/>
                    <a:pt x="29373" y="10653"/>
                  </a:cubicBezTo>
                  <a:cubicBezTo>
                    <a:pt x="38715" y="3036"/>
                    <a:pt x="50576" y="-778"/>
                    <a:pt x="62603" y="-37"/>
                  </a:cubicBezTo>
                  <a:cubicBezTo>
                    <a:pt x="78442" y="-37"/>
                    <a:pt x="90486" y="3628"/>
                    <a:pt x="98745" y="10951"/>
                  </a:cubicBezTo>
                  <a:cubicBezTo>
                    <a:pt x="107015" y="18269"/>
                    <a:pt x="111711" y="28815"/>
                    <a:pt x="111623" y="39864"/>
                  </a:cubicBezTo>
                  <a:lnTo>
                    <a:pt x="90629" y="41290"/>
                  </a:lnTo>
                  <a:cubicBezTo>
                    <a:pt x="90635" y="34398"/>
                    <a:pt x="87701" y="27831"/>
                    <a:pt x="82563" y="23238"/>
                  </a:cubicBezTo>
                  <a:cubicBezTo>
                    <a:pt x="76459" y="18468"/>
                    <a:pt x="68813" y="16108"/>
                    <a:pt x="61078" y="16606"/>
                  </a:cubicBezTo>
                  <a:cubicBezTo>
                    <a:pt x="54880" y="16224"/>
                    <a:pt x="48747" y="18032"/>
                    <a:pt x="43748" y="21713"/>
                  </a:cubicBezTo>
                  <a:cubicBezTo>
                    <a:pt x="40096" y="24250"/>
                    <a:pt x="37820" y="28329"/>
                    <a:pt x="37577" y="32767"/>
                  </a:cubicBezTo>
                  <a:cubicBezTo>
                    <a:pt x="37654" y="36890"/>
                    <a:pt x="39626" y="40743"/>
                    <a:pt x="42919" y="43219"/>
                  </a:cubicBezTo>
                  <a:cubicBezTo>
                    <a:pt x="48659" y="47088"/>
                    <a:pt x="54836" y="50277"/>
                    <a:pt x="61316" y="52715"/>
                  </a:cubicBezTo>
                  <a:cubicBezTo>
                    <a:pt x="72437" y="56822"/>
                    <a:pt x="82906" y="62498"/>
                    <a:pt x="92414" y="69578"/>
                  </a:cubicBezTo>
                  <a:cubicBezTo>
                    <a:pt x="99054" y="75769"/>
                    <a:pt x="102761" y="84485"/>
                    <a:pt x="102618" y="93566"/>
                  </a:cubicBezTo>
                  <a:cubicBezTo>
                    <a:pt x="102524" y="100133"/>
                    <a:pt x="100524" y="106528"/>
                    <a:pt x="96861" y="111972"/>
                  </a:cubicBezTo>
                  <a:cubicBezTo>
                    <a:pt x="92541" y="118395"/>
                    <a:pt x="86436" y="123408"/>
                    <a:pt x="79298" y="126398"/>
                  </a:cubicBezTo>
                  <a:cubicBezTo>
                    <a:pt x="70520" y="130184"/>
                    <a:pt x="61023" y="132030"/>
                    <a:pt x="51466" y="131803"/>
                  </a:cubicBezTo>
                  <a:cubicBezTo>
                    <a:pt x="38251" y="132207"/>
                    <a:pt x="25252" y="128427"/>
                    <a:pt x="14313" y="120998"/>
                  </a:cubicBezTo>
                  <a:cubicBezTo>
                    <a:pt x="4098" y="113774"/>
                    <a:pt x="-731" y="102051"/>
                    <a:pt x="-172" y="85823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D19BD9C-0B1B-45D3-A6D6-5DBB63A14919}"/>
                </a:ext>
              </a:extLst>
            </p:cNvPr>
            <p:cNvSpPr/>
            <p:nvPr/>
          </p:nvSpPr>
          <p:spPr>
            <a:xfrm>
              <a:off x="5551752" y="4300156"/>
              <a:ext cx="64509" cy="174129"/>
            </a:xfrm>
            <a:custGeom>
              <a:avLst/>
              <a:gdLst>
                <a:gd name="connsiteX0" fmla="*/ 44450 w 64509"/>
                <a:gd name="connsiteY0" fmla="*/ 154364 h 174129"/>
                <a:gd name="connsiteX1" fmla="*/ 40892 w 64509"/>
                <a:gd name="connsiteY1" fmla="*/ 171940 h 174129"/>
                <a:gd name="connsiteX2" fmla="*/ 25937 w 64509"/>
                <a:gd name="connsiteY2" fmla="*/ 173957 h 174129"/>
                <a:gd name="connsiteX3" fmla="*/ 5496 w 64509"/>
                <a:gd name="connsiteY3" fmla="*/ 167662 h 174129"/>
                <a:gd name="connsiteX4" fmla="*/ -200 w 64509"/>
                <a:gd name="connsiteY4" fmla="*/ 154723 h 174129"/>
                <a:gd name="connsiteX5" fmla="*/ 2888 w 64509"/>
                <a:gd name="connsiteY5" fmla="*/ 135604 h 174129"/>
                <a:gd name="connsiteX6" fmla="*/ 18197 w 64509"/>
                <a:gd name="connsiteY6" fmla="*/ 62336 h 174129"/>
                <a:gd name="connsiteX7" fmla="*/ 1242 w 64509"/>
                <a:gd name="connsiteY7" fmla="*/ 62336 h 174129"/>
                <a:gd name="connsiteX8" fmla="*/ 4684 w 64509"/>
                <a:gd name="connsiteY8" fmla="*/ 45710 h 174129"/>
                <a:gd name="connsiteX9" fmla="*/ 21683 w 64509"/>
                <a:gd name="connsiteY9" fmla="*/ 45710 h 174129"/>
                <a:gd name="connsiteX10" fmla="*/ 28213 w 64509"/>
                <a:gd name="connsiteY10" fmla="*/ 14719 h 174129"/>
                <a:gd name="connsiteX11" fmla="*/ 52781 w 64509"/>
                <a:gd name="connsiteY11" fmla="*/ -128 h 174129"/>
                <a:gd name="connsiteX12" fmla="*/ 43168 w 64509"/>
                <a:gd name="connsiteY12" fmla="*/ 45710 h 174129"/>
                <a:gd name="connsiteX13" fmla="*/ 64294 w 64509"/>
                <a:gd name="connsiteY13" fmla="*/ 45710 h 174129"/>
                <a:gd name="connsiteX14" fmla="*/ 60736 w 64509"/>
                <a:gd name="connsiteY14" fmla="*/ 62336 h 174129"/>
                <a:gd name="connsiteX15" fmla="*/ 39743 w 64509"/>
                <a:gd name="connsiteY15" fmla="*/ 62336 h 174129"/>
                <a:gd name="connsiteX16" fmla="*/ 25141 w 64509"/>
                <a:gd name="connsiteY16" fmla="*/ 132039 h 174129"/>
                <a:gd name="connsiteX17" fmla="*/ 22412 w 64509"/>
                <a:gd name="connsiteY17" fmla="*/ 147952 h 174129"/>
                <a:gd name="connsiteX18" fmla="*/ 24622 w 64509"/>
                <a:gd name="connsiteY18" fmla="*/ 153772 h 174129"/>
                <a:gd name="connsiteX19" fmla="*/ 31804 w 64509"/>
                <a:gd name="connsiteY19" fmla="*/ 155790 h 174129"/>
                <a:gd name="connsiteX20" fmla="*/ 44450 w 64509"/>
                <a:gd name="connsiteY20" fmla="*/ 154364 h 1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509" h="174129">
                  <a:moveTo>
                    <a:pt x="44450" y="154364"/>
                  </a:moveTo>
                  <a:lnTo>
                    <a:pt x="40892" y="171940"/>
                  </a:lnTo>
                  <a:cubicBezTo>
                    <a:pt x="36014" y="173250"/>
                    <a:pt x="30986" y="173924"/>
                    <a:pt x="25937" y="173957"/>
                  </a:cubicBezTo>
                  <a:cubicBezTo>
                    <a:pt x="18595" y="174350"/>
                    <a:pt x="11346" y="172117"/>
                    <a:pt x="5496" y="167662"/>
                  </a:cubicBezTo>
                  <a:cubicBezTo>
                    <a:pt x="1684" y="164473"/>
                    <a:pt x="-421" y="159686"/>
                    <a:pt x="-200" y="154723"/>
                  </a:cubicBezTo>
                  <a:cubicBezTo>
                    <a:pt x="352" y="148283"/>
                    <a:pt x="1386" y="141889"/>
                    <a:pt x="2888" y="135604"/>
                  </a:cubicBezTo>
                  <a:lnTo>
                    <a:pt x="18197" y="62336"/>
                  </a:lnTo>
                  <a:lnTo>
                    <a:pt x="1242" y="62336"/>
                  </a:lnTo>
                  <a:lnTo>
                    <a:pt x="4684" y="45710"/>
                  </a:lnTo>
                  <a:lnTo>
                    <a:pt x="21683" y="45710"/>
                  </a:lnTo>
                  <a:lnTo>
                    <a:pt x="28213" y="14719"/>
                  </a:lnTo>
                  <a:lnTo>
                    <a:pt x="52781" y="-128"/>
                  </a:lnTo>
                  <a:lnTo>
                    <a:pt x="43168" y="45710"/>
                  </a:lnTo>
                  <a:lnTo>
                    <a:pt x="64294" y="45710"/>
                  </a:lnTo>
                  <a:lnTo>
                    <a:pt x="60736" y="62336"/>
                  </a:lnTo>
                  <a:lnTo>
                    <a:pt x="39743" y="62336"/>
                  </a:lnTo>
                  <a:lnTo>
                    <a:pt x="25141" y="132039"/>
                  </a:lnTo>
                  <a:cubicBezTo>
                    <a:pt x="23904" y="137284"/>
                    <a:pt x="22992" y="142596"/>
                    <a:pt x="22412" y="147952"/>
                  </a:cubicBezTo>
                  <a:cubicBezTo>
                    <a:pt x="22274" y="150119"/>
                    <a:pt x="23081" y="152241"/>
                    <a:pt x="24622" y="153772"/>
                  </a:cubicBezTo>
                  <a:cubicBezTo>
                    <a:pt x="26688" y="155309"/>
                    <a:pt x="29240" y="156027"/>
                    <a:pt x="31804" y="155790"/>
                  </a:cubicBezTo>
                  <a:cubicBezTo>
                    <a:pt x="36063" y="155839"/>
                    <a:pt x="40312" y="155358"/>
                    <a:pt x="44450" y="154364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408BE28-AD05-4032-9485-B4FC883515F8}"/>
                </a:ext>
              </a:extLst>
            </p:cNvPr>
            <p:cNvSpPr/>
            <p:nvPr/>
          </p:nvSpPr>
          <p:spPr>
            <a:xfrm>
              <a:off x="5612533" y="4343141"/>
              <a:ext cx="93884" cy="128960"/>
            </a:xfrm>
            <a:custGeom>
              <a:avLst/>
              <a:gdLst>
                <a:gd name="connsiteX0" fmla="*/ -216 w 93884"/>
                <a:gd name="connsiteY0" fmla="*/ 128833 h 128960"/>
                <a:gd name="connsiteX1" fmla="*/ 26136 w 93884"/>
                <a:gd name="connsiteY1" fmla="*/ 2724 h 128960"/>
                <a:gd name="connsiteX2" fmla="*/ 45124 w 93884"/>
                <a:gd name="connsiteY2" fmla="*/ 2724 h 128960"/>
                <a:gd name="connsiteX3" fmla="*/ 39788 w 93884"/>
                <a:gd name="connsiteY3" fmla="*/ 28492 h 128960"/>
                <a:gd name="connsiteX4" fmla="*/ 58836 w 93884"/>
                <a:gd name="connsiteY4" fmla="*/ 6881 h 128960"/>
                <a:gd name="connsiteX5" fmla="*/ 77885 w 93884"/>
                <a:gd name="connsiteY5" fmla="*/ -128 h 128960"/>
                <a:gd name="connsiteX6" fmla="*/ 93669 w 93884"/>
                <a:gd name="connsiteY6" fmla="*/ 4504 h 128960"/>
                <a:gd name="connsiteX7" fmla="*/ 84890 w 93884"/>
                <a:gd name="connsiteY7" fmla="*/ 24452 h 128960"/>
                <a:gd name="connsiteX8" fmla="*/ 72664 w 93884"/>
                <a:gd name="connsiteY8" fmla="*/ 20417 h 128960"/>
                <a:gd name="connsiteX9" fmla="*/ 49516 w 93884"/>
                <a:gd name="connsiteY9" fmla="*/ 33002 h 128960"/>
                <a:gd name="connsiteX10" fmla="*/ 30882 w 93884"/>
                <a:gd name="connsiteY10" fmla="*/ 78248 h 128960"/>
                <a:gd name="connsiteX11" fmla="*/ 20203 w 93884"/>
                <a:gd name="connsiteY11" fmla="*/ 128833 h 12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84" h="128960">
                  <a:moveTo>
                    <a:pt x="-216" y="128833"/>
                  </a:moveTo>
                  <a:lnTo>
                    <a:pt x="26136" y="2724"/>
                  </a:lnTo>
                  <a:lnTo>
                    <a:pt x="45124" y="2724"/>
                  </a:lnTo>
                  <a:lnTo>
                    <a:pt x="39788" y="28492"/>
                  </a:lnTo>
                  <a:cubicBezTo>
                    <a:pt x="44903" y="20284"/>
                    <a:pt x="51339" y="12983"/>
                    <a:pt x="58836" y="6881"/>
                  </a:cubicBezTo>
                  <a:cubicBezTo>
                    <a:pt x="64234" y="2503"/>
                    <a:pt x="70935" y="38"/>
                    <a:pt x="77885" y="-128"/>
                  </a:cubicBezTo>
                  <a:cubicBezTo>
                    <a:pt x="83426" y="226"/>
                    <a:pt x="88818" y="1807"/>
                    <a:pt x="93669" y="4504"/>
                  </a:cubicBezTo>
                  <a:lnTo>
                    <a:pt x="84890" y="24452"/>
                  </a:lnTo>
                  <a:cubicBezTo>
                    <a:pt x="81354" y="21826"/>
                    <a:pt x="77067" y="20412"/>
                    <a:pt x="72664" y="20417"/>
                  </a:cubicBezTo>
                  <a:cubicBezTo>
                    <a:pt x="65145" y="20417"/>
                    <a:pt x="57433" y="24612"/>
                    <a:pt x="49516" y="33002"/>
                  </a:cubicBezTo>
                  <a:cubicBezTo>
                    <a:pt x="41600" y="41393"/>
                    <a:pt x="35390" y="56476"/>
                    <a:pt x="30882" y="78248"/>
                  </a:cubicBezTo>
                  <a:lnTo>
                    <a:pt x="20203" y="128833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D07D2F-98A6-4C4F-BB21-C403DF143095}"/>
                </a:ext>
              </a:extLst>
            </p:cNvPr>
            <p:cNvSpPr/>
            <p:nvPr/>
          </p:nvSpPr>
          <p:spPr>
            <a:xfrm>
              <a:off x="5691435" y="4298017"/>
              <a:ext cx="57803" cy="174084"/>
            </a:xfrm>
            <a:custGeom>
              <a:avLst/>
              <a:gdLst>
                <a:gd name="connsiteX0" fmla="*/ -216 w 57803"/>
                <a:gd name="connsiteY0" fmla="*/ 173957 h 174084"/>
                <a:gd name="connsiteX1" fmla="*/ 26136 w 57803"/>
                <a:gd name="connsiteY1" fmla="*/ 47849 h 174084"/>
                <a:gd name="connsiteX2" fmla="*/ 47616 w 57803"/>
                <a:gd name="connsiteY2" fmla="*/ 47849 h 174084"/>
                <a:gd name="connsiteX3" fmla="*/ 21269 w 57803"/>
                <a:gd name="connsiteY3" fmla="*/ 173957 h 174084"/>
                <a:gd name="connsiteX4" fmla="*/ 31119 w 57803"/>
                <a:gd name="connsiteY4" fmla="*/ 24220 h 174084"/>
                <a:gd name="connsiteX5" fmla="*/ 36224 w 57803"/>
                <a:gd name="connsiteY5" fmla="*/ -128 h 174084"/>
                <a:gd name="connsiteX6" fmla="*/ 57588 w 57803"/>
                <a:gd name="connsiteY6" fmla="*/ -128 h 174084"/>
                <a:gd name="connsiteX7" fmla="*/ 52483 w 57803"/>
                <a:gd name="connsiteY7" fmla="*/ 24220 h 17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803" h="174084">
                  <a:moveTo>
                    <a:pt x="-216" y="173957"/>
                  </a:moveTo>
                  <a:lnTo>
                    <a:pt x="26136" y="47849"/>
                  </a:lnTo>
                  <a:lnTo>
                    <a:pt x="47616" y="47849"/>
                  </a:lnTo>
                  <a:lnTo>
                    <a:pt x="21269" y="173957"/>
                  </a:lnTo>
                  <a:close/>
                  <a:moveTo>
                    <a:pt x="31119" y="24220"/>
                  </a:moveTo>
                  <a:lnTo>
                    <a:pt x="36224" y="-128"/>
                  </a:lnTo>
                  <a:lnTo>
                    <a:pt x="57588" y="-128"/>
                  </a:lnTo>
                  <a:lnTo>
                    <a:pt x="52483" y="24220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EEDA1CD-72A8-43D4-ABB0-B0EA365832AF}"/>
                </a:ext>
              </a:extLst>
            </p:cNvPr>
            <p:cNvSpPr/>
            <p:nvPr/>
          </p:nvSpPr>
          <p:spPr>
            <a:xfrm>
              <a:off x="5749560" y="4343117"/>
              <a:ext cx="116762" cy="131848"/>
            </a:xfrm>
            <a:custGeom>
              <a:avLst/>
              <a:gdLst>
                <a:gd name="connsiteX0" fmla="*/ 87862 w 116762"/>
                <a:gd name="connsiteY0" fmla="*/ 85988 h 131848"/>
                <a:gd name="connsiteX1" fmla="*/ 108750 w 116762"/>
                <a:gd name="connsiteY1" fmla="*/ 88127 h 131848"/>
                <a:gd name="connsiteX2" fmla="*/ 88038 w 116762"/>
                <a:gd name="connsiteY2" fmla="*/ 117697 h 131848"/>
                <a:gd name="connsiteX3" fmla="*/ 49405 w 116762"/>
                <a:gd name="connsiteY3" fmla="*/ 131709 h 131848"/>
                <a:gd name="connsiteX4" fmla="*/ 23710 w 116762"/>
                <a:gd name="connsiteY4" fmla="*/ 125237 h 131848"/>
                <a:gd name="connsiteX5" fmla="*/ 5905 w 116762"/>
                <a:gd name="connsiteY5" fmla="*/ 106444 h 131848"/>
                <a:gd name="connsiteX6" fmla="*/ -205 w 116762"/>
                <a:gd name="connsiteY6" fmla="*/ 78300 h 131848"/>
                <a:gd name="connsiteX7" fmla="*/ 9347 w 116762"/>
                <a:gd name="connsiteY7" fmla="*/ 38222 h 131848"/>
                <a:gd name="connsiteX8" fmla="*/ 34096 w 116762"/>
                <a:gd name="connsiteY8" fmla="*/ 9364 h 131848"/>
                <a:gd name="connsiteX9" fmla="*/ 66973 w 116762"/>
                <a:gd name="connsiteY9" fmla="*/ -76 h 131848"/>
                <a:gd name="connsiteX10" fmla="*/ 102993 w 116762"/>
                <a:gd name="connsiteY10" fmla="*/ 13935 h 131848"/>
                <a:gd name="connsiteX11" fmla="*/ 116468 w 116762"/>
                <a:gd name="connsiteY11" fmla="*/ 52173 h 131848"/>
                <a:gd name="connsiteX12" fmla="*/ 114811 w 116762"/>
                <a:gd name="connsiteY12" fmla="*/ 71175 h 131848"/>
                <a:gd name="connsiteX13" fmla="*/ 21998 w 116762"/>
                <a:gd name="connsiteY13" fmla="*/ 71175 h 131848"/>
                <a:gd name="connsiteX14" fmla="*/ 21523 w 116762"/>
                <a:gd name="connsiteY14" fmla="*/ 77808 h 131848"/>
                <a:gd name="connsiteX15" fmla="*/ 29655 w 116762"/>
                <a:gd name="connsiteY15" fmla="*/ 104825 h 131848"/>
                <a:gd name="connsiteX16" fmla="*/ 49543 w 116762"/>
                <a:gd name="connsiteY16" fmla="*/ 114143 h 131848"/>
                <a:gd name="connsiteX17" fmla="*/ 71266 w 116762"/>
                <a:gd name="connsiteY17" fmla="*/ 106903 h 131848"/>
                <a:gd name="connsiteX18" fmla="*/ 87862 w 116762"/>
                <a:gd name="connsiteY18" fmla="*/ 85988 h 131848"/>
                <a:gd name="connsiteX19" fmla="*/ 25434 w 116762"/>
                <a:gd name="connsiteY19" fmla="*/ 54759 h 131848"/>
                <a:gd name="connsiteX20" fmla="*/ 96176 w 116762"/>
                <a:gd name="connsiteY20" fmla="*/ 54759 h 131848"/>
                <a:gd name="connsiteX21" fmla="*/ 96292 w 116762"/>
                <a:gd name="connsiteY21" fmla="*/ 50011 h 131848"/>
                <a:gd name="connsiteX22" fmla="*/ 88221 w 116762"/>
                <a:gd name="connsiteY22" fmla="*/ 25249 h 131848"/>
                <a:gd name="connsiteX23" fmla="*/ 67454 w 116762"/>
                <a:gd name="connsiteY23" fmla="*/ 16643 h 131848"/>
                <a:gd name="connsiteX24" fmla="*/ 42350 w 116762"/>
                <a:gd name="connsiteY24" fmla="*/ 26139 h 131848"/>
                <a:gd name="connsiteX25" fmla="*/ 25428 w 116762"/>
                <a:gd name="connsiteY25" fmla="*/ 54759 h 13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762" h="131848">
                  <a:moveTo>
                    <a:pt x="87862" y="85988"/>
                  </a:moveTo>
                  <a:lnTo>
                    <a:pt x="108750" y="88127"/>
                  </a:lnTo>
                  <a:cubicBezTo>
                    <a:pt x="104866" y="99789"/>
                    <a:pt x="97668" y="110064"/>
                    <a:pt x="88038" y="117697"/>
                  </a:cubicBezTo>
                  <a:cubicBezTo>
                    <a:pt x="77343" y="127000"/>
                    <a:pt x="63576" y="131996"/>
                    <a:pt x="49405" y="131709"/>
                  </a:cubicBezTo>
                  <a:cubicBezTo>
                    <a:pt x="40428" y="131797"/>
                    <a:pt x="31577" y="129570"/>
                    <a:pt x="23710" y="125237"/>
                  </a:cubicBezTo>
                  <a:cubicBezTo>
                    <a:pt x="15959" y="120981"/>
                    <a:pt x="9739" y="114414"/>
                    <a:pt x="5905" y="106444"/>
                  </a:cubicBezTo>
                  <a:cubicBezTo>
                    <a:pt x="1706" y="97667"/>
                    <a:pt x="-382" y="88028"/>
                    <a:pt x="-205" y="78300"/>
                  </a:cubicBezTo>
                  <a:cubicBezTo>
                    <a:pt x="-172" y="64382"/>
                    <a:pt x="3098" y="50658"/>
                    <a:pt x="9347" y="38222"/>
                  </a:cubicBezTo>
                  <a:cubicBezTo>
                    <a:pt x="14700" y="26449"/>
                    <a:pt x="23279" y="16444"/>
                    <a:pt x="34096" y="9364"/>
                  </a:cubicBezTo>
                  <a:cubicBezTo>
                    <a:pt x="43936" y="3152"/>
                    <a:pt x="55338" y="-120"/>
                    <a:pt x="66973" y="-76"/>
                  </a:cubicBezTo>
                  <a:cubicBezTo>
                    <a:pt x="80420" y="-701"/>
                    <a:pt x="93502" y="4390"/>
                    <a:pt x="102993" y="13935"/>
                  </a:cubicBezTo>
                  <a:cubicBezTo>
                    <a:pt x="112385" y="24382"/>
                    <a:pt x="117236" y="38139"/>
                    <a:pt x="116468" y="52173"/>
                  </a:cubicBezTo>
                  <a:cubicBezTo>
                    <a:pt x="116451" y="58540"/>
                    <a:pt x="115899" y="64896"/>
                    <a:pt x="114811" y="71175"/>
                  </a:cubicBezTo>
                  <a:lnTo>
                    <a:pt x="21998" y="71175"/>
                  </a:lnTo>
                  <a:cubicBezTo>
                    <a:pt x="21699" y="73375"/>
                    <a:pt x="21539" y="75591"/>
                    <a:pt x="21523" y="77808"/>
                  </a:cubicBezTo>
                  <a:cubicBezTo>
                    <a:pt x="20854" y="87502"/>
                    <a:pt x="23743" y="97109"/>
                    <a:pt x="29655" y="104825"/>
                  </a:cubicBezTo>
                  <a:cubicBezTo>
                    <a:pt x="34533" y="110783"/>
                    <a:pt x="41848" y="114210"/>
                    <a:pt x="49543" y="114143"/>
                  </a:cubicBezTo>
                  <a:cubicBezTo>
                    <a:pt x="57349" y="114000"/>
                    <a:pt x="64929" y="111474"/>
                    <a:pt x="71266" y="106903"/>
                  </a:cubicBezTo>
                  <a:cubicBezTo>
                    <a:pt x="78696" y="101680"/>
                    <a:pt x="84464" y="94417"/>
                    <a:pt x="87862" y="85988"/>
                  </a:cubicBezTo>
                  <a:close/>
                  <a:moveTo>
                    <a:pt x="25434" y="54759"/>
                  </a:moveTo>
                  <a:lnTo>
                    <a:pt x="96176" y="54759"/>
                  </a:lnTo>
                  <a:cubicBezTo>
                    <a:pt x="96253" y="52548"/>
                    <a:pt x="96292" y="50962"/>
                    <a:pt x="96292" y="50011"/>
                  </a:cubicBezTo>
                  <a:cubicBezTo>
                    <a:pt x="96900" y="41024"/>
                    <a:pt x="94005" y="32153"/>
                    <a:pt x="88221" y="25249"/>
                  </a:cubicBezTo>
                  <a:cubicBezTo>
                    <a:pt x="82862" y="19518"/>
                    <a:pt x="75293" y="16384"/>
                    <a:pt x="67454" y="16643"/>
                  </a:cubicBezTo>
                  <a:cubicBezTo>
                    <a:pt x="58211" y="16666"/>
                    <a:pt x="49295" y="20037"/>
                    <a:pt x="42350" y="26139"/>
                  </a:cubicBezTo>
                  <a:cubicBezTo>
                    <a:pt x="33992" y="33783"/>
                    <a:pt x="28102" y="43749"/>
                    <a:pt x="25428" y="54759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96F9F2-1E5C-4E5C-A7E9-9C9A127303EB}"/>
                </a:ext>
              </a:extLst>
            </p:cNvPr>
            <p:cNvSpPr/>
            <p:nvPr/>
          </p:nvSpPr>
          <p:spPr>
            <a:xfrm>
              <a:off x="5881006" y="4343050"/>
              <a:ext cx="111839" cy="131960"/>
            </a:xfrm>
            <a:custGeom>
              <a:avLst/>
              <a:gdLst>
                <a:gd name="connsiteX0" fmla="*/ -173 w 111839"/>
                <a:gd name="connsiteY0" fmla="*/ 85823 h 131960"/>
                <a:gd name="connsiteX1" fmla="*/ 21313 w 111839"/>
                <a:gd name="connsiteY1" fmla="*/ 84513 h 131960"/>
                <a:gd name="connsiteX2" fmla="*/ 24158 w 111839"/>
                <a:gd name="connsiteY2" fmla="*/ 100309 h 131960"/>
                <a:gd name="connsiteX3" fmla="*/ 34654 w 111839"/>
                <a:gd name="connsiteY3" fmla="*/ 110994 h 131960"/>
                <a:gd name="connsiteX4" fmla="*/ 52515 w 111839"/>
                <a:gd name="connsiteY4" fmla="*/ 115150 h 131960"/>
                <a:gd name="connsiteX5" fmla="*/ 73879 w 111839"/>
                <a:gd name="connsiteY5" fmla="*/ 109451 h 131960"/>
                <a:gd name="connsiteX6" fmla="*/ 81000 w 111839"/>
                <a:gd name="connsiteY6" fmla="*/ 96031 h 131960"/>
                <a:gd name="connsiteX7" fmla="*/ 76730 w 111839"/>
                <a:gd name="connsiteY7" fmla="*/ 85464 h 131960"/>
                <a:gd name="connsiteX8" fmla="*/ 55305 w 111839"/>
                <a:gd name="connsiteY8" fmla="*/ 73171 h 131960"/>
                <a:gd name="connsiteX9" fmla="*/ 33522 w 111839"/>
                <a:gd name="connsiteY9" fmla="*/ 62901 h 131960"/>
                <a:gd name="connsiteX10" fmla="*/ 21534 w 111839"/>
                <a:gd name="connsiteY10" fmla="*/ 51443 h 131960"/>
                <a:gd name="connsiteX11" fmla="*/ 17501 w 111839"/>
                <a:gd name="connsiteY11" fmla="*/ 36299 h 131960"/>
                <a:gd name="connsiteX12" fmla="*/ 29367 w 111839"/>
                <a:gd name="connsiteY12" fmla="*/ 10653 h 131960"/>
                <a:gd name="connsiteX13" fmla="*/ 62603 w 111839"/>
                <a:gd name="connsiteY13" fmla="*/ -37 h 131960"/>
                <a:gd name="connsiteX14" fmla="*/ 98745 w 111839"/>
                <a:gd name="connsiteY14" fmla="*/ 10951 h 131960"/>
                <a:gd name="connsiteX15" fmla="*/ 111623 w 111839"/>
                <a:gd name="connsiteY15" fmla="*/ 39864 h 131960"/>
                <a:gd name="connsiteX16" fmla="*/ 90629 w 111839"/>
                <a:gd name="connsiteY16" fmla="*/ 41290 h 131960"/>
                <a:gd name="connsiteX17" fmla="*/ 82558 w 111839"/>
                <a:gd name="connsiteY17" fmla="*/ 23238 h 131960"/>
                <a:gd name="connsiteX18" fmla="*/ 61078 w 111839"/>
                <a:gd name="connsiteY18" fmla="*/ 16606 h 131960"/>
                <a:gd name="connsiteX19" fmla="*/ 43748 w 111839"/>
                <a:gd name="connsiteY19" fmla="*/ 21713 h 131960"/>
                <a:gd name="connsiteX20" fmla="*/ 37577 w 111839"/>
                <a:gd name="connsiteY20" fmla="*/ 32767 h 131960"/>
                <a:gd name="connsiteX21" fmla="*/ 42919 w 111839"/>
                <a:gd name="connsiteY21" fmla="*/ 43219 h 131960"/>
                <a:gd name="connsiteX22" fmla="*/ 61316 w 111839"/>
                <a:gd name="connsiteY22" fmla="*/ 52715 h 131960"/>
                <a:gd name="connsiteX23" fmla="*/ 92414 w 111839"/>
                <a:gd name="connsiteY23" fmla="*/ 69578 h 131960"/>
                <a:gd name="connsiteX24" fmla="*/ 102618 w 111839"/>
                <a:gd name="connsiteY24" fmla="*/ 93566 h 131960"/>
                <a:gd name="connsiteX25" fmla="*/ 96861 w 111839"/>
                <a:gd name="connsiteY25" fmla="*/ 111972 h 131960"/>
                <a:gd name="connsiteX26" fmla="*/ 79298 w 111839"/>
                <a:gd name="connsiteY26" fmla="*/ 126398 h 131960"/>
                <a:gd name="connsiteX27" fmla="*/ 51466 w 111839"/>
                <a:gd name="connsiteY27" fmla="*/ 131803 h 131960"/>
                <a:gd name="connsiteX28" fmla="*/ 14313 w 111839"/>
                <a:gd name="connsiteY28" fmla="*/ 120998 h 131960"/>
                <a:gd name="connsiteX29" fmla="*/ -173 w 111839"/>
                <a:gd name="connsiteY29" fmla="*/ 85823 h 1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1839" h="131960">
                  <a:moveTo>
                    <a:pt x="-173" y="85823"/>
                  </a:moveTo>
                  <a:lnTo>
                    <a:pt x="21313" y="84513"/>
                  </a:lnTo>
                  <a:cubicBezTo>
                    <a:pt x="21169" y="89918"/>
                    <a:pt x="22136" y="95296"/>
                    <a:pt x="24158" y="100309"/>
                  </a:cubicBezTo>
                  <a:cubicBezTo>
                    <a:pt x="26340" y="104958"/>
                    <a:pt x="30041" y="108727"/>
                    <a:pt x="34654" y="110994"/>
                  </a:cubicBezTo>
                  <a:cubicBezTo>
                    <a:pt x="40163" y="113862"/>
                    <a:pt x="46306" y="115294"/>
                    <a:pt x="52515" y="115150"/>
                  </a:cubicBezTo>
                  <a:cubicBezTo>
                    <a:pt x="60073" y="115703"/>
                    <a:pt x="67598" y="113696"/>
                    <a:pt x="73879" y="109451"/>
                  </a:cubicBezTo>
                  <a:cubicBezTo>
                    <a:pt x="78254" y="106367"/>
                    <a:pt x="80895" y="101382"/>
                    <a:pt x="81000" y="96031"/>
                  </a:cubicBezTo>
                  <a:cubicBezTo>
                    <a:pt x="80917" y="92102"/>
                    <a:pt x="79398" y="88343"/>
                    <a:pt x="76730" y="85464"/>
                  </a:cubicBezTo>
                  <a:cubicBezTo>
                    <a:pt x="70404" y="80085"/>
                    <a:pt x="63139" y="75918"/>
                    <a:pt x="55305" y="73171"/>
                  </a:cubicBezTo>
                  <a:cubicBezTo>
                    <a:pt x="47847" y="70181"/>
                    <a:pt x="40571" y="66754"/>
                    <a:pt x="33522" y="62901"/>
                  </a:cubicBezTo>
                  <a:cubicBezTo>
                    <a:pt x="28671" y="60094"/>
                    <a:pt x="24561" y="56164"/>
                    <a:pt x="21534" y="51443"/>
                  </a:cubicBezTo>
                  <a:cubicBezTo>
                    <a:pt x="18793" y="46873"/>
                    <a:pt x="17396" y="41627"/>
                    <a:pt x="17501" y="36299"/>
                  </a:cubicBezTo>
                  <a:cubicBezTo>
                    <a:pt x="17456" y="26411"/>
                    <a:pt x="21804" y="17020"/>
                    <a:pt x="29367" y="10653"/>
                  </a:cubicBezTo>
                  <a:cubicBezTo>
                    <a:pt x="38710" y="3036"/>
                    <a:pt x="50576" y="-778"/>
                    <a:pt x="62603" y="-37"/>
                  </a:cubicBezTo>
                  <a:cubicBezTo>
                    <a:pt x="78442" y="-37"/>
                    <a:pt x="90486" y="3628"/>
                    <a:pt x="98745" y="10951"/>
                  </a:cubicBezTo>
                  <a:cubicBezTo>
                    <a:pt x="107015" y="18269"/>
                    <a:pt x="111711" y="28815"/>
                    <a:pt x="111623" y="39864"/>
                  </a:cubicBezTo>
                  <a:lnTo>
                    <a:pt x="90629" y="41290"/>
                  </a:lnTo>
                  <a:cubicBezTo>
                    <a:pt x="90635" y="34398"/>
                    <a:pt x="87696" y="27831"/>
                    <a:pt x="82558" y="23238"/>
                  </a:cubicBezTo>
                  <a:cubicBezTo>
                    <a:pt x="76453" y="18468"/>
                    <a:pt x="68807" y="16108"/>
                    <a:pt x="61078" y="16606"/>
                  </a:cubicBezTo>
                  <a:cubicBezTo>
                    <a:pt x="54880" y="16224"/>
                    <a:pt x="48748" y="18032"/>
                    <a:pt x="43748" y="21713"/>
                  </a:cubicBezTo>
                  <a:cubicBezTo>
                    <a:pt x="40096" y="24250"/>
                    <a:pt x="37820" y="28329"/>
                    <a:pt x="37577" y="32767"/>
                  </a:cubicBezTo>
                  <a:cubicBezTo>
                    <a:pt x="37654" y="36890"/>
                    <a:pt x="39627" y="40743"/>
                    <a:pt x="42919" y="43219"/>
                  </a:cubicBezTo>
                  <a:cubicBezTo>
                    <a:pt x="48659" y="47088"/>
                    <a:pt x="54836" y="50277"/>
                    <a:pt x="61316" y="52715"/>
                  </a:cubicBezTo>
                  <a:cubicBezTo>
                    <a:pt x="72437" y="56822"/>
                    <a:pt x="82906" y="62498"/>
                    <a:pt x="92414" y="69578"/>
                  </a:cubicBezTo>
                  <a:cubicBezTo>
                    <a:pt x="99054" y="75769"/>
                    <a:pt x="102761" y="84485"/>
                    <a:pt x="102618" y="93566"/>
                  </a:cubicBezTo>
                  <a:cubicBezTo>
                    <a:pt x="102524" y="100133"/>
                    <a:pt x="100524" y="106528"/>
                    <a:pt x="96861" y="111972"/>
                  </a:cubicBezTo>
                  <a:cubicBezTo>
                    <a:pt x="92541" y="118395"/>
                    <a:pt x="86436" y="123408"/>
                    <a:pt x="79298" y="126398"/>
                  </a:cubicBezTo>
                  <a:cubicBezTo>
                    <a:pt x="70520" y="130184"/>
                    <a:pt x="61023" y="132030"/>
                    <a:pt x="51466" y="131803"/>
                  </a:cubicBezTo>
                  <a:cubicBezTo>
                    <a:pt x="38251" y="132207"/>
                    <a:pt x="25252" y="128427"/>
                    <a:pt x="14313" y="120998"/>
                  </a:cubicBezTo>
                  <a:cubicBezTo>
                    <a:pt x="4098" y="113774"/>
                    <a:pt x="-730" y="102051"/>
                    <a:pt x="-173" y="85823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205CFA3-9518-499D-B45B-AD9D484F1E06}"/>
                </a:ext>
              </a:extLst>
            </p:cNvPr>
            <p:cNvSpPr/>
            <p:nvPr/>
          </p:nvSpPr>
          <p:spPr>
            <a:xfrm>
              <a:off x="6071217" y="4300156"/>
              <a:ext cx="64482" cy="174129"/>
            </a:xfrm>
            <a:custGeom>
              <a:avLst/>
              <a:gdLst>
                <a:gd name="connsiteX0" fmla="*/ 44450 w 64482"/>
                <a:gd name="connsiteY0" fmla="*/ 154364 h 174129"/>
                <a:gd name="connsiteX1" fmla="*/ 40892 w 64482"/>
                <a:gd name="connsiteY1" fmla="*/ 171940 h 174129"/>
                <a:gd name="connsiteX2" fmla="*/ 25937 w 64482"/>
                <a:gd name="connsiteY2" fmla="*/ 173957 h 174129"/>
                <a:gd name="connsiteX3" fmla="*/ 5496 w 64482"/>
                <a:gd name="connsiteY3" fmla="*/ 167662 h 174129"/>
                <a:gd name="connsiteX4" fmla="*/ -200 w 64482"/>
                <a:gd name="connsiteY4" fmla="*/ 154723 h 174129"/>
                <a:gd name="connsiteX5" fmla="*/ 2888 w 64482"/>
                <a:gd name="connsiteY5" fmla="*/ 135604 h 174129"/>
                <a:gd name="connsiteX6" fmla="*/ 18213 w 64482"/>
                <a:gd name="connsiteY6" fmla="*/ 62336 h 174129"/>
                <a:gd name="connsiteX7" fmla="*/ 1242 w 64482"/>
                <a:gd name="connsiteY7" fmla="*/ 62336 h 174129"/>
                <a:gd name="connsiteX8" fmla="*/ 4684 w 64482"/>
                <a:gd name="connsiteY8" fmla="*/ 45710 h 174129"/>
                <a:gd name="connsiteX9" fmla="*/ 21655 w 64482"/>
                <a:gd name="connsiteY9" fmla="*/ 45710 h 174129"/>
                <a:gd name="connsiteX10" fmla="*/ 28185 w 64482"/>
                <a:gd name="connsiteY10" fmla="*/ 14719 h 174129"/>
                <a:gd name="connsiteX11" fmla="*/ 52753 w 64482"/>
                <a:gd name="connsiteY11" fmla="*/ -128 h 174129"/>
                <a:gd name="connsiteX12" fmla="*/ 43140 w 64482"/>
                <a:gd name="connsiteY12" fmla="*/ 45710 h 174129"/>
                <a:gd name="connsiteX13" fmla="*/ 64266 w 64482"/>
                <a:gd name="connsiteY13" fmla="*/ 45710 h 174129"/>
                <a:gd name="connsiteX14" fmla="*/ 60708 w 64482"/>
                <a:gd name="connsiteY14" fmla="*/ 62336 h 174129"/>
                <a:gd name="connsiteX15" fmla="*/ 39715 w 64482"/>
                <a:gd name="connsiteY15" fmla="*/ 62336 h 174129"/>
                <a:gd name="connsiteX16" fmla="*/ 25114 w 64482"/>
                <a:gd name="connsiteY16" fmla="*/ 132039 h 174129"/>
                <a:gd name="connsiteX17" fmla="*/ 22384 w 64482"/>
                <a:gd name="connsiteY17" fmla="*/ 147952 h 174129"/>
                <a:gd name="connsiteX18" fmla="*/ 24594 w 64482"/>
                <a:gd name="connsiteY18" fmla="*/ 153772 h 174129"/>
                <a:gd name="connsiteX19" fmla="*/ 31776 w 64482"/>
                <a:gd name="connsiteY19" fmla="*/ 155790 h 174129"/>
                <a:gd name="connsiteX20" fmla="*/ 44450 w 64482"/>
                <a:gd name="connsiteY20" fmla="*/ 154364 h 1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482" h="174129">
                  <a:moveTo>
                    <a:pt x="44450" y="154364"/>
                  </a:moveTo>
                  <a:lnTo>
                    <a:pt x="40892" y="171940"/>
                  </a:lnTo>
                  <a:cubicBezTo>
                    <a:pt x="36013" y="173250"/>
                    <a:pt x="30986" y="173924"/>
                    <a:pt x="25937" y="173957"/>
                  </a:cubicBezTo>
                  <a:cubicBezTo>
                    <a:pt x="18595" y="174350"/>
                    <a:pt x="11346" y="172117"/>
                    <a:pt x="5496" y="167662"/>
                  </a:cubicBezTo>
                  <a:cubicBezTo>
                    <a:pt x="1684" y="164473"/>
                    <a:pt x="-421" y="159686"/>
                    <a:pt x="-200" y="154723"/>
                  </a:cubicBezTo>
                  <a:cubicBezTo>
                    <a:pt x="352" y="148283"/>
                    <a:pt x="1385" y="141889"/>
                    <a:pt x="2888" y="135604"/>
                  </a:cubicBezTo>
                  <a:lnTo>
                    <a:pt x="18213" y="62336"/>
                  </a:lnTo>
                  <a:lnTo>
                    <a:pt x="1242" y="62336"/>
                  </a:lnTo>
                  <a:lnTo>
                    <a:pt x="4684" y="45710"/>
                  </a:lnTo>
                  <a:lnTo>
                    <a:pt x="21655" y="45710"/>
                  </a:lnTo>
                  <a:lnTo>
                    <a:pt x="28185" y="14719"/>
                  </a:lnTo>
                  <a:lnTo>
                    <a:pt x="52753" y="-128"/>
                  </a:lnTo>
                  <a:lnTo>
                    <a:pt x="43140" y="45710"/>
                  </a:lnTo>
                  <a:lnTo>
                    <a:pt x="64266" y="45710"/>
                  </a:lnTo>
                  <a:lnTo>
                    <a:pt x="60708" y="62336"/>
                  </a:lnTo>
                  <a:lnTo>
                    <a:pt x="39715" y="62336"/>
                  </a:lnTo>
                  <a:lnTo>
                    <a:pt x="25114" y="132039"/>
                  </a:lnTo>
                  <a:cubicBezTo>
                    <a:pt x="23876" y="137284"/>
                    <a:pt x="22964" y="142596"/>
                    <a:pt x="22384" y="147952"/>
                  </a:cubicBezTo>
                  <a:cubicBezTo>
                    <a:pt x="22241" y="150119"/>
                    <a:pt x="23047" y="152246"/>
                    <a:pt x="24594" y="153772"/>
                  </a:cubicBezTo>
                  <a:cubicBezTo>
                    <a:pt x="26655" y="155309"/>
                    <a:pt x="29213" y="156027"/>
                    <a:pt x="31776" y="155790"/>
                  </a:cubicBezTo>
                  <a:cubicBezTo>
                    <a:pt x="36041" y="155839"/>
                    <a:pt x="40301" y="155364"/>
                    <a:pt x="44450" y="154364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FF49087-4993-4FFC-8E5F-8156749F9E4E}"/>
                </a:ext>
              </a:extLst>
            </p:cNvPr>
            <p:cNvSpPr/>
            <p:nvPr/>
          </p:nvSpPr>
          <p:spPr>
            <a:xfrm>
              <a:off x="6131997" y="4297995"/>
              <a:ext cx="120471" cy="174134"/>
            </a:xfrm>
            <a:custGeom>
              <a:avLst/>
              <a:gdLst>
                <a:gd name="connsiteX0" fmla="*/ -216 w 120471"/>
                <a:gd name="connsiteY0" fmla="*/ 173979 h 174134"/>
                <a:gd name="connsiteX1" fmla="*/ 36097 w 120471"/>
                <a:gd name="connsiteY1" fmla="*/ -128 h 174134"/>
                <a:gd name="connsiteX2" fmla="*/ 57582 w 120471"/>
                <a:gd name="connsiteY2" fmla="*/ -128 h 174134"/>
                <a:gd name="connsiteX3" fmla="*/ 43693 w 120471"/>
                <a:gd name="connsiteY3" fmla="*/ 66752 h 174134"/>
                <a:gd name="connsiteX4" fmla="*/ 66007 w 120471"/>
                <a:gd name="connsiteY4" fmla="*/ 50065 h 174134"/>
                <a:gd name="connsiteX5" fmla="*/ 87255 w 120471"/>
                <a:gd name="connsiteY5" fmla="*/ 45019 h 174134"/>
                <a:gd name="connsiteX6" fmla="*/ 111563 w 120471"/>
                <a:gd name="connsiteY6" fmla="*/ 53271 h 174134"/>
                <a:gd name="connsiteX7" fmla="*/ 120231 w 120471"/>
                <a:gd name="connsiteY7" fmla="*/ 75065 h 174134"/>
                <a:gd name="connsiteX8" fmla="*/ 116430 w 120471"/>
                <a:gd name="connsiteY8" fmla="*/ 99528 h 174134"/>
                <a:gd name="connsiteX9" fmla="*/ 100884 w 120471"/>
                <a:gd name="connsiteY9" fmla="*/ 173979 h 174134"/>
                <a:gd name="connsiteX10" fmla="*/ 79399 w 120471"/>
                <a:gd name="connsiteY10" fmla="*/ 173979 h 174134"/>
                <a:gd name="connsiteX11" fmla="*/ 95420 w 120471"/>
                <a:gd name="connsiteY11" fmla="*/ 97627 h 174134"/>
                <a:gd name="connsiteX12" fmla="*/ 98862 w 120471"/>
                <a:gd name="connsiteY12" fmla="*/ 76728 h 174134"/>
                <a:gd name="connsiteX13" fmla="*/ 94586 w 120471"/>
                <a:gd name="connsiteY13" fmla="*/ 66630 h 174134"/>
                <a:gd name="connsiteX14" fmla="*/ 82244 w 120471"/>
                <a:gd name="connsiteY14" fmla="*/ 62711 h 174134"/>
                <a:gd name="connsiteX15" fmla="*/ 43495 w 120471"/>
                <a:gd name="connsiteY15" fmla="*/ 85572 h 174134"/>
                <a:gd name="connsiteX16" fmla="*/ 32512 w 120471"/>
                <a:gd name="connsiteY16" fmla="*/ 119841 h 174134"/>
                <a:gd name="connsiteX17" fmla="*/ 21236 w 120471"/>
                <a:gd name="connsiteY17" fmla="*/ 174007 h 17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0471" h="174134">
                  <a:moveTo>
                    <a:pt x="-216" y="173979"/>
                  </a:moveTo>
                  <a:lnTo>
                    <a:pt x="36097" y="-128"/>
                  </a:lnTo>
                  <a:lnTo>
                    <a:pt x="57582" y="-128"/>
                  </a:lnTo>
                  <a:lnTo>
                    <a:pt x="43693" y="66752"/>
                  </a:lnTo>
                  <a:cubicBezTo>
                    <a:pt x="50229" y="60075"/>
                    <a:pt x="57754" y="54448"/>
                    <a:pt x="66007" y="50065"/>
                  </a:cubicBezTo>
                  <a:cubicBezTo>
                    <a:pt x="72609" y="46771"/>
                    <a:pt x="79879" y="45046"/>
                    <a:pt x="87255" y="45019"/>
                  </a:cubicBezTo>
                  <a:cubicBezTo>
                    <a:pt x="96127" y="44472"/>
                    <a:pt x="104856" y="47434"/>
                    <a:pt x="111563" y="53271"/>
                  </a:cubicBezTo>
                  <a:cubicBezTo>
                    <a:pt x="117419" y="58969"/>
                    <a:pt x="120573" y="66896"/>
                    <a:pt x="120231" y="75065"/>
                  </a:cubicBezTo>
                  <a:cubicBezTo>
                    <a:pt x="119678" y="83317"/>
                    <a:pt x="118408" y="91502"/>
                    <a:pt x="116430" y="99528"/>
                  </a:cubicBezTo>
                  <a:lnTo>
                    <a:pt x="100884" y="173979"/>
                  </a:lnTo>
                  <a:lnTo>
                    <a:pt x="79399" y="173979"/>
                  </a:lnTo>
                  <a:lnTo>
                    <a:pt x="95420" y="97627"/>
                  </a:lnTo>
                  <a:cubicBezTo>
                    <a:pt x="97072" y="90751"/>
                    <a:pt x="98221" y="83770"/>
                    <a:pt x="98862" y="76728"/>
                  </a:cubicBezTo>
                  <a:cubicBezTo>
                    <a:pt x="98983" y="72898"/>
                    <a:pt x="97420" y="69206"/>
                    <a:pt x="94586" y="66630"/>
                  </a:cubicBezTo>
                  <a:cubicBezTo>
                    <a:pt x="91116" y="63811"/>
                    <a:pt x="86708" y="62407"/>
                    <a:pt x="82244" y="62711"/>
                  </a:cubicBezTo>
                  <a:cubicBezTo>
                    <a:pt x="66178" y="62883"/>
                    <a:pt x="51422" y="71594"/>
                    <a:pt x="43495" y="85572"/>
                  </a:cubicBezTo>
                  <a:cubicBezTo>
                    <a:pt x="38241" y="96422"/>
                    <a:pt x="34539" y="107957"/>
                    <a:pt x="32512" y="119841"/>
                  </a:cubicBezTo>
                  <a:lnTo>
                    <a:pt x="21236" y="174007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37D8F18-7EDA-40D8-8442-27C2B2F854DA}"/>
                </a:ext>
              </a:extLst>
            </p:cNvPr>
            <p:cNvSpPr/>
            <p:nvPr/>
          </p:nvSpPr>
          <p:spPr>
            <a:xfrm>
              <a:off x="6268545" y="4343080"/>
              <a:ext cx="117273" cy="131913"/>
            </a:xfrm>
            <a:custGeom>
              <a:avLst/>
              <a:gdLst>
                <a:gd name="connsiteX0" fmla="*/ 82197 w 117273"/>
                <a:gd name="connsiteY0" fmla="*/ 113219 h 131913"/>
                <a:gd name="connsiteX1" fmla="*/ 60711 w 117273"/>
                <a:gd name="connsiteY1" fmla="*/ 127292 h 131913"/>
                <a:gd name="connsiteX2" fmla="*/ 38613 w 117273"/>
                <a:gd name="connsiteY2" fmla="*/ 131746 h 131913"/>
                <a:gd name="connsiteX3" fmla="*/ 10482 w 117273"/>
                <a:gd name="connsiteY3" fmla="*/ 121477 h 131913"/>
                <a:gd name="connsiteX4" fmla="*/ -197 w 117273"/>
                <a:gd name="connsiteY4" fmla="*/ 95173 h 131913"/>
                <a:gd name="connsiteX5" fmla="*/ 4610 w 117273"/>
                <a:gd name="connsiteY5" fmla="*/ 76469 h 131913"/>
                <a:gd name="connsiteX6" fmla="*/ 17371 w 117273"/>
                <a:gd name="connsiteY6" fmla="*/ 63408 h 131913"/>
                <a:gd name="connsiteX7" fmla="*/ 36834 w 117273"/>
                <a:gd name="connsiteY7" fmla="*/ 56339 h 131913"/>
                <a:gd name="connsiteX8" fmla="*/ 64314 w 117273"/>
                <a:gd name="connsiteY8" fmla="*/ 54084 h 131913"/>
                <a:gd name="connsiteX9" fmla="*/ 93334 w 117273"/>
                <a:gd name="connsiteY9" fmla="*/ 49811 h 131913"/>
                <a:gd name="connsiteX10" fmla="*/ 95826 w 117273"/>
                <a:gd name="connsiteY10" fmla="*/ 35203 h 131913"/>
                <a:gd name="connsiteX11" fmla="*/ 90362 w 117273"/>
                <a:gd name="connsiteY11" fmla="*/ 23446 h 131913"/>
                <a:gd name="connsiteX12" fmla="*/ 68523 w 117273"/>
                <a:gd name="connsiteY12" fmla="*/ 17510 h 131913"/>
                <a:gd name="connsiteX13" fmla="*/ 46386 w 117273"/>
                <a:gd name="connsiteY13" fmla="*/ 23507 h 131913"/>
                <a:gd name="connsiteX14" fmla="*/ 33868 w 117273"/>
                <a:gd name="connsiteY14" fmla="*/ 40548 h 131913"/>
                <a:gd name="connsiteX15" fmla="*/ 12145 w 117273"/>
                <a:gd name="connsiteY15" fmla="*/ 38646 h 131913"/>
                <a:gd name="connsiteX16" fmla="*/ 33216 w 117273"/>
                <a:gd name="connsiteY16" fmla="*/ 9905 h 131913"/>
                <a:gd name="connsiteX17" fmla="*/ 69595 w 117273"/>
                <a:gd name="connsiteY17" fmla="*/ -44 h 131913"/>
                <a:gd name="connsiteX18" fmla="*/ 106610 w 117273"/>
                <a:gd name="connsiteY18" fmla="*/ 11121 h 131913"/>
                <a:gd name="connsiteX19" fmla="*/ 117051 w 117273"/>
                <a:gd name="connsiteY19" fmla="*/ 32732 h 131913"/>
                <a:gd name="connsiteX20" fmla="*/ 114084 w 117273"/>
                <a:gd name="connsiteY20" fmla="*/ 56123 h 131913"/>
                <a:gd name="connsiteX21" fmla="*/ 107085 w 117273"/>
                <a:gd name="connsiteY21" fmla="*/ 87474 h 131913"/>
                <a:gd name="connsiteX22" fmla="*/ 103770 w 117273"/>
                <a:gd name="connsiteY22" fmla="*/ 111793 h 131913"/>
                <a:gd name="connsiteX23" fmla="*/ 106383 w 117273"/>
                <a:gd name="connsiteY23" fmla="*/ 128889 h 131913"/>
                <a:gd name="connsiteX24" fmla="*/ 84683 w 117273"/>
                <a:gd name="connsiteY24" fmla="*/ 128889 h 131913"/>
                <a:gd name="connsiteX25" fmla="*/ 82197 w 117273"/>
                <a:gd name="connsiteY25" fmla="*/ 113219 h 131913"/>
                <a:gd name="connsiteX26" fmla="*/ 90146 w 117273"/>
                <a:gd name="connsiteY26" fmla="*/ 65011 h 131913"/>
                <a:gd name="connsiteX27" fmla="*/ 80473 w 117273"/>
                <a:gd name="connsiteY27" fmla="*/ 67742 h 131913"/>
                <a:gd name="connsiteX28" fmla="*/ 63203 w 117273"/>
                <a:gd name="connsiteY28" fmla="*/ 69759 h 131913"/>
                <a:gd name="connsiteX29" fmla="*/ 36735 w 117273"/>
                <a:gd name="connsiteY29" fmla="*/ 73976 h 131913"/>
                <a:gd name="connsiteX30" fmla="*/ 25133 w 117273"/>
                <a:gd name="connsiteY30" fmla="*/ 82107 h 131913"/>
                <a:gd name="connsiteX31" fmla="*/ 21216 w 117273"/>
                <a:gd name="connsiteY31" fmla="*/ 94460 h 131913"/>
                <a:gd name="connsiteX32" fmla="*/ 27448 w 117273"/>
                <a:gd name="connsiteY32" fmla="*/ 109301 h 131913"/>
                <a:gd name="connsiteX33" fmla="*/ 45193 w 117273"/>
                <a:gd name="connsiteY33" fmla="*/ 115121 h 131913"/>
                <a:gd name="connsiteX34" fmla="*/ 81274 w 117273"/>
                <a:gd name="connsiteY34" fmla="*/ 93747 h 131913"/>
                <a:gd name="connsiteX35" fmla="*/ 90141 w 117273"/>
                <a:gd name="connsiteY35" fmla="*/ 65011 h 13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7273" h="131913">
                  <a:moveTo>
                    <a:pt x="82197" y="113219"/>
                  </a:moveTo>
                  <a:cubicBezTo>
                    <a:pt x="75788" y="118968"/>
                    <a:pt x="68540" y="123710"/>
                    <a:pt x="60711" y="127292"/>
                  </a:cubicBezTo>
                  <a:cubicBezTo>
                    <a:pt x="53728" y="130282"/>
                    <a:pt x="46209" y="131796"/>
                    <a:pt x="38613" y="131746"/>
                  </a:cubicBezTo>
                  <a:cubicBezTo>
                    <a:pt x="28244" y="132216"/>
                    <a:pt x="18112" y="128519"/>
                    <a:pt x="10482" y="121477"/>
                  </a:cubicBezTo>
                  <a:cubicBezTo>
                    <a:pt x="3355" y="114618"/>
                    <a:pt x="-523" y="105061"/>
                    <a:pt x="-197" y="95173"/>
                  </a:cubicBezTo>
                  <a:cubicBezTo>
                    <a:pt x="-324" y="88618"/>
                    <a:pt x="1339" y="82151"/>
                    <a:pt x="4610" y="76469"/>
                  </a:cubicBezTo>
                  <a:cubicBezTo>
                    <a:pt x="7725" y="71135"/>
                    <a:pt x="12112" y="66647"/>
                    <a:pt x="17371" y="63408"/>
                  </a:cubicBezTo>
                  <a:cubicBezTo>
                    <a:pt x="23366" y="59865"/>
                    <a:pt x="29962" y="57466"/>
                    <a:pt x="36834" y="56339"/>
                  </a:cubicBezTo>
                  <a:cubicBezTo>
                    <a:pt x="45939" y="55012"/>
                    <a:pt x="55115" y="54261"/>
                    <a:pt x="64314" y="54084"/>
                  </a:cubicBezTo>
                  <a:cubicBezTo>
                    <a:pt x="74147" y="54122"/>
                    <a:pt x="83931" y="52680"/>
                    <a:pt x="93334" y="49811"/>
                  </a:cubicBezTo>
                  <a:cubicBezTo>
                    <a:pt x="94809" y="45074"/>
                    <a:pt x="95649" y="40161"/>
                    <a:pt x="95826" y="35203"/>
                  </a:cubicBezTo>
                  <a:cubicBezTo>
                    <a:pt x="96019" y="30632"/>
                    <a:pt x="93980" y="26249"/>
                    <a:pt x="90362" y="23446"/>
                  </a:cubicBezTo>
                  <a:cubicBezTo>
                    <a:pt x="83953" y="19069"/>
                    <a:pt x="76263" y="16980"/>
                    <a:pt x="68523" y="17510"/>
                  </a:cubicBezTo>
                  <a:cubicBezTo>
                    <a:pt x="60701" y="17173"/>
                    <a:pt x="52972" y="19268"/>
                    <a:pt x="46386" y="23507"/>
                  </a:cubicBezTo>
                  <a:cubicBezTo>
                    <a:pt x="40503" y="27702"/>
                    <a:pt x="36111" y="33677"/>
                    <a:pt x="33868" y="40548"/>
                  </a:cubicBezTo>
                  <a:lnTo>
                    <a:pt x="12145" y="38646"/>
                  </a:lnTo>
                  <a:cubicBezTo>
                    <a:pt x="15896" y="27050"/>
                    <a:pt x="23288" y="16969"/>
                    <a:pt x="33216" y="9905"/>
                  </a:cubicBezTo>
                  <a:cubicBezTo>
                    <a:pt x="44027" y="2918"/>
                    <a:pt x="56734" y="-553"/>
                    <a:pt x="69595" y="-44"/>
                  </a:cubicBezTo>
                  <a:cubicBezTo>
                    <a:pt x="82859" y="-763"/>
                    <a:pt x="95953" y="3184"/>
                    <a:pt x="106610" y="11121"/>
                  </a:cubicBezTo>
                  <a:cubicBezTo>
                    <a:pt x="113361" y="16228"/>
                    <a:pt x="117244" y="24270"/>
                    <a:pt x="117051" y="32732"/>
                  </a:cubicBezTo>
                  <a:cubicBezTo>
                    <a:pt x="116913" y="40614"/>
                    <a:pt x="115913" y="48457"/>
                    <a:pt x="114084" y="56123"/>
                  </a:cubicBezTo>
                  <a:lnTo>
                    <a:pt x="107085" y="87474"/>
                  </a:lnTo>
                  <a:cubicBezTo>
                    <a:pt x="105135" y="95444"/>
                    <a:pt x="104019" y="103591"/>
                    <a:pt x="103770" y="111793"/>
                  </a:cubicBezTo>
                  <a:cubicBezTo>
                    <a:pt x="104030" y="117569"/>
                    <a:pt x="104908" y="123301"/>
                    <a:pt x="106383" y="128889"/>
                  </a:cubicBezTo>
                  <a:lnTo>
                    <a:pt x="84683" y="128889"/>
                  </a:lnTo>
                  <a:cubicBezTo>
                    <a:pt x="83329" y="123760"/>
                    <a:pt x="82500" y="118514"/>
                    <a:pt x="82197" y="113219"/>
                  </a:cubicBezTo>
                  <a:close/>
                  <a:moveTo>
                    <a:pt x="90146" y="65011"/>
                  </a:moveTo>
                  <a:cubicBezTo>
                    <a:pt x="87019" y="66233"/>
                    <a:pt x="83777" y="67150"/>
                    <a:pt x="80473" y="67742"/>
                  </a:cubicBezTo>
                  <a:cubicBezTo>
                    <a:pt x="77031" y="68377"/>
                    <a:pt x="71275" y="69052"/>
                    <a:pt x="63203" y="69759"/>
                  </a:cubicBezTo>
                  <a:cubicBezTo>
                    <a:pt x="54259" y="70267"/>
                    <a:pt x="45392" y="71677"/>
                    <a:pt x="36735" y="73976"/>
                  </a:cubicBezTo>
                  <a:cubicBezTo>
                    <a:pt x="32083" y="75347"/>
                    <a:pt x="28012" y="78199"/>
                    <a:pt x="25133" y="82107"/>
                  </a:cubicBezTo>
                  <a:cubicBezTo>
                    <a:pt x="22559" y="85710"/>
                    <a:pt x="21189" y="90033"/>
                    <a:pt x="21216" y="94460"/>
                  </a:cubicBezTo>
                  <a:cubicBezTo>
                    <a:pt x="21045" y="100076"/>
                    <a:pt x="23321" y="105492"/>
                    <a:pt x="27448" y="109301"/>
                  </a:cubicBezTo>
                  <a:cubicBezTo>
                    <a:pt x="32387" y="113462"/>
                    <a:pt x="38751" y="115546"/>
                    <a:pt x="45193" y="115121"/>
                  </a:cubicBezTo>
                  <a:cubicBezTo>
                    <a:pt x="60170" y="114955"/>
                    <a:pt x="73926" y="106808"/>
                    <a:pt x="81274" y="93747"/>
                  </a:cubicBezTo>
                  <a:cubicBezTo>
                    <a:pt x="85799" y="84727"/>
                    <a:pt x="88798" y="75015"/>
                    <a:pt x="90141" y="6501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CC35AD3-3245-4C99-8FD9-D496C6AD6F58}"/>
                </a:ext>
              </a:extLst>
            </p:cNvPr>
            <p:cNvSpPr/>
            <p:nvPr/>
          </p:nvSpPr>
          <p:spPr>
            <a:xfrm>
              <a:off x="6405508" y="4300156"/>
              <a:ext cx="64465" cy="174128"/>
            </a:xfrm>
            <a:custGeom>
              <a:avLst/>
              <a:gdLst>
                <a:gd name="connsiteX0" fmla="*/ 44427 w 64465"/>
                <a:gd name="connsiteY0" fmla="*/ 154364 h 174128"/>
                <a:gd name="connsiteX1" fmla="*/ 40864 w 64465"/>
                <a:gd name="connsiteY1" fmla="*/ 171940 h 174128"/>
                <a:gd name="connsiteX2" fmla="*/ 25909 w 64465"/>
                <a:gd name="connsiteY2" fmla="*/ 173957 h 174128"/>
                <a:gd name="connsiteX3" fmla="*/ 5496 w 64465"/>
                <a:gd name="connsiteY3" fmla="*/ 167662 h 174128"/>
                <a:gd name="connsiteX4" fmla="*/ -200 w 64465"/>
                <a:gd name="connsiteY4" fmla="*/ 154723 h 174128"/>
                <a:gd name="connsiteX5" fmla="*/ 2883 w 64465"/>
                <a:gd name="connsiteY5" fmla="*/ 135604 h 174128"/>
                <a:gd name="connsiteX6" fmla="*/ 18197 w 64465"/>
                <a:gd name="connsiteY6" fmla="*/ 62336 h 174128"/>
                <a:gd name="connsiteX7" fmla="*/ 1225 w 64465"/>
                <a:gd name="connsiteY7" fmla="*/ 62336 h 174128"/>
                <a:gd name="connsiteX8" fmla="*/ 4667 w 64465"/>
                <a:gd name="connsiteY8" fmla="*/ 45710 h 174128"/>
                <a:gd name="connsiteX9" fmla="*/ 21638 w 64465"/>
                <a:gd name="connsiteY9" fmla="*/ 45710 h 174128"/>
                <a:gd name="connsiteX10" fmla="*/ 28169 w 64465"/>
                <a:gd name="connsiteY10" fmla="*/ 14719 h 174128"/>
                <a:gd name="connsiteX11" fmla="*/ 52736 w 64465"/>
                <a:gd name="connsiteY11" fmla="*/ -128 h 174128"/>
                <a:gd name="connsiteX12" fmla="*/ 43124 w 64465"/>
                <a:gd name="connsiteY12" fmla="*/ 45710 h 174128"/>
                <a:gd name="connsiteX13" fmla="*/ 64250 w 64465"/>
                <a:gd name="connsiteY13" fmla="*/ 45710 h 174128"/>
                <a:gd name="connsiteX14" fmla="*/ 60686 w 64465"/>
                <a:gd name="connsiteY14" fmla="*/ 62336 h 174128"/>
                <a:gd name="connsiteX15" fmla="*/ 39693 w 64465"/>
                <a:gd name="connsiteY15" fmla="*/ 62336 h 174128"/>
                <a:gd name="connsiteX16" fmla="*/ 25091 w 64465"/>
                <a:gd name="connsiteY16" fmla="*/ 132039 h 174128"/>
                <a:gd name="connsiteX17" fmla="*/ 22362 w 64465"/>
                <a:gd name="connsiteY17" fmla="*/ 147952 h 174128"/>
                <a:gd name="connsiteX18" fmla="*/ 24572 w 64465"/>
                <a:gd name="connsiteY18" fmla="*/ 153772 h 174128"/>
                <a:gd name="connsiteX19" fmla="*/ 31754 w 64465"/>
                <a:gd name="connsiteY19" fmla="*/ 155790 h 174128"/>
                <a:gd name="connsiteX20" fmla="*/ 44427 w 64465"/>
                <a:gd name="connsiteY20" fmla="*/ 154364 h 17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465" h="174128">
                  <a:moveTo>
                    <a:pt x="44427" y="154364"/>
                  </a:moveTo>
                  <a:lnTo>
                    <a:pt x="40864" y="171940"/>
                  </a:lnTo>
                  <a:cubicBezTo>
                    <a:pt x="35986" y="173250"/>
                    <a:pt x="30958" y="173930"/>
                    <a:pt x="25909" y="173957"/>
                  </a:cubicBezTo>
                  <a:cubicBezTo>
                    <a:pt x="18572" y="174344"/>
                    <a:pt x="11341" y="172111"/>
                    <a:pt x="5496" y="167662"/>
                  </a:cubicBezTo>
                  <a:cubicBezTo>
                    <a:pt x="1684" y="164473"/>
                    <a:pt x="-421" y="159686"/>
                    <a:pt x="-200" y="154723"/>
                  </a:cubicBezTo>
                  <a:cubicBezTo>
                    <a:pt x="347" y="148283"/>
                    <a:pt x="1380" y="141889"/>
                    <a:pt x="2883" y="135604"/>
                  </a:cubicBezTo>
                  <a:lnTo>
                    <a:pt x="18197" y="62336"/>
                  </a:lnTo>
                  <a:lnTo>
                    <a:pt x="1225" y="62336"/>
                  </a:lnTo>
                  <a:lnTo>
                    <a:pt x="4667" y="45710"/>
                  </a:lnTo>
                  <a:lnTo>
                    <a:pt x="21638" y="45710"/>
                  </a:lnTo>
                  <a:lnTo>
                    <a:pt x="28169" y="14719"/>
                  </a:lnTo>
                  <a:lnTo>
                    <a:pt x="52736" y="-128"/>
                  </a:lnTo>
                  <a:lnTo>
                    <a:pt x="43124" y="45710"/>
                  </a:lnTo>
                  <a:lnTo>
                    <a:pt x="64250" y="45710"/>
                  </a:lnTo>
                  <a:lnTo>
                    <a:pt x="60686" y="62336"/>
                  </a:lnTo>
                  <a:lnTo>
                    <a:pt x="39693" y="62336"/>
                  </a:lnTo>
                  <a:lnTo>
                    <a:pt x="25091" y="132039"/>
                  </a:lnTo>
                  <a:cubicBezTo>
                    <a:pt x="23854" y="137284"/>
                    <a:pt x="22942" y="142596"/>
                    <a:pt x="22362" y="147952"/>
                  </a:cubicBezTo>
                  <a:cubicBezTo>
                    <a:pt x="22224" y="150119"/>
                    <a:pt x="23031" y="152241"/>
                    <a:pt x="24572" y="153772"/>
                  </a:cubicBezTo>
                  <a:cubicBezTo>
                    <a:pt x="26638" y="155309"/>
                    <a:pt x="29196" y="156027"/>
                    <a:pt x="31754" y="155790"/>
                  </a:cubicBezTo>
                  <a:cubicBezTo>
                    <a:pt x="36019" y="155839"/>
                    <a:pt x="40278" y="155364"/>
                    <a:pt x="44427" y="154364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C77D250-E616-4B9A-9BC1-EE41D4B35E0D}"/>
                </a:ext>
              </a:extLst>
            </p:cNvPr>
            <p:cNvSpPr/>
            <p:nvPr/>
          </p:nvSpPr>
          <p:spPr>
            <a:xfrm>
              <a:off x="6532468" y="4343043"/>
              <a:ext cx="189574" cy="129080"/>
            </a:xfrm>
            <a:custGeom>
              <a:avLst/>
              <a:gdLst>
                <a:gd name="connsiteX0" fmla="*/ -216 w 189574"/>
                <a:gd name="connsiteY0" fmla="*/ 128931 h 129080"/>
                <a:gd name="connsiteX1" fmla="*/ 26136 w 189574"/>
                <a:gd name="connsiteY1" fmla="*/ 2822 h 129080"/>
                <a:gd name="connsiteX2" fmla="*/ 47621 w 189574"/>
                <a:gd name="connsiteY2" fmla="*/ 2822 h 129080"/>
                <a:gd name="connsiteX3" fmla="*/ 43202 w 189574"/>
                <a:gd name="connsiteY3" fmla="*/ 23604 h 129080"/>
                <a:gd name="connsiteX4" fmla="*/ 64626 w 189574"/>
                <a:gd name="connsiteY4" fmla="*/ 5077 h 129080"/>
                <a:gd name="connsiteX5" fmla="*/ 85100 w 189574"/>
                <a:gd name="connsiteY5" fmla="*/ -30 h 129080"/>
                <a:gd name="connsiteX6" fmla="*/ 104740 w 189574"/>
                <a:gd name="connsiteY6" fmla="*/ 6205 h 129080"/>
                <a:gd name="connsiteX7" fmla="*/ 115126 w 189574"/>
                <a:gd name="connsiteY7" fmla="*/ 23604 h 129080"/>
                <a:gd name="connsiteX8" fmla="*/ 135363 w 189574"/>
                <a:gd name="connsiteY8" fmla="*/ 5851 h 129080"/>
                <a:gd name="connsiteX9" fmla="*/ 157737 w 189574"/>
                <a:gd name="connsiteY9" fmla="*/ -30 h 129080"/>
                <a:gd name="connsiteX10" fmla="*/ 181415 w 189574"/>
                <a:gd name="connsiteY10" fmla="*/ 7454 h 129080"/>
                <a:gd name="connsiteX11" fmla="*/ 189310 w 189574"/>
                <a:gd name="connsiteY11" fmla="*/ 28457 h 129080"/>
                <a:gd name="connsiteX12" fmla="*/ 186581 w 189574"/>
                <a:gd name="connsiteY12" fmla="*/ 47692 h 129080"/>
                <a:gd name="connsiteX13" fmla="*/ 169609 w 189574"/>
                <a:gd name="connsiteY13" fmla="*/ 128942 h 129080"/>
                <a:gd name="connsiteX14" fmla="*/ 148124 w 189574"/>
                <a:gd name="connsiteY14" fmla="*/ 128942 h 129080"/>
                <a:gd name="connsiteX15" fmla="*/ 165455 w 189574"/>
                <a:gd name="connsiteY15" fmla="*/ 45581 h 129080"/>
                <a:gd name="connsiteX16" fmla="*/ 167709 w 189574"/>
                <a:gd name="connsiteY16" fmla="*/ 30978 h 129080"/>
                <a:gd name="connsiteX17" fmla="*/ 163792 w 189574"/>
                <a:gd name="connsiteY17" fmla="*/ 21239 h 129080"/>
                <a:gd name="connsiteX18" fmla="*/ 152743 w 189574"/>
                <a:gd name="connsiteY18" fmla="*/ 17674 h 129080"/>
                <a:gd name="connsiteX19" fmla="*/ 133175 w 189574"/>
                <a:gd name="connsiteY19" fmla="*/ 23483 h 129080"/>
                <a:gd name="connsiteX20" fmla="*/ 117706 w 189574"/>
                <a:gd name="connsiteY20" fmla="*/ 38743 h 129080"/>
                <a:gd name="connsiteX21" fmla="*/ 108032 w 189574"/>
                <a:gd name="connsiteY21" fmla="*/ 67778 h 129080"/>
                <a:gd name="connsiteX22" fmla="*/ 95216 w 189574"/>
                <a:gd name="connsiteY22" fmla="*/ 128931 h 129080"/>
                <a:gd name="connsiteX23" fmla="*/ 73730 w 189574"/>
                <a:gd name="connsiteY23" fmla="*/ 128931 h 129080"/>
                <a:gd name="connsiteX24" fmla="*/ 91536 w 189574"/>
                <a:gd name="connsiteY24" fmla="*/ 43812 h 129080"/>
                <a:gd name="connsiteX25" fmla="*/ 93437 w 189574"/>
                <a:gd name="connsiteY25" fmla="*/ 31464 h 129080"/>
                <a:gd name="connsiteX26" fmla="*/ 89569 w 189574"/>
                <a:gd name="connsiteY26" fmla="*/ 21487 h 129080"/>
                <a:gd name="connsiteX27" fmla="*/ 79542 w 189574"/>
                <a:gd name="connsiteY27" fmla="*/ 17684 h 129080"/>
                <a:gd name="connsiteX28" fmla="*/ 60372 w 189574"/>
                <a:gd name="connsiteY28" fmla="*/ 23505 h 129080"/>
                <a:gd name="connsiteX29" fmla="*/ 44053 w 189574"/>
                <a:gd name="connsiteY29" fmla="*/ 39716 h 129080"/>
                <a:gd name="connsiteX30" fmla="*/ 33727 w 189574"/>
                <a:gd name="connsiteY30" fmla="*/ 69342 h 129080"/>
                <a:gd name="connsiteX31" fmla="*/ 21264 w 189574"/>
                <a:gd name="connsiteY31" fmla="*/ 128953 h 12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574" h="129080">
                  <a:moveTo>
                    <a:pt x="-216" y="128931"/>
                  </a:moveTo>
                  <a:lnTo>
                    <a:pt x="26136" y="2822"/>
                  </a:lnTo>
                  <a:lnTo>
                    <a:pt x="47621" y="2822"/>
                  </a:lnTo>
                  <a:lnTo>
                    <a:pt x="43202" y="23604"/>
                  </a:lnTo>
                  <a:cubicBezTo>
                    <a:pt x="49268" y="16286"/>
                    <a:pt x="56510" y="10024"/>
                    <a:pt x="64626" y="5077"/>
                  </a:cubicBezTo>
                  <a:cubicBezTo>
                    <a:pt x="70913" y="1678"/>
                    <a:pt x="77957" y="-80"/>
                    <a:pt x="85100" y="-30"/>
                  </a:cubicBezTo>
                  <a:cubicBezTo>
                    <a:pt x="92171" y="-279"/>
                    <a:pt x="99105" y="1927"/>
                    <a:pt x="104740" y="6205"/>
                  </a:cubicBezTo>
                  <a:cubicBezTo>
                    <a:pt x="110143" y="10599"/>
                    <a:pt x="113822" y="16761"/>
                    <a:pt x="115126" y="23604"/>
                  </a:cubicBezTo>
                  <a:cubicBezTo>
                    <a:pt x="120667" y="16441"/>
                    <a:pt x="127540" y="10411"/>
                    <a:pt x="135363" y="5851"/>
                  </a:cubicBezTo>
                  <a:cubicBezTo>
                    <a:pt x="142191" y="1999"/>
                    <a:pt x="149898" y="-30"/>
                    <a:pt x="157737" y="-30"/>
                  </a:cubicBezTo>
                  <a:cubicBezTo>
                    <a:pt x="166300" y="-688"/>
                    <a:pt x="174786" y="1999"/>
                    <a:pt x="181415" y="7454"/>
                  </a:cubicBezTo>
                  <a:cubicBezTo>
                    <a:pt x="186907" y="13020"/>
                    <a:pt x="189774" y="20653"/>
                    <a:pt x="189310" y="28457"/>
                  </a:cubicBezTo>
                  <a:cubicBezTo>
                    <a:pt x="188962" y="34935"/>
                    <a:pt x="188050" y="41374"/>
                    <a:pt x="186581" y="47692"/>
                  </a:cubicBezTo>
                  <a:lnTo>
                    <a:pt x="169609" y="128942"/>
                  </a:lnTo>
                  <a:lnTo>
                    <a:pt x="148124" y="128942"/>
                  </a:lnTo>
                  <a:lnTo>
                    <a:pt x="165455" y="45581"/>
                  </a:lnTo>
                  <a:cubicBezTo>
                    <a:pt x="166665" y="40794"/>
                    <a:pt x="167416" y="35908"/>
                    <a:pt x="167709" y="30978"/>
                  </a:cubicBezTo>
                  <a:cubicBezTo>
                    <a:pt x="167891" y="27313"/>
                    <a:pt x="166460" y="23753"/>
                    <a:pt x="163792" y="21239"/>
                  </a:cubicBezTo>
                  <a:cubicBezTo>
                    <a:pt x="160693" y="18690"/>
                    <a:pt x="156743" y="17419"/>
                    <a:pt x="152743" y="17674"/>
                  </a:cubicBezTo>
                  <a:cubicBezTo>
                    <a:pt x="145821" y="17828"/>
                    <a:pt x="139064" y="19835"/>
                    <a:pt x="133175" y="23483"/>
                  </a:cubicBezTo>
                  <a:cubicBezTo>
                    <a:pt x="126772" y="27131"/>
                    <a:pt x="121440" y="32392"/>
                    <a:pt x="117706" y="38743"/>
                  </a:cubicBezTo>
                  <a:cubicBezTo>
                    <a:pt x="113043" y="47880"/>
                    <a:pt x="109784" y="57668"/>
                    <a:pt x="108032" y="67778"/>
                  </a:cubicBezTo>
                  <a:lnTo>
                    <a:pt x="95216" y="128931"/>
                  </a:lnTo>
                  <a:lnTo>
                    <a:pt x="73730" y="128931"/>
                  </a:lnTo>
                  <a:lnTo>
                    <a:pt x="91536" y="43812"/>
                  </a:lnTo>
                  <a:cubicBezTo>
                    <a:pt x="92552" y="39766"/>
                    <a:pt x="93188" y="35631"/>
                    <a:pt x="93437" y="31464"/>
                  </a:cubicBezTo>
                  <a:cubicBezTo>
                    <a:pt x="93586" y="27744"/>
                    <a:pt x="92188" y="24129"/>
                    <a:pt x="89569" y="21487"/>
                  </a:cubicBezTo>
                  <a:cubicBezTo>
                    <a:pt x="86884" y="18906"/>
                    <a:pt x="83260" y="17535"/>
                    <a:pt x="79542" y="17684"/>
                  </a:cubicBezTo>
                  <a:cubicBezTo>
                    <a:pt x="72747" y="17889"/>
                    <a:pt x="66134" y="19901"/>
                    <a:pt x="60372" y="23505"/>
                  </a:cubicBezTo>
                  <a:cubicBezTo>
                    <a:pt x="53638" y="27429"/>
                    <a:pt x="48025" y="33011"/>
                    <a:pt x="44053" y="39716"/>
                  </a:cubicBezTo>
                  <a:cubicBezTo>
                    <a:pt x="39020" y="48963"/>
                    <a:pt x="35534" y="58967"/>
                    <a:pt x="33727" y="69342"/>
                  </a:cubicBezTo>
                  <a:lnTo>
                    <a:pt x="21264" y="128953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C6C981-3E47-4B59-BF0C-F4BEE67B14C5}"/>
                </a:ext>
              </a:extLst>
            </p:cNvPr>
            <p:cNvSpPr/>
            <p:nvPr/>
          </p:nvSpPr>
          <p:spPr>
            <a:xfrm>
              <a:off x="6736427" y="4343078"/>
              <a:ext cx="117279" cy="131914"/>
            </a:xfrm>
            <a:custGeom>
              <a:avLst/>
              <a:gdLst>
                <a:gd name="connsiteX0" fmla="*/ 82197 w 117279"/>
                <a:gd name="connsiteY0" fmla="*/ 113220 h 131914"/>
                <a:gd name="connsiteX1" fmla="*/ 60717 w 117279"/>
                <a:gd name="connsiteY1" fmla="*/ 127293 h 131914"/>
                <a:gd name="connsiteX2" fmla="*/ 38619 w 117279"/>
                <a:gd name="connsiteY2" fmla="*/ 131747 h 131914"/>
                <a:gd name="connsiteX3" fmla="*/ 10488 w 117279"/>
                <a:gd name="connsiteY3" fmla="*/ 121478 h 131914"/>
                <a:gd name="connsiteX4" fmla="*/ -197 w 117279"/>
                <a:gd name="connsiteY4" fmla="*/ 95174 h 131914"/>
                <a:gd name="connsiteX5" fmla="*/ 4609 w 117279"/>
                <a:gd name="connsiteY5" fmla="*/ 76470 h 131914"/>
                <a:gd name="connsiteX6" fmla="*/ 17371 w 117279"/>
                <a:gd name="connsiteY6" fmla="*/ 63409 h 131914"/>
                <a:gd name="connsiteX7" fmla="*/ 36834 w 117279"/>
                <a:gd name="connsiteY7" fmla="*/ 56340 h 131914"/>
                <a:gd name="connsiteX8" fmla="*/ 64314 w 117279"/>
                <a:gd name="connsiteY8" fmla="*/ 54085 h 131914"/>
                <a:gd name="connsiteX9" fmla="*/ 93334 w 117279"/>
                <a:gd name="connsiteY9" fmla="*/ 49812 h 131914"/>
                <a:gd name="connsiteX10" fmla="*/ 95826 w 117279"/>
                <a:gd name="connsiteY10" fmla="*/ 35204 h 131914"/>
                <a:gd name="connsiteX11" fmla="*/ 90367 w 117279"/>
                <a:gd name="connsiteY11" fmla="*/ 23447 h 131914"/>
                <a:gd name="connsiteX12" fmla="*/ 68529 w 117279"/>
                <a:gd name="connsiteY12" fmla="*/ 17511 h 131914"/>
                <a:gd name="connsiteX13" fmla="*/ 46392 w 117279"/>
                <a:gd name="connsiteY13" fmla="*/ 23509 h 131914"/>
                <a:gd name="connsiteX14" fmla="*/ 33868 w 117279"/>
                <a:gd name="connsiteY14" fmla="*/ 40549 h 131914"/>
                <a:gd name="connsiteX15" fmla="*/ 12151 w 117279"/>
                <a:gd name="connsiteY15" fmla="*/ 38647 h 131914"/>
                <a:gd name="connsiteX16" fmla="*/ 33216 w 117279"/>
                <a:gd name="connsiteY16" fmla="*/ 9906 h 131914"/>
                <a:gd name="connsiteX17" fmla="*/ 69595 w 117279"/>
                <a:gd name="connsiteY17" fmla="*/ -43 h 131914"/>
                <a:gd name="connsiteX18" fmla="*/ 106610 w 117279"/>
                <a:gd name="connsiteY18" fmla="*/ 11122 h 131914"/>
                <a:gd name="connsiteX19" fmla="*/ 117057 w 117279"/>
                <a:gd name="connsiteY19" fmla="*/ 32733 h 131914"/>
                <a:gd name="connsiteX20" fmla="*/ 114090 w 117279"/>
                <a:gd name="connsiteY20" fmla="*/ 56124 h 131914"/>
                <a:gd name="connsiteX21" fmla="*/ 107107 w 117279"/>
                <a:gd name="connsiteY21" fmla="*/ 87453 h 131914"/>
                <a:gd name="connsiteX22" fmla="*/ 103792 w 117279"/>
                <a:gd name="connsiteY22" fmla="*/ 111772 h 131914"/>
                <a:gd name="connsiteX23" fmla="*/ 106400 w 117279"/>
                <a:gd name="connsiteY23" fmla="*/ 128868 h 131914"/>
                <a:gd name="connsiteX24" fmla="*/ 84683 w 117279"/>
                <a:gd name="connsiteY24" fmla="*/ 128868 h 131914"/>
                <a:gd name="connsiteX25" fmla="*/ 82197 w 117279"/>
                <a:gd name="connsiteY25" fmla="*/ 113220 h 131914"/>
                <a:gd name="connsiteX26" fmla="*/ 90152 w 117279"/>
                <a:gd name="connsiteY26" fmla="*/ 65012 h 131914"/>
                <a:gd name="connsiteX27" fmla="*/ 80479 w 117279"/>
                <a:gd name="connsiteY27" fmla="*/ 67743 h 131914"/>
                <a:gd name="connsiteX28" fmla="*/ 63209 w 117279"/>
                <a:gd name="connsiteY28" fmla="*/ 69760 h 131914"/>
                <a:gd name="connsiteX29" fmla="*/ 36741 w 117279"/>
                <a:gd name="connsiteY29" fmla="*/ 73977 h 131914"/>
                <a:gd name="connsiteX30" fmla="*/ 25106 w 117279"/>
                <a:gd name="connsiteY30" fmla="*/ 82108 h 131914"/>
                <a:gd name="connsiteX31" fmla="*/ 21189 w 117279"/>
                <a:gd name="connsiteY31" fmla="*/ 94461 h 131914"/>
                <a:gd name="connsiteX32" fmla="*/ 27421 w 117279"/>
                <a:gd name="connsiteY32" fmla="*/ 109302 h 131914"/>
                <a:gd name="connsiteX33" fmla="*/ 45165 w 117279"/>
                <a:gd name="connsiteY33" fmla="*/ 115122 h 131914"/>
                <a:gd name="connsiteX34" fmla="*/ 81246 w 117279"/>
                <a:gd name="connsiteY34" fmla="*/ 93748 h 131914"/>
                <a:gd name="connsiteX35" fmla="*/ 90152 w 117279"/>
                <a:gd name="connsiteY35" fmla="*/ 65012 h 13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7279" h="131914">
                  <a:moveTo>
                    <a:pt x="82197" y="113220"/>
                  </a:moveTo>
                  <a:cubicBezTo>
                    <a:pt x="75788" y="118969"/>
                    <a:pt x="68545" y="123716"/>
                    <a:pt x="60717" y="127293"/>
                  </a:cubicBezTo>
                  <a:cubicBezTo>
                    <a:pt x="53734" y="130283"/>
                    <a:pt x="46215" y="131797"/>
                    <a:pt x="38619" y="131747"/>
                  </a:cubicBezTo>
                  <a:cubicBezTo>
                    <a:pt x="28249" y="132217"/>
                    <a:pt x="18117" y="128520"/>
                    <a:pt x="10488" y="121478"/>
                  </a:cubicBezTo>
                  <a:cubicBezTo>
                    <a:pt x="3361" y="114624"/>
                    <a:pt x="-523" y="105062"/>
                    <a:pt x="-197" y="95174"/>
                  </a:cubicBezTo>
                  <a:cubicBezTo>
                    <a:pt x="-324" y="88619"/>
                    <a:pt x="1339" y="82152"/>
                    <a:pt x="4609" y="76470"/>
                  </a:cubicBezTo>
                  <a:cubicBezTo>
                    <a:pt x="7725" y="71136"/>
                    <a:pt x="12112" y="66648"/>
                    <a:pt x="17371" y="63409"/>
                  </a:cubicBezTo>
                  <a:cubicBezTo>
                    <a:pt x="23365" y="59866"/>
                    <a:pt x="29967" y="57473"/>
                    <a:pt x="36834" y="56340"/>
                  </a:cubicBezTo>
                  <a:cubicBezTo>
                    <a:pt x="45939" y="55013"/>
                    <a:pt x="55115" y="54262"/>
                    <a:pt x="64314" y="54085"/>
                  </a:cubicBezTo>
                  <a:cubicBezTo>
                    <a:pt x="74147" y="54123"/>
                    <a:pt x="83931" y="52681"/>
                    <a:pt x="93334" y="49812"/>
                  </a:cubicBezTo>
                  <a:cubicBezTo>
                    <a:pt x="94815" y="45076"/>
                    <a:pt x="95649" y="40162"/>
                    <a:pt x="95826" y="35204"/>
                  </a:cubicBezTo>
                  <a:cubicBezTo>
                    <a:pt x="96019" y="30633"/>
                    <a:pt x="93980" y="26250"/>
                    <a:pt x="90367" y="23447"/>
                  </a:cubicBezTo>
                  <a:cubicBezTo>
                    <a:pt x="83959" y="19076"/>
                    <a:pt x="76269" y="16981"/>
                    <a:pt x="68529" y="17511"/>
                  </a:cubicBezTo>
                  <a:cubicBezTo>
                    <a:pt x="60706" y="17174"/>
                    <a:pt x="52977" y="19269"/>
                    <a:pt x="46392" y="23509"/>
                  </a:cubicBezTo>
                  <a:cubicBezTo>
                    <a:pt x="40508" y="27709"/>
                    <a:pt x="36116" y="33678"/>
                    <a:pt x="33868" y="40549"/>
                  </a:cubicBezTo>
                  <a:lnTo>
                    <a:pt x="12151" y="38647"/>
                  </a:lnTo>
                  <a:cubicBezTo>
                    <a:pt x="15902" y="27051"/>
                    <a:pt x="23288" y="16970"/>
                    <a:pt x="33216" y="9906"/>
                  </a:cubicBezTo>
                  <a:cubicBezTo>
                    <a:pt x="44027" y="2919"/>
                    <a:pt x="56734" y="-552"/>
                    <a:pt x="69595" y="-43"/>
                  </a:cubicBezTo>
                  <a:cubicBezTo>
                    <a:pt x="82859" y="-767"/>
                    <a:pt x="95953" y="3185"/>
                    <a:pt x="106610" y="11122"/>
                  </a:cubicBezTo>
                  <a:cubicBezTo>
                    <a:pt x="113361" y="16229"/>
                    <a:pt x="117250" y="24266"/>
                    <a:pt x="117057" y="32733"/>
                  </a:cubicBezTo>
                  <a:cubicBezTo>
                    <a:pt x="116913" y="40615"/>
                    <a:pt x="115919" y="48458"/>
                    <a:pt x="114090" y="56124"/>
                  </a:cubicBezTo>
                  <a:lnTo>
                    <a:pt x="107107" y="87453"/>
                  </a:lnTo>
                  <a:cubicBezTo>
                    <a:pt x="105157" y="95423"/>
                    <a:pt x="104046" y="103570"/>
                    <a:pt x="103792" y="111772"/>
                  </a:cubicBezTo>
                  <a:cubicBezTo>
                    <a:pt x="104052" y="117548"/>
                    <a:pt x="104925" y="123280"/>
                    <a:pt x="106400" y="128868"/>
                  </a:cubicBezTo>
                  <a:lnTo>
                    <a:pt x="84683" y="128868"/>
                  </a:lnTo>
                  <a:cubicBezTo>
                    <a:pt x="83335" y="123750"/>
                    <a:pt x="82500" y="118504"/>
                    <a:pt x="82197" y="113220"/>
                  </a:cubicBezTo>
                  <a:close/>
                  <a:moveTo>
                    <a:pt x="90152" y="65012"/>
                  </a:moveTo>
                  <a:cubicBezTo>
                    <a:pt x="87025" y="66234"/>
                    <a:pt x="83782" y="67151"/>
                    <a:pt x="80479" y="67743"/>
                  </a:cubicBezTo>
                  <a:cubicBezTo>
                    <a:pt x="77037" y="68378"/>
                    <a:pt x="71280" y="69053"/>
                    <a:pt x="63209" y="69760"/>
                  </a:cubicBezTo>
                  <a:cubicBezTo>
                    <a:pt x="54264" y="70263"/>
                    <a:pt x="45398" y="71678"/>
                    <a:pt x="36741" y="73977"/>
                  </a:cubicBezTo>
                  <a:cubicBezTo>
                    <a:pt x="32078" y="75343"/>
                    <a:pt x="27990" y="78195"/>
                    <a:pt x="25106" y="82108"/>
                  </a:cubicBezTo>
                  <a:cubicBezTo>
                    <a:pt x="22537" y="85711"/>
                    <a:pt x="21161" y="90034"/>
                    <a:pt x="21189" y="94461"/>
                  </a:cubicBezTo>
                  <a:cubicBezTo>
                    <a:pt x="21018" y="100077"/>
                    <a:pt x="23294" y="105493"/>
                    <a:pt x="27421" y="109302"/>
                  </a:cubicBezTo>
                  <a:cubicBezTo>
                    <a:pt x="32365" y="113458"/>
                    <a:pt x="38724" y="115547"/>
                    <a:pt x="45165" y="115122"/>
                  </a:cubicBezTo>
                  <a:cubicBezTo>
                    <a:pt x="60142" y="114956"/>
                    <a:pt x="73899" y="106809"/>
                    <a:pt x="81246" y="93748"/>
                  </a:cubicBezTo>
                  <a:cubicBezTo>
                    <a:pt x="85782" y="84728"/>
                    <a:pt x="88793" y="75016"/>
                    <a:pt x="90152" y="65012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3E3A2B-80CB-425D-AFA1-1252049BC558}"/>
                </a:ext>
              </a:extLst>
            </p:cNvPr>
            <p:cNvSpPr/>
            <p:nvPr/>
          </p:nvSpPr>
          <p:spPr>
            <a:xfrm>
              <a:off x="6873351" y="4300156"/>
              <a:ext cx="64515" cy="174129"/>
            </a:xfrm>
            <a:custGeom>
              <a:avLst/>
              <a:gdLst>
                <a:gd name="connsiteX0" fmla="*/ 44472 w 64515"/>
                <a:gd name="connsiteY0" fmla="*/ 154364 h 174129"/>
                <a:gd name="connsiteX1" fmla="*/ 40897 w 64515"/>
                <a:gd name="connsiteY1" fmla="*/ 171940 h 174129"/>
                <a:gd name="connsiteX2" fmla="*/ 25942 w 64515"/>
                <a:gd name="connsiteY2" fmla="*/ 173957 h 174129"/>
                <a:gd name="connsiteX3" fmla="*/ 5502 w 64515"/>
                <a:gd name="connsiteY3" fmla="*/ 167662 h 174129"/>
                <a:gd name="connsiteX4" fmla="*/ -200 w 64515"/>
                <a:gd name="connsiteY4" fmla="*/ 154723 h 174129"/>
                <a:gd name="connsiteX5" fmla="*/ 2888 w 64515"/>
                <a:gd name="connsiteY5" fmla="*/ 135604 h 174129"/>
                <a:gd name="connsiteX6" fmla="*/ 18247 w 64515"/>
                <a:gd name="connsiteY6" fmla="*/ 62336 h 174129"/>
                <a:gd name="connsiteX7" fmla="*/ 1275 w 64515"/>
                <a:gd name="connsiteY7" fmla="*/ 62336 h 174129"/>
                <a:gd name="connsiteX8" fmla="*/ 4717 w 64515"/>
                <a:gd name="connsiteY8" fmla="*/ 45710 h 174129"/>
                <a:gd name="connsiteX9" fmla="*/ 21688 w 64515"/>
                <a:gd name="connsiteY9" fmla="*/ 45710 h 174129"/>
                <a:gd name="connsiteX10" fmla="*/ 28219 w 64515"/>
                <a:gd name="connsiteY10" fmla="*/ 14719 h 174129"/>
                <a:gd name="connsiteX11" fmla="*/ 52786 w 64515"/>
                <a:gd name="connsiteY11" fmla="*/ -128 h 174129"/>
                <a:gd name="connsiteX12" fmla="*/ 43173 w 64515"/>
                <a:gd name="connsiteY12" fmla="*/ 45710 h 174129"/>
                <a:gd name="connsiteX13" fmla="*/ 64300 w 64515"/>
                <a:gd name="connsiteY13" fmla="*/ 45710 h 174129"/>
                <a:gd name="connsiteX14" fmla="*/ 60741 w 64515"/>
                <a:gd name="connsiteY14" fmla="*/ 62336 h 174129"/>
                <a:gd name="connsiteX15" fmla="*/ 39748 w 64515"/>
                <a:gd name="connsiteY15" fmla="*/ 62336 h 174129"/>
                <a:gd name="connsiteX16" fmla="*/ 25147 w 64515"/>
                <a:gd name="connsiteY16" fmla="*/ 132039 h 174129"/>
                <a:gd name="connsiteX17" fmla="*/ 22418 w 64515"/>
                <a:gd name="connsiteY17" fmla="*/ 147952 h 174129"/>
                <a:gd name="connsiteX18" fmla="*/ 24627 w 64515"/>
                <a:gd name="connsiteY18" fmla="*/ 153772 h 174129"/>
                <a:gd name="connsiteX19" fmla="*/ 31809 w 64515"/>
                <a:gd name="connsiteY19" fmla="*/ 155790 h 174129"/>
                <a:gd name="connsiteX20" fmla="*/ 44472 w 64515"/>
                <a:gd name="connsiteY20" fmla="*/ 154364 h 1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515" h="174129">
                  <a:moveTo>
                    <a:pt x="44472" y="154364"/>
                  </a:moveTo>
                  <a:lnTo>
                    <a:pt x="40897" y="171940"/>
                  </a:lnTo>
                  <a:cubicBezTo>
                    <a:pt x="36019" y="173250"/>
                    <a:pt x="30992" y="173924"/>
                    <a:pt x="25942" y="173957"/>
                  </a:cubicBezTo>
                  <a:cubicBezTo>
                    <a:pt x="18600" y="174350"/>
                    <a:pt x="11352" y="172122"/>
                    <a:pt x="5502" y="167662"/>
                  </a:cubicBezTo>
                  <a:cubicBezTo>
                    <a:pt x="1690" y="164473"/>
                    <a:pt x="-421" y="159692"/>
                    <a:pt x="-200" y="154723"/>
                  </a:cubicBezTo>
                  <a:cubicBezTo>
                    <a:pt x="353" y="148283"/>
                    <a:pt x="1386" y="141889"/>
                    <a:pt x="2888" y="135604"/>
                  </a:cubicBezTo>
                  <a:lnTo>
                    <a:pt x="18247" y="62336"/>
                  </a:lnTo>
                  <a:lnTo>
                    <a:pt x="1275" y="62336"/>
                  </a:lnTo>
                  <a:lnTo>
                    <a:pt x="4717" y="45710"/>
                  </a:lnTo>
                  <a:lnTo>
                    <a:pt x="21688" y="45710"/>
                  </a:lnTo>
                  <a:lnTo>
                    <a:pt x="28219" y="14719"/>
                  </a:lnTo>
                  <a:lnTo>
                    <a:pt x="52786" y="-128"/>
                  </a:lnTo>
                  <a:lnTo>
                    <a:pt x="43173" y="45710"/>
                  </a:lnTo>
                  <a:lnTo>
                    <a:pt x="64300" y="45710"/>
                  </a:lnTo>
                  <a:lnTo>
                    <a:pt x="60741" y="62336"/>
                  </a:lnTo>
                  <a:lnTo>
                    <a:pt x="39748" y="62336"/>
                  </a:lnTo>
                  <a:lnTo>
                    <a:pt x="25147" y="132039"/>
                  </a:lnTo>
                  <a:cubicBezTo>
                    <a:pt x="23909" y="137284"/>
                    <a:pt x="22998" y="142596"/>
                    <a:pt x="22418" y="147952"/>
                  </a:cubicBezTo>
                  <a:cubicBezTo>
                    <a:pt x="22274" y="150119"/>
                    <a:pt x="23081" y="152246"/>
                    <a:pt x="24627" y="153772"/>
                  </a:cubicBezTo>
                  <a:cubicBezTo>
                    <a:pt x="26694" y="155309"/>
                    <a:pt x="29246" y="156027"/>
                    <a:pt x="31809" y="155790"/>
                  </a:cubicBezTo>
                  <a:cubicBezTo>
                    <a:pt x="36074" y="155839"/>
                    <a:pt x="40328" y="155364"/>
                    <a:pt x="44472" y="154364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92E2DFE-DFC8-46DF-852F-9C5904B7AFC0}"/>
                </a:ext>
              </a:extLst>
            </p:cNvPr>
            <p:cNvSpPr/>
            <p:nvPr/>
          </p:nvSpPr>
          <p:spPr>
            <a:xfrm>
              <a:off x="6939695" y="4300156"/>
              <a:ext cx="64465" cy="174129"/>
            </a:xfrm>
            <a:custGeom>
              <a:avLst/>
              <a:gdLst>
                <a:gd name="connsiteX0" fmla="*/ 44449 w 64465"/>
                <a:gd name="connsiteY0" fmla="*/ 154364 h 174129"/>
                <a:gd name="connsiteX1" fmla="*/ 40892 w 64465"/>
                <a:gd name="connsiteY1" fmla="*/ 171940 h 174129"/>
                <a:gd name="connsiteX2" fmla="*/ 25937 w 64465"/>
                <a:gd name="connsiteY2" fmla="*/ 173957 h 174129"/>
                <a:gd name="connsiteX3" fmla="*/ 5496 w 64465"/>
                <a:gd name="connsiteY3" fmla="*/ 167662 h 174129"/>
                <a:gd name="connsiteX4" fmla="*/ -200 w 64465"/>
                <a:gd name="connsiteY4" fmla="*/ 154723 h 174129"/>
                <a:gd name="connsiteX5" fmla="*/ 2888 w 64465"/>
                <a:gd name="connsiteY5" fmla="*/ 135604 h 174129"/>
                <a:gd name="connsiteX6" fmla="*/ 18197 w 64465"/>
                <a:gd name="connsiteY6" fmla="*/ 62336 h 174129"/>
                <a:gd name="connsiteX7" fmla="*/ 1225 w 64465"/>
                <a:gd name="connsiteY7" fmla="*/ 62336 h 174129"/>
                <a:gd name="connsiteX8" fmla="*/ 4667 w 64465"/>
                <a:gd name="connsiteY8" fmla="*/ 45710 h 174129"/>
                <a:gd name="connsiteX9" fmla="*/ 21639 w 64465"/>
                <a:gd name="connsiteY9" fmla="*/ 45710 h 174129"/>
                <a:gd name="connsiteX10" fmla="*/ 28169 w 64465"/>
                <a:gd name="connsiteY10" fmla="*/ 14719 h 174129"/>
                <a:gd name="connsiteX11" fmla="*/ 52736 w 64465"/>
                <a:gd name="connsiteY11" fmla="*/ -128 h 174129"/>
                <a:gd name="connsiteX12" fmla="*/ 43124 w 64465"/>
                <a:gd name="connsiteY12" fmla="*/ 45710 h 174129"/>
                <a:gd name="connsiteX13" fmla="*/ 64250 w 64465"/>
                <a:gd name="connsiteY13" fmla="*/ 45710 h 174129"/>
                <a:gd name="connsiteX14" fmla="*/ 60692 w 64465"/>
                <a:gd name="connsiteY14" fmla="*/ 62336 h 174129"/>
                <a:gd name="connsiteX15" fmla="*/ 39698 w 64465"/>
                <a:gd name="connsiteY15" fmla="*/ 62336 h 174129"/>
                <a:gd name="connsiteX16" fmla="*/ 25097 w 64465"/>
                <a:gd name="connsiteY16" fmla="*/ 132039 h 174129"/>
                <a:gd name="connsiteX17" fmla="*/ 22368 w 64465"/>
                <a:gd name="connsiteY17" fmla="*/ 147952 h 174129"/>
                <a:gd name="connsiteX18" fmla="*/ 24578 w 64465"/>
                <a:gd name="connsiteY18" fmla="*/ 153772 h 174129"/>
                <a:gd name="connsiteX19" fmla="*/ 31759 w 64465"/>
                <a:gd name="connsiteY19" fmla="*/ 155790 h 174129"/>
                <a:gd name="connsiteX20" fmla="*/ 44449 w 64465"/>
                <a:gd name="connsiteY20" fmla="*/ 154364 h 17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465" h="174129">
                  <a:moveTo>
                    <a:pt x="44449" y="154364"/>
                  </a:moveTo>
                  <a:lnTo>
                    <a:pt x="40892" y="171940"/>
                  </a:lnTo>
                  <a:cubicBezTo>
                    <a:pt x="36013" y="173250"/>
                    <a:pt x="30986" y="173924"/>
                    <a:pt x="25937" y="173957"/>
                  </a:cubicBezTo>
                  <a:cubicBezTo>
                    <a:pt x="18594" y="174350"/>
                    <a:pt x="11346" y="172117"/>
                    <a:pt x="5496" y="167662"/>
                  </a:cubicBezTo>
                  <a:cubicBezTo>
                    <a:pt x="1684" y="164473"/>
                    <a:pt x="-421" y="159686"/>
                    <a:pt x="-200" y="154723"/>
                  </a:cubicBezTo>
                  <a:cubicBezTo>
                    <a:pt x="352" y="148283"/>
                    <a:pt x="1385" y="141889"/>
                    <a:pt x="2888" y="135604"/>
                  </a:cubicBezTo>
                  <a:lnTo>
                    <a:pt x="18197" y="62336"/>
                  </a:lnTo>
                  <a:lnTo>
                    <a:pt x="1225" y="62336"/>
                  </a:lnTo>
                  <a:lnTo>
                    <a:pt x="4667" y="45710"/>
                  </a:lnTo>
                  <a:lnTo>
                    <a:pt x="21639" y="45710"/>
                  </a:lnTo>
                  <a:lnTo>
                    <a:pt x="28169" y="14719"/>
                  </a:lnTo>
                  <a:lnTo>
                    <a:pt x="52736" y="-128"/>
                  </a:lnTo>
                  <a:lnTo>
                    <a:pt x="43124" y="45710"/>
                  </a:lnTo>
                  <a:lnTo>
                    <a:pt x="64250" y="45710"/>
                  </a:lnTo>
                  <a:lnTo>
                    <a:pt x="60692" y="62336"/>
                  </a:lnTo>
                  <a:lnTo>
                    <a:pt x="39698" y="62336"/>
                  </a:lnTo>
                  <a:lnTo>
                    <a:pt x="25097" y="132039"/>
                  </a:lnTo>
                  <a:cubicBezTo>
                    <a:pt x="23859" y="137284"/>
                    <a:pt x="22948" y="142596"/>
                    <a:pt x="22368" y="147952"/>
                  </a:cubicBezTo>
                  <a:cubicBezTo>
                    <a:pt x="22224" y="150119"/>
                    <a:pt x="23031" y="152246"/>
                    <a:pt x="24578" y="153772"/>
                  </a:cubicBezTo>
                  <a:cubicBezTo>
                    <a:pt x="26638" y="155309"/>
                    <a:pt x="29196" y="156027"/>
                    <a:pt x="31759" y="155790"/>
                  </a:cubicBezTo>
                  <a:cubicBezTo>
                    <a:pt x="36030" y="155845"/>
                    <a:pt x="40295" y="155364"/>
                    <a:pt x="44449" y="154364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3F25D5-32F4-4811-B3A0-0E5DD74ED1C7}"/>
                </a:ext>
              </a:extLst>
            </p:cNvPr>
            <p:cNvSpPr/>
            <p:nvPr/>
          </p:nvSpPr>
          <p:spPr>
            <a:xfrm>
              <a:off x="7004974" y="4343117"/>
              <a:ext cx="116761" cy="131848"/>
            </a:xfrm>
            <a:custGeom>
              <a:avLst/>
              <a:gdLst>
                <a:gd name="connsiteX0" fmla="*/ 87862 w 116761"/>
                <a:gd name="connsiteY0" fmla="*/ 85988 h 131848"/>
                <a:gd name="connsiteX1" fmla="*/ 108750 w 116761"/>
                <a:gd name="connsiteY1" fmla="*/ 88127 h 131848"/>
                <a:gd name="connsiteX2" fmla="*/ 88038 w 116761"/>
                <a:gd name="connsiteY2" fmla="*/ 117697 h 131848"/>
                <a:gd name="connsiteX3" fmla="*/ 49405 w 116761"/>
                <a:gd name="connsiteY3" fmla="*/ 131709 h 131848"/>
                <a:gd name="connsiteX4" fmla="*/ 23710 w 116761"/>
                <a:gd name="connsiteY4" fmla="*/ 125237 h 131848"/>
                <a:gd name="connsiteX5" fmla="*/ 5905 w 116761"/>
                <a:gd name="connsiteY5" fmla="*/ 106444 h 131848"/>
                <a:gd name="connsiteX6" fmla="*/ -206 w 116761"/>
                <a:gd name="connsiteY6" fmla="*/ 78300 h 131848"/>
                <a:gd name="connsiteX7" fmla="*/ 9346 w 116761"/>
                <a:gd name="connsiteY7" fmla="*/ 38222 h 131848"/>
                <a:gd name="connsiteX8" fmla="*/ 34096 w 116761"/>
                <a:gd name="connsiteY8" fmla="*/ 9364 h 131848"/>
                <a:gd name="connsiteX9" fmla="*/ 66973 w 116761"/>
                <a:gd name="connsiteY9" fmla="*/ -76 h 131848"/>
                <a:gd name="connsiteX10" fmla="*/ 102993 w 116761"/>
                <a:gd name="connsiteY10" fmla="*/ 13935 h 131848"/>
                <a:gd name="connsiteX11" fmla="*/ 116468 w 116761"/>
                <a:gd name="connsiteY11" fmla="*/ 52173 h 131848"/>
                <a:gd name="connsiteX12" fmla="*/ 114810 w 116761"/>
                <a:gd name="connsiteY12" fmla="*/ 71175 h 131848"/>
                <a:gd name="connsiteX13" fmla="*/ 21976 w 116761"/>
                <a:gd name="connsiteY13" fmla="*/ 71175 h 131848"/>
                <a:gd name="connsiteX14" fmla="*/ 21501 w 116761"/>
                <a:gd name="connsiteY14" fmla="*/ 77808 h 131848"/>
                <a:gd name="connsiteX15" fmla="*/ 29633 w 116761"/>
                <a:gd name="connsiteY15" fmla="*/ 104825 h 131848"/>
                <a:gd name="connsiteX16" fmla="*/ 49521 w 116761"/>
                <a:gd name="connsiteY16" fmla="*/ 114143 h 131848"/>
                <a:gd name="connsiteX17" fmla="*/ 71238 w 116761"/>
                <a:gd name="connsiteY17" fmla="*/ 106903 h 131848"/>
                <a:gd name="connsiteX18" fmla="*/ 87862 w 116761"/>
                <a:gd name="connsiteY18" fmla="*/ 85988 h 131848"/>
                <a:gd name="connsiteX19" fmla="*/ 25434 w 116761"/>
                <a:gd name="connsiteY19" fmla="*/ 54759 h 131848"/>
                <a:gd name="connsiteX20" fmla="*/ 96171 w 116761"/>
                <a:gd name="connsiteY20" fmla="*/ 54759 h 131848"/>
                <a:gd name="connsiteX21" fmla="*/ 96292 w 116761"/>
                <a:gd name="connsiteY21" fmla="*/ 50011 h 131848"/>
                <a:gd name="connsiteX22" fmla="*/ 88221 w 116761"/>
                <a:gd name="connsiteY22" fmla="*/ 25249 h 131848"/>
                <a:gd name="connsiteX23" fmla="*/ 67448 w 116761"/>
                <a:gd name="connsiteY23" fmla="*/ 16643 h 131848"/>
                <a:gd name="connsiteX24" fmla="*/ 42345 w 116761"/>
                <a:gd name="connsiteY24" fmla="*/ 26139 h 131848"/>
                <a:gd name="connsiteX25" fmla="*/ 25429 w 116761"/>
                <a:gd name="connsiteY25" fmla="*/ 54759 h 13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6761" h="131848">
                  <a:moveTo>
                    <a:pt x="87862" y="85988"/>
                  </a:moveTo>
                  <a:lnTo>
                    <a:pt x="108750" y="88127"/>
                  </a:lnTo>
                  <a:cubicBezTo>
                    <a:pt x="104866" y="99789"/>
                    <a:pt x="97668" y="110064"/>
                    <a:pt x="88038" y="117697"/>
                  </a:cubicBezTo>
                  <a:cubicBezTo>
                    <a:pt x="77343" y="127000"/>
                    <a:pt x="63576" y="131996"/>
                    <a:pt x="49405" y="131709"/>
                  </a:cubicBezTo>
                  <a:cubicBezTo>
                    <a:pt x="40428" y="131797"/>
                    <a:pt x="31577" y="129570"/>
                    <a:pt x="23710" y="125237"/>
                  </a:cubicBezTo>
                  <a:cubicBezTo>
                    <a:pt x="15965" y="120981"/>
                    <a:pt x="9739" y="114409"/>
                    <a:pt x="5905" y="106444"/>
                  </a:cubicBezTo>
                  <a:cubicBezTo>
                    <a:pt x="1706" y="97667"/>
                    <a:pt x="-382" y="88028"/>
                    <a:pt x="-206" y="78300"/>
                  </a:cubicBezTo>
                  <a:cubicBezTo>
                    <a:pt x="-172" y="64382"/>
                    <a:pt x="3098" y="50658"/>
                    <a:pt x="9346" y="38222"/>
                  </a:cubicBezTo>
                  <a:cubicBezTo>
                    <a:pt x="14694" y="26449"/>
                    <a:pt x="23279" y="16444"/>
                    <a:pt x="34096" y="9364"/>
                  </a:cubicBezTo>
                  <a:cubicBezTo>
                    <a:pt x="43936" y="3152"/>
                    <a:pt x="55339" y="-120"/>
                    <a:pt x="66973" y="-76"/>
                  </a:cubicBezTo>
                  <a:cubicBezTo>
                    <a:pt x="80420" y="-701"/>
                    <a:pt x="93502" y="4390"/>
                    <a:pt x="102993" y="13935"/>
                  </a:cubicBezTo>
                  <a:cubicBezTo>
                    <a:pt x="112385" y="24382"/>
                    <a:pt x="117230" y="38144"/>
                    <a:pt x="116468" y="52173"/>
                  </a:cubicBezTo>
                  <a:cubicBezTo>
                    <a:pt x="116451" y="58540"/>
                    <a:pt x="115899" y="64896"/>
                    <a:pt x="114810" y="71175"/>
                  </a:cubicBezTo>
                  <a:lnTo>
                    <a:pt x="21976" y="71175"/>
                  </a:lnTo>
                  <a:cubicBezTo>
                    <a:pt x="21677" y="73375"/>
                    <a:pt x="21517" y="75591"/>
                    <a:pt x="21501" y="77808"/>
                  </a:cubicBezTo>
                  <a:cubicBezTo>
                    <a:pt x="20832" y="87502"/>
                    <a:pt x="23727" y="97109"/>
                    <a:pt x="29633" y="104825"/>
                  </a:cubicBezTo>
                  <a:cubicBezTo>
                    <a:pt x="34511" y="110783"/>
                    <a:pt x="41825" y="114210"/>
                    <a:pt x="49521" y="114143"/>
                  </a:cubicBezTo>
                  <a:cubicBezTo>
                    <a:pt x="57327" y="114000"/>
                    <a:pt x="64907" y="111474"/>
                    <a:pt x="71238" y="106903"/>
                  </a:cubicBezTo>
                  <a:cubicBezTo>
                    <a:pt x="78680" y="101680"/>
                    <a:pt x="84453" y="94417"/>
                    <a:pt x="87862" y="85988"/>
                  </a:cubicBezTo>
                  <a:close/>
                  <a:moveTo>
                    <a:pt x="25434" y="54759"/>
                  </a:moveTo>
                  <a:lnTo>
                    <a:pt x="96171" y="54759"/>
                  </a:lnTo>
                  <a:cubicBezTo>
                    <a:pt x="96248" y="52548"/>
                    <a:pt x="96292" y="50962"/>
                    <a:pt x="96292" y="50011"/>
                  </a:cubicBezTo>
                  <a:cubicBezTo>
                    <a:pt x="96894" y="41024"/>
                    <a:pt x="94005" y="32153"/>
                    <a:pt x="88221" y="25249"/>
                  </a:cubicBezTo>
                  <a:cubicBezTo>
                    <a:pt x="82856" y="19523"/>
                    <a:pt x="75288" y="16384"/>
                    <a:pt x="67448" y="16643"/>
                  </a:cubicBezTo>
                  <a:cubicBezTo>
                    <a:pt x="58206" y="16666"/>
                    <a:pt x="49289" y="20037"/>
                    <a:pt x="42345" y="26139"/>
                  </a:cubicBezTo>
                  <a:cubicBezTo>
                    <a:pt x="33986" y="33783"/>
                    <a:pt x="28097" y="43749"/>
                    <a:pt x="25429" y="54759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152D0C-E801-4942-A6D5-2FBA71C7D1D9}"/>
                </a:ext>
              </a:extLst>
            </p:cNvPr>
            <p:cNvSpPr/>
            <p:nvPr/>
          </p:nvSpPr>
          <p:spPr>
            <a:xfrm>
              <a:off x="7134446" y="4343141"/>
              <a:ext cx="93884" cy="128960"/>
            </a:xfrm>
            <a:custGeom>
              <a:avLst/>
              <a:gdLst>
                <a:gd name="connsiteX0" fmla="*/ -216 w 93884"/>
                <a:gd name="connsiteY0" fmla="*/ 128833 h 128960"/>
                <a:gd name="connsiteX1" fmla="*/ 26136 w 93884"/>
                <a:gd name="connsiteY1" fmla="*/ 2724 h 128960"/>
                <a:gd name="connsiteX2" fmla="*/ 45124 w 93884"/>
                <a:gd name="connsiteY2" fmla="*/ 2724 h 128960"/>
                <a:gd name="connsiteX3" fmla="*/ 39788 w 93884"/>
                <a:gd name="connsiteY3" fmla="*/ 28492 h 128960"/>
                <a:gd name="connsiteX4" fmla="*/ 58836 w 93884"/>
                <a:gd name="connsiteY4" fmla="*/ 6881 h 128960"/>
                <a:gd name="connsiteX5" fmla="*/ 77885 w 93884"/>
                <a:gd name="connsiteY5" fmla="*/ -128 h 128960"/>
                <a:gd name="connsiteX6" fmla="*/ 93669 w 93884"/>
                <a:gd name="connsiteY6" fmla="*/ 4504 h 128960"/>
                <a:gd name="connsiteX7" fmla="*/ 84890 w 93884"/>
                <a:gd name="connsiteY7" fmla="*/ 24452 h 128960"/>
                <a:gd name="connsiteX8" fmla="*/ 72664 w 93884"/>
                <a:gd name="connsiteY8" fmla="*/ 20417 h 128960"/>
                <a:gd name="connsiteX9" fmla="*/ 49516 w 93884"/>
                <a:gd name="connsiteY9" fmla="*/ 33002 h 128960"/>
                <a:gd name="connsiteX10" fmla="*/ 30882 w 93884"/>
                <a:gd name="connsiteY10" fmla="*/ 78248 h 128960"/>
                <a:gd name="connsiteX11" fmla="*/ 20203 w 93884"/>
                <a:gd name="connsiteY11" fmla="*/ 128833 h 12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884" h="128960">
                  <a:moveTo>
                    <a:pt x="-216" y="128833"/>
                  </a:moveTo>
                  <a:lnTo>
                    <a:pt x="26136" y="2724"/>
                  </a:lnTo>
                  <a:lnTo>
                    <a:pt x="45124" y="2724"/>
                  </a:lnTo>
                  <a:lnTo>
                    <a:pt x="39788" y="28492"/>
                  </a:lnTo>
                  <a:cubicBezTo>
                    <a:pt x="44898" y="20284"/>
                    <a:pt x="51340" y="12983"/>
                    <a:pt x="58836" y="6881"/>
                  </a:cubicBezTo>
                  <a:cubicBezTo>
                    <a:pt x="64234" y="2503"/>
                    <a:pt x="70935" y="38"/>
                    <a:pt x="77885" y="-128"/>
                  </a:cubicBezTo>
                  <a:cubicBezTo>
                    <a:pt x="83426" y="226"/>
                    <a:pt x="88818" y="1807"/>
                    <a:pt x="93669" y="4504"/>
                  </a:cubicBezTo>
                  <a:lnTo>
                    <a:pt x="84890" y="24452"/>
                  </a:lnTo>
                  <a:cubicBezTo>
                    <a:pt x="81354" y="21826"/>
                    <a:pt x="77067" y="20412"/>
                    <a:pt x="72664" y="20417"/>
                  </a:cubicBezTo>
                  <a:cubicBezTo>
                    <a:pt x="65140" y="20417"/>
                    <a:pt x="57422" y="24612"/>
                    <a:pt x="49516" y="33002"/>
                  </a:cubicBezTo>
                  <a:cubicBezTo>
                    <a:pt x="41611" y="41393"/>
                    <a:pt x="35396" y="56476"/>
                    <a:pt x="30882" y="78248"/>
                  </a:cubicBezTo>
                  <a:lnTo>
                    <a:pt x="20203" y="128833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3445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3">
            <a:extLst>
              <a:ext uri="{FF2B5EF4-FFF2-40B4-BE49-F238E27FC236}">
                <a16:creationId xmlns:a16="http://schemas.microsoft.com/office/drawing/2014/main" id="{7FDEB4E8-FD64-4E1D-A51D-1595BFD1AD36}"/>
              </a:ext>
            </a:extLst>
          </p:cNvPr>
          <p:cNvGrpSpPr/>
          <p:nvPr userDrawn="1"/>
        </p:nvGrpSpPr>
        <p:grpSpPr>
          <a:xfrm>
            <a:off x="5156911" y="1931306"/>
            <a:ext cx="1879226" cy="1880122"/>
            <a:chOff x="5156911" y="1931306"/>
            <a:chExt cx="1879226" cy="188012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5AD7A0-D696-4874-B76E-5E956391E267}"/>
                </a:ext>
              </a:extLst>
            </p:cNvPr>
            <p:cNvSpPr/>
            <p:nvPr/>
          </p:nvSpPr>
          <p:spPr>
            <a:xfrm>
              <a:off x="5156911" y="3153598"/>
              <a:ext cx="410663" cy="525526"/>
            </a:xfrm>
            <a:custGeom>
              <a:avLst/>
              <a:gdLst>
                <a:gd name="connsiteX0" fmla="*/ 93083 w 410663"/>
                <a:gd name="connsiteY0" fmla="*/ 296081 h 525526"/>
                <a:gd name="connsiteX1" fmla="*/ 93083 w 410663"/>
                <a:gd name="connsiteY1" fmla="*/ 525399 h 525526"/>
                <a:gd name="connsiteX2" fmla="*/ -216 w 410663"/>
                <a:gd name="connsiteY2" fmla="*/ 525399 h 525526"/>
                <a:gd name="connsiteX3" fmla="*/ -216 w 410663"/>
                <a:gd name="connsiteY3" fmla="*/ -128 h 525526"/>
                <a:gd name="connsiteX4" fmla="*/ 93083 w 410663"/>
                <a:gd name="connsiteY4" fmla="*/ -128 h 525526"/>
                <a:gd name="connsiteX5" fmla="*/ 93083 w 410663"/>
                <a:gd name="connsiteY5" fmla="*/ 213775 h 525526"/>
                <a:gd name="connsiteX6" fmla="*/ 317154 w 410663"/>
                <a:gd name="connsiteY6" fmla="*/ 213775 h 525526"/>
                <a:gd name="connsiteX7" fmla="*/ 317154 w 410663"/>
                <a:gd name="connsiteY7" fmla="*/ -128 h 525526"/>
                <a:gd name="connsiteX8" fmla="*/ 410448 w 410663"/>
                <a:gd name="connsiteY8" fmla="*/ -128 h 525526"/>
                <a:gd name="connsiteX9" fmla="*/ 410448 w 410663"/>
                <a:gd name="connsiteY9" fmla="*/ 525399 h 525526"/>
                <a:gd name="connsiteX10" fmla="*/ 317154 w 410663"/>
                <a:gd name="connsiteY10" fmla="*/ 525399 h 525526"/>
                <a:gd name="connsiteX11" fmla="*/ 317154 w 410663"/>
                <a:gd name="connsiteY11" fmla="*/ 296081 h 52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0663" h="525526">
                  <a:moveTo>
                    <a:pt x="93083" y="296081"/>
                  </a:moveTo>
                  <a:lnTo>
                    <a:pt x="93083" y="525399"/>
                  </a:lnTo>
                  <a:lnTo>
                    <a:pt x="-216" y="525399"/>
                  </a:lnTo>
                  <a:lnTo>
                    <a:pt x="-216" y="-128"/>
                  </a:lnTo>
                  <a:lnTo>
                    <a:pt x="93083" y="-128"/>
                  </a:lnTo>
                  <a:lnTo>
                    <a:pt x="93083" y="213775"/>
                  </a:lnTo>
                  <a:lnTo>
                    <a:pt x="317154" y="213775"/>
                  </a:lnTo>
                  <a:lnTo>
                    <a:pt x="317154" y="-128"/>
                  </a:lnTo>
                  <a:lnTo>
                    <a:pt x="410448" y="-128"/>
                  </a:lnTo>
                  <a:lnTo>
                    <a:pt x="410448" y="525399"/>
                  </a:lnTo>
                  <a:lnTo>
                    <a:pt x="317154" y="525399"/>
                  </a:lnTo>
                  <a:lnTo>
                    <a:pt x="317154" y="296081"/>
                  </a:ln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853CEE-6361-4B9B-BED6-010C543CB99B}"/>
                </a:ext>
              </a:extLst>
            </p:cNvPr>
            <p:cNvSpPr/>
            <p:nvPr/>
          </p:nvSpPr>
          <p:spPr>
            <a:xfrm>
              <a:off x="5602821" y="3293248"/>
              <a:ext cx="382758" cy="518180"/>
            </a:xfrm>
            <a:custGeom>
              <a:avLst/>
              <a:gdLst>
                <a:gd name="connsiteX0" fmla="*/ 85028 w 382758"/>
                <a:gd name="connsiteY0" fmla="*/ 518053 h 518180"/>
                <a:gd name="connsiteX1" fmla="*/ 145246 w 382758"/>
                <a:gd name="connsiteY1" fmla="*/ 375451 h 518180"/>
                <a:gd name="connsiteX2" fmla="*/ -216 w 382758"/>
                <a:gd name="connsiteY2" fmla="*/ -128 h 518180"/>
                <a:gd name="connsiteX3" fmla="*/ 98232 w 382758"/>
                <a:gd name="connsiteY3" fmla="*/ -128 h 518180"/>
                <a:gd name="connsiteX4" fmla="*/ 192266 w 382758"/>
                <a:gd name="connsiteY4" fmla="*/ 275498 h 518180"/>
                <a:gd name="connsiteX5" fmla="*/ 286305 w 382758"/>
                <a:gd name="connsiteY5" fmla="*/ -128 h 518180"/>
                <a:gd name="connsiteX6" fmla="*/ 382543 w 382758"/>
                <a:gd name="connsiteY6" fmla="*/ -128 h 518180"/>
                <a:gd name="connsiteX7" fmla="*/ 176106 w 382758"/>
                <a:gd name="connsiteY7" fmla="*/ 518048 h 51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58" h="518180">
                  <a:moveTo>
                    <a:pt x="85028" y="518053"/>
                  </a:moveTo>
                  <a:lnTo>
                    <a:pt x="145246" y="375451"/>
                  </a:lnTo>
                  <a:cubicBezTo>
                    <a:pt x="101166" y="258590"/>
                    <a:pt x="47539" y="121145"/>
                    <a:pt x="-216" y="-128"/>
                  </a:cubicBezTo>
                  <a:lnTo>
                    <a:pt x="98232" y="-128"/>
                  </a:lnTo>
                  <a:cubicBezTo>
                    <a:pt x="140843" y="122615"/>
                    <a:pt x="165079" y="199791"/>
                    <a:pt x="192266" y="275498"/>
                  </a:cubicBezTo>
                  <a:cubicBezTo>
                    <a:pt x="215778" y="211548"/>
                    <a:pt x="254693" y="91010"/>
                    <a:pt x="286305" y="-128"/>
                  </a:cubicBezTo>
                  <a:lnTo>
                    <a:pt x="382543" y="-128"/>
                  </a:lnTo>
                  <a:cubicBezTo>
                    <a:pt x="314955" y="170392"/>
                    <a:pt x="248103" y="341647"/>
                    <a:pt x="176106" y="518048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515AAC-4EAA-4830-98A5-01D5C39123B6}"/>
                </a:ext>
              </a:extLst>
            </p:cNvPr>
            <p:cNvSpPr/>
            <p:nvPr/>
          </p:nvSpPr>
          <p:spPr>
            <a:xfrm>
              <a:off x="5975309" y="3153598"/>
              <a:ext cx="395238" cy="534347"/>
            </a:xfrm>
            <a:custGeom>
              <a:avLst/>
              <a:gdLst>
                <a:gd name="connsiteX0" fmla="*/ 310536 w 395238"/>
                <a:gd name="connsiteY0" fmla="*/ 525399 h 534347"/>
                <a:gd name="connsiteX1" fmla="*/ 310536 w 395238"/>
                <a:gd name="connsiteY1" fmla="*/ 471011 h 534347"/>
                <a:gd name="connsiteX2" fmla="*/ 177570 w 395238"/>
                <a:gd name="connsiteY2" fmla="*/ 534220 h 534347"/>
                <a:gd name="connsiteX3" fmla="*/ -216 w 395238"/>
                <a:gd name="connsiteY3" fmla="*/ 331372 h 534347"/>
                <a:gd name="connsiteX4" fmla="*/ 179769 w 395238"/>
                <a:gd name="connsiteY4" fmla="*/ 127042 h 534347"/>
                <a:gd name="connsiteX5" fmla="*/ 306133 w 395238"/>
                <a:gd name="connsiteY5" fmla="*/ 188781 h 534347"/>
                <a:gd name="connsiteX6" fmla="*/ 305398 w 395238"/>
                <a:gd name="connsiteY6" fmla="*/ 112346 h 534347"/>
                <a:gd name="connsiteX7" fmla="*/ 305398 w 395238"/>
                <a:gd name="connsiteY7" fmla="*/ -128 h 534347"/>
                <a:gd name="connsiteX8" fmla="*/ 395023 w 395238"/>
                <a:gd name="connsiteY8" fmla="*/ -128 h 534347"/>
                <a:gd name="connsiteX9" fmla="*/ 395023 w 395238"/>
                <a:gd name="connsiteY9" fmla="*/ 525399 h 534347"/>
                <a:gd name="connsiteX10" fmla="*/ 91614 w 395238"/>
                <a:gd name="connsiteY10" fmla="*/ 332831 h 534347"/>
                <a:gd name="connsiteX11" fmla="*/ 198138 w 395238"/>
                <a:gd name="connsiteY11" fmla="*/ 461455 h 534347"/>
                <a:gd name="connsiteX12" fmla="*/ 309801 w 395238"/>
                <a:gd name="connsiteY12" fmla="*/ 329907 h 534347"/>
                <a:gd name="connsiteX13" fmla="*/ 198873 w 395238"/>
                <a:gd name="connsiteY13" fmla="*/ 201284 h 534347"/>
                <a:gd name="connsiteX14" fmla="*/ 91614 w 395238"/>
                <a:gd name="connsiteY14" fmla="*/ 332831 h 5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5238" h="534347">
                  <a:moveTo>
                    <a:pt x="310536" y="525399"/>
                  </a:moveTo>
                  <a:lnTo>
                    <a:pt x="310536" y="471011"/>
                  </a:lnTo>
                  <a:cubicBezTo>
                    <a:pt x="288498" y="504821"/>
                    <a:pt x="243688" y="534220"/>
                    <a:pt x="177570" y="534220"/>
                  </a:cubicBezTo>
                  <a:cubicBezTo>
                    <a:pt x="72510" y="534220"/>
                    <a:pt x="-216" y="451904"/>
                    <a:pt x="-216" y="331372"/>
                  </a:cubicBezTo>
                  <a:cubicBezTo>
                    <a:pt x="-216" y="214510"/>
                    <a:pt x="69576" y="127042"/>
                    <a:pt x="179769" y="127042"/>
                  </a:cubicBezTo>
                  <a:cubicBezTo>
                    <a:pt x="240744" y="127042"/>
                    <a:pt x="284830" y="157177"/>
                    <a:pt x="306133" y="188781"/>
                  </a:cubicBezTo>
                  <a:cubicBezTo>
                    <a:pt x="305398" y="161587"/>
                    <a:pt x="305398" y="138804"/>
                    <a:pt x="305398" y="112346"/>
                  </a:cubicBezTo>
                  <a:lnTo>
                    <a:pt x="305398" y="-128"/>
                  </a:lnTo>
                  <a:lnTo>
                    <a:pt x="395023" y="-128"/>
                  </a:lnTo>
                  <a:lnTo>
                    <a:pt x="395023" y="525399"/>
                  </a:lnTo>
                  <a:close/>
                  <a:moveTo>
                    <a:pt x="91614" y="332831"/>
                  </a:moveTo>
                  <a:cubicBezTo>
                    <a:pt x="91614" y="406343"/>
                    <a:pt x="131286" y="461455"/>
                    <a:pt x="198138" y="461455"/>
                  </a:cubicBezTo>
                  <a:cubicBezTo>
                    <a:pt x="267930" y="461455"/>
                    <a:pt x="309801" y="405597"/>
                    <a:pt x="309801" y="329907"/>
                  </a:cubicBezTo>
                  <a:cubicBezTo>
                    <a:pt x="309801" y="255671"/>
                    <a:pt x="263522" y="201284"/>
                    <a:pt x="198873" y="201284"/>
                  </a:cubicBezTo>
                  <a:cubicBezTo>
                    <a:pt x="131286" y="201267"/>
                    <a:pt x="91614" y="259330"/>
                    <a:pt x="91614" y="33283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5FE2357-ED83-476A-A53D-08D1139156D7}"/>
                </a:ext>
              </a:extLst>
            </p:cNvPr>
            <p:cNvSpPr/>
            <p:nvPr/>
          </p:nvSpPr>
          <p:spPr>
            <a:xfrm>
              <a:off x="6427854" y="3283695"/>
              <a:ext cx="198354" cy="395429"/>
            </a:xfrm>
            <a:custGeom>
              <a:avLst/>
              <a:gdLst>
                <a:gd name="connsiteX0" fmla="*/ 84266 w 198354"/>
                <a:gd name="connsiteY0" fmla="*/ 8696 h 395429"/>
                <a:gd name="connsiteX1" fmla="*/ 84266 w 198354"/>
                <a:gd name="connsiteY1" fmla="*/ 35155 h 395429"/>
                <a:gd name="connsiteX2" fmla="*/ 83537 w 198354"/>
                <a:gd name="connsiteY2" fmla="*/ 60878 h 395429"/>
                <a:gd name="connsiteX3" fmla="*/ 176835 w 198354"/>
                <a:gd name="connsiteY3" fmla="*/ -125 h 395429"/>
                <a:gd name="connsiteX4" fmla="*/ 198138 w 198354"/>
                <a:gd name="connsiteY4" fmla="*/ 1345 h 395429"/>
                <a:gd name="connsiteX5" fmla="*/ 198138 w 198354"/>
                <a:gd name="connsiteY5" fmla="*/ 86607 h 395429"/>
                <a:gd name="connsiteX6" fmla="*/ 172427 w 198354"/>
                <a:gd name="connsiteY6" fmla="*/ 83667 h 395429"/>
                <a:gd name="connsiteX7" fmla="*/ 90144 w 198354"/>
                <a:gd name="connsiteY7" fmla="*/ 213004 h 395429"/>
                <a:gd name="connsiteX8" fmla="*/ 90144 w 198354"/>
                <a:gd name="connsiteY8" fmla="*/ 395302 h 395429"/>
                <a:gd name="connsiteX9" fmla="*/ 519 w 198354"/>
                <a:gd name="connsiteY9" fmla="*/ 395302 h 395429"/>
                <a:gd name="connsiteX10" fmla="*/ 519 w 198354"/>
                <a:gd name="connsiteY10" fmla="*/ 78521 h 395429"/>
                <a:gd name="connsiteX11" fmla="*/ -216 w 198354"/>
                <a:gd name="connsiteY11" fmla="*/ 8696 h 39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354" h="395429">
                  <a:moveTo>
                    <a:pt x="84266" y="8696"/>
                  </a:moveTo>
                  <a:lnTo>
                    <a:pt x="84266" y="35155"/>
                  </a:lnTo>
                  <a:cubicBezTo>
                    <a:pt x="84266" y="43998"/>
                    <a:pt x="84266" y="52792"/>
                    <a:pt x="83537" y="60878"/>
                  </a:cubicBezTo>
                  <a:cubicBezTo>
                    <a:pt x="96757" y="21928"/>
                    <a:pt x="132755" y="-125"/>
                    <a:pt x="176835" y="-125"/>
                  </a:cubicBezTo>
                  <a:cubicBezTo>
                    <a:pt x="183962" y="-164"/>
                    <a:pt x="191083" y="328"/>
                    <a:pt x="198138" y="1345"/>
                  </a:cubicBezTo>
                  <a:lnTo>
                    <a:pt x="198138" y="86607"/>
                  </a:lnTo>
                  <a:cubicBezTo>
                    <a:pt x="189752" y="84413"/>
                    <a:pt x="181095" y="83424"/>
                    <a:pt x="172427" y="83667"/>
                  </a:cubicBezTo>
                  <a:cubicBezTo>
                    <a:pt x="102635" y="83667"/>
                    <a:pt x="90144" y="133644"/>
                    <a:pt x="90144" y="213004"/>
                  </a:cubicBezTo>
                  <a:lnTo>
                    <a:pt x="90144" y="395302"/>
                  </a:lnTo>
                  <a:lnTo>
                    <a:pt x="519" y="395302"/>
                  </a:lnTo>
                  <a:lnTo>
                    <a:pt x="519" y="78521"/>
                  </a:lnTo>
                  <a:cubicBezTo>
                    <a:pt x="519" y="54268"/>
                    <a:pt x="519" y="32214"/>
                    <a:pt x="-216" y="8696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F2C96C7-C4B4-43D5-A03F-ECD6DEDC1882}"/>
                </a:ext>
              </a:extLst>
            </p:cNvPr>
            <p:cNvSpPr/>
            <p:nvPr/>
          </p:nvSpPr>
          <p:spPr>
            <a:xfrm>
              <a:off x="6632816" y="3280022"/>
              <a:ext cx="403321" cy="410864"/>
            </a:xfrm>
            <a:custGeom>
              <a:avLst/>
              <a:gdLst>
                <a:gd name="connsiteX0" fmla="*/ 403105 w 403321"/>
                <a:gd name="connsiteY0" fmla="*/ 206408 h 410864"/>
                <a:gd name="connsiteX1" fmla="*/ 199608 w 403321"/>
                <a:gd name="connsiteY1" fmla="*/ 410737 h 410864"/>
                <a:gd name="connsiteX2" fmla="*/ -216 w 403321"/>
                <a:gd name="connsiteY2" fmla="*/ 206408 h 410864"/>
                <a:gd name="connsiteX3" fmla="*/ 201078 w 403321"/>
                <a:gd name="connsiteY3" fmla="*/ -128 h 410864"/>
                <a:gd name="connsiteX4" fmla="*/ 403105 w 403321"/>
                <a:gd name="connsiteY4" fmla="*/ 206408 h 410864"/>
                <a:gd name="connsiteX5" fmla="*/ 91614 w 403321"/>
                <a:gd name="connsiteY5" fmla="*/ 205672 h 410864"/>
                <a:gd name="connsiteX6" fmla="*/ 199608 w 403321"/>
                <a:gd name="connsiteY6" fmla="*/ 335766 h 410864"/>
                <a:gd name="connsiteX7" fmla="*/ 308332 w 403321"/>
                <a:gd name="connsiteY7" fmla="*/ 205672 h 410864"/>
                <a:gd name="connsiteX8" fmla="*/ 199608 w 403321"/>
                <a:gd name="connsiteY8" fmla="*/ 74843 h 410864"/>
                <a:gd name="connsiteX9" fmla="*/ 91614 w 403321"/>
                <a:gd name="connsiteY9" fmla="*/ 205672 h 410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321" h="410864">
                  <a:moveTo>
                    <a:pt x="403105" y="206408"/>
                  </a:moveTo>
                  <a:cubicBezTo>
                    <a:pt x="403105" y="325480"/>
                    <a:pt x="324496" y="410737"/>
                    <a:pt x="199608" y="410737"/>
                  </a:cubicBezTo>
                  <a:cubicBezTo>
                    <a:pt x="75449" y="410737"/>
                    <a:pt x="-216" y="324745"/>
                    <a:pt x="-216" y="206408"/>
                  </a:cubicBezTo>
                  <a:cubicBezTo>
                    <a:pt x="-216" y="85135"/>
                    <a:pt x="79857" y="-128"/>
                    <a:pt x="201078" y="-128"/>
                  </a:cubicBezTo>
                  <a:cubicBezTo>
                    <a:pt x="323027" y="-128"/>
                    <a:pt x="403105" y="85141"/>
                    <a:pt x="403105" y="206408"/>
                  </a:cubicBezTo>
                  <a:close/>
                  <a:moveTo>
                    <a:pt x="91614" y="205672"/>
                  </a:moveTo>
                  <a:cubicBezTo>
                    <a:pt x="91614" y="284313"/>
                    <a:pt x="132020" y="335766"/>
                    <a:pt x="199608" y="335766"/>
                  </a:cubicBezTo>
                  <a:cubicBezTo>
                    <a:pt x="267930" y="335766"/>
                    <a:pt x="308332" y="284313"/>
                    <a:pt x="308332" y="205672"/>
                  </a:cubicBezTo>
                  <a:cubicBezTo>
                    <a:pt x="308332" y="129231"/>
                    <a:pt x="267195" y="74843"/>
                    <a:pt x="199608" y="74843"/>
                  </a:cubicBezTo>
                  <a:cubicBezTo>
                    <a:pt x="132749" y="74843"/>
                    <a:pt x="91614" y="129231"/>
                    <a:pt x="91614" y="205672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DE85CF-9F92-4E29-8ED4-9EBFFE17A045}"/>
                </a:ext>
              </a:extLst>
            </p:cNvPr>
            <p:cNvSpPr/>
            <p:nvPr/>
          </p:nvSpPr>
          <p:spPr>
            <a:xfrm>
              <a:off x="5604055" y="1931306"/>
              <a:ext cx="985320" cy="986163"/>
            </a:xfrm>
            <a:custGeom>
              <a:avLst/>
              <a:gdLst>
                <a:gd name="connsiteX0" fmla="*/ 492253 w 985320"/>
                <a:gd name="connsiteY0" fmla="*/ -128 h 986163"/>
                <a:gd name="connsiteX1" fmla="*/ 24625 w 985320"/>
                <a:gd name="connsiteY1" fmla="*/ -128 h 986163"/>
                <a:gd name="connsiteX2" fmla="*/ -213 w 985320"/>
                <a:gd name="connsiteY2" fmla="*/ 25469 h 986163"/>
                <a:gd name="connsiteX3" fmla="*/ 24625 w 985320"/>
                <a:gd name="connsiteY3" fmla="*/ 50319 h 986163"/>
                <a:gd name="connsiteX4" fmla="*/ 467049 w 985320"/>
                <a:gd name="connsiteY4" fmla="*/ 492954 h 986163"/>
                <a:gd name="connsiteX5" fmla="*/ 24625 w 985320"/>
                <a:gd name="connsiteY5" fmla="*/ 935589 h 986163"/>
                <a:gd name="connsiteX6" fmla="*/ -213 w 985320"/>
                <a:gd name="connsiteY6" fmla="*/ 961186 h 986163"/>
                <a:gd name="connsiteX7" fmla="*/ 24625 w 985320"/>
                <a:gd name="connsiteY7" fmla="*/ 986036 h 986163"/>
                <a:gd name="connsiteX8" fmla="*/ 492258 w 985320"/>
                <a:gd name="connsiteY8" fmla="*/ 986036 h 986163"/>
                <a:gd name="connsiteX9" fmla="*/ 985105 w 985320"/>
                <a:gd name="connsiteY9" fmla="*/ 492954 h 986163"/>
                <a:gd name="connsiteX10" fmla="*/ 492258 w 985320"/>
                <a:gd name="connsiteY10" fmla="*/ -128 h 986163"/>
                <a:gd name="connsiteX11" fmla="*/ 409307 w 985320"/>
                <a:gd name="connsiteY11" fmla="*/ 929471 h 986163"/>
                <a:gd name="connsiteX12" fmla="*/ 617130 w 985320"/>
                <a:gd name="connsiteY12" fmla="*/ 264360 h 986163"/>
                <a:gd name="connsiteX13" fmla="*/ 409307 w 985320"/>
                <a:gd name="connsiteY13" fmla="*/ 56438 h 986163"/>
                <a:gd name="connsiteX14" fmla="*/ 772773 w 985320"/>
                <a:gd name="connsiteY14" fmla="*/ 565831 h 986163"/>
                <a:gd name="connsiteX15" fmla="*/ 409307 w 985320"/>
                <a:gd name="connsiteY15" fmla="*/ 929471 h 986163"/>
                <a:gd name="connsiteX16" fmla="*/ 517467 w 985320"/>
                <a:gd name="connsiteY16" fmla="*/ 492954 h 986163"/>
                <a:gd name="connsiteX17" fmla="*/ 253646 w 985320"/>
                <a:gd name="connsiteY17" fmla="*/ 56477 h 986163"/>
                <a:gd name="connsiteX18" fmla="*/ 616843 w 985320"/>
                <a:gd name="connsiteY18" fmla="*/ 566063 h 986163"/>
                <a:gd name="connsiteX19" fmla="*/ 253646 w 985320"/>
                <a:gd name="connsiteY19" fmla="*/ 929432 h 986163"/>
                <a:gd name="connsiteX20" fmla="*/ 517467 w 985320"/>
                <a:gd name="connsiteY20" fmla="*/ 492954 h 986163"/>
                <a:gd name="connsiteX21" fmla="*/ 565182 w 985320"/>
                <a:gd name="connsiteY21" fmla="*/ 929471 h 986163"/>
                <a:gd name="connsiteX22" fmla="*/ 773017 w 985320"/>
                <a:gd name="connsiteY22" fmla="*/ 264371 h 986163"/>
                <a:gd name="connsiteX23" fmla="*/ 565182 w 985320"/>
                <a:gd name="connsiteY23" fmla="*/ 56438 h 986163"/>
                <a:gd name="connsiteX24" fmla="*/ 928649 w 985320"/>
                <a:gd name="connsiteY24" fmla="*/ 565831 h 986163"/>
                <a:gd name="connsiteX25" fmla="*/ 565182 w 985320"/>
                <a:gd name="connsiteY25" fmla="*/ 929471 h 98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5320" h="986163">
                  <a:moveTo>
                    <a:pt x="492253" y="-128"/>
                  </a:moveTo>
                  <a:lnTo>
                    <a:pt x="24625" y="-128"/>
                  </a:lnTo>
                  <a:cubicBezTo>
                    <a:pt x="10704" y="77"/>
                    <a:pt x="-417" y="11540"/>
                    <a:pt x="-213" y="25469"/>
                  </a:cubicBezTo>
                  <a:cubicBezTo>
                    <a:pt x="-9" y="39110"/>
                    <a:pt x="10991" y="50115"/>
                    <a:pt x="24625" y="50319"/>
                  </a:cubicBezTo>
                  <a:cubicBezTo>
                    <a:pt x="268972" y="50319"/>
                    <a:pt x="467049" y="248492"/>
                    <a:pt x="467049" y="492954"/>
                  </a:cubicBezTo>
                  <a:cubicBezTo>
                    <a:pt x="467049" y="737417"/>
                    <a:pt x="268972" y="935589"/>
                    <a:pt x="24625" y="935589"/>
                  </a:cubicBezTo>
                  <a:cubicBezTo>
                    <a:pt x="10704" y="935794"/>
                    <a:pt x="-417" y="947257"/>
                    <a:pt x="-213" y="961186"/>
                  </a:cubicBezTo>
                  <a:cubicBezTo>
                    <a:pt x="-9" y="974827"/>
                    <a:pt x="10991" y="985832"/>
                    <a:pt x="24625" y="986036"/>
                  </a:cubicBezTo>
                  <a:lnTo>
                    <a:pt x="492258" y="986036"/>
                  </a:lnTo>
                  <a:cubicBezTo>
                    <a:pt x="764448" y="986036"/>
                    <a:pt x="985105" y="765274"/>
                    <a:pt x="985105" y="492954"/>
                  </a:cubicBezTo>
                  <a:cubicBezTo>
                    <a:pt x="985105" y="220635"/>
                    <a:pt x="764448" y="-128"/>
                    <a:pt x="492258" y="-128"/>
                  </a:cubicBezTo>
                  <a:close/>
                  <a:moveTo>
                    <a:pt x="409307" y="929471"/>
                  </a:moveTo>
                  <a:cubicBezTo>
                    <a:pt x="650272" y="803219"/>
                    <a:pt x="743317" y="505440"/>
                    <a:pt x="617130" y="264360"/>
                  </a:cubicBezTo>
                  <a:cubicBezTo>
                    <a:pt x="570619" y="175505"/>
                    <a:pt x="498120" y="102966"/>
                    <a:pt x="409307" y="56438"/>
                  </a:cubicBezTo>
                  <a:cubicBezTo>
                    <a:pt x="650272" y="96687"/>
                    <a:pt x="813003" y="324745"/>
                    <a:pt x="772773" y="565831"/>
                  </a:cubicBezTo>
                  <a:cubicBezTo>
                    <a:pt x="741665" y="752258"/>
                    <a:pt x="595650" y="898347"/>
                    <a:pt x="409307" y="929471"/>
                  </a:cubicBezTo>
                  <a:close/>
                  <a:moveTo>
                    <a:pt x="517467" y="492954"/>
                  </a:moveTo>
                  <a:cubicBezTo>
                    <a:pt x="517323" y="309750"/>
                    <a:pt x="415748" y="141695"/>
                    <a:pt x="253646" y="56477"/>
                  </a:cubicBezTo>
                  <a:cubicBezTo>
                    <a:pt x="494590" y="96853"/>
                    <a:pt x="657200" y="324999"/>
                    <a:pt x="616843" y="566063"/>
                  </a:cubicBezTo>
                  <a:cubicBezTo>
                    <a:pt x="585668" y="752302"/>
                    <a:pt x="439802" y="898237"/>
                    <a:pt x="253646" y="929432"/>
                  </a:cubicBezTo>
                  <a:cubicBezTo>
                    <a:pt x="415748" y="844214"/>
                    <a:pt x="517323" y="676159"/>
                    <a:pt x="517467" y="492954"/>
                  </a:cubicBezTo>
                  <a:close/>
                  <a:moveTo>
                    <a:pt x="565182" y="929471"/>
                  </a:moveTo>
                  <a:cubicBezTo>
                    <a:pt x="806147" y="803230"/>
                    <a:pt x="899198" y="505451"/>
                    <a:pt x="773017" y="264371"/>
                  </a:cubicBezTo>
                  <a:cubicBezTo>
                    <a:pt x="726505" y="175510"/>
                    <a:pt x="654001" y="102971"/>
                    <a:pt x="565182" y="56438"/>
                  </a:cubicBezTo>
                  <a:cubicBezTo>
                    <a:pt x="806147" y="96687"/>
                    <a:pt x="968879" y="324745"/>
                    <a:pt x="928649" y="565831"/>
                  </a:cubicBezTo>
                  <a:cubicBezTo>
                    <a:pt x="897540" y="752258"/>
                    <a:pt x="751526" y="898347"/>
                    <a:pt x="565182" y="929471"/>
                  </a:cubicBezTo>
                  <a:close/>
                </a:path>
              </a:pathLst>
            </a:custGeom>
            <a:solidFill>
              <a:srgbClr val="FFFFFF"/>
            </a:solidFill>
            <a:ln w="5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61456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luminiu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2">
            <a:extLst>
              <a:ext uri="{FF2B5EF4-FFF2-40B4-BE49-F238E27FC236}">
                <a16:creationId xmlns:a16="http://schemas.microsoft.com/office/drawing/2014/main" id="{E5231ACE-837E-499B-98D0-4BA58DCCA58A}"/>
              </a:ext>
            </a:extLst>
          </p:cNvPr>
          <p:cNvGrpSpPr/>
          <p:nvPr/>
        </p:nvGrpSpPr>
        <p:grpSpPr>
          <a:xfrm>
            <a:off x="4586775" y="1931307"/>
            <a:ext cx="3007691" cy="2782738"/>
            <a:chOff x="4586775" y="1931307"/>
            <a:chExt cx="3007691" cy="27827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D1DEAB-942E-43F4-AE3E-2271F58CFDA2}"/>
                </a:ext>
              </a:extLst>
            </p:cNvPr>
            <p:cNvSpPr/>
            <p:nvPr/>
          </p:nvSpPr>
          <p:spPr>
            <a:xfrm>
              <a:off x="5152743" y="3159610"/>
              <a:ext cx="413260" cy="528103"/>
            </a:xfrm>
            <a:custGeom>
              <a:avLst/>
              <a:gdLst>
                <a:gd name="connsiteX0" fmla="*/ 93740 w 413260"/>
                <a:gd name="connsiteY0" fmla="*/ 297562 h 528103"/>
                <a:gd name="connsiteX1" fmla="*/ 93740 w 413260"/>
                <a:gd name="connsiteY1" fmla="*/ 528001 h 528103"/>
                <a:gd name="connsiteX2" fmla="*/ -149 w 413260"/>
                <a:gd name="connsiteY2" fmla="*/ 528001 h 528103"/>
                <a:gd name="connsiteX3" fmla="*/ -149 w 413260"/>
                <a:gd name="connsiteY3" fmla="*/ -102 h 528103"/>
                <a:gd name="connsiteX4" fmla="*/ 93740 w 413260"/>
                <a:gd name="connsiteY4" fmla="*/ -102 h 528103"/>
                <a:gd name="connsiteX5" fmla="*/ 93740 w 413260"/>
                <a:gd name="connsiteY5" fmla="*/ 214852 h 528103"/>
                <a:gd name="connsiteX6" fmla="*/ 319228 w 413260"/>
                <a:gd name="connsiteY6" fmla="*/ 214852 h 528103"/>
                <a:gd name="connsiteX7" fmla="*/ 319228 w 413260"/>
                <a:gd name="connsiteY7" fmla="*/ -102 h 528103"/>
                <a:gd name="connsiteX8" fmla="*/ 413111 w 413260"/>
                <a:gd name="connsiteY8" fmla="*/ -102 h 528103"/>
                <a:gd name="connsiteX9" fmla="*/ 413111 w 413260"/>
                <a:gd name="connsiteY9" fmla="*/ 528001 h 528103"/>
                <a:gd name="connsiteX10" fmla="*/ 319228 w 413260"/>
                <a:gd name="connsiteY10" fmla="*/ 528001 h 528103"/>
                <a:gd name="connsiteX11" fmla="*/ 319228 w 413260"/>
                <a:gd name="connsiteY11" fmla="*/ 297562 h 52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260" h="528103">
                  <a:moveTo>
                    <a:pt x="93740" y="297562"/>
                  </a:moveTo>
                  <a:lnTo>
                    <a:pt x="93740" y="528001"/>
                  </a:lnTo>
                  <a:lnTo>
                    <a:pt x="-149" y="528001"/>
                  </a:lnTo>
                  <a:lnTo>
                    <a:pt x="-149" y="-102"/>
                  </a:lnTo>
                  <a:lnTo>
                    <a:pt x="93740" y="-102"/>
                  </a:lnTo>
                  <a:lnTo>
                    <a:pt x="93740" y="214852"/>
                  </a:lnTo>
                  <a:lnTo>
                    <a:pt x="319228" y="214852"/>
                  </a:lnTo>
                  <a:lnTo>
                    <a:pt x="319228" y="-102"/>
                  </a:lnTo>
                  <a:lnTo>
                    <a:pt x="413111" y="-102"/>
                  </a:lnTo>
                  <a:lnTo>
                    <a:pt x="413111" y="528001"/>
                  </a:lnTo>
                  <a:lnTo>
                    <a:pt x="319228" y="528001"/>
                  </a:lnTo>
                  <a:lnTo>
                    <a:pt x="319228" y="29756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30EF7F2-66E5-4515-B2C3-B236289234E3}"/>
                </a:ext>
              </a:extLst>
            </p:cNvPr>
            <p:cNvSpPr/>
            <p:nvPr/>
          </p:nvSpPr>
          <p:spPr>
            <a:xfrm>
              <a:off x="5601473" y="3299936"/>
              <a:ext cx="385179" cy="520733"/>
            </a:xfrm>
            <a:custGeom>
              <a:avLst/>
              <a:gdLst>
                <a:gd name="connsiteX0" fmla="*/ 85634 w 385179"/>
                <a:gd name="connsiteY0" fmla="*/ 520631 h 520733"/>
                <a:gd name="connsiteX1" fmla="*/ 146233 w 385179"/>
                <a:gd name="connsiteY1" fmla="*/ 377328 h 520733"/>
                <a:gd name="connsiteX2" fmla="*/ -149 w 385179"/>
                <a:gd name="connsiteY2" fmla="*/ -102 h 520733"/>
                <a:gd name="connsiteX3" fmla="*/ 98921 w 385179"/>
                <a:gd name="connsiteY3" fmla="*/ -102 h 520733"/>
                <a:gd name="connsiteX4" fmla="*/ 193550 w 385179"/>
                <a:gd name="connsiteY4" fmla="*/ 276877 h 520733"/>
                <a:gd name="connsiteX5" fmla="*/ 288183 w 385179"/>
                <a:gd name="connsiteY5" fmla="*/ -102 h 520733"/>
                <a:gd name="connsiteX6" fmla="*/ 385030 w 385179"/>
                <a:gd name="connsiteY6" fmla="*/ -102 h 520733"/>
                <a:gd name="connsiteX7" fmla="*/ 177288 w 385179"/>
                <a:gd name="connsiteY7" fmla="*/ 520620 h 52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179" h="520733">
                  <a:moveTo>
                    <a:pt x="85634" y="520631"/>
                  </a:moveTo>
                  <a:lnTo>
                    <a:pt x="146233" y="377328"/>
                  </a:lnTo>
                  <a:cubicBezTo>
                    <a:pt x="101873" y="259887"/>
                    <a:pt x="47907" y="121766"/>
                    <a:pt x="-149" y="-102"/>
                  </a:cubicBezTo>
                  <a:lnTo>
                    <a:pt x="98921" y="-102"/>
                  </a:lnTo>
                  <a:cubicBezTo>
                    <a:pt x="141802" y="123243"/>
                    <a:pt x="166191" y="200799"/>
                    <a:pt x="193550" y="276877"/>
                  </a:cubicBezTo>
                  <a:cubicBezTo>
                    <a:pt x="217211" y="212613"/>
                    <a:pt x="256372" y="91484"/>
                    <a:pt x="288183" y="-102"/>
                  </a:cubicBezTo>
                  <a:lnTo>
                    <a:pt x="385030" y="-102"/>
                  </a:lnTo>
                  <a:cubicBezTo>
                    <a:pt x="317015" y="171256"/>
                    <a:pt x="249740" y="343352"/>
                    <a:pt x="177288" y="520620"/>
                  </a:cubicBez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F5DB5C6-0E88-4D54-B7F3-B55809D74AB2}"/>
                </a:ext>
              </a:extLst>
            </p:cNvPr>
            <p:cNvSpPr/>
            <p:nvPr/>
          </p:nvSpPr>
          <p:spPr>
            <a:xfrm>
              <a:off x="5976317" y="3159610"/>
              <a:ext cx="397737" cy="536968"/>
            </a:xfrm>
            <a:custGeom>
              <a:avLst/>
              <a:gdLst>
                <a:gd name="connsiteX0" fmla="*/ 312567 w 397737"/>
                <a:gd name="connsiteY0" fmla="*/ 528001 h 536968"/>
                <a:gd name="connsiteX1" fmla="*/ 312567 w 397737"/>
                <a:gd name="connsiteY1" fmla="*/ 473346 h 536968"/>
                <a:gd name="connsiteX2" fmla="*/ 178761 w 397737"/>
                <a:gd name="connsiteY2" fmla="*/ 536866 h 536968"/>
                <a:gd name="connsiteX3" fmla="*/ -149 w 397737"/>
                <a:gd name="connsiteY3" fmla="*/ 333021 h 536968"/>
                <a:gd name="connsiteX4" fmla="*/ 180974 w 397737"/>
                <a:gd name="connsiteY4" fmla="*/ 127687 h 536968"/>
                <a:gd name="connsiteX5" fmla="*/ 308136 w 397737"/>
                <a:gd name="connsiteY5" fmla="*/ 189729 h 536968"/>
                <a:gd name="connsiteX6" fmla="*/ 307397 w 397737"/>
                <a:gd name="connsiteY6" fmla="*/ 112918 h 536968"/>
                <a:gd name="connsiteX7" fmla="*/ 307397 w 397737"/>
                <a:gd name="connsiteY7" fmla="*/ -102 h 536968"/>
                <a:gd name="connsiteX8" fmla="*/ 397589 w 397737"/>
                <a:gd name="connsiteY8" fmla="*/ -102 h 536968"/>
                <a:gd name="connsiteX9" fmla="*/ 397589 w 397737"/>
                <a:gd name="connsiteY9" fmla="*/ 528001 h 536968"/>
                <a:gd name="connsiteX10" fmla="*/ 92261 w 397737"/>
                <a:gd name="connsiteY10" fmla="*/ 334487 h 536968"/>
                <a:gd name="connsiteX11" fmla="*/ 199459 w 397737"/>
                <a:gd name="connsiteY11" fmla="*/ 463743 h 536968"/>
                <a:gd name="connsiteX12" fmla="*/ 311828 w 397737"/>
                <a:gd name="connsiteY12" fmla="*/ 331549 h 536968"/>
                <a:gd name="connsiteX13" fmla="*/ 200199 w 397737"/>
                <a:gd name="connsiteY13" fmla="*/ 202293 h 536968"/>
                <a:gd name="connsiteX14" fmla="*/ 92261 w 397737"/>
                <a:gd name="connsiteY14" fmla="*/ 334487 h 5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737" h="536968">
                  <a:moveTo>
                    <a:pt x="312567" y="528001"/>
                  </a:moveTo>
                  <a:lnTo>
                    <a:pt x="312567" y="473346"/>
                  </a:lnTo>
                  <a:cubicBezTo>
                    <a:pt x="290391" y="507323"/>
                    <a:pt x="245298" y="536866"/>
                    <a:pt x="178761" y="536866"/>
                  </a:cubicBezTo>
                  <a:cubicBezTo>
                    <a:pt x="73036" y="536866"/>
                    <a:pt x="-149" y="454145"/>
                    <a:pt x="-149" y="333021"/>
                  </a:cubicBezTo>
                  <a:cubicBezTo>
                    <a:pt x="-149" y="215585"/>
                    <a:pt x="70084" y="127687"/>
                    <a:pt x="180974" y="127687"/>
                  </a:cubicBezTo>
                  <a:cubicBezTo>
                    <a:pt x="242334" y="127687"/>
                    <a:pt x="286699" y="157969"/>
                    <a:pt x="308136" y="189729"/>
                  </a:cubicBezTo>
                  <a:cubicBezTo>
                    <a:pt x="307397" y="162402"/>
                    <a:pt x="307397" y="139507"/>
                    <a:pt x="307397" y="112918"/>
                  </a:cubicBezTo>
                  <a:lnTo>
                    <a:pt x="307397" y="-102"/>
                  </a:lnTo>
                  <a:lnTo>
                    <a:pt x="397589" y="-102"/>
                  </a:lnTo>
                  <a:lnTo>
                    <a:pt x="397589" y="528001"/>
                  </a:lnTo>
                  <a:close/>
                  <a:moveTo>
                    <a:pt x="92261" y="334487"/>
                  </a:moveTo>
                  <a:cubicBezTo>
                    <a:pt x="92261" y="408360"/>
                    <a:pt x="132184" y="463743"/>
                    <a:pt x="199459" y="463743"/>
                  </a:cubicBezTo>
                  <a:cubicBezTo>
                    <a:pt x="269692" y="463743"/>
                    <a:pt x="311828" y="407611"/>
                    <a:pt x="311828" y="331549"/>
                  </a:cubicBezTo>
                  <a:cubicBezTo>
                    <a:pt x="311828" y="256948"/>
                    <a:pt x="265256" y="202293"/>
                    <a:pt x="200199" y="202293"/>
                  </a:cubicBezTo>
                  <a:cubicBezTo>
                    <a:pt x="132184" y="202277"/>
                    <a:pt x="92261" y="260625"/>
                    <a:pt x="92261" y="334487"/>
                  </a:cubicBez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35B2B5-B63F-4069-AFBB-942A103B3AA6}"/>
                </a:ext>
              </a:extLst>
            </p:cNvPr>
            <p:cNvSpPr/>
            <p:nvPr/>
          </p:nvSpPr>
          <p:spPr>
            <a:xfrm>
              <a:off x="6431723" y="3290341"/>
              <a:ext cx="199608" cy="397350"/>
            </a:xfrm>
            <a:custGeom>
              <a:avLst/>
              <a:gdLst>
                <a:gd name="connsiteX0" fmla="*/ 84867 w 199608"/>
                <a:gd name="connsiteY0" fmla="*/ 8765 h 397350"/>
                <a:gd name="connsiteX1" fmla="*/ 84867 w 199608"/>
                <a:gd name="connsiteY1" fmla="*/ 35353 h 397350"/>
                <a:gd name="connsiteX2" fmla="*/ 84133 w 199608"/>
                <a:gd name="connsiteY2" fmla="*/ 61203 h 397350"/>
                <a:gd name="connsiteX3" fmla="*/ 178022 w 199608"/>
                <a:gd name="connsiteY3" fmla="*/ -100 h 397350"/>
                <a:gd name="connsiteX4" fmla="*/ 199459 w 199608"/>
                <a:gd name="connsiteY4" fmla="*/ 1377 h 397350"/>
                <a:gd name="connsiteX5" fmla="*/ 199459 w 199608"/>
                <a:gd name="connsiteY5" fmla="*/ 87059 h 397350"/>
                <a:gd name="connsiteX6" fmla="*/ 173585 w 199608"/>
                <a:gd name="connsiteY6" fmla="*/ 84104 h 397350"/>
                <a:gd name="connsiteX7" fmla="*/ 90782 w 199608"/>
                <a:gd name="connsiteY7" fmla="*/ 214076 h 397350"/>
                <a:gd name="connsiteX8" fmla="*/ 90782 w 199608"/>
                <a:gd name="connsiteY8" fmla="*/ 397248 h 397350"/>
                <a:gd name="connsiteX9" fmla="*/ 590 w 199608"/>
                <a:gd name="connsiteY9" fmla="*/ 397248 h 397350"/>
                <a:gd name="connsiteX10" fmla="*/ 590 w 199608"/>
                <a:gd name="connsiteY10" fmla="*/ 78933 h 397350"/>
                <a:gd name="connsiteX11" fmla="*/ -149 w 199608"/>
                <a:gd name="connsiteY11" fmla="*/ 8765 h 39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608" h="397350">
                  <a:moveTo>
                    <a:pt x="84867" y="8765"/>
                  </a:moveTo>
                  <a:lnTo>
                    <a:pt x="84867" y="35353"/>
                  </a:lnTo>
                  <a:cubicBezTo>
                    <a:pt x="84867" y="44240"/>
                    <a:pt x="84867" y="53077"/>
                    <a:pt x="84133" y="61203"/>
                  </a:cubicBezTo>
                  <a:cubicBezTo>
                    <a:pt x="97437" y="22062"/>
                    <a:pt x="133663" y="-100"/>
                    <a:pt x="178022" y="-100"/>
                  </a:cubicBezTo>
                  <a:cubicBezTo>
                    <a:pt x="185194" y="-139"/>
                    <a:pt x="192360" y="355"/>
                    <a:pt x="199459" y="1377"/>
                  </a:cubicBezTo>
                  <a:lnTo>
                    <a:pt x="199459" y="87059"/>
                  </a:lnTo>
                  <a:cubicBezTo>
                    <a:pt x="191020" y="84854"/>
                    <a:pt x="182308" y="83860"/>
                    <a:pt x="173585" y="84104"/>
                  </a:cubicBezTo>
                  <a:cubicBezTo>
                    <a:pt x="103352" y="84104"/>
                    <a:pt x="90782" y="134327"/>
                    <a:pt x="90782" y="214076"/>
                  </a:cubicBezTo>
                  <a:lnTo>
                    <a:pt x="90782" y="397248"/>
                  </a:lnTo>
                  <a:lnTo>
                    <a:pt x="590" y="397248"/>
                  </a:lnTo>
                  <a:lnTo>
                    <a:pt x="590" y="78933"/>
                  </a:lnTo>
                  <a:cubicBezTo>
                    <a:pt x="590" y="54560"/>
                    <a:pt x="590" y="32398"/>
                    <a:pt x="-149" y="8765"/>
                  </a:cubicBez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FB0321E-5E10-4EB3-8FC3-E56722A0DEE0}"/>
                </a:ext>
              </a:extLst>
            </p:cNvPr>
            <p:cNvSpPr/>
            <p:nvPr/>
          </p:nvSpPr>
          <p:spPr>
            <a:xfrm>
              <a:off x="6637981" y="3286650"/>
              <a:ext cx="405871" cy="412883"/>
            </a:xfrm>
            <a:custGeom>
              <a:avLst/>
              <a:gdLst>
                <a:gd name="connsiteX0" fmla="*/ 405722 w 405871"/>
                <a:gd name="connsiteY0" fmla="*/ 207448 h 412883"/>
                <a:gd name="connsiteX1" fmla="*/ 200938 w 405871"/>
                <a:gd name="connsiteY1" fmla="*/ 412782 h 412883"/>
                <a:gd name="connsiteX2" fmla="*/ -149 w 405871"/>
                <a:gd name="connsiteY2" fmla="*/ 207448 h 412883"/>
                <a:gd name="connsiteX3" fmla="*/ 202417 w 405871"/>
                <a:gd name="connsiteY3" fmla="*/ -102 h 412883"/>
                <a:gd name="connsiteX4" fmla="*/ 405722 w 405871"/>
                <a:gd name="connsiteY4" fmla="*/ 207448 h 412883"/>
                <a:gd name="connsiteX5" fmla="*/ 92261 w 405871"/>
                <a:gd name="connsiteY5" fmla="*/ 206709 h 412883"/>
                <a:gd name="connsiteX6" fmla="*/ 200938 w 405871"/>
                <a:gd name="connsiteY6" fmla="*/ 337448 h 412883"/>
                <a:gd name="connsiteX7" fmla="*/ 310349 w 405871"/>
                <a:gd name="connsiteY7" fmla="*/ 206709 h 412883"/>
                <a:gd name="connsiteX8" fmla="*/ 200938 w 405871"/>
                <a:gd name="connsiteY8" fmla="*/ 75237 h 412883"/>
                <a:gd name="connsiteX9" fmla="*/ 92261 w 405871"/>
                <a:gd name="connsiteY9" fmla="*/ 206709 h 41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5871" h="412883">
                  <a:moveTo>
                    <a:pt x="405722" y="207448"/>
                  </a:moveTo>
                  <a:cubicBezTo>
                    <a:pt x="405722" y="327105"/>
                    <a:pt x="326616" y="412782"/>
                    <a:pt x="200938" y="412782"/>
                  </a:cubicBezTo>
                  <a:cubicBezTo>
                    <a:pt x="75994" y="412782"/>
                    <a:pt x="-149" y="326367"/>
                    <a:pt x="-149" y="207448"/>
                  </a:cubicBezTo>
                  <a:cubicBezTo>
                    <a:pt x="-149" y="85579"/>
                    <a:pt x="80430" y="-102"/>
                    <a:pt x="202417" y="-102"/>
                  </a:cubicBezTo>
                  <a:cubicBezTo>
                    <a:pt x="325138" y="-102"/>
                    <a:pt x="405722" y="85579"/>
                    <a:pt x="405722" y="207448"/>
                  </a:cubicBezTo>
                  <a:close/>
                  <a:moveTo>
                    <a:pt x="92261" y="206709"/>
                  </a:moveTo>
                  <a:cubicBezTo>
                    <a:pt x="92261" y="285742"/>
                    <a:pt x="132923" y="337448"/>
                    <a:pt x="200938" y="337448"/>
                  </a:cubicBezTo>
                  <a:cubicBezTo>
                    <a:pt x="269693" y="337448"/>
                    <a:pt x="310349" y="285742"/>
                    <a:pt x="310349" y="206709"/>
                  </a:cubicBezTo>
                  <a:cubicBezTo>
                    <a:pt x="310349" y="129892"/>
                    <a:pt x="268953" y="75237"/>
                    <a:pt x="200938" y="75237"/>
                  </a:cubicBezTo>
                  <a:cubicBezTo>
                    <a:pt x="133657" y="75237"/>
                    <a:pt x="92261" y="129892"/>
                    <a:pt x="92261" y="206709"/>
                  </a:cubicBez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13A61-5799-436A-B724-857FC637ED5A}"/>
                </a:ext>
              </a:extLst>
            </p:cNvPr>
            <p:cNvSpPr/>
            <p:nvPr/>
          </p:nvSpPr>
          <p:spPr>
            <a:xfrm>
              <a:off x="5602346" y="1931306"/>
              <a:ext cx="991920" cy="991010"/>
            </a:xfrm>
            <a:custGeom>
              <a:avLst/>
              <a:gdLst>
                <a:gd name="connsiteX0" fmla="*/ 495803 w 991920"/>
                <a:gd name="connsiteY0" fmla="*/ -102 h 991010"/>
                <a:gd name="connsiteX1" fmla="*/ 25219 w 991920"/>
                <a:gd name="connsiteY1" fmla="*/ -102 h 991010"/>
                <a:gd name="connsiteX2" fmla="*/ 223 w 991920"/>
                <a:gd name="connsiteY2" fmla="*/ 25620 h 991010"/>
                <a:gd name="connsiteX3" fmla="*/ 25219 w 991920"/>
                <a:gd name="connsiteY3" fmla="*/ 50592 h 991010"/>
                <a:gd name="connsiteX4" fmla="*/ 468867 w 991920"/>
                <a:gd name="connsiteY4" fmla="*/ 496975 h 991010"/>
                <a:gd name="connsiteX5" fmla="*/ 25219 w 991920"/>
                <a:gd name="connsiteY5" fmla="*/ 940219 h 991010"/>
                <a:gd name="connsiteX6" fmla="*/ -149 w 991920"/>
                <a:gd name="connsiteY6" fmla="*/ 965563 h 991010"/>
                <a:gd name="connsiteX7" fmla="*/ 25219 w 991920"/>
                <a:gd name="connsiteY7" fmla="*/ 990908 h 991010"/>
                <a:gd name="connsiteX8" fmla="*/ 495809 w 991920"/>
                <a:gd name="connsiteY8" fmla="*/ 990908 h 991010"/>
                <a:gd name="connsiteX9" fmla="*/ 991772 w 991920"/>
                <a:gd name="connsiteY9" fmla="*/ 495403 h 991010"/>
                <a:gd name="connsiteX10" fmla="*/ 495809 w 991920"/>
                <a:gd name="connsiteY10" fmla="*/ -102 h 991010"/>
                <a:gd name="connsiteX11" fmla="*/ 412333 w 991920"/>
                <a:gd name="connsiteY11" fmla="*/ 934064 h 991010"/>
                <a:gd name="connsiteX12" fmla="*/ 621470 w 991920"/>
                <a:gd name="connsiteY12" fmla="*/ 265685 h 991010"/>
                <a:gd name="connsiteX13" fmla="*/ 412333 w 991920"/>
                <a:gd name="connsiteY13" fmla="*/ 56741 h 991010"/>
                <a:gd name="connsiteX14" fmla="*/ 778098 w 991920"/>
                <a:gd name="connsiteY14" fmla="*/ 568637 h 991010"/>
                <a:gd name="connsiteX15" fmla="*/ 412333 w 991920"/>
                <a:gd name="connsiteY15" fmla="*/ 934064 h 991010"/>
                <a:gd name="connsiteX16" fmla="*/ 521177 w 991920"/>
                <a:gd name="connsiteY16" fmla="*/ 495403 h 991010"/>
                <a:gd name="connsiteX17" fmla="*/ 255688 w 991920"/>
                <a:gd name="connsiteY17" fmla="*/ 56780 h 991010"/>
                <a:gd name="connsiteX18" fmla="*/ 621181 w 991920"/>
                <a:gd name="connsiteY18" fmla="*/ 568870 h 991010"/>
                <a:gd name="connsiteX19" fmla="*/ 255688 w 991920"/>
                <a:gd name="connsiteY19" fmla="*/ 934026 h 991010"/>
                <a:gd name="connsiteX20" fmla="*/ 521177 w 991920"/>
                <a:gd name="connsiteY20" fmla="*/ 495403 h 991010"/>
                <a:gd name="connsiteX21" fmla="*/ 569194 w 991920"/>
                <a:gd name="connsiteY21" fmla="*/ 934064 h 991010"/>
                <a:gd name="connsiteX22" fmla="*/ 778343 w 991920"/>
                <a:gd name="connsiteY22" fmla="*/ 265696 h 991010"/>
                <a:gd name="connsiteX23" fmla="*/ 569194 w 991920"/>
                <a:gd name="connsiteY23" fmla="*/ 56741 h 991010"/>
                <a:gd name="connsiteX24" fmla="*/ 934959 w 991920"/>
                <a:gd name="connsiteY24" fmla="*/ 568637 h 991010"/>
                <a:gd name="connsiteX25" fmla="*/ 569194 w 991920"/>
                <a:gd name="connsiteY25" fmla="*/ 934064 h 99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1920" h="991010">
                  <a:moveTo>
                    <a:pt x="495803" y="-102"/>
                  </a:moveTo>
                  <a:lnTo>
                    <a:pt x="25219" y="-102"/>
                  </a:lnTo>
                  <a:cubicBezTo>
                    <a:pt x="11209" y="103"/>
                    <a:pt x="18" y="11623"/>
                    <a:pt x="223" y="25620"/>
                  </a:cubicBezTo>
                  <a:cubicBezTo>
                    <a:pt x="429" y="39328"/>
                    <a:pt x="11498" y="50387"/>
                    <a:pt x="25219" y="50592"/>
                  </a:cubicBezTo>
                  <a:cubicBezTo>
                    <a:pt x="271110" y="51459"/>
                    <a:pt x="469740" y="251316"/>
                    <a:pt x="468867" y="496975"/>
                  </a:cubicBezTo>
                  <a:cubicBezTo>
                    <a:pt x="468006" y="741417"/>
                    <a:pt x="269882" y="939352"/>
                    <a:pt x="25219" y="940219"/>
                  </a:cubicBezTo>
                  <a:cubicBezTo>
                    <a:pt x="11209" y="940219"/>
                    <a:pt x="-149" y="951566"/>
                    <a:pt x="-149" y="965563"/>
                  </a:cubicBezTo>
                  <a:cubicBezTo>
                    <a:pt x="-149" y="979560"/>
                    <a:pt x="11209" y="990908"/>
                    <a:pt x="25219" y="990908"/>
                  </a:cubicBezTo>
                  <a:lnTo>
                    <a:pt x="495809" y="990908"/>
                  </a:lnTo>
                  <a:cubicBezTo>
                    <a:pt x="769720" y="990908"/>
                    <a:pt x="991772" y="769061"/>
                    <a:pt x="991772" y="495403"/>
                  </a:cubicBezTo>
                  <a:cubicBezTo>
                    <a:pt x="991772" y="221745"/>
                    <a:pt x="769720" y="-102"/>
                    <a:pt x="495809" y="-102"/>
                  </a:cubicBezTo>
                  <a:close/>
                  <a:moveTo>
                    <a:pt x="412333" y="934064"/>
                  </a:moveTo>
                  <a:cubicBezTo>
                    <a:pt x="654822" y="807192"/>
                    <a:pt x="748455" y="507950"/>
                    <a:pt x="621470" y="265685"/>
                  </a:cubicBezTo>
                  <a:cubicBezTo>
                    <a:pt x="574665" y="176393"/>
                    <a:pt x="501707" y="103498"/>
                    <a:pt x="412333" y="56741"/>
                  </a:cubicBezTo>
                  <a:cubicBezTo>
                    <a:pt x="654822" y="97188"/>
                    <a:pt x="818582" y="326367"/>
                    <a:pt x="778098" y="568637"/>
                  </a:cubicBezTo>
                  <a:cubicBezTo>
                    <a:pt x="746792" y="755980"/>
                    <a:pt x="599855" y="902788"/>
                    <a:pt x="412333" y="934064"/>
                  </a:cubicBezTo>
                  <a:close/>
                  <a:moveTo>
                    <a:pt x="521177" y="495403"/>
                  </a:moveTo>
                  <a:cubicBezTo>
                    <a:pt x="521032" y="311298"/>
                    <a:pt x="418815" y="142417"/>
                    <a:pt x="255688" y="56780"/>
                  </a:cubicBezTo>
                  <a:cubicBezTo>
                    <a:pt x="498155" y="97355"/>
                    <a:pt x="661793" y="326622"/>
                    <a:pt x="621181" y="568870"/>
                  </a:cubicBezTo>
                  <a:cubicBezTo>
                    <a:pt x="589809" y="756025"/>
                    <a:pt x="443021" y="902677"/>
                    <a:pt x="255688" y="934026"/>
                  </a:cubicBezTo>
                  <a:cubicBezTo>
                    <a:pt x="418815" y="848388"/>
                    <a:pt x="521032" y="679508"/>
                    <a:pt x="521177" y="495403"/>
                  </a:cubicBezTo>
                  <a:close/>
                  <a:moveTo>
                    <a:pt x="569194" y="934064"/>
                  </a:moveTo>
                  <a:cubicBezTo>
                    <a:pt x="811683" y="807203"/>
                    <a:pt x="905322" y="507961"/>
                    <a:pt x="778343" y="265696"/>
                  </a:cubicBezTo>
                  <a:cubicBezTo>
                    <a:pt x="731537" y="176399"/>
                    <a:pt x="658574" y="103503"/>
                    <a:pt x="569194" y="56741"/>
                  </a:cubicBezTo>
                  <a:cubicBezTo>
                    <a:pt x="811683" y="97188"/>
                    <a:pt x="975444" y="326367"/>
                    <a:pt x="934959" y="568637"/>
                  </a:cubicBezTo>
                  <a:cubicBezTo>
                    <a:pt x="903654" y="755980"/>
                    <a:pt x="756716" y="902788"/>
                    <a:pt x="569194" y="934064"/>
                  </a:cubicBez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92D0BC-D14C-42CB-BFD3-2DDE89DAFE33}"/>
                </a:ext>
              </a:extLst>
            </p:cNvPr>
            <p:cNvSpPr/>
            <p:nvPr/>
          </p:nvSpPr>
          <p:spPr>
            <a:xfrm>
              <a:off x="4586769" y="4317668"/>
              <a:ext cx="388903" cy="388544"/>
            </a:xfrm>
            <a:custGeom>
              <a:avLst/>
              <a:gdLst>
                <a:gd name="connsiteX0" fmla="*/ 388755 w 388903"/>
                <a:gd name="connsiteY0" fmla="*/ 388442 h 388544"/>
                <a:gd name="connsiteX1" fmla="*/ 318616 w 388903"/>
                <a:gd name="connsiteY1" fmla="*/ 388442 h 388544"/>
                <a:gd name="connsiteX2" fmla="*/ 275858 w 388903"/>
                <a:gd name="connsiteY2" fmla="*/ 277038 h 388544"/>
                <a:gd name="connsiteX3" fmla="*/ 106243 w 388903"/>
                <a:gd name="connsiteY3" fmla="*/ 277038 h 388544"/>
                <a:gd name="connsiteX4" fmla="*/ 66565 w 388903"/>
                <a:gd name="connsiteY4" fmla="*/ 388442 h 388544"/>
                <a:gd name="connsiteX5" fmla="*/ -149 w 388903"/>
                <a:gd name="connsiteY5" fmla="*/ 388442 h 388544"/>
                <a:gd name="connsiteX6" fmla="*/ 154110 w 388903"/>
                <a:gd name="connsiteY6" fmla="*/ -102 h 388544"/>
                <a:gd name="connsiteX7" fmla="*/ 224572 w 388903"/>
                <a:gd name="connsiteY7" fmla="*/ -102 h 388544"/>
                <a:gd name="connsiteX8" fmla="*/ 251257 w 388903"/>
                <a:gd name="connsiteY8" fmla="*/ 222689 h 388544"/>
                <a:gd name="connsiteX9" fmla="*/ 212947 w 388903"/>
                <a:gd name="connsiteY9" fmla="*/ 120489 h 388544"/>
                <a:gd name="connsiteX10" fmla="*/ 204735 w 388903"/>
                <a:gd name="connsiteY10" fmla="*/ 98793 h 388544"/>
                <a:gd name="connsiteX11" fmla="*/ 198581 w 388903"/>
                <a:gd name="connsiteY11" fmla="*/ 82391 h 388544"/>
                <a:gd name="connsiteX12" fmla="*/ 193794 w 388903"/>
                <a:gd name="connsiteY12" fmla="*/ 67866 h 388544"/>
                <a:gd name="connsiteX13" fmla="*/ 189686 w 388903"/>
                <a:gd name="connsiteY13" fmla="*/ 51803 h 388544"/>
                <a:gd name="connsiteX14" fmla="*/ 188318 w 388903"/>
                <a:gd name="connsiteY14" fmla="*/ 51803 h 388544"/>
                <a:gd name="connsiteX15" fmla="*/ 184727 w 388903"/>
                <a:gd name="connsiteY15" fmla="*/ 68722 h 388544"/>
                <a:gd name="connsiteX16" fmla="*/ 180624 w 388903"/>
                <a:gd name="connsiteY16" fmla="*/ 83757 h 388544"/>
                <a:gd name="connsiteX17" fmla="*/ 175153 w 388903"/>
                <a:gd name="connsiteY17" fmla="*/ 100504 h 388544"/>
                <a:gd name="connsiteX18" fmla="*/ 167114 w 388903"/>
                <a:gd name="connsiteY18" fmla="*/ 122538 h 388544"/>
                <a:gd name="connsiteX19" fmla="*/ 129487 w 388903"/>
                <a:gd name="connsiteY19" fmla="*/ 222689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8903" h="388544">
                  <a:moveTo>
                    <a:pt x="388755" y="388442"/>
                  </a:moveTo>
                  <a:lnTo>
                    <a:pt x="318616" y="388442"/>
                  </a:lnTo>
                  <a:lnTo>
                    <a:pt x="275858" y="277038"/>
                  </a:lnTo>
                  <a:lnTo>
                    <a:pt x="106243" y="277038"/>
                  </a:lnTo>
                  <a:lnTo>
                    <a:pt x="66565" y="388442"/>
                  </a:lnTo>
                  <a:lnTo>
                    <a:pt x="-149" y="388442"/>
                  </a:lnTo>
                  <a:lnTo>
                    <a:pt x="154110" y="-102"/>
                  </a:lnTo>
                  <a:lnTo>
                    <a:pt x="224572" y="-102"/>
                  </a:lnTo>
                  <a:close/>
                  <a:moveTo>
                    <a:pt x="251257" y="222689"/>
                  </a:moveTo>
                  <a:lnTo>
                    <a:pt x="212947" y="120489"/>
                  </a:lnTo>
                  <a:cubicBezTo>
                    <a:pt x="209750" y="112068"/>
                    <a:pt x="207015" y="104836"/>
                    <a:pt x="204735" y="98793"/>
                  </a:cubicBezTo>
                  <a:cubicBezTo>
                    <a:pt x="202456" y="92750"/>
                    <a:pt x="200404" y="87284"/>
                    <a:pt x="198581" y="82391"/>
                  </a:cubicBezTo>
                  <a:cubicBezTo>
                    <a:pt x="196752" y="77492"/>
                    <a:pt x="195156" y="72649"/>
                    <a:pt x="193794" y="67866"/>
                  </a:cubicBezTo>
                  <a:cubicBezTo>
                    <a:pt x="192432" y="63084"/>
                    <a:pt x="191064" y="57730"/>
                    <a:pt x="189686" y="51803"/>
                  </a:cubicBezTo>
                  <a:lnTo>
                    <a:pt x="188318" y="51803"/>
                  </a:lnTo>
                  <a:cubicBezTo>
                    <a:pt x="187178" y="58185"/>
                    <a:pt x="185983" y="63823"/>
                    <a:pt x="184727" y="68722"/>
                  </a:cubicBezTo>
                  <a:cubicBezTo>
                    <a:pt x="183470" y="73621"/>
                    <a:pt x="182103" y="78631"/>
                    <a:pt x="180624" y="83757"/>
                  </a:cubicBezTo>
                  <a:cubicBezTo>
                    <a:pt x="179139" y="88884"/>
                    <a:pt x="177316" y="94466"/>
                    <a:pt x="175153" y="100504"/>
                  </a:cubicBezTo>
                  <a:cubicBezTo>
                    <a:pt x="172990" y="106542"/>
                    <a:pt x="170311" y="113884"/>
                    <a:pt x="167114" y="122538"/>
                  </a:cubicBezTo>
                  <a:lnTo>
                    <a:pt x="129487" y="222689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9E2B14-22E1-42B3-AFC4-9C3A9414FA28}"/>
                </a:ext>
              </a:extLst>
            </p:cNvPr>
            <p:cNvSpPr/>
            <p:nvPr/>
          </p:nvSpPr>
          <p:spPr>
            <a:xfrm>
              <a:off x="5010987" y="4317668"/>
              <a:ext cx="257582" cy="388544"/>
            </a:xfrm>
            <a:custGeom>
              <a:avLst/>
              <a:gdLst>
                <a:gd name="connsiteX0" fmla="*/ 257434 w 257582"/>
                <a:gd name="connsiteY0" fmla="*/ 388442 h 388544"/>
                <a:gd name="connsiteX1" fmla="*/ -149 w 257582"/>
                <a:gd name="connsiteY1" fmla="*/ 388442 h 388544"/>
                <a:gd name="connsiteX2" fmla="*/ -149 w 257582"/>
                <a:gd name="connsiteY2" fmla="*/ -102 h 388544"/>
                <a:gd name="connsiteX3" fmla="*/ 63468 w 257582"/>
                <a:gd name="connsiteY3" fmla="*/ -102 h 388544"/>
                <a:gd name="connsiteX4" fmla="*/ 63468 w 257582"/>
                <a:gd name="connsiteY4" fmla="*/ 333776 h 388544"/>
                <a:gd name="connsiteX5" fmla="*/ 257434 w 257582"/>
                <a:gd name="connsiteY5" fmla="*/ 333776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582" h="388544">
                  <a:moveTo>
                    <a:pt x="257434" y="388442"/>
                  </a:moveTo>
                  <a:lnTo>
                    <a:pt x="-149" y="388442"/>
                  </a:lnTo>
                  <a:lnTo>
                    <a:pt x="-149" y="-102"/>
                  </a:lnTo>
                  <a:lnTo>
                    <a:pt x="63468" y="-102"/>
                  </a:lnTo>
                  <a:lnTo>
                    <a:pt x="63468" y="333776"/>
                  </a:lnTo>
                  <a:lnTo>
                    <a:pt x="257434" y="333776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42B18A-1BC8-4CA3-BD8A-61FE1ED326E1}"/>
                </a:ext>
              </a:extLst>
            </p:cNvPr>
            <p:cNvSpPr/>
            <p:nvPr/>
          </p:nvSpPr>
          <p:spPr>
            <a:xfrm>
              <a:off x="5291108" y="4317668"/>
              <a:ext cx="327326" cy="394763"/>
            </a:xfrm>
            <a:custGeom>
              <a:avLst/>
              <a:gdLst>
                <a:gd name="connsiteX0" fmla="*/ 327178 w 327326"/>
                <a:gd name="connsiteY0" fmla="*/ 224755 h 394763"/>
                <a:gd name="connsiteX1" fmla="*/ 325638 w 327326"/>
                <a:gd name="connsiteY1" fmla="*/ 262525 h 394763"/>
                <a:gd name="connsiteX2" fmla="*/ 318455 w 327326"/>
                <a:gd name="connsiteY2" fmla="*/ 301139 h 394763"/>
                <a:gd name="connsiteX3" fmla="*/ 302210 w 327326"/>
                <a:gd name="connsiteY3" fmla="*/ 337020 h 394763"/>
                <a:gd name="connsiteX4" fmla="*/ 273478 w 327326"/>
                <a:gd name="connsiteY4" fmla="*/ 366747 h 394763"/>
                <a:gd name="connsiteX5" fmla="*/ 228674 w 327326"/>
                <a:gd name="connsiteY5" fmla="*/ 387076 h 394763"/>
                <a:gd name="connsiteX6" fmla="*/ 164029 w 327326"/>
                <a:gd name="connsiteY6" fmla="*/ 394596 h 394763"/>
                <a:gd name="connsiteX7" fmla="*/ 93567 w 327326"/>
                <a:gd name="connsiteY7" fmla="*/ 386054 h 394763"/>
                <a:gd name="connsiteX8" fmla="*/ 46868 w 327326"/>
                <a:gd name="connsiteY8" fmla="*/ 363498 h 394763"/>
                <a:gd name="connsiteX9" fmla="*/ 19009 w 327326"/>
                <a:gd name="connsiteY9" fmla="*/ 331554 h 394763"/>
                <a:gd name="connsiteX10" fmla="*/ 5155 w 327326"/>
                <a:gd name="connsiteY10" fmla="*/ 294651 h 394763"/>
                <a:gd name="connsiteX11" fmla="*/ 368 w 327326"/>
                <a:gd name="connsiteY11" fmla="*/ 257570 h 394763"/>
                <a:gd name="connsiteX12" fmla="*/ -149 w 327326"/>
                <a:gd name="connsiteY12" fmla="*/ 224766 h 394763"/>
                <a:gd name="connsiteX13" fmla="*/ -149 w 327326"/>
                <a:gd name="connsiteY13" fmla="*/ -102 h 394763"/>
                <a:gd name="connsiteX14" fmla="*/ 63129 w 327326"/>
                <a:gd name="connsiteY14" fmla="*/ -102 h 394763"/>
                <a:gd name="connsiteX15" fmla="*/ 63129 w 327326"/>
                <a:gd name="connsiteY15" fmla="*/ 224072 h 394763"/>
                <a:gd name="connsiteX16" fmla="*/ 63985 w 327326"/>
                <a:gd name="connsiteY16" fmla="*/ 253116 h 394763"/>
                <a:gd name="connsiteX17" fmla="*/ 68088 w 327326"/>
                <a:gd name="connsiteY17" fmla="*/ 280287 h 394763"/>
                <a:gd name="connsiteX18" fmla="*/ 77667 w 327326"/>
                <a:gd name="connsiteY18" fmla="*/ 304205 h 394763"/>
                <a:gd name="connsiteX19" fmla="*/ 94768 w 327326"/>
                <a:gd name="connsiteY19" fmla="*/ 323345 h 394763"/>
                <a:gd name="connsiteX20" fmla="*/ 121276 w 327326"/>
                <a:gd name="connsiteY20" fmla="*/ 335814 h 394763"/>
                <a:gd name="connsiteX21" fmla="*/ 159587 w 327326"/>
                <a:gd name="connsiteY21" fmla="*/ 340258 h 394763"/>
                <a:gd name="connsiteX22" fmla="*/ 215510 w 327326"/>
                <a:gd name="connsiteY22" fmla="*/ 331888 h 394763"/>
                <a:gd name="connsiteX23" fmla="*/ 246804 w 327326"/>
                <a:gd name="connsiteY23" fmla="*/ 308137 h 394763"/>
                <a:gd name="connsiteX24" fmla="*/ 260314 w 327326"/>
                <a:gd name="connsiteY24" fmla="*/ 271401 h 394763"/>
                <a:gd name="connsiteX25" fmla="*/ 263221 w 327326"/>
                <a:gd name="connsiteY25" fmla="*/ 224072 h 394763"/>
                <a:gd name="connsiteX26" fmla="*/ 263221 w 327326"/>
                <a:gd name="connsiteY26" fmla="*/ -102 h 394763"/>
                <a:gd name="connsiteX27" fmla="*/ 327156 w 327326"/>
                <a:gd name="connsiteY27" fmla="*/ -102 h 39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326" h="394763">
                  <a:moveTo>
                    <a:pt x="327178" y="224755"/>
                  </a:moveTo>
                  <a:cubicBezTo>
                    <a:pt x="327178" y="236836"/>
                    <a:pt x="326666" y="249428"/>
                    <a:pt x="325638" y="262525"/>
                  </a:cubicBezTo>
                  <a:cubicBezTo>
                    <a:pt x="324615" y="275611"/>
                    <a:pt x="322208" y="288558"/>
                    <a:pt x="318455" y="301139"/>
                  </a:cubicBezTo>
                  <a:cubicBezTo>
                    <a:pt x="314697" y="313780"/>
                    <a:pt x="309232" y="325850"/>
                    <a:pt x="302210" y="337020"/>
                  </a:cubicBezTo>
                  <a:cubicBezTo>
                    <a:pt x="294710" y="348740"/>
                    <a:pt x="284942" y="358849"/>
                    <a:pt x="273478" y="366747"/>
                  </a:cubicBezTo>
                  <a:cubicBezTo>
                    <a:pt x="259808" y="376023"/>
                    <a:pt x="244658" y="382893"/>
                    <a:pt x="228674" y="387076"/>
                  </a:cubicBezTo>
                  <a:cubicBezTo>
                    <a:pt x="207565" y="392497"/>
                    <a:pt x="185816" y="395024"/>
                    <a:pt x="164029" y="394596"/>
                  </a:cubicBezTo>
                  <a:cubicBezTo>
                    <a:pt x="140251" y="395141"/>
                    <a:pt x="116523" y="392264"/>
                    <a:pt x="93567" y="386054"/>
                  </a:cubicBezTo>
                  <a:cubicBezTo>
                    <a:pt x="76767" y="381411"/>
                    <a:pt x="60944" y="373768"/>
                    <a:pt x="46868" y="363498"/>
                  </a:cubicBezTo>
                  <a:cubicBezTo>
                    <a:pt x="35382" y="354983"/>
                    <a:pt x="25881" y="344085"/>
                    <a:pt x="19009" y="331554"/>
                  </a:cubicBezTo>
                  <a:cubicBezTo>
                    <a:pt x="12749" y="319935"/>
                    <a:pt x="8084" y="307521"/>
                    <a:pt x="5155" y="294651"/>
                  </a:cubicBezTo>
                  <a:cubicBezTo>
                    <a:pt x="2364" y="282476"/>
                    <a:pt x="757" y="270056"/>
                    <a:pt x="368" y="257570"/>
                  </a:cubicBezTo>
                  <a:cubicBezTo>
                    <a:pt x="23" y="245500"/>
                    <a:pt x="-149" y="234564"/>
                    <a:pt x="-149" y="224766"/>
                  </a:cubicBezTo>
                  <a:lnTo>
                    <a:pt x="-149" y="-102"/>
                  </a:lnTo>
                  <a:lnTo>
                    <a:pt x="63129" y="-102"/>
                  </a:lnTo>
                  <a:lnTo>
                    <a:pt x="63129" y="224072"/>
                  </a:lnTo>
                  <a:cubicBezTo>
                    <a:pt x="63129" y="233870"/>
                    <a:pt x="63413" y="243551"/>
                    <a:pt x="63985" y="253116"/>
                  </a:cubicBezTo>
                  <a:cubicBezTo>
                    <a:pt x="64491" y="262280"/>
                    <a:pt x="65864" y="271379"/>
                    <a:pt x="68088" y="280287"/>
                  </a:cubicBezTo>
                  <a:cubicBezTo>
                    <a:pt x="70184" y="288658"/>
                    <a:pt x="73403" y="296701"/>
                    <a:pt x="77667" y="304205"/>
                  </a:cubicBezTo>
                  <a:cubicBezTo>
                    <a:pt x="81970" y="311709"/>
                    <a:pt x="87791" y="318230"/>
                    <a:pt x="94768" y="323345"/>
                  </a:cubicBezTo>
                  <a:cubicBezTo>
                    <a:pt x="102763" y="329088"/>
                    <a:pt x="111753" y="333315"/>
                    <a:pt x="121276" y="335814"/>
                  </a:cubicBezTo>
                  <a:cubicBezTo>
                    <a:pt x="133785" y="339025"/>
                    <a:pt x="146672" y="340519"/>
                    <a:pt x="159587" y="340258"/>
                  </a:cubicBezTo>
                  <a:cubicBezTo>
                    <a:pt x="178589" y="340980"/>
                    <a:pt x="197552" y="338136"/>
                    <a:pt x="215510" y="331888"/>
                  </a:cubicBezTo>
                  <a:cubicBezTo>
                    <a:pt x="228068" y="327250"/>
                    <a:pt x="238965" y="318985"/>
                    <a:pt x="246804" y="308137"/>
                  </a:cubicBezTo>
                  <a:cubicBezTo>
                    <a:pt x="254154" y="297134"/>
                    <a:pt x="258779" y="284542"/>
                    <a:pt x="260314" y="271401"/>
                  </a:cubicBezTo>
                  <a:cubicBezTo>
                    <a:pt x="262343" y="255709"/>
                    <a:pt x="263316" y="239896"/>
                    <a:pt x="263221" y="224072"/>
                  </a:cubicBezTo>
                  <a:lnTo>
                    <a:pt x="263221" y="-102"/>
                  </a:lnTo>
                  <a:lnTo>
                    <a:pt x="327156" y="-10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B59EA68-9D5A-487A-B7A4-E040023A475A}"/>
                </a:ext>
              </a:extLst>
            </p:cNvPr>
            <p:cNvSpPr/>
            <p:nvPr/>
          </p:nvSpPr>
          <p:spPr>
            <a:xfrm>
              <a:off x="5674908" y="4317668"/>
              <a:ext cx="401852" cy="388544"/>
            </a:xfrm>
            <a:custGeom>
              <a:avLst/>
              <a:gdLst>
                <a:gd name="connsiteX0" fmla="*/ 401703 w 401852"/>
                <a:gd name="connsiteY0" fmla="*/ 388442 h 388544"/>
                <a:gd name="connsiteX1" fmla="*/ 342188 w 401852"/>
                <a:gd name="connsiteY1" fmla="*/ 388442 h 388544"/>
                <a:gd name="connsiteX2" fmla="*/ 342188 w 401852"/>
                <a:gd name="connsiteY2" fmla="*/ 78509 h 388544"/>
                <a:gd name="connsiteX3" fmla="*/ 340154 w 401852"/>
                <a:gd name="connsiteY3" fmla="*/ 78509 h 388544"/>
                <a:gd name="connsiteX4" fmla="*/ 223860 w 401852"/>
                <a:gd name="connsiteY4" fmla="*/ 388442 h 388544"/>
                <a:gd name="connsiteX5" fmla="*/ 176315 w 401852"/>
                <a:gd name="connsiteY5" fmla="*/ 388442 h 388544"/>
                <a:gd name="connsiteX6" fmla="*/ 60705 w 401852"/>
                <a:gd name="connsiteY6" fmla="*/ 72688 h 388544"/>
                <a:gd name="connsiteX7" fmla="*/ 59338 w 401852"/>
                <a:gd name="connsiteY7" fmla="*/ 72688 h 388544"/>
                <a:gd name="connsiteX8" fmla="*/ 59338 w 401852"/>
                <a:gd name="connsiteY8" fmla="*/ 388442 h 388544"/>
                <a:gd name="connsiteX9" fmla="*/ -149 w 401852"/>
                <a:gd name="connsiteY9" fmla="*/ 388442 h 388544"/>
                <a:gd name="connsiteX10" fmla="*/ -149 w 401852"/>
                <a:gd name="connsiteY10" fmla="*/ -102 h 388544"/>
                <a:gd name="connsiteX11" fmla="*/ 89420 w 401852"/>
                <a:gd name="connsiteY11" fmla="*/ -102 h 388544"/>
                <a:gd name="connsiteX12" fmla="*/ 183137 w 401852"/>
                <a:gd name="connsiteY12" fmla="*/ 254843 h 388544"/>
                <a:gd name="connsiteX13" fmla="*/ 194595 w 401852"/>
                <a:gd name="connsiteY13" fmla="*/ 289358 h 388544"/>
                <a:gd name="connsiteX14" fmla="*/ 201950 w 401852"/>
                <a:gd name="connsiteY14" fmla="*/ 317035 h 388544"/>
                <a:gd name="connsiteX15" fmla="*/ 202634 w 401852"/>
                <a:gd name="connsiteY15" fmla="*/ 317035 h 388544"/>
                <a:gd name="connsiteX16" fmla="*/ 211529 w 401852"/>
                <a:gd name="connsiteY16" fmla="*/ 288847 h 388544"/>
                <a:gd name="connsiteX17" fmla="*/ 224527 w 401852"/>
                <a:gd name="connsiteY17" fmla="*/ 250744 h 388544"/>
                <a:gd name="connsiteX18" fmla="*/ 320640 w 401852"/>
                <a:gd name="connsiteY18" fmla="*/ -86 h 388544"/>
                <a:gd name="connsiteX19" fmla="*/ 401703 w 401852"/>
                <a:gd name="connsiteY19" fmla="*/ -86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1852" h="388544">
                  <a:moveTo>
                    <a:pt x="401703" y="388442"/>
                  </a:moveTo>
                  <a:lnTo>
                    <a:pt x="342188" y="388442"/>
                  </a:lnTo>
                  <a:lnTo>
                    <a:pt x="342188" y="78509"/>
                  </a:lnTo>
                  <a:lnTo>
                    <a:pt x="340154" y="78509"/>
                  </a:lnTo>
                  <a:lnTo>
                    <a:pt x="223860" y="388442"/>
                  </a:lnTo>
                  <a:lnTo>
                    <a:pt x="176315" y="388442"/>
                  </a:lnTo>
                  <a:lnTo>
                    <a:pt x="60705" y="72688"/>
                  </a:lnTo>
                  <a:lnTo>
                    <a:pt x="59338" y="72688"/>
                  </a:lnTo>
                  <a:lnTo>
                    <a:pt x="59338" y="388442"/>
                  </a:lnTo>
                  <a:lnTo>
                    <a:pt x="-149" y="388442"/>
                  </a:lnTo>
                  <a:lnTo>
                    <a:pt x="-149" y="-102"/>
                  </a:lnTo>
                  <a:lnTo>
                    <a:pt x="89420" y="-102"/>
                  </a:lnTo>
                  <a:lnTo>
                    <a:pt x="183137" y="254843"/>
                  </a:lnTo>
                  <a:cubicBezTo>
                    <a:pt x="187701" y="266690"/>
                    <a:pt x="191520" y="278199"/>
                    <a:pt x="194595" y="289358"/>
                  </a:cubicBezTo>
                  <a:cubicBezTo>
                    <a:pt x="197669" y="300517"/>
                    <a:pt x="200121" y="309742"/>
                    <a:pt x="201950" y="317035"/>
                  </a:cubicBezTo>
                  <a:lnTo>
                    <a:pt x="202634" y="317035"/>
                  </a:lnTo>
                  <a:cubicBezTo>
                    <a:pt x="205141" y="309998"/>
                    <a:pt x="208104" y="300605"/>
                    <a:pt x="211529" y="288847"/>
                  </a:cubicBezTo>
                  <a:cubicBezTo>
                    <a:pt x="214954" y="277088"/>
                    <a:pt x="219285" y="264391"/>
                    <a:pt x="224527" y="250744"/>
                  </a:cubicBezTo>
                  <a:lnTo>
                    <a:pt x="320640" y="-86"/>
                  </a:lnTo>
                  <a:lnTo>
                    <a:pt x="401703" y="-86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339DE95-F89B-4651-9702-1E9A89B8BE5C}"/>
                </a:ext>
              </a:extLst>
            </p:cNvPr>
            <p:cNvSpPr/>
            <p:nvPr/>
          </p:nvSpPr>
          <p:spPr>
            <a:xfrm>
              <a:off x="6141823" y="4317668"/>
              <a:ext cx="63622" cy="388544"/>
            </a:xfrm>
            <a:custGeom>
              <a:avLst/>
              <a:gdLst>
                <a:gd name="connsiteX0" fmla="*/ 63474 w 63622"/>
                <a:gd name="connsiteY0" fmla="*/ 388442 h 388544"/>
                <a:gd name="connsiteX1" fmla="*/ -149 w 63622"/>
                <a:gd name="connsiteY1" fmla="*/ 388442 h 388544"/>
                <a:gd name="connsiteX2" fmla="*/ -149 w 63622"/>
                <a:gd name="connsiteY2" fmla="*/ -102 h 388544"/>
                <a:gd name="connsiteX3" fmla="*/ 63474 w 63622"/>
                <a:gd name="connsiteY3" fmla="*/ -102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22" h="388544">
                  <a:moveTo>
                    <a:pt x="63474" y="388442"/>
                  </a:moveTo>
                  <a:lnTo>
                    <a:pt x="-149" y="388442"/>
                  </a:lnTo>
                  <a:lnTo>
                    <a:pt x="-149" y="-102"/>
                  </a:lnTo>
                  <a:lnTo>
                    <a:pt x="63474" y="-10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A98899-2A4E-4794-99EC-C667E1AC5A55}"/>
                </a:ext>
              </a:extLst>
            </p:cNvPr>
            <p:cNvSpPr/>
            <p:nvPr/>
          </p:nvSpPr>
          <p:spPr>
            <a:xfrm>
              <a:off x="6276068" y="4317668"/>
              <a:ext cx="326987" cy="388544"/>
            </a:xfrm>
            <a:custGeom>
              <a:avLst/>
              <a:gdLst>
                <a:gd name="connsiteX0" fmla="*/ 326839 w 326987"/>
                <a:gd name="connsiteY0" fmla="*/ 388442 h 388544"/>
                <a:gd name="connsiteX1" fmla="*/ 261854 w 326987"/>
                <a:gd name="connsiteY1" fmla="*/ 388442 h 388544"/>
                <a:gd name="connsiteX2" fmla="*/ 61445 w 326987"/>
                <a:gd name="connsiteY2" fmla="*/ 95238 h 388544"/>
                <a:gd name="connsiteX3" fmla="*/ 60077 w 326987"/>
                <a:gd name="connsiteY3" fmla="*/ 95238 h 388544"/>
                <a:gd name="connsiteX4" fmla="*/ 60077 w 326987"/>
                <a:gd name="connsiteY4" fmla="*/ 388442 h 388544"/>
                <a:gd name="connsiteX5" fmla="*/ -149 w 326987"/>
                <a:gd name="connsiteY5" fmla="*/ 388442 h 388544"/>
                <a:gd name="connsiteX6" fmla="*/ -149 w 326987"/>
                <a:gd name="connsiteY6" fmla="*/ -102 h 388544"/>
                <a:gd name="connsiteX7" fmla="*/ 64152 w 326987"/>
                <a:gd name="connsiteY7" fmla="*/ -102 h 388544"/>
                <a:gd name="connsiteX8" fmla="*/ 264589 w 326987"/>
                <a:gd name="connsiteY8" fmla="*/ 293096 h 388544"/>
                <a:gd name="connsiteX9" fmla="*/ 265957 w 326987"/>
                <a:gd name="connsiteY9" fmla="*/ 293096 h 388544"/>
                <a:gd name="connsiteX10" fmla="*/ 265957 w 326987"/>
                <a:gd name="connsiteY10" fmla="*/ -102 h 388544"/>
                <a:gd name="connsiteX11" fmla="*/ 326839 w 326987"/>
                <a:gd name="connsiteY11" fmla="*/ -102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987" h="388544">
                  <a:moveTo>
                    <a:pt x="326839" y="388442"/>
                  </a:moveTo>
                  <a:lnTo>
                    <a:pt x="261854" y="388442"/>
                  </a:lnTo>
                  <a:lnTo>
                    <a:pt x="61445" y="95238"/>
                  </a:lnTo>
                  <a:lnTo>
                    <a:pt x="60077" y="95238"/>
                  </a:lnTo>
                  <a:lnTo>
                    <a:pt x="60077" y="388442"/>
                  </a:lnTo>
                  <a:lnTo>
                    <a:pt x="-149" y="388442"/>
                  </a:lnTo>
                  <a:lnTo>
                    <a:pt x="-149" y="-102"/>
                  </a:lnTo>
                  <a:lnTo>
                    <a:pt x="64152" y="-102"/>
                  </a:lnTo>
                  <a:lnTo>
                    <a:pt x="264589" y="293096"/>
                  </a:lnTo>
                  <a:lnTo>
                    <a:pt x="265957" y="293096"/>
                  </a:lnTo>
                  <a:lnTo>
                    <a:pt x="265957" y="-102"/>
                  </a:lnTo>
                  <a:lnTo>
                    <a:pt x="326839" y="-10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B260592-16BE-4B1A-B86C-236F9B0ADFB8}"/>
                </a:ext>
              </a:extLst>
            </p:cNvPr>
            <p:cNvSpPr/>
            <p:nvPr/>
          </p:nvSpPr>
          <p:spPr>
            <a:xfrm>
              <a:off x="6668119" y="4317668"/>
              <a:ext cx="63622" cy="388544"/>
            </a:xfrm>
            <a:custGeom>
              <a:avLst/>
              <a:gdLst>
                <a:gd name="connsiteX0" fmla="*/ 63474 w 63622"/>
                <a:gd name="connsiteY0" fmla="*/ 388442 h 388544"/>
                <a:gd name="connsiteX1" fmla="*/ -149 w 63622"/>
                <a:gd name="connsiteY1" fmla="*/ 388442 h 388544"/>
                <a:gd name="connsiteX2" fmla="*/ -149 w 63622"/>
                <a:gd name="connsiteY2" fmla="*/ -102 h 388544"/>
                <a:gd name="connsiteX3" fmla="*/ 63474 w 63622"/>
                <a:gd name="connsiteY3" fmla="*/ -102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622" h="388544">
                  <a:moveTo>
                    <a:pt x="63474" y="388442"/>
                  </a:moveTo>
                  <a:lnTo>
                    <a:pt x="-149" y="388442"/>
                  </a:lnTo>
                  <a:lnTo>
                    <a:pt x="-149" y="-102"/>
                  </a:lnTo>
                  <a:lnTo>
                    <a:pt x="63474" y="-10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4DB5E03-B2AD-4A4B-9967-1C939F2D1A80}"/>
                </a:ext>
              </a:extLst>
            </p:cNvPr>
            <p:cNvSpPr/>
            <p:nvPr/>
          </p:nvSpPr>
          <p:spPr>
            <a:xfrm>
              <a:off x="6799957" y="4317668"/>
              <a:ext cx="327343" cy="394763"/>
            </a:xfrm>
            <a:custGeom>
              <a:avLst/>
              <a:gdLst>
                <a:gd name="connsiteX0" fmla="*/ 327195 w 327343"/>
                <a:gd name="connsiteY0" fmla="*/ 224755 h 394763"/>
                <a:gd name="connsiteX1" fmla="*/ 325655 w 327343"/>
                <a:gd name="connsiteY1" fmla="*/ 262525 h 394763"/>
                <a:gd name="connsiteX2" fmla="*/ 318477 w 327343"/>
                <a:gd name="connsiteY2" fmla="*/ 301139 h 394763"/>
                <a:gd name="connsiteX3" fmla="*/ 302227 w 327343"/>
                <a:gd name="connsiteY3" fmla="*/ 337020 h 394763"/>
                <a:gd name="connsiteX4" fmla="*/ 273495 w 327343"/>
                <a:gd name="connsiteY4" fmla="*/ 366747 h 394763"/>
                <a:gd name="connsiteX5" fmla="*/ 228686 w 327343"/>
                <a:gd name="connsiteY5" fmla="*/ 387076 h 394763"/>
                <a:gd name="connsiteX6" fmla="*/ 164040 w 327343"/>
                <a:gd name="connsiteY6" fmla="*/ 394596 h 394763"/>
                <a:gd name="connsiteX7" fmla="*/ 93584 w 327343"/>
                <a:gd name="connsiteY7" fmla="*/ 386054 h 394763"/>
                <a:gd name="connsiteX8" fmla="*/ 46885 w 327343"/>
                <a:gd name="connsiteY8" fmla="*/ 363498 h 394763"/>
                <a:gd name="connsiteX9" fmla="*/ 19009 w 327343"/>
                <a:gd name="connsiteY9" fmla="*/ 331554 h 394763"/>
                <a:gd name="connsiteX10" fmla="*/ 5155 w 327343"/>
                <a:gd name="connsiteY10" fmla="*/ 294651 h 394763"/>
                <a:gd name="connsiteX11" fmla="*/ 368 w 327343"/>
                <a:gd name="connsiteY11" fmla="*/ 257570 h 394763"/>
                <a:gd name="connsiteX12" fmla="*/ -149 w 327343"/>
                <a:gd name="connsiteY12" fmla="*/ 224766 h 394763"/>
                <a:gd name="connsiteX13" fmla="*/ -149 w 327343"/>
                <a:gd name="connsiteY13" fmla="*/ -102 h 394763"/>
                <a:gd name="connsiteX14" fmla="*/ 63129 w 327343"/>
                <a:gd name="connsiteY14" fmla="*/ -102 h 394763"/>
                <a:gd name="connsiteX15" fmla="*/ 63129 w 327343"/>
                <a:gd name="connsiteY15" fmla="*/ 224072 h 394763"/>
                <a:gd name="connsiteX16" fmla="*/ 63986 w 327343"/>
                <a:gd name="connsiteY16" fmla="*/ 253116 h 394763"/>
                <a:gd name="connsiteX17" fmla="*/ 68094 w 327343"/>
                <a:gd name="connsiteY17" fmla="*/ 280287 h 394763"/>
                <a:gd name="connsiteX18" fmla="*/ 77667 w 327343"/>
                <a:gd name="connsiteY18" fmla="*/ 304205 h 394763"/>
                <a:gd name="connsiteX19" fmla="*/ 94768 w 327343"/>
                <a:gd name="connsiteY19" fmla="*/ 323345 h 394763"/>
                <a:gd name="connsiteX20" fmla="*/ 121304 w 327343"/>
                <a:gd name="connsiteY20" fmla="*/ 335814 h 394763"/>
                <a:gd name="connsiteX21" fmla="*/ 159614 w 327343"/>
                <a:gd name="connsiteY21" fmla="*/ 340258 h 394763"/>
                <a:gd name="connsiteX22" fmla="*/ 215532 w 327343"/>
                <a:gd name="connsiteY22" fmla="*/ 331888 h 394763"/>
                <a:gd name="connsiteX23" fmla="*/ 246832 w 327343"/>
                <a:gd name="connsiteY23" fmla="*/ 308137 h 394763"/>
                <a:gd name="connsiteX24" fmla="*/ 260347 w 327343"/>
                <a:gd name="connsiteY24" fmla="*/ 271401 h 394763"/>
                <a:gd name="connsiteX25" fmla="*/ 263249 w 327343"/>
                <a:gd name="connsiteY25" fmla="*/ 224072 h 394763"/>
                <a:gd name="connsiteX26" fmla="*/ 263249 w 327343"/>
                <a:gd name="connsiteY26" fmla="*/ -102 h 394763"/>
                <a:gd name="connsiteX27" fmla="*/ 327183 w 327343"/>
                <a:gd name="connsiteY27" fmla="*/ -102 h 39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7343" h="394763">
                  <a:moveTo>
                    <a:pt x="327195" y="224755"/>
                  </a:moveTo>
                  <a:cubicBezTo>
                    <a:pt x="327195" y="236836"/>
                    <a:pt x="326683" y="249428"/>
                    <a:pt x="325655" y="262525"/>
                  </a:cubicBezTo>
                  <a:cubicBezTo>
                    <a:pt x="324632" y="275611"/>
                    <a:pt x="322225" y="288558"/>
                    <a:pt x="318477" y="301139"/>
                  </a:cubicBezTo>
                  <a:cubicBezTo>
                    <a:pt x="314708" y="313780"/>
                    <a:pt x="309243" y="325850"/>
                    <a:pt x="302227" y="337020"/>
                  </a:cubicBezTo>
                  <a:cubicBezTo>
                    <a:pt x="294727" y="348740"/>
                    <a:pt x="284959" y="358849"/>
                    <a:pt x="273495" y="366747"/>
                  </a:cubicBezTo>
                  <a:cubicBezTo>
                    <a:pt x="259825" y="376023"/>
                    <a:pt x="244669" y="382893"/>
                    <a:pt x="228686" y="387076"/>
                  </a:cubicBezTo>
                  <a:cubicBezTo>
                    <a:pt x="207576" y="392497"/>
                    <a:pt x="185828" y="395024"/>
                    <a:pt x="164040" y="394596"/>
                  </a:cubicBezTo>
                  <a:cubicBezTo>
                    <a:pt x="140268" y="395141"/>
                    <a:pt x="116540" y="392264"/>
                    <a:pt x="93584" y="386054"/>
                  </a:cubicBezTo>
                  <a:cubicBezTo>
                    <a:pt x="76784" y="381411"/>
                    <a:pt x="60961" y="373768"/>
                    <a:pt x="46885" y="363498"/>
                  </a:cubicBezTo>
                  <a:cubicBezTo>
                    <a:pt x="35393" y="354988"/>
                    <a:pt x="25881" y="344090"/>
                    <a:pt x="19009" y="331554"/>
                  </a:cubicBezTo>
                  <a:cubicBezTo>
                    <a:pt x="12749" y="319935"/>
                    <a:pt x="8085" y="307521"/>
                    <a:pt x="5155" y="294651"/>
                  </a:cubicBezTo>
                  <a:cubicBezTo>
                    <a:pt x="2364" y="282476"/>
                    <a:pt x="757" y="270056"/>
                    <a:pt x="368" y="257570"/>
                  </a:cubicBezTo>
                  <a:cubicBezTo>
                    <a:pt x="18" y="245500"/>
                    <a:pt x="-154" y="234564"/>
                    <a:pt x="-149" y="224766"/>
                  </a:cubicBezTo>
                  <a:lnTo>
                    <a:pt x="-149" y="-102"/>
                  </a:lnTo>
                  <a:lnTo>
                    <a:pt x="63129" y="-102"/>
                  </a:lnTo>
                  <a:lnTo>
                    <a:pt x="63129" y="224072"/>
                  </a:lnTo>
                  <a:cubicBezTo>
                    <a:pt x="63129" y="233870"/>
                    <a:pt x="63413" y="243551"/>
                    <a:pt x="63986" y="253116"/>
                  </a:cubicBezTo>
                  <a:cubicBezTo>
                    <a:pt x="64491" y="262280"/>
                    <a:pt x="65865" y="271379"/>
                    <a:pt x="68094" y="280287"/>
                  </a:cubicBezTo>
                  <a:cubicBezTo>
                    <a:pt x="70184" y="288658"/>
                    <a:pt x="73403" y="296701"/>
                    <a:pt x="77667" y="304205"/>
                  </a:cubicBezTo>
                  <a:cubicBezTo>
                    <a:pt x="81965" y="311709"/>
                    <a:pt x="87791" y="318230"/>
                    <a:pt x="94768" y="323345"/>
                  </a:cubicBezTo>
                  <a:cubicBezTo>
                    <a:pt x="102774" y="329094"/>
                    <a:pt x="111769" y="333321"/>
                    <a:pt x="121304" y="335814"/>
                  </a:cubicBezTo>
                  <a:cubicBezTo>
                    <a:pt x="133813" y="339025"/>
                    <a:pt x="146700" y="340519"/>
                    <a:pt x="159614" y="340258"/>
                  </a:cubicBezTo>
                  <a:cubicBezTo>
                    <a:pt x="178611" y="340980"/>
                    <a:pt x="197580" y="338136"/>
                    <a:pt x="215532" y="331888"/>
                  </a:cubicBezTo>
                  <a:cubicBezTo>
                    <a:pt x="228096" y="327255"/>
                    <a:pt x="238993" y="318985"/>
                    <a:pt x="246832" y="308137"/>
                  </a:cubicBezTo>
                  <a:cubicBezTo>
                    <a:pt x="254182" y="297129"/>
                    <a:pt x="258813" y="284542"/>
                    <a:pt x="260347" y="271401"/>
                  </a:cubicBezTo>
                  <a:cubicBezTo>
                    <a:pt x="262371" y="255704"/>
                    <a:pt x="263338" y="239896"/>
                    <a:pt x="263249" y="224072"/>
                  </a:cubicBezTo>
                  <a:lnTo>
                    <a:pt x="263249" y="-102"/>
                  </a:lnTo>
                  <a:lnTo>
                    <a:pt x="327183" y="-102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81CC5DD-F71B-4B0C-9F36-53D282D47166}"/>
                </a:ext>
              </a:extLst>
            </p:cNvPr>
            <p:cNvSpPr/>
            <p:nvPr/>
          </p:nvSpPr>
          <p:spPr>
            <a:xfrm>
              <a:off x="7194849" y="4317668"/>
              <a:ext cx="401896" cy="388544"/>
            </a:xfrm>
            <a:custGeom>
              <a:avLst/>
              <a:gdLst>
                <a:gd name="connsiteX0" fmla="*/ 401747 w 401896"/>
                <a:gd name="connsiteY0" fmla="*/ 388442 h 388544"/>
                <a:gd name="connsiteX1" fmla="*/ 342233 w 401896"/>
                <a:gd name="connsiteY1" fmla="*/ 388442 h 388544"/>
                <a:gd name="connsiteX2" fmla="*/ 342233 w 401896"/>
                <a:gd name="connsiteY2" fmla="*/ 78509 h 388544"/>
                <a:gd name="connsiteX3" fmla="*/ 340176 w 401896"/>
                <a:gd name="connsiteY3" fmla="*/ 78509 h 388544"/>
                <a:gd name="connsiteX4" fmla="*/ 223882 w 401896"/>
                <a:gd name="connsiteY4" fmla="*/ 388442 h 388544"/>
                <a:gd name="connsiteX5" fmla="*/ 176343 w 401896"/>
                <a:gd name="connsiteY5" fmla="*/ 388442 h 388544"/>
                <a:gd name="connsiteX6" fmla="*/ 60733 w 401896"/>
                <a:gd name="connsiteY6" fmla="*/ 72688 h 388544"/>
                <a:gd name="connsiteX7" fmla="*/ 59365 w 401896"/>
                <a:gd name="connsiteY7" fmla="*/ 72688 h 388544"/>
                <a:gd name="connsiteX8" fmla="*/ 59365 w 401896"/>
                <a:gd name="connsiteY8" fmla="*/ 388442 h 388544"/>
                <a:gd name="connsiteX9" fmla="*/ -149 w 401896"/>
                <a:gd name="connsiteY9" fmla="*/ 388442 h 388544"/>
                <a:gd name="connsiteX10" fmla="*/ -149 w 401896"/>
                <a:gd name="connsiteY10" fmla="*/ -102 h 388544"/>
                <a:gd name="connsiteX11" fmla="*/ 89448 w 401896"/>
                <a:gd name="connsiteY11" fmla="*/ -102 h 388544"/>
                <a:gd name="connsiteX12" fmla="*/ 183164 w 401896"/>
                <a:gd name="connsiteY12" fmla="*/ 254843 h 388544"/>
                <a:gd name="connsiteX13" fmla="*/ 194623 w 401896"/>
                <a:gd name="connsiteY13" fmla="*/ 289358 h 388544"/>
                <a:gd name="connsiteX14" fmla="*/ 201978 w 401896"/>
                <a:gd name="connsiteY14" fmla="*/ 317035 h 388544"/>
                <a:gd name="connsiteX15" fmla="*/ 202661 w 401896"/>
                <a:gd name="connsiteY15" fmla="*/ 317035 h 388544"/>
                <a:gd name="connsiteX16" fmla="*/ 211557 w 401896"/>
                <a:gd name="connsiteY16" fmla="*/ 288847 h 388544"/>
                <a:gd name="connsiteX17" fmla="*/ 224549 w 401896"/>
                <a:gd name="connsiteY17" fmla="*/ 250744 h 388544"/>
                <a:gd name="connsiteX18" fmla="*/ 320668 w 401896"/>
                <a:gd name="connsiteY18" fmla="*/ -86 h 388544"/>
                <a:gd name="connsiteX19" fmla="*/ 401731 w 401896"/>
                <a:gd name="connsiteY19" fmla="*/ -86 h 3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1896" h="388544">
                  <a:moveTo>
                    <a:pt x="401747" y="388442"/>
                  </a:moveTo>
                  <a:lnTo>
                    <a:pt x="342233" y="388442"/>
                  </a:lnTo>
                  <a:lnTo>
                    <a:pt x="342233" y="78509"/>
                  </a:lnTo>
                  <a:lnTo>
                    <a:pt x="340176" y="78509"/>
                  </a:lnTo>
                  <a:lnTo>
                    <a:pt x="223882" y="388442"/>
                  </a:lnTo>
                  <a:lnTo>
                    <a:pt x="176343" y="388442"/>
                  </a:lnTo>
                  <a:lnTo>
                    <a:pt x="60733" y="72688"/>
                  </a:lnTo>
                  <a:lnTo>
                    <a:pt x="59365" y="72688"/>
                  </a:lnTo>
                  <a:lnTo>
                    <a:pt x="59365" y="388442"/>
                  </a:lnTo>
                  <a:lnTo>
                    <a:pt x="-149" y="388442"/>
                  </a:lnTo>
                  <a:lnTo>
                    <a:pt x="-149" y="-102"/>
                  </a:lnTo>
                  <a:lnTo>
                    <a:pt x="89448" y="-102"/>
                  </a:lnTo>
                  <a:lnTo>
                    <a:pt x="183164" y="254843"/>
                  </a:lnTo>
                  <a:cubicBezTo>
                    <a:pt x="187723" y="266690"/>
                    <a:pt x="191542" y="278199"/>
                    <a:pt x="194623" y="289358"/>
                  </a:cubicBezTo>
                  <a:cubicBezTo>
                    <a:pt x="197702" y="300517"/>
                    <a:pt x="200154" y="309742"/>
                    <a:pt x="201978" y="317035"/>
                  </a:cubicBezTo>
                  <a:lnTo>
                    <a:pt x="202661" y="317035"/>
                  </a:lnTo>
                  <a:cubicBezTo>
                    <a:pt x="205169" y="309998"/>
                    <a:pt x="208138" y="300605"/>
                    <a:pt x="211557" y="288847"/>
                  </a:cubicBezTo>
                  <a:cubicBezTo>
                    <a:pt x="214976" y="277088"/>
                    <a:pt x="219307" y="264391"/>
                    <a:pt x="224549" y="250744"/>
                  </a:cubicBezTo>
                  <a:lnTo>
                    <a:pt x="320668" y="-86"/>
                  </a:lnTo>
                  <a:lnTo>
                    <a:pt x="401731" y="-86"/>
                  </a:lnTo>
                  <a:close/>
                </a:path>
              </a:pathLst>
            </a:custGeom>
            <a:solidFill>
              <a:srgbClr val="FFFFFF"/>
            </a:solidFill>
            <a:ln w="5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60430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Energ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D8E470A1-4816-4314-A51A-90B01F4EBEC7}"/>
              </a:ext>
            </a:extLst>
          </p:cNvPr>
          <p:cNvGrpSpPr/>
          <p:nvPr/>
        </p:nvGrpSpPr>
        <p:grpSpPr>
          <a:xfrm>
            <a:off x="4975504" y="1919842"/>
            <a:ext cx="2261198" cy="2812813"/>
            <a:chOff x="4975504" y="1919842"/>
            <a:chExt cx="2261198" cy="281281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A628651-6CF5-4D8A-B5DD-B0115E94F372}"/>
                </a:ext>
              </a:extLst>
            </p:cNvPr>
            <p:cNvSpPr/>
            <p:nvPr/>
          </p:nvSpPr>
          <p:spPr>
            <a:xfrm>
              <a:off x="4975509" y="4331994"/>
              <a:ext cx="313867" cy="392743"/>
            </a:xfrm>
            <a:custGeom>
              <a:avLst/>
              <a:gdLst>
                <a:gd name="connsiteX0" fmla="*/ 313646 w 313867"/>
                <a:gd name="connsiteY0" fmla="*/ 392642 h 392743"/>
                <a:gd name="connsiteX1" fmla="*/ -221 w 313867"/>
                <a:gd name="connsiteY1" fmla="*/ 392642 h 392743"/>
                <a:gd name="connsiteX2" fmla="*/ -221 w 313867"/>
                <a:gd name="connsiteY2" fmla="*/ -102 h 392743"/>
                <a:gd name="connsiteX3" fmla="*/ 303617 w 313867"/>
                <a:gd name="connsiteY3" fmla="*/ -102 h 392743"/>
                <a:gd name="connsiteX4" fmla="*/ 303617 w 313867"/>
                <a:gd name="connsiteY4" fmla="*/ 55166 h 392743"/>
                <a:gd name="connsiteX5" fmla="*/ 64139 w 313867"/>
                <a:gd name="connsiteY5" fmla="*/ 55166 h 392743"/>
                <a:gd name="connsiteX6" fmla="*/ 64139 w 313867"/>
                <a:gd name="connsiteY6" fmla="*/ 161901 h 392743"/>
                <a:gd name="connsiteX7" fmla="*/ 288042 w 313867"/>
                <a:gd name="connsiteY7" fmla="*/ 161901 h 392743"/>
                <a:gd name="connsiteX8" fmla="*/ 288042 w 313867"/>
                <a:gd name="connsiteY8" fmla="*/ 217169 h 392743"/>
                <a:gd name="connsiteX9" fmla="*/ 64139 w 313867"/>
                <a:gd name="connsiteY9" fmla="*/ 217169 h 392743"/>
                <a:gd name="connsiteX10" fmla="*/ 64139 w 313867"/>
                <a:gd name="connsiteY10" fmla="*/ 337384 h 392743"/>
                <a:gd name="connsiteX11" fmla="*/ 313646 w 313867"/>
                <a:gd name="connsiteY11" fmla="*/ 337384 h 39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867" h="392743">
                  <a:moveTo>
                    <a:pt x="313646" y="392642"/>
                  </a:moveTo>
                  <a:lnTo>
                    <a:pt x="-221" y="392642"/>
                  </a:lnTo>
                  <a:lnTo>
                    <a:pt x="-221" y="-102"/>
                  </a:lnTo>
                  <a:lnTo>
                    <a:pt x="303617" y="-102"/>
                  </a:lnTo>
                  <a:lnTo>
                    <a:pt x="303617" y="55166"/>
                  </a:lnTo>
                  <a:lnTo>
                    <a:pt x="64139" y="55166"/>
                  </a:lnTo>
                  <a:lnTo>
                    <a:pt x="64139" y="161901"/>
                  </a:lnTo>
                  <a:lnTo>
                    <a:pt x="288042" y="161901"/>
                  </a:lnTo>
                  <a:lnTo>
                    <a:pt x="288042" y="217169"/>
                  </a:lnTo>
                  <a:lnTo>
                    <a:pt x="64139" y="217169"/>
                  </a:lnTo>
                  <a:lnTo>
                    <a:pt x="64139" y="337384"/>
                  </a:lnTo>
                  <a:lnTo>
                    <a:pt x="313646" y="337384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5CD5EDB-0C62-471D-BE05-DC68A8ABDCA5}"/>
                </a:ext>
              </a:extLst>
            </p:cNvPr>
            <p:cNvSpPr/>
            <p:nvPr/>
          </p:nvSpPr>
          <p:spPr>
            <a:xfrm>
              <a:off x="5337233" y="4331994"/>
              <a:ext cx="330832" cy="392743"/>
            </a:xfrm>
            <a:custGeom>
              <a:avLst/>
              <a:gdLst>
                <a:gd name="connsiteX0" fmla="*/ 330611 w 330832"/>
                <a:gd name="connsiteY0" fmla="*/ 392642 h 392743"/>
                <a:gd name="connsiteX1" fmla="*/ 264851 w 330832"/>
                <a:gd name="connsiteY1" fmla="*/ 392642 h 392743"/>
                <a:gd name="connsiteX2" fmla="*/ 62057 w 330832"/>
                <a:gd name="connsiteY2" fmla="*/ 96269 h 392743"/>
                <a:gd name="connsiteX3" fmla="*/ 60668 w 330832"/>
                <a:gd name="connsiteY3" fmla="*/ 96269 h 392743"/>
                <a:gd name="connsiteX4" fmla="*/ 60668 w 330832"/>
                <a:gd name="connsiteY4" fmla="*/ 392642 h 392743"/>
                <a:gd name="connsiteX5" fmla="*/ -221 w 330832"/>
                <a:gd name="connsiteY5" fmla="*/ 392642 h 392743"/>
                <a:gd name="connsiteX6" fmla="*/ -221 w 330832"/>
                <a:gd name="connsiteY6" fmla="*/ -102 h 392743"/>
                <a:gd name="connsiteX7" fmla="*/ 64836 w 330832"/>
                <a:gd name="connsiteY7" fmla="*/ -102 h 392743"/>
                <a:gd name="connsiteX8" fmla="*/ 267629 w 330832"/>
                <a:gd name="connsiteY8" fmla="*/ 296265 h 392743"/>
                <a:gd name="connsiteX9" fmla="*/ 269013 w 330832"/>
                <a:gd name="connsiteY9" fmla="*/ 296265 h 392743"/>
                <a:gd name="connsiteX10" fmla="*/ 269013 w 330832"/>
                <a:gd name="connsiteY10" fmla="*/ -102 h 392743"/>
                <a:gd name="connsiteX11" fmla="*/ 330611 w 330832"/>
                <a:gd name="connsiteY11" fmla="*/ -102 h 39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832" h="392743">
                  <a:moveTo>
                    <a:pt x="330611" y="392642"/>
                  </a:moveTo>
                  <a:lnTo>
                    <a:pt x="264851" y="392642"/>
                  </a:lnTo>
                  <a:lnTo>
                    <a:pt x="62057" y="96269"/>
                  </a:lnTo>
                  <a:lnTo>
                    <a:pt x="60668" y="96269"/>
                  </a:lnTo>
                  <a:lnTo>
                    <a:pt x="60668" y="392642"/>
                  </a:lnTo>
                  <a:lnTo>
                    <a:pt x="-221" y="392642"/>
                  </a:lnTo>
                  <a:lnTo>
                    <a:pt x="-221" y="-102"/>
                  </a:lnTo>
                  <a:lnTo>
                    <a:pt x="64836" y="-102"/>
                  </a:lnTo>
                  <a:lnTo>
                    <a:pt x="267629" y="296265"/>
                  </a:lnTo>
                  <a:lnTo>
                    <a:pt x="269013" y="296265"/>
                  </a:lnTo>
                  <a:lnTo>
                    <a:pt x="269013" y="-102"/>
                  </a:lnTo>
                  <a:lnTo>
                    <a:pt x="330611" y="-102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8BA06F5-0EBB-4726-B5B8-3B73B10EE83E}"/>
                </a:ext>
              </a:extLst>
            </p:cNvPr>
            <p:cNvSpPr/>
            <p:nvPr/>
          </p:nvSpPr>
          <p:spPr>
            <a:xfrm>
              <a:off x="5730980" y="4331994"/>
              <a:ext cx="313867" cy="392743"/>
            </a:xfrm>
            <a:custGeom>
              <a:avLst/>
              <a:gdLst>
                <a:gd name="connsiteX0" fmla="*/ 313647 w 313867"/>
                <a:gd name="connsiteY0" fmla="*/ 392642 h 392743"/>
                <a:gd name="connsiteX1" fmla="*/ -221 w 313867"/>
                <a:gd name="connsiteY1" fmla="*/ 392642 h 392743"/>
                <a:gd name="connsiteX2" fmla="*/ -221 w 313867"/>
                <a:gd name="connsiteY2" fmla="*/ -102 h 392743"/>
                <a:gd name="connsiteX3" fmla="*/ 303623 w 313867"/>
                <a:gd name="connsiteY3" fmla="*/ -102 h 392743"/>
                <a:gd name="connsiteX4" fmla="*/ 303623 w 313867"/>
                <a:gd name="connsiteY4" fmla="*/ 55166 h 392743"/>
                <a:gd name="connsiteX5" fmla="*/ 64139 w 313867"/>
                <a:gd name="connsiteY5" fmla="*/ 55166 h 392743"/>
                <a:gd name="connsiteX6" fmla="*/ 64139 w 313867"/>
                <a:gd name="connsiteY6" fmla="*/ 161901 h 392743"/>
                <a:gd name="connsiteX7" fmla="*/ 288037 w 313867"/>
                <a:gd name="connsiteY7" fmla="*/ 161901 h 392743"/>
                <a:gd name="connsiteX8" fmla="*/ 288037 w 313867"/>
                <a:gd name="connsiteY8" fmla="*/ 217169 h 392743"/>
                <a:gd name="connsiteX9" fmla="*/ 64139 w 313867"/>
                <a:gd name="connsiteY9" fmla="*/ 217169 h 392743"/>
                <a:gd name="connsiteX10" fmla="*/ 64139 w 313867"/>
                <a:gd name="connsiteY10" fmla="*/ 337384 h 392743"/>
                <a:gd name="connsiteX11" fmla="*/ 313647 w 313867"/>
                <a:gd name="connsiteY11" fmla="*/ 337384 h 39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3867" h="392743">
                  <a:moveTo>
                    <a:pt x="313647" y="392642"/>
                  </a:moveTo>
                  <a:lnTo>
                    <a:pt x="-221" y="392642"/>
                  </a:lnTo>
                  <a:lnTo>
                    <a:pt x="-221" y="-102"/>
                  </a:lnTo>
                  <a:lnTo>
                    <a:pt x="303623" y="-102"/>
                  </a:lnTo>
                  <a:lnTo>
                    <a:pt x="303623" y="55166"/>
                  </a:lnTo>
                  <a:lnTo>
                    <a:pt x="64139" y="55166"/>
                  </a:lnTo>
                  <a:lnTo>
                    <a:pt x="64139" y="161901"/>
                  </a:lnTo>
                  <a:lnTo>
                    <a:pt x="288037" y="161901"/>
                  </a:lnTo>
                  <a:lnTo>
                    <a:pt x="288037" y="217169"/>
                  </a:lnTo>
                  <a:lnTo>
                    <a:pt x="64139" y="217169"/>
                  </a:lnTo>
                  <a:lnTo>
                    <a:pt x="64139" y="337384"/>
                  </a:lnTo>
                  <a:lnTo>
                    <a:pt x="313647" y="337384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C530A2-56C2-408D-A0D7-60C921B47FC5}"/>
                </a:ext>
              </a:extLst>
            </p:cNvPr>
            <p:cNvSpPr/>
            <p:nvPr/>
          </p:nvSpPr>
          <p:spPr>
            <a:xfrm>
              <a:off x="6098323" y="4331980"/>
              <a:ext cx="371337" cy="392758"/>
            </a:xfrm>
            <a:custGeom>
              <a:avLst/>
              <a:gdLst>
                <a:gd name="connsiteX0" fmla="*/ 371116 w 371337"/>
                <a:gd name="connsiteY0" fmla="*/ 392656 h 392758"/>
                <a:gd name="connsiteX1" fmla="*/ 292199 w 371337"/>
                <a:gd name="connsiteY1" fmla="*/ 392656 h 392758"/>
                <a:gd name="connsiteX2" fmla="*/ 218513 w 371337"/>
                <a:gd name="connsiteY2" fmla="*/ 285230 h 392758"/>
                <a:gd name="connsiteX3" fmla="*/ 195153 w 371337"/>
                <a:gd name="connsiteY3" fmla="*/ 254311 h 392758"/>
                <a:gd name="connsiteX4" fmla="*/ 173700 w 371337"/>
                <a:gd name="connsiteY4" fmla="*/ 234622 h 392758"/>
                <a:gd name="connsiteX5" fmla="*/ 149991 w 371337"/>
                <a:gd name="connsiteY5" fmla="*/ 224257 h 392758"/>
                <a:gd name="connsiteX6" fmla="*/ 120230 w 371337"/>
                <a:gd name="connsiteY6" fmla="*/ 221327 h 392758"/>
                <a:gd name="connsiteX7" fmla="*/ 64167 w 371337"/>
                <a:gd name="connsiteY7" fmla="*/ 221327 h 392758"/>
                <a:gd name="connsiteX8" fmla="*/ 64167 w 371337"/>
                <a:gd name="connsiteY8" fmla="*/ 392656 h 392758"/>
                <a:gd name="connsiteX9" fmla="*/ -221 w 371337"/>
                <a:gd name="connsiteY9" fmla="*/ 392656 h 392758"/>
                <a:gd name="connsiteX10" fmla="*/ -221 w 371337"/>
                <a:gd name="connsiteY10" fmla="*/ -88 h 392758"/>
                <a:gd name="connsiteX11" fmla="*/ 186648 w 371337"/>
                <a:gd name="connsiteY11" fmla="*/ -88 h 392758"/>
                <a:gd name="connsiteX12" fmla="*/ 248944 w 371337"/>
                <a:gd name="connsiteY12" fmla="*/ 5442 h 392758"/>
                <a:gd name="connsiteX13" fmla="*/ 296007 w 371337"/>
                <a:gd name="connsiteY13" fmla="*/ 23571 h 392758"/>
                <a:gd name="connsiteX14" fmla="*/ 325768 w 371337"/>
                <a:gd name="connsiteY14" fmla="*/ 56729 h 392758"/>
                <a:gd name="connsiteX15" fmla="*/ 336152 w 371337"/>
                <a:gd name="connsiteY15" fmla="*/ 107686 h 392758"/>
                <a:gd name="connsiteX16" fmla="*/ 306216 w 371337"/>
                <a:gd name="connsiteY16" fmla="*/ 180392 h 392758"/>
                <a:gd name="connsiteX17" fmla="*/ 217799 w 371337"/>
                <a:gd name="connsiteY17" fmla="*/ 215802 h 392758"/>
                <a:gd name="connsiteX18" fmla="*/ 217799 w 371337"/>
                <a:gd name="connsiteY18" fmla="*/ 217183 h 392758"/>
                <a:gd name="connsiteX19" fmla="*/ 297391 w 371337"/>
                <a:gd name="connsiteY19" fmla="*/ 287302 h 392758"/>
                <a:gd name="connsiteX20" fmla="*/ 64161 w 371337"/>
                <a:gd name="connsiteY20" fmla="*/ 171931 h 392758"/>
                <a:gd name="connsiteX21" fmla="*/ 173171 w 371337"/>
                <a:gd name="connsiteY21" fmla="*/ 171931 h 392758"/>
                <a:gd name="connsiteX22" fmla="*/ 245496 w 371337"/>
                <a:gd name="connsiteY22" fmla="*/ 157081 h 392758"/>
                <a:gd name="connsiteX23" fmla="*/ 270414 w 371337"/>
                <a:gd name="connsiteY23" fmla="*/ 107674 h 392758"/>
                <a:gd name="connsiteX24" fmla="*/ 249135 w 371337"/>
                <a:gd name="connsiteY24" fmla="*/ 66049 h 392758"/>
                <a:gd name="connsiteX25" fmla="*/ 180438 w 371337"/>
                <a:gd name="connsiteY25" fmla="*/ 51716 h 392758"/>
                <a:gd name="connsiteX26" fmla="*/ 64144 w 371337"/>
                <a:gd name="connsiteY26" fmla="*/ 51716 h 39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1337" h="392758">
                  <a:moveTo>
                    <a:pt x="371116" y="392656"/>
                  </a:moveTo>
                  <a:lnTo>
                    <a:pt x="292199" y="392656"/>
                  </a:lnTo>
                  <a:lnTo>
                    <a:pt x="218513" y="285230"/>
                  </a:lnTo>
                  <a:cubicBezTo>
                    <a:pt x="211280" y="274518"/>
                    <a:pt x="203483" y="264198"/>
                    <a:pt x="195153" y="254311"/>
                  </a:cubicBezTo>
                  <a:cubicBezTo>
                    <a:pt x="188887" y="246850"/>
                    <a:pt x="181676" y="240231"/>
                    <a:pt x="173700" y="234622"/>
                  </a:cubicBezTo>
                  <a:cubicBezTo>
                    <a:pt x="166517" y="229715"/>
                    <a:pt x="158473" y="226200"/>
                    <a:pt x="149991" y="224257"/>
                  </a:cubicBezTo>
                  <a:cubicBezTo>
                    <a:pt x="140209" y="222180"/>
                    <a:pt x="130231" y="221198"/>
                    <a:pt x="120230" y="221327"/>
                  </a:cubicBezTo>
                  <a:lnTo>
                    <a:pt x="64167" y="221327"/>
                  </a:lnTo>
                  <a:lnTo>
                    <a:pt x="64167" y="392656"/>
                  </a:lnTo>
                  <a:lnTo>
                    <a:pt x="-221" y="392656"/>
                  </a:lnTo>
                  <a:lnTo>
                    <a:pt x="-221" y="-88"/>
                  </a:lnTo>
                  <a:lnTo>
                    <a:pt x="186648" y="-88"/>
                  </a:lnTo>
                  <a:cubicBezTo>
                    <a:pt x="207545" y="-285"/>
                    <a:pt x="228407" y="1568"/>
                    <a:pt x="248944" y="5442"/>
                  </a:cubicBezTo>
                  <a:cubicBezTo>
                    <a:pt x="265644" y="8440"/>
                    <a:pt x="281619" y="14593"/>
                    <a:pt x="296007" y="23571"/>
                  </a:cubicBezTo>
                  <a:cubicBezTo>
                    <a:pt x="308725" y="31762"/>
                    <a:pt x="319007" y="43216"/>
                    <a:pt x="325768" y="56729"/>
                  </a:cubicBezTo>
                  <a:cubicBezTo>
                    <a:pt x="333165" y="72674"/>
                    <a:pt x="336720" y="90124"/>
                    <a:pt x="336152" y="107686"/>
                  </a:cubicBezTo>
                  <a:cubicBezTo>
                    <a:pt x="337192" y="135106"/>
                    <a:pt x="326274" y="161629"/>
                    <a:pt x="306216" y="180392"/>
                  </a:cubicBezTo>
                  <a:cubicBezTo>
                    <a:pt x="286253" y="198936"/>
                    <a:pt x="256779" y="210744"/>
                    <a:pt x="217799" y="215802"/>
                  </a:cubicBezTo>
                  <a:lnTo>
                    <a:pt x="217799" y="217183"/>
                  </a:lnTo>
                  <a:cubicBezTo>
                    <a:pt x="246171" y="228463"/>
                    <a:pt x="272703" y="251835"/>
                    <a:pt x="297391" y="287302"/>
                  </a:cubicBezTo>
                  <a:close/>
                  <a:moveTo>
                    <a:pt x="64161" y="171931"/>
                  </a:moveTo>
                  <a:lnTo>
                    <a:pt x="173171" y="171931"/>
                  </a:lnTo>
                  <a:cubicBezTo>
                    <a:pt x="204777" y="171931"/>
                    <a:pt x="228885" y="166979"/>
                    <a:pt x="245496" y="157081"/>
                  </a:cubicBezTo>
                  <a:cubicBezTo>
                    <a:pt x="262106" y="147183"/>
                    <a:pt x="270414" y="130710"/>
                    <a:pt x="270414" y="107674"/>
                  </a:cubicBezTo>
                  <a:cubicBezTo>
                    <a:pt x="271201" y="91017"/>
                    <a:pt x="263107" y="75189"/>
                    <a:pt x="249135" y="66049"/>
                  </a:cubicBezTo>
                  <a:cubicBezTo>
                    <a:pt x="234943" y="56494"/>
                    <a:pt x="212044" y="51716"/>
                    <a:pt x="180438" y="51716"/>
                  </a:cubicBezTo>
                  <a:lnTo>
                    <a:pt x="64144" y="51716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46657D-024D-49B5-864B-EDAA7641378B}"/>
                </a:ext>
              </a:extLst>
            </p:cNvPr>
            <p:cNvSpPr/>
            <p:nvPr/>
          </p:nvSpPr>
          <p:spPr>
            <a:xfrm>
              <a:off x="6471023" y="4325744"/>
              <a:ext cx="386224" cy="405227"/>
            </a:xfrm>
            <a:custGeom>
              <a:avLst/>
              <a:gdLst>
                <a:gd name="connsiteX0" fmla="*/ 386003 w 386224"/>
                <a:gd name="connsiteY0" fmla="*/ 345695 h 405227"/>
                <a:gd name="connsiteX1" fmla="*/ 209512 w 386224"/>
                <a:gd name="connsiteY1" fmla="*/ 405107 h 405227"/>
                <a:gd name="connsiteX2" fmla="*/ 124205 w 386224"/>
                <a:gd name="connsiteY2" fmla="*/ 390768 h 405227"/>
                <a:gd name="connsiteX3" fmla="*/ 57933 w 386224"/>
                <a:gd name="connsiteY3" fmla="*/ 350007 h 405227"/>
                <a:gd name="connsiteX4" fmla="*/ 15026 w 386224"/>
                <a:gd name="connsiteY4" fmla="*/ 286452 h 405227"/>
                <a:gd name="connsiteX5" fmla="*/ -200 w 386224"/>
                <a:gd name="connsiteY5" fmla="*/ 203730 h 405227"/>
                <a:gd name="connsiteX6" fmla="*/ 13986 w 386224"/>
                <a:gd name="connsiteY6" fmla="*/ 121344 h 405227"/>
                <a:gd name="connsiteX7" fmla="*/ 54991 w 386224"/>
                <a:gd name="connsiteY7" fmla="*/ 56924 h 405227"/>
                <a:gd name="connsiteX8" fmla="*/ 120740 w 386224"/>
                <a:gd name="connsiteY8" fmla="*/ 14957 h 405227"/>
                <a:gd name="connsiteX9" fmla="*/ 209512 w 386224"/>
                <a:gd name="connsiteY9" fmla="*/ -67 h 405227"/>
                <a:gd name="connsiteX10" fmla="*/ 379771 w 386224"/>
                <a:gd name="connsiteY10" fmla="*/ 111850 h 405227"/>
                <a:gd name="connsiteX11" fmla="*/ 321632 w 386224"/>
                <a:gd name="connsiteY11" fmla="*/ 124280 h 405227"/>
                <a:gd name="connsiteX12" fmla="*/ 207447 w 386224"/>
                <a:gd name="connsiteY12" fmla="*/ 53129 h 405227"/>
                <a:gd name="connsiteX13" fmla="*/ 146018 w 386224"/>
                <a:gd name="connsiteY13" fmla="*/ 63835 h 405227"/>
                <a:gd name="connsiteX14" fmla="*/ 101897 w 386224"/>
                <a:gd name="connsiteY14" fmla="*/ 94058 h 405227"/>
                <a:gd name="connsiteX15" fmla="*/ 75420 w 386224"/>
                <a:gd name="connsiteY15" fmla="*/ 140865 h 405227"/>
                <a:gd name="connsiteX16" fmla="*/ 76287 w 386224"/>
                <a:gd name="connsiteY16" fmla="*/ 264691 h 405227"/>
                <a:gd name="connsiteX17" fmla="*/ 103972 w 386224"/>
                <a:gd name="connsiteY17" fmla="*/ 311498 h 405227"/>
                <a:gd name="connsiteX18" fmla="*/ 147925 w 386224"/>
                <a:gd name="connsiteY18" fmla="*/ 340339 h 405227"/>
                <a:gd name="connsiteX19" fmla="*/ 206756 w 386224"/>
                <a:gd name="connsiteY19" fmla="*/ 350187 h 405227"/>
                <a:gd name="connsiteX20" fmla="*/ 324411 w 386224"/>
                <a:gd name="connsiteY20" fmla="*/ 315299 h 405227"/>
                <a:gd name="connsiteX21" fmla="*/ 324411 w 386224"/>
                <a:gd name="connsiteY21" fmla="*/ 251048 h 405227"/>
                <a:gd name="connsiteX22" fmla="*/ 204663 w 386224"/>
                <a:gd name="connsiteY22" fmla="*/ 251048 h 405227"/>
                <a:gd name="connsiteX23" fmla="*/ 204663 w 386224"/>
                <a:gd name="connsiteY23" fmla="*/ 194404 h 405227"/>
                <a:gd name="connsiteX24" fmla="*/ 386003 w 386224"/>
                <a:gd name="connsiteY24" fmla="*/ 194404 h 40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6224" h="405227">
                  <a:moveTo>
                    <a:pt x="386003" y="345695"/>
                  </a:moveTo>
                  <a:cubicBezTo>
                    <a:pt x="335329" y="384345"/>
                    <a:pt x="273292" y="405230"/>
                    <a:pt x="209512" y="405107"/>
                  </a:cubicBezTo>
                  <a:cubicBezTo>
                    <a:pt x="180448" y="405460"/>
                    <a:pt x="151553" y="400604"/>
                    <a:pt x="124205" y="390768"/>
                  </a:cubicBezTo>
                  <a:cubicBezTo>
                    <a:pt x="99540" y="381869"/>
                    <a:pt x="76984" y="367996"/>
                    <a:pt x="57933" y="350007"/>
                  </a:cubicBezTo>
                  <a:cubicBezTo>
                    <a:pt x="39275" y="332103"/>
                    <a:pt x="24645" y="310437"/>
                    <a:pt x="15026" y="286452"/>
                  </a:cubicBezTo>
                  <a:cubicBezTo>
                    <a:pt x="4575" y="260138"/>
                    <a:pt x="-594" y="232032"/>
                    <a:pt x="-200" y="203730"/>
                  </a:cubicBezTo>
                  <a:cubicBezTo>
                    <a:pt x="-526" y="175635"/>
                    <a:pt x="4283" y="147715"/>
                    <a:pt x="13986" y="121344"/>
                  </a:cubicBezTo>
                  <a:cubicBezTo>
                    <a:pt x="22907" y="97202"/>
                    <a:pt x="36885" y="75238"/>
                    <a:pt x="54991" y="56924"/>
                  </a:cubicBezTo>
                  <a:cubicBezTo>
                    <a:pt x="73682" y="38442"/>
                    <a:pt x="96092" y="24136"/>
                    <a:pt x="120740" y="14957"/>
                  </a:cubicBezTo>
                  <a:cubicBezTo>
                    <a:pt x="149146" y="4514"/>
                    <a:pt x="179244" y="-578"/>
                    <a:pt x="209512" y="-67"/>
                  </a:cubicBezTo>
                  <a:cubicBezTo>
                    <a:pt x="303172" y="-67"/>
                    <a:pt x="359926" y="37240"/>
                    <a:pt x="379771" y="111850"/>
                  </a:cubicBezTo>
                  <a:lnTo>
                    <a:pt x="321632" y="124280"/>
                  </a:lnTo>
                  <a:cubicBezTo>
                    <a:pt x="306631" y="76844"/>
                    <a:pt x="268573" y="53129"/>
                    <a:pt x="207447" y="53129"/>
                  </a:cubicBezTo>
                  <a:cubicBezTo>
                    <a:pt x="186472" y="52708"/>
                    <a:pt x="165610" y="56346"/>
                    <a:pt x="146018" y="63835"/>
                  </a:cubicBezTo>
                  <a:cubicBezTo>
                    <a:pt x="129189" y="70410"/>
                    <a:pt x="114097" y="80746"/>
                    <a:pt x="101897" y="94058"/>
                  </a:cubicBezTo>
                  <a:cubicBezTo>
                    <a:pt x="89826" y="107600"/>
                    <a:pt x="80803" y="123556"/>
                    <a:pt x="75420" y="140865"/>
                  </a:cubicBezTo>
                  <a:cubicBezTo>
                    <a:pt x="63372" y="181306"/>
                    <a:pt x="63670" y="224419"/>
                    <a:pt x="76287" y="264691"/>
                  </a:cubicBezTo>
                  <a:cubicBezTo>
                    <a:pt x="82063" y="282090"/>
                    <a:pt x="91502" y="298046"/>
                    <a:pt x="103972" y="311498"/>
                  </a:cubicBezTo>
                  <a:cubicBezTo>
                    <a:pt x="116223" y="324332"/>
                    <a:pt x="131259" y="334202"/>
                    <a:pt x="147925" y="340339"/>
                  </a:cubicBezTo>
                  <a:cubicBezTo>
                    <a:pt x="166768" y="347166"/>
                    <a:pt x="186709" y="350507"/>
                    <a:pt x="206756" y="350187"/>
                  </a:cubicBezTo>
                  <a:cubicBezTo>
                    <a:pt x="248577" y="350507"/>
                    <a:pt x="289548" y="338357"/>
                    <a:pt x="324411" y="315299"/>
                  </a:cubicBezTo>
                  <a:lnTo>
                    <a:pt x="324411" y="251048"/>
                  </a:lnTo>
                  <a:lnTo>
                    <a:pt x="204663" y="251048"/>
                  </a:lnTo>
                  <a:lnTo>
                    <a:pt x="204663" y="194404"/>
                  </a:lnTo>
                  <a:lnTo>
                    <a:pt x="386003" y="194404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AB0C0F-F4BB-4991-9F36-2F3A920F3B10}"/>
                </a:ext>
              </a:extLst>
            </p:cNvPr>
            <p:cNvSpPr/>
            <p:nvPr/>
          </p:nvSpPr>
          <p:spPr>
            <a:xfrm>
              <a:off x="6853276" y="4331994"/>
              <a:ext cx="386197" cy="392743"/>
            </a:xfrm>
            <a:custGeom>
              <a:avLst/>
              <a:gdLst>
                <a:gd name="connsiteX0" fmla="*/ 385977 w 386197"/>
                <a:gd name="connsiteY0" fmla="*/ -102 h 392743"/>
                <a:gd name="connsiteX1" fmla="*/ 222293 w 386197"/>
                <a:gd name="connsiteY1" fmla="*/ 226495 h 392743"/>
                <a:gd name="connsiteX2" fmla="*/ 222293 w 386197"/>
                <a:gd name="connsiteY2" fmla="*/ 392642 h 392743"/>
                <a:gd name="connsiteX3" fmla="*/ 157922 w 386197"/>
                <a:gd name="connsiteY3" fmla="*/ 392642 h 392743"/>
                <a:gd name="connsiteX4" fmla="*/ 157922 w 386197"/>
                <a:gd name="connsiteY4" fmla="*/ 226495 h 392743"/>
                <a:gd name="connsiteX5" fmla="*/ -221 w 386197"/>
                <a:gd name="connsiteY5" fmla="*/ -102 h 392743"/>
                <a:gd name="connsiteX6" fmla="*/ 75563 w 386197"/>
                <a:gd name="connsiteY6" fmla="*/ -102 h 392743"/>
                <a:gd name="connsiteX7" fmla="*/ 160003 w 386197"/>
                <a:gd name="connsiteY7" fmla="*/ 126665 h 392743"/>
                <a:gd name="connsiteX8" fmla="*/ 178346 w 386197"/>
                <a:gd name="connsiteY8" fmla="*/ 154647 h 392743"/>
                <a:gd name="connsiteX9" fmla="*/ 192532 w 386197"/>
                <a:gd name="connsiteY9" fmla="*/ 179862 h 392743"/>
                <a:gd name="connsiteX10" fmla="*/ 204474 w 386197"/>
                <a:gd name="connsiteY10" fmla="*/ 157578 h 392743"/>
                <a:gd name="connsiteX11" fmla="*/ 225061 w 386197"/>
                <a:gd name="connsiteY11" fmla="*/ 125975 h 392743"/>
                <a:gd name="connsiteX12" fmla="*/ 311577 w 386197"/>
                <a:gd name="connsiteY12" fmla="*/ -102 h 392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197" h="392743">
                  <a:moveTo>
                    <a:pt x="385977" y="-102"/>
                  </a:moveTo>
                  <a:lnTo>
                    <a:pt x="222293" y="226495"/>
                  </a:lnTo>
                  <a:lnTo>
                    <a:pt x="222293" y="392642"/>
                  </a:lnTo>
                  <a:lnTo>
                    <a:pt x="157922" y="392642"/>
                  </a:lnTo>
                  <a:lnTo>
                    <a:pt x="157922" y="226495"/>
                  </a:lnTo>
                  <a:lnTo>
                    <a:pt x="-221" y="-102"/>
                  </a:lnTo>
                  <a:lnTo>
                    <a:pt x="75563" y="-102"/>
                  </a:lnTo>
                  <a:lnTo>
                    <a:pt x="160003" y="126665"/>
                  </a:lnTo>
                  <a:cubicBezTo>
                    <a:pt x="166691" y="136569"/>
                    <a:pt x="172806" y="145894"/>
                    <a:pt x="178346" y="154647"/>
                  </a:cubicBezTo>
                  <a:cubicBezTo>
                    <a:pt x="183538" y="162782"/>
                    <a:pt x="188274" y="171204"/>
                    <a:pt x="192532" y="179862"/>
                  </a:cubicBezTo>
                  <a:cubicBezTo>
                    <a:pt x="196053" y="172198"/>
                    <a:pt x="200041" y="164759"/>
                    <a:pt x="204474" y="157578"/>
                  </a:cubicBezTo>
                  <a:cubicBezTo>
                    <a:pt x="209429" y="149409"/>
                    <a:pt x="216291" y="138876"/>
                    <a:pt x="225061" y="125975"/>
                  </a:cubicBezTo>
                  <a:lnTo>
                    <a:pt x="311577" y="-102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C8E0860-FA8E-4BF7-93EB-374FB6C1AB5F}"/>
                </a:ext>
              </a:extLst>
            </p:cNvPr>
            <p:cNvSpPr/>
            <p:nvPr/>
          </p:nvSpPr>
          <p:spPr>
            <a:xfrm>
              <a:off x="5142000" y="3161420"/>
              <a:ext cx="418119" cy="533811"/>
            </a:xfrm>
            <a:custGeom>
              <a:avLst/>
              <a:gdLst>
                <a:gd name="connsiteX0" fmla="*/ 94772 w 418119"/>
                <a:gd name="connsiteY0" fmla="*/ 300779 h 533811"/>
                <a:gd name="connsiteX1" fmla="*/ 94772 w 418119"/>
                <a:gd name="connsiteY1" fmla="*/ 533709 h 533811"/>
                <a:gd name="connsiteX2" fmla="*/ -221 w 418119"/>
                <a:gd name="connsiteY2" fmla="*/ 533709 h 533811"/>
                <a:gd name="connsiteX3" fmla="*/ -221 w 418119"/>
                <a:gd name="connsiteY3" fmla="*/ -102 h 533811"/>
                <a:gd name="connsiteX4" fmla="*/ 94772 w 418119"/>
                <a:gd name="connsiteY4" fmla="*/ -102 h 533811"/>
                <a:gd name="connsiteX5" fmla="*/ 94772 w 418119"/>
                <a:gd name="connsiteY5" fmla="*/ 217175 h 533811"/>
                <a:gd name="connsiteX6" fmla="*/ 322911 w 418119"/>
                <a:gd name="connsiteY6" fmla="*/ 217175 h 533811"/>
                <a:gd name="connsiteX7" fmla="*/ 322911 w 418119"/>
                <a:gd name="connsiteY7" fmla="*/ -102 h 533811"/>
                <a:gd name="connsiteX8" fmla="*/ 417898 w 418119"/>
                <a:gd name="connsiteY8" fmla="*/ -102 h 533811"/>
                <a:gd name="connsiteX9" fmla="*/ 417898 w 418119"/>
                <a:gd name="connsiteY9" fmla="*/ 533709 h 533811"/>
                <a:gd name="connsiteX10" fmla="*/ 322911 w 418119"/>
                <a:gd name="connsiteY10" fmla="*/ 533709 h 533811"/>
                <a:gd name="connsiteX11" fmla="*/ 322911 w 418119"/>
                <a:gd name="connsiteY11" fmla="*/ 300779 h 53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119" h="533811">
                  <a:moveTo>
                    <a:pt x="94772" y="300779"/>
                  </a:moveTo>
                  <a:lnTo>
                    <a:pt x="94772" y="533709"/>
                  </a:lnTo>
                  <a:lnTo>
                    <a:pt x="-221" y="533709"/>
                  </a:lnTo>
                  <a:lnTo>
                    <a:pt x="-221" y="-102"/>
                  </a:lnTo>
                  <a:lnTo>
                    <a:pt x="94772" y="-102"/>
                  </a:lnTo>
                  <a:lnTo>
                    <a:pt x="94772" y="217175"/>
                  </a:lnTo>
                  <a:lnTo>
                    <a:pt x="322911" y="217175"/>
                  </a:lnTo>
                  <a:lnTo>
                    <a:pt x="322911" y="-102"/>
                  </a:lnTo>
                  <a:lnTo>
                    <a:pt x="417898" y="-102"/>
                  </a:lnTo>
                  <a:lnTo>
                    <a:pt x="417898" y="533709"/>
                  </a:lnTo>
                  <a:lnTo>
                    <a:pt x="322911" y="533709"/>
                  </a:lnTo>
                  <a:lnTo>
                    <a:pt x="322911" y="300779"/>
                  </a:ln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296CBA-3CA9-4FAD-A2F8-7E4F89FD1718}"/>
                </a:ext>
              </a:extLst>
            </p:cNvPr>
            <p:cNvSpPr/>
            <p:nvPr/>
          </p:nvSpPr>
          <p:spPr>
            <a:xfrm>
              <a:off x="5596005" y="3303263"/>
              <a:ext cx="389708" cy="526361"/>
            </a:xfrm>
            <a:custGeom>
              <a:avLst/>
              <a:gdLst>
                <a:gd name="connsiteX0" fmla="*/ 86571 w 389708"/>
                <a:gd name="connsiteY0" fmla="*/ 526259 h 526361"/>
                <a:gd name="connsiteX1" fmla="*/ 147882 w 389708"/>
                <a:gd name="connsiteY1" fmla="*/ 381407 h 526361"/>
                <a:gd name="connsiteX2" fmla="*/ -221 w 389708"/>
                <a:gd name="connsiteY2" fmla="*/ -102 h 526361"/>
                <a:gd name="connsiteX3" fmla="*/ 100014 w 389708"/>
                <a:gd name="connsiteY3" fmla="*/ -102 h 526361"/>
                <a:gd name="connsiteX4" fmla="*/ 195755 w 389708"/>
                <a:gd name="connsiteY4" fmla="*/ 279871 h 526361"/>
                <a:gd name="connsiteX5" fmla="*/ 291501 w 389708"/>
                <a:gd name="connsiteY5" fmla="*/ -102 h 526361"/>
                <a:gd name="connsiteX6" fmla="*/ 389487 w 389708"/>
                <a:gd name="connsiteY6" fmla="*/ -102 h 526361"/>
                <a:gd name="connsiteX7" fmla="*/ 179302 w 389708"/>
                <a:gd name="connsiteY7" fmla="*/ 526247 h 52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708" h="526361">
                  <a:moveTo>
                    <a:pt x="86571" y="526259"/>
                  </a:moveTo>
                  <a:lnTo>
                    <a:pt x="147882" y="381407"/>
                  </a:lnTo>
                  <a:cubicBezTo>
                    <a:pt x="103001" y="262696"/>
                    <a:pt x="48400" y="123083"/>
                    <a:pt x="-221" y="-102"/>
                  </a:cubicBezTo>
                  <a:lnTo>
                    <a:pt x="100014" y="-102"/>
                  </a:lnTo>
                  <a:cubicBezTo>
                    <a:pt x="143399" y="124577"/>
                    <a:pt x="168075" y="202970"/>
                    <a:pt x="195755" y="279871"/>
                  </a:cubicBezTo>
                  <a:cubicBezTo>
                    <a:pt x="219694" y="214912"/>
                    <a:pt x="259316" y="92474"/>
                    <a:pt x="291501" y="-102"/>
                  </a:cubicBezTo>
                  <a:lnTo>
                    <a:pt x="389487" y="-102"/>
                  </a:lnTo>
                  <a:cubicBezTo>
                    <a:pt x="320672" y="173107"/>
                    <a:pt x="252606" y="347064"/>
                    <a:pt x="179302" y="526247"/>
                  </a:cubicBez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9716990-9992-4A0C-BE51-F3628B108726}"/>
                </a:ext>
              </a:extLst>
            </p:cNvPr>
            <p:cNvSpPr/>
            <p:nvPr/>
          </p:nvSpPr>
          <p:spPr>
            <a:xfrm>
              <a:off x="5975257" y="3161420"/>
              <a:ext cx="402414" cy="542771"/>
            </a:xfrm>
            <a:custGeom>
              <a:avLst/>
              <a:gdLst>
                <a:gd name="connsiteX0" fmla="*/ 316172 w 402414"/>
                <a:gd name="connsiteY0" fmla="*/ 533709 h 542771"/>
                <a:gd name="connsiteX1" fmla="*/ 316172 w 402414"/>
                <a:gd name="connsiteY1" fmla="*/ 478463 h 542771"/>
                <a:gd name="connsiteX2" fmla="*/ 180793 w 402414"/>
                <a:gd name="connsiteY2" fmla="*/ 542670 h 542771"/>
                <a:gd name="connsiteX3" fmla="*/ -221 w 402414"/>
                <a:gd name="connsiteY3" fmla="*/ 336621 h 542771"/>
                <a:gd name="connsiteX4" fmla="*/ 183031 w 402414"/>
                <a:gd name="connsiteY4" fmla="*/ 129068 h 542771"/>
                <a:gd name="connsiteX5" fmla="*/ 311689 w 402414"/>
                <a:gd name="connsiteY5" fmla="*/ 191781 h 542771"/>
                <a:gd name="connsiteX6" fmla="*/ 310941 w 402414"/>
                <a:gd name="connsiteY6" fmla="*/ 114140 h 542771"/>
                <a:gd name="connsiteX7" fmla="*/ 310941 w 402414"/>
                <a:gd name="connsiteY7" fmla="*/ -102 h 542771"/>
                <a:gd name="connsiteX8" fmla="*/ 402193 w 402414"/>
                <a:gd name="connsiteY8" fmla="*/ -102 h 542771"/>
                <a:gd name="connsiteX9" fmla="*/ 402193 w 402414"/>
                <a:gd name="connsiteY9" fmla="*/ 533709 h 542771"/>
                <a:gd name="connsiteX10" fmla="*/ 93275 w 402414"/>
                <a:gd name="connsiteY10" fmla="*/ 338103 h 542771"/>
                <a:gd name="connsiteX11" fmla="*/ 201734 w 402414"/>
                <a:gd name="connsiteY11" fmla="*/ 468756 h 542771"/>
                <a:gd name="connsiteX12" fmla="*/ 315424 w 402414"/>
                <a:gd name="connsiteY12" fmla="*/ 335133 h 542771"/>
                <a:gd name="connsiteX13" fmla="*/ 202482 w 402414"/>
                <a:gd name="connsiteY13" fmla="*/ 204481 h 542771"/>
                <a:gd name="connsiteX14" fmla="*/ 93275 w 402414"/>
                <a:gd name="connsiteY14" fmla="*/ 338103 h 54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2414" h="542771">
                  <a:moveTo>
                    <a:pt x="316172" y="533709"/>
                  </a:moveTo>
                  <a:lnTo>
                    <a:pt x="316172" y="478463"/>
                  </a:lnTo>
                  <a:cubicBezTo>
                    <a:pt x="293735" y="512807"/>
                    <a:pt x="248111" y="542670"/>
                    <a:pt x="180793" y="542670"/>
                  </a:cubicBezTo>
                  <a:cubicBezTo>
                    <a:pt x="73825" y="542670"/>
                    <a:pt x="-221" y="459054"/>
                    <a:pt x="-221" y="336621"/>
                  </a:cubicBezTo>
                  <a:cubicBezTo>
                    <a:pt x="-221" y="217916"/>
                    <a:pt x="70838" y="129068"/>
                    <a:pt x="183031" y="129068"/>
                  </a:cubicBezTo>
                  <a:cubicBezTo>
                    <a:pt x="245113" y="129068"/>
                    <a:pt x="290000" y="159678"/>
                    <a:pt x="311689" y="191781"/>
                  </a:cubicBezTo>
                  <a:cubicBezTo>
                    <a:pt x="310941" y="164158"/>
                    <a:pt x="310941" y="141016"/>
                    <a:pt x="310941" y="114140"/>
                  </a:cubicBezTo>
                  <a:lnTo>
                    <a:pt x="310941" y="-102"/>
                  </a:lnTo>
                  <a:lnTo>
                    <a:pt x="402193" y="-102"/>
                  </a:lnTo>
                  <a:lnTo>
                    <a:pt x="402193" y="533709"/>
                  </a:lnTo>
                  <a:close/>
                  <a:moveTo>
                    <a:pt x="93275" y="338103"/>
                  </a:moveTo>
                  <a:cubicBezTo>
                    <a:pt x="93275" y="412775"/>
                    <a:pt x="133668" y="468756"/>
                    <a:pt x="201734" y="468756"/>
                  </a:cubicBezTo>
                  <a:cubicBezTo>
                    <a:pt x="272793" y="468756"/>
                    <a:pt x="315424" y="412017"/>
                    <a:pt x="315424" y="335133"/>
                  </a:cubicBezTo>
                  <a:cubicBezTo>
                    <a:pt x="315424" y="259726"/>
                    <a:pt x="268305" y="204481"/>
                    <a:pt x="202482" y="204481"/>
                  </a:cubicBezTo>
                  <a:cubicBezTo>
                    <a:pt x="133668" y="204464"/>
                    <a:pt x="93275" y="263443"/>
                    <a:pt x="93275" y="338103"/>
                  </a:cubicBez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8B993C-B567-4B58-9D2D-8AB00CAF7CC9}"/>
                </a:ext>
              </a:extLst>
            </p:cNvPr>
            <p:cNvSpPr/>
            <p:nvPr/>
          </p:nvSpPr>
          <p:spPr>
            <a:xfrm>
              <a:off x="6436018" y="3293564"/>
              <a:ext cx="201955" cy="401644"/>
            </a:xfrm>
            <a:custGeom>
              <a:avLst/>
              <a:gdLst>
                <a:gd name="connsiteX0" fmla="*/ 85794 w 201955"/>
                <a:gd name="connsiteY0" fmla="*/ 8860 h 401644"/>
                <a:gd name="connsiteX1" fmla="*/ 85794 w 201955"/>
                <a:gd name="connsiteY1" fmla="*/ 35736 h 401644"/>
                <a:gd name="connsiteX2" fmla="*/ 85052 w 201955"/>
                <a:gd name="connsiteY2" fmla="*/ 61866 h 401644"/>
                <a:gd name="connsiteX3" fmla="*/ 180044 w 201955"/>
                <a:gd name="connsiteY3" fmla="*/ -100 h 401644"/>
                <a:gd name="connsiteX4" fmla="*/ 201734 w 201955"/>
                <a:gd name="connsiteY4" fmla="*/ 1393 h 401644"/>
                <a:gd name="connsiteX5" fmla="*/ 201734 w 201955"/>
                <a:gd name="connsiteY5" fmla="*/ 88001 h 401644"/>
                <a:gd name="connsiteX6" fmla="*/ 175556 w 201955"/>
                <a:gd name="connsiteY6" fmla="*/ 85014 h 401644"/>
                <a:gd name="connsiteX7" fmla="*/ 91779 w 201955"/>
                <a:gd name="connsiteY7" fmla="*/ 216391 h 401644"/>
                <a:gd name="connsiteX8" fmla="*/ 91779 w 201955"/>
                <a:gd name="connsiteY8" fmla="*/ 401543 h 401644"/>
                <a:gd name="connsiteX9" fmla="*/ 527 w 201955"/>
                <a:gd name="connsiteY9" fmla="*/ 401543 h 401644"/>
                <a:gd name="connsiteX10" fmla="*/ 527 w 201955"/>
                <a:gd name="connsiteY10" fmla="*/ 79787 h 401644"/>
                <a:gd name="connsiteX11" fmla="*/ -221 w 201955"/>
                <a:gd name="connsiteY11" fmla="*/ 8860 h 40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1955" h="401644">
                  <a:moveTo>
                    <a:pt x="85794" y="8860"/>
                  </a:moveTo>
                  <a:lnTo>
                    <a:pt x="85794" y="35736"/>
                  </a:lnTo>
                  <a:cubicBezTo>
                    <a:pt x="85794" y="44720"/>
                    <a:pt x="85794" y="53652"/>
                    <a:pt x="85052" y="61866"/>
                  </a:cubicBezTo>
                  <a:cubicBezTo>
                    <a:pt x="98512" y="22301"/>
                    <a:pt x="135164" y="-100"/>
                    <a:pt x="180044" y="-100"/>
                  </a:cubicBezTo>
                  <a:cubicBezTo>
                    <a:pt x="187301" y="-140"/>
                    <a:pt x="194551" y="360"/>
                    <a:pt x="201734" y="1393"/>
                  </a:cubicBezTo>
                  <a:lnTo>
                    <a:pt x="201734" y="88001"/>
                  </a:lnTo>
                  <a:cubicBezTo>
                    <a:pt x="193195" y="85772"/>
                    <a:pt x="184381" y="84767"/>
                    <a:pt x="175556" y="85014"/>
                  </a:cubicBezTo>
                  <a:cubicBezTo>
                    <a:pt x="104497" y="85014"/>
                    <a:pt x="91779" y="135779"/>
                    <a:pt x="91779" y="216391"/>
                  </a:cubicBezTo>
                  <a:lnTo>
                    <a:pt x="91779" y="401543"/>
                  </a:lnTo>
                  <a:lnTo>
                    <a:pt x="527" y="401543"/>
                  </a:lnTo>
                  <a:lnTo>
                    <a:pt x="527" y="79787"/>
                  </a:lnTo>
                  <a:cubicBezTo>
                    <a:pt x="527" y="55151"/>
                    <a:pt x="527" y="32750"/>
                    <a:pt x="-221" y="8860"/>
                  </a:cubicBez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AA0482B-F873-4771-A3BB-96F021D95D57}"/>
                </a:ext>
              </a:extLst>
            </p:cNvPr>
            <p:cNvSpPr/>
            <p:nvPr/>
          </p:nvSpPr>
          <p:spPr>
            <a:xfrm>
              <a:off x="6644701" y="3289833"/>
              <a:ext cx="410643" cy="417346"/>
            </a:xfrm>
            <a:custGeom>
              <a:avLst/>
              <a:gdLst>
                <a:gd name="connsiteX0" fmla="*/ 410422 w 410643"/>
                <a:gd name="connsiteY0" fmla="*/ 209691 h 417346"/>
                <a:gd name="connsiteX1" fmla="*/ 203231 w 410643"/>
                <a:gd name="connsiteY1" fmla="*/ 417244 h 417346"/>
                <a:gd name="connsiteX2" fmla="*/ -221 w 410643"/>
                <a:gd name="connsiteY2" fmla="*/ 209691 h 417346"/>
                <a:gd name="connsiteX3" fmla="*/ 204727 w 410643"/>
                <a:gd name="connsiteY3" fmla="*/ -102 h 417346"/>
                <a:gd name="connsiteX4" fmla="*/ 410422 w 410643"/>
                <a:gd name="connsiteY4" fmla="*/ 209691 h 417346"/>
                <a:gd name="connsiteX5" fmla="*/ 93275 w 410643"/>
                <a:gd name="connsiteY5" fmla="*/ 208944 h 417346"/>
                <a:gd name="connsiteX6" fmla="*/ 203231 w 410643"/>
                <a:gd name="connsiteY6" fmla="*/ 341096 h 417346"/>
                <a:gd name="connsiteX7" fmla="*/ 313928 w 410643"/>
                <a:gd name="connsiteY7" fmla="*/ 208944 h 417346"/>
                <a:gd name="connsiteX8" fmla="*/ 203231 w 410643"/>
                <a:gd name="connsiteY8" fmla="*/ 76051 h 417346"/>
                <a:gd name="connsiteX9" fmla="*/ 93275 w 410643"/>
                <a:gd name="connsiteY9" fmla="*/ 208944 h 417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643" h="417346">
                  <a:moveTo>
                    <a:pt x="410422" y="209691"/>
                  </a:moveTo>
                  <a:cubicBezTo>
                    <a:pt x="410422" y="330642"/>
                    <a:pt x="330386" y="417244"/>
                    <a:pt x="203231" y="417244"/>
                  </a:cubicBezTo>
                  <a:cubicBezTo>
                    <a:pt x="76817" y="417244"/>
                    <a:pt x="-221" y="329895"/>
                    <a:pt x="-221" y="209691"/>
                  </a:cubicBezTo>
                  <a:cubicBezTo>
                    <a:pt x="-221" y="86505"/>
                    <a:pt x="81306" y="-102"/>
                    <a:pt x="204727" y="-102"/>
                  </a:cubicBezTo>
                  <a:cubicBezTo>
                    <a:pt x="328890" y="-102"/>
                    <a:pt x="410422" y="86505"/>
                    <a:pt x="410422" y="209691"/>
                  </a:cubicBezTo>
                  <a:close/>
                  <a:moveTo>
                    <a:pt x="93275" y="208944"/>
                  </a:moveTo>
                  <a:cubicBezTo>
                    <a:pt x="93275" y="288831"/>
                    <a:pt x="134416" y="341096"/>
                    <a:pt x="203231" y="341096"/>
                  </a:cubicBezTo>
                  <a:cubicBezTo>
                    <a:pt x="272793" y="341096"/>
                    <a:pt x="313928" y="288831"/>
                    <a:pt x="313928" y="208944"/>
                  </a:cubicBezTo>
                  <a:cubicBezTo>
                    <a:pt x="313928" y="131297"/>
                    <a:pt x="272045" y="76051"/>
                    <a:pt x="203231" y="76051"/>
                  </a:cubicBezTo>
                  <a:cubicBezTo>
                    <a:pt x="135158" y="76051"/>
                    <a:pt x="93275" y="131297"/>
                    <a:pt x="93275" y="208944"/>
                  </a:cubicBez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72EE61-5149-4B7C-845E-3522B5939AFF}"/>
                </a:ext>
              </a:extLst>
            </p:cNvPr>
            <p:cNvSpPr/>
            <p:nvPr/>
          </p:nvSpPr>
          <p:spPr>
            <a:xfrm>
              <a:off x="5596889" y="1919841"/>
              <a:ext cx="1003583" cy="1001720"/>
            </a:xfrm>
            <a:custGeom>
              <a:avLst/>
              <a:gdLst>
                <a:gd name="connsiteX0" fmla="*/ 501562 w 1003583"/>
                <a:gd name="connsiteY0" fmla="*/ -102 h 1001720"/>
                <a:gd name="connsiteX1" fmla="*/ 25445 w 1003583"/>
                <a:gd name="connsiteY1" fmla="*/ -102 h 1001720"/>
                <a:gd name="connsiteX2" fmla="*/ 156 w 1003583"/>
                <a:gd name="connsiteY2" fmla="*/ 25898 h 1001720"/>
                <a:gd name="connsiteX3" fmla="*/ 25445 w 1003583"/>
                <a:gd name="connsiteY3" fmla="*/ 51140 h 1001720"/>
                <a:gd name="connsiteX4" fmla="*/ 474310 w 1003583"/>
                <a:gd name="connsiteY4" fmla="*/ 502347 h 1001720"/>
                <a:gd name="connsiteX5" fmla="*/ 25445 w 1003583"/>
                <a:gd name="connsiteY5" fmla="*/ 950381 h 1001720"/>
                <a:gd name="connsiteX6" fmla="*/ -221 w 1003583"/>
                <a:gd name="connsiteY6" fmla="*/ 976000 h 1001720"/>
                <a:gd name="connsiteX7" fmla="*/ 25445 w 1003583"/>
                <a:gd name="connsiteY7" fmla="*/ 1001618 h 1001720"/>
                <a:gd name="connsiteX8" fmla="*/ 501568 w 1003583"/>
                <a:gd name="connsiteY8" fmla="*/ 1001618 h 1001720"/>
                <a:gd name="connsiteX9" fmla="*/ 1003363 w 1003583"/>
                <a:gd name="connsiteY9" fmla="*/ 500758 h 1001720"/>
                <a:gd name="connsiteX10" fmla="*/ 501568 w 1003583"/>
                <a:gd name="connsiteY10" fmla="*/ -102 h 1001720"/>
                <a:gd name="connsiteX11" fmla="*/ 417110 w 1003583"/>
                <a:gd name="connsiteY11" fmla="*/ 944161 h 1001720"/>
                <a:gd name="connsiteX12" fmla="*/ 628707 w 1003583"/>
                <a:gd name="connsiteY12" fmla="*/ 268558 h 1001720"/>
                <a:gd name="connsiteX13" fmla="*/ 417110 w 1003583"/>
                <a:gd name="connsiteY13" fmla="*/ 57355 h 1001720"/>
                <a:gd name="connsiteX14" fmla="*/ 787176 w 1003583"/>
                <a:gd name="connsiteY14" fmla="*/ 574784 h 1001720"/>
                <a:gd name="connsiteX15" fmla="*/ 417110 w 1003583"/>
                <a:gd name="connsiteY15" fmla="*/ 944161 h 1001720"/>
                <a:gd name="connsiteX16" fmla="*/ 527234 w 1003583"/>
                <a:gd name="connsiteY16" fmla="*/ 500758 h 1001720"/>
                <a:gd name="connsiteX17" fmla="*/ 258624 w 1003583"/>
                <a:gd name="connsiteY17" fmla="*/ 57395 h 1001720"/>
                <a:gd name="connsiteX18" fmla="*/ 628414 w 1003583"/>
                <a:gd name="connsiteY18" fmla="*/ 575020 h 1001720"/>
                <a:gd name="connsiteX19" fmla="*/ 258624 w 1003583"/>
                <a:gd name="connsiteY19" fmla="*/ 944121 h 1001720"/>
                <a:gd name="connsiteX20" fmla="*/ 527234 w 1003583"/>
                <a:gd name="connsiteY20" fmla="*/ 500758 h 1001720"/>
                <a:gd name="connsiteX21" fmla="*/ 575816 w 1003583"/>
                <a:gd name="connsiteY21" fmla="*/ 944161 h 1001720"/>
                <a:gd name="connsiteX22" fmla="*/ 787424 w 1003583"/>
                <a:gd name="connsiteY22" fmla="*/ 268569 h 1001720"/>
                <a:gd name="connsiteX23" fmla="*/ 575816 w 1003583"/>
                <a:gd name="connsiteY23" fmla="*/ 57355 h 1001720"/>
                <a:gd name="connsiteX24" fmla="*/ 945882 w 1003583"/>
                <a:gd name="connsiteY24" fmla="*/ 574784 h 1001720"/>
                <a:gd name="connsiteX25" fmla="*/ 575816 w 1003583"/>
                <a:gd name="connsiteY25" fmla="*/ 944161 h 100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03583" h="1001720">
                  <a:moveTo>
                    <a:pt x="501562" y="-102"/>
                  </a:moveTo>
                  <a:lnTo>
                    <a:pt x="25445" y="-102"/>
                  </a:lnTo>
                  <a:cubicBezTo>
                    <a:pt x="11270" y="105"/>
                    <a:pt x="-53" y="11750"/>
                    <a:pt x="156" y="25898"/>
                  </a:cubicBezTo>
                  <a:cubicBezTo>
                    <a:pt x="364" y="39754"/>
                    <a:pt x="11563" y="50933"/>
                    <a:pt x="25445" y="51140"/>
                  </a:cubicBezTo>
                  <a:cubicBezTo>
                    <a:pt x="274227" y="52016"/>
                    <a:pt x="475193" y="254033"/>
                    <a:pt x="474310" y="502347"/>
                  </a:cubicBezTo>
                  <a:cubicBezTo>
                    <a:pt x="473438" y="749431"/>
                    <a:pt x="272984" y="949506"/>
                    <a:pt x="25445" y="950381"/>
                  </a:cubicBezTo>
                  <a:cubicBezTo>
                    <a:pt x="11270" y="950381"/>
                    <a:pt x="-221" y="961852"/>
                    <a:pt x="-221" y="976000"/>
                  </a:cubicBezTo>
                  <a:cubicBezTo>
                    <a:pt x="-221" y="990148"/>
                    <a:pt x="11270" y="1001618"/>
                    <a:pt x="25445" y="1001618"/>
                  </a:cubicBezTo>
                  <a:lnTo>
                    <a:pt x="501568" y="1001618"/>
                  </a:lnTo>
                  <a:cubicBezTo>
                    <a:pt x="778700" y="1001618"/>
                    <a:pt x="1003363" y="777374"/>
                    <a:pt x="1003363" y="500758"/>
                  </a:cubicBezTo>
                  <a:cubicBezTo>
                    <a:pt x="1003363" y="224142"/>
                    <a:pt x="778700" y="-102"/>
                    <a:pt x="501568" y="-102"/>
                  </a:cubicBezTo>
                  <a:close/>
                  <a:moveTo>
                    <a:pt x="417110" y="944161"/>
                  </a:moveTo>
                  <a:cubicBezTo>
                    <a:pt x="662450" y="815917"/>
                    <a:pt x="757185" y="513441"/>
                    <a:pt x="628707" y="268558"/>
                  </a:cubicBezTo>
                  <a:cubicBezTo>
                    <a:pt x="581351" y="178301"/>
                    <a:pt x="507536" y="104617"/>
                    <a:pt x="417110" y="57355"/>
                  </a:cubicBezTo>
                  <a:cubicBezTo>
                    <a:pt x="662450" y="98239"/>
                    <a:pt x="828137" y="329895"/>
                    <a:pt x="787176" y="574784"/>
                  </a:cubicBezTo>
                  <a:cubicBezTo>
                    <a:pt x="755503" y="764152"/>
                    <a:pt x="606837" y="912546"/>
                    <a:pt x="417110" y="944161"/>
                  </a:cubicBezTo>
                  <a:close/>
                  <a:moveTo>
                    <a:pt x="527234" y="500758"/>
                  </a:moveTo>
                  <a:cubicBezTo>
                    <a:pt x="527088" y="314663"/>
                    <a:pt x="423669" y="143957"/>
                    <a:pt x="258624" y="57395"/>
                  </a:cubicBezTo>
                  <a:cubicBezTo>
                    <a:pt x="503942" y="98408"/>
                    <a:pt x="669504" y="330153"/>
                    <a:pt x="628414" y="575020"/>
                  </a:cubicBezTo>
                  <a:cubicBezTo>
                    <a:pt x="596673" y="764197"/>
                    <a:pt x="448160" y="912434"/>
                    <a:pt x="258624" y="944121"/>
                  </a:cubicBezTo>
                  <a:cubicBezTo>
                    <a:pt x="423669" y="857559"/>
                    <a:pt x="527088" y="686853"/>
                    <a:pt x="527234" y="500758"/>
                  </a:cubicBezTo>
                  <a:close/>
                  <a:moveTo>
                    <a:pt x="575816" y="944161"/>
                  </a:moveTo>
                  <a:cubicBezTo>
                    <a:pt x="821156" y="815928"/>
                    <a:pt x="915896" y="513452"/>
                    <a:pt x="787424" y="268569"/>
                  </a:cubicBezTo>
                  <a:cubicBezTo>
                    <a:pt x="740068" y="178306"/>
                    <a:pt x="666247" y="104623"/>
                    <a:pt x="575816" y="57355"/>
                  </a:cubicBezTo>
                  <a:cubicBezTo>
                    <a:pt x="821156" y="98239"/>
                    <a:pt x="986842" y="329895"/>
                    <a:pt x="945882" y="574784"/>
                  </a:cubicBezTo>
                  <a:cubicBezTo>
                    <a:pt x="914208" y="764152"/>
                    <a:pt x="765543" y="912546"/>
                    <a:pt x="575816" y="944161"/>
                  </a:cubicBezTo>
                  <a:close/>
                </a:path>
              </a:pathLst>
            </a:custGeom>
            <a:solidFill>
              <a:srgbClr val="FFFFFF"/>
            </a:solidFill>
            <a:ln w="56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68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93135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753860"/>
            <a:ext cx="1575054" cy="2228850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45" y="375954"/>
            <a:ext cx="17399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7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A992A50-57B1-44BD-827C-D035FAD7A6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00301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A992A50-57B1-44BD-827C-D035FAD7A6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13445" y="1611500"/>
            <a:ext cx="11364923" cy="4766400"/>
          </a:xfrm>
        </p:spPr>
        <p:txBody>
          <a:bodyPr lIns="36000" tIns="36000" rIns="72000" bIns="36000" anchor="ctr"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text. Use the increase list level to go to levels 2 - 5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45" y="705509"/>
            <a:ext cx="11364923" cy="360000"/>
          </a:xfrm>
        </p:spPr>
        <p:txBody>
          <a:bodyPr vert="horz" lIns="3600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DDA4A-70C4-430E-95E7-18335AB4C0B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10517" y="1168666"/>
            <a:ext cx="11364923" cy="360000"/>
          </a:xfrm>
        </p:spPr>
        <p:txBody>
          <a:bodyPr anchor="ctr"/>
          <a:lstStyle>
            <a:lvl1pPr algn="l">
              <a:spcAft>
                <a:spcPts val="0"/>
              </a:spcAft>
              <a:defRPr lang="en-US" sz="1800" kern="12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613532C-EB1B-4AA7-AE56-6CDEE1DE64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Assessment of European Carbon Border Adjustment Mechanism Regulation</a:t>
            </a:r>
          </a:p>
        </p:txBody>
      </p:sp>
    </p:spTree>
    <p:extLst>
      <p:ext uri="{BB962C8B-B14F-4D97-AF65-F5344CB8AC3E}">
        <p14:creationId xmlns:p14="http://schemas.microsoft.com/office/powerpoint/2010/main" val="5649512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 - 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614927" y="6477856"/>
            <a:ext cx="567847" cy="288032"/>
          </a:xfrm>
        </p:spPr>
        <p:txBody>
          <a:bodyPr/>
          <a:lstStyle/>
          <a:p>
            <a:fld id="{B6F180BA-0F80-EC49-9998-0983F745DA3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656167" y="1665818"/>
            <a:ext cx="10820400" cy="4430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Connecteur droit 14"/>
          <p:cNvCxnSpPr/>
          <p:nvPr userDrawn="1"/>
        </p:nvCxnSpPr>
        <p:spPr>
          <a:xfrm flipH="1">
            <a:off x="1635760" y="594360"/>
            <a:ext cx="317501" cy="500064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2"/>
          <p:cNvSpPr>
            <a:spLocks noGrp="1"/>
          </p:cNvSpPr>
          <p:nvPr>
            <p:ph type="body" sz="quarter" idx="17" hasCustomPrompt="1"/>
          </p:nvPr>
        </p:nvSpPr>
        <p:spPr>
          <a:xfrm>
            <a:off x="666327" y="591047"/>
            <a:ext cx="914400" cy="560832"/>
          </a:xfrm>
          <a:prstGeom prst="rect">
            <a:avLst/>
          </a:prstGeom>
        </p:spPr>
        <p:txBody>
          <a:bodyPr lIns="9144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2170022" y="594361"/>
            <a:ext cx="9292821" cy="55751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 color and content -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11614927" y="6477856"/>
            <a:ext cx="567847" cy="288032"/>
          </a:xfrm>
        </p:spPr>
        <p:txBody>
          <a:bodyPr/>
          <a:lstStyle/>
          <a:p>
            <a:fld id="{B6F180BA-0F80-EC49-9998-0983F745DA35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656167" y="2397222"/>
            <a:ext cx="10820400" cy="3698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9" hasCustomPrompt="1"/>
          </p:nvPr>
        </p:nvSpPr>
        <p:spPr>
          <a:xfrm>
            <a:off x="661099" y="1665818"/>
            <a:ext cx="10801743" cy="557519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buNone/>
              <a:defRPr lang="fr-FR" sz="2667" b="0" kern="1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Insert </a:t>
            </a:r>
            <a:r>
              <a:rPr lang="fr-FR" err="1"/>
              <a:t>here</a:t>
            </a:r>
            <a:r>
              <a:rPr lang="fr-FR"/>
              <a:t> </a:t>
            </a:r>
            <a:r>
              <a:rPr lang="fr-FR" err="1"/>
              <a:t>your</a:t>
            </a:r>
            <a:r>
              <a:rPr lang="fr-FR"/>
              <a:t> </a:t>
            </a:r>
            <a:r>
              <a:rPr lang="fr-FR" err="1"/>
              <a:t>title</a:t>
            </a:r>
            <a:endParaRPr lang="fr-FR"/>
          </a:p>
        </p:txBody>
      </p:sp>
      <p:sp>
        <p:nvSpPr>
          <p:cNvPr id="1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64608" y="591553"/>
            <a:ext cx="914400" cy="554471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marL="0" indent="0">
              <a:buNone/>
              <a:defRPr lang="fr-FR" sz="4000" b="0" kern="1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marL="0" lvl="0" indent="0" algn="l" defTabSz="1219170" rtl="0" eaLnBrk="1" latinLnBrk="0" hangingPunct="1">
              <a:spcBef>
                <a:spcPts val="0"/>
              </a:spcBef>
              <a:buSzPct val="100000"/>
              <a:buFont typeface="Arial" panose="020B0604020202020204" pitchFamily="34" charset="0"/>
              <a:buNone/>
              <a:tabLst/>
            </a:pPr>
            <a:r>
              <a:rPr lang="fr-FR"/>
              <a:t>N°</a:t>
            </a:r>
          </a:p>
        </p:txBody>
      </p:sp>
      <p:cxnSp>
        <p:nvCxnSpPr>
          <p:cNvPr id="21" name="Connecteur droit 14"/>
          <p:cNvCxnSpPr/>
          <p:nvPr userDrawn="1"/>
        </p:nvCxnSpPr>
        <p:spPr>
          <a:xfrm flipH="1">
            <a:off x="1635760" y="594360"/>
            <a:ext cx="317501" cy="500064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170022" y="594361"/>
            <a:ext cx="9292821" cy="557519"/>
          </a:xfrm>
          <a:prstGeom prst="rect">
            <a:avLst/>
          </a:prstGeom>
        </p:spPr>
        <p:txBody>
          <a:bodyPr lIns="0" t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892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5896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7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0589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31E0802-2012-334E-8C8E-1A3C8E9C5C1E}"/>
              </a:ext>
            </a:extLst>
          </p:cNvPr>
          <p:cNvSpPr txBox="1">
            <a:spLocks/>
          </p:cNvSpPr>
          <p:nvPr userDrawn="1"/>
        </p:nvSpPr>
        <p:spPr>
          <a:xfrm>
            <a:off x="282935" y="5671890"/>
            <a:ext cx="1210197" cy="4127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Pg.</a:t>
            </a:r>
            <a:fld id="{697EEA80-4864-8244-975C-B3367BB7ED10}" type="slidenum">
              <a:rPr lang="en-US" sz="1000">
                <a:solidFill>
                  <a:schemeClr val="bg1"/>
                </a:solidFill>
              </a:rPr>
              <a:pPr/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5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31068" y="5820217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Avenue de </a:t>
            </a:r>
            <a:r>
              <a:rPr lang="fr-FR" sz="700" dirty="0" err="1">
                <a:solidFill>
                  <a:schemeClr val="bg1"/>
                </a:solidFill>
                <a:latin typeface="+mn-lt"/>
                <a:cs typeface="Arial"/>
              </a:rPr>
              <a:t>Tervueren</a:t>
            </a:r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 168, Box 13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 |  B-1150 Brussels  |  Tel: +32 (0) 2 775 63 11  |   eurometaux@eurometaux.be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824099" y="5437376"/>
            <a:ext cx="185781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709527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451056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86" y="5463633"/>
            <a:ext cx="268224" cy="22352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19932" y="5437376"/>
            <a:ext cx="35364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@</a:t>
            </a:r>
            <a:r>
              <a:rPr lang="en-US" sz="1600" dirty="0" err="1">
                <a:solidFill>
                  <a:schemeClr val="bg2"/>
                </a:solidFill>
              </a:rPr>
              <a:t>Eurometaux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911726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</p:spTree>
    <p:extLst>
      <p:ext uri="{BB962C8B-B14F-4D97-AF65-F5344CB8AC3E}">
        <p14:creationId xmlns:p14="http://schemas.microsoft.com/office/powerpoint/2010/main" val="987350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9315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31068" y="5573996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Avenue de </a:t>
            </a:r>
            <a:r>
              <a:rPr lang="fr-FR" sz="700" dirty="0" err="1">
                <a:solidFill>
                  <a:schemeClr val="bg1"/>
                </a:solidFill>
                <a:latin typeface="+mn-lt"/>
                <a:cs typeface="Arial"/>
              </a:rPr>
              <a:t>Tervueren</a:t>
            </a:r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 168</a:t>
            </a:r>
            <a:r>
              <a:rPr lang="fr-FR" sz="700">
                <a:solidFill>
                  <a:schemeClr val="bg1"/>
                </a:solidFill>
                <a:latin typeface="+mn-lt"/>
                <a:cs typeface="Arial"/>
              </a:rPr>
              <a:t>, Box </a:t>
            </a:r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13 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|  B-1150 Brussels  |  Tel: +32 (0) 2 775 63 11  |   eurometaux@eurometaux.be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824099" y="5191155"/>
            <a:ext cx="185781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587198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328727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86" y="5341304"/>
            <a:ext cx="268224" cy="22352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9566" y="5315047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@Eurometaux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789397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Last Page 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09315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31068" y="5573996"/>
            <a:ext cx="83904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Avenue de </a:t>
            </a:r>
            <a:r>
              <a:rPr lang="fr-FR" sz="700" dirty="0" err="1">
                <a:solidFill>
                  <a:schemeClr val="bg1"/>
                </a:solidFill>
                <a:latin typeface="+mn-lt"/>
                <a:cs typeface="Arial"/>
              </a:rPr>
              <a:t>Tervueren</a:t>
            </a:r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 168</a:t>
            </a:r>
            <a:r>
              <a:rPr lang="fr-FR" sz="700">
                <a:solidFill>
                  <a:schemeClr val="bg1"/>
                </a:solidFill>
                <a:latin typeface="+mn-lt"/>
                <a:cs typeface="Arial"/>
              </a:rPr>
              <a:t>, Box </a:t>
            </a:r>
            <a:r>
              <a:rPr lang="fr-FR" sz="700" dirty="0">
                <a:solidFill>
                  <a:schemeClr val="bg1"/>
                </a:solidFill>
                <a:latin typeface="+mn-lt"/>
                <a:cs typeface="Arial"/>
              </a:rPr>
              <a:t>13 </a:t>
            </a:r>
            <a:r>
              <a:rPr lang="en-US" sz="700" dirty="0">
                <a:solidFill>
                  <a:schemeClr val="bg1"/>
                </a:solidFill>
                <a:latin typeface="Arial"/>
                <a:cs typeface="Arial"/>
              </a:rPr>
              <a:t>|  B-1150 Brussels  |  Tel: +32 (0) 2 775 63 11  |   eurometaux@eurometaux.be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824099" y="5191155"/>
            <a:ext cx="185781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dirty="0" err="1">
                <a:solidFill>
                  <a:schemeClr val="bg1"/>
                </a:solidFill>
                <a:latin typeface="Arial"/>
                <a:cs typeface="Arial"/>
              </a:rPr>
              <a:t>www.eurometaux.eu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91884" y="897706"/>
            <a:ext cx="319594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THANK</a:t>
            </a:r>
            <a:r>
              <a:rPr lang="en-US" sz="2800" b="1" baseline="0" dirty="0">
                <a:solidFill>
                  <a:schemeClr val="bg1"/>
                </a:solidFill>
                <a:latin typeface="Arial"/>
                <a:cs typeface="Arial"/>
              </a:rPr>
              <a:t> YOU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1885" y="4587198"/>
            <a:ext cx="10515600" cy="20158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Presenters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91887" y="4328727"/>
            <a:ext cx="10515443" cy="25847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86" y="5341304"/>
            <a:ext cx="268224" cy="22352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9566" y="5315047"/>
            <a:ext cx="35364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b="0" i="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ChrisHeronEU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1067" y="4789397"/>
            <a:ext cx="4853517" cy="25786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US" sz="12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Email here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3" y="6247434"/>
            <a:ext cx="10781925" cy="37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2029146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2252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34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38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50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70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10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02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79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8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3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87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2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"/>
            </a:lvl1pPr>
            <a:lvl2pPr marL="144066" indent="0">
              <a:buNone/>
              <a:defRPr sz="600"/>
            </a:lvl2pPr>
            <a:lvl3pPr marL="271456" indent="0">
              <a:buNone/>
              <a:defRPr sz="600"/>
            </a:lvl3pPr>
            <a:lvl4pPr marL="1028675" indent="0">
              <a:buNone/>
              <a:defRPr sz="600"/>
            </a:lvl4pPr>
            <a:lvl5pPr marL="1371566" indent="0">
              <a:buNone/>
              <a:defRPr sz="60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246606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656">
          <p15:clr>
            <a:srgbClr val="FBAE40"/>
          </p15:clr>
        </p15:guide>
        <p15:guide id="2" pos="4939">
          <p15:clr>
            <a:srgbClr val="FBAE40"/>
          </p15:clr>
        </p15:guide>
        <p15:guide id="3" pos="5301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99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B77-7AC2-4088-902B-0B22A70E27D9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4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03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>
            <a:spLocks noGrp="1"/>
          </p:cNvSpPr>
          <p:nvPr>
            <p:ph type="title" hasCustomPrompt="1"/>
          </p:nvPr>
        </p:nvSpPr>
        <p:spPr>
          <a:xfrm>
            <a:off x="656167" y="598376"/>
            <a:ext cx="10820399" cy="6703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 spc="0" baseline="0">
                <a:solidFill>
                  <a:srgbClr val="828282"/>
                </a:solidFill>
                <a:latin typeface="Calibri"/>
                <a:cs typeface="Calibri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656168" y="1665817"/>
            <a:ext cx="10820400" cy="4430183"/>
          </a:xfrm>
          <a:prstGeom prst="rect">
            <a:avLst/>
          </a:prstGeom>
        </p:spPr>
        <p:txBody>
          <a:bodyPr numCol="1" spcCol="3060000">
            <a:normAutofit/>
          </a:bodyPr>
          <a:lstStyle>
            <a:lvl1pPr marL="241294" marR="0" indent="-241294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  <a:tabLst/>
              <a:defRPr sz="2133" baseline="0">
                <a:solidFill>
                  <a:schemeClr val="tx1"/>
                </a:solidFill>
              </a:defRPr>
            </a:lvl1pPr>
          </a:lstStyle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+mj-lt"/>
              <a:buAutoNum type="arabicPeriod"/>
              <a:tabLst/>
              <a:defRPr/>
            </a:pPr>
            <a:endParaRPr lang="fr-FR" dirty="0"/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tabLst/>
              <a:defRPr/>
            </a:pPr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614927" y="6477856"/>
            <a:ext cx="567847" cy="288032"/>
          </a:xfrm>
        </p:spPr>
        <p:txBody>
          <a:bodyPr/>
          <a:lstStyle/>
          <a:p>
            <a:fld id="{B6F180BA-0F80-EC49-9998-0983F745DA35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5" name="ZoneTexte 9">
            <a:extLst>
              <a:ext uri="{FF2B5EF4-FFF2-40B4-BE49-F238E27FC236}">
                <a16:creationId xmlns:a16="http://schemas.microsoft.com/office/drawing/2014/main" id="{2AA2C10D-9773-46D8-B1A6-0375229F31E0}"/>
              </a:ext>
            </a:extLst>
          </p:cNvPr>
          <p:cNvSpPr txBox="1"/>
          <p:nvPr userDrawn="1"/>
        </p:nvSpPr>
        <p:spPr>
          <a:xfrm>
            <a:off x="656168" y="6525361"/>
            <a:ext cx="2391833" cy="165688"/>
          </a:xfrm>
          <a:prstGeom prst="rect">
            <a:avLst/>
          </a:prstGeom>
          <a:noFill/>
        </p:spPr>
        <p:txBody>
          <a:bodyPr wrap="none" lIns="0" tIns="0" rIns="0" bIns="0" spcCol="0" rtlCol="0" anchor="ctr" anchorCtr="0">
            <a:noAutofit/>
          </a:bodyPr>
          <a:lstStyle/>
          <a:p>
            <a:pPr algn="l"/>
            <a:r>
              <a:rPr lang="fr-FR" sz="1120" kern="1500" spc="40" baseline="0" dirty="0"/>
              <a:t>CONFIDENTIAL </a:t>
            </a:r>
          </a:p>
        </p:txBody>
      </p:sp>
    </p:spTree>
    <p:extLst>
      <p:ext uri="{BB962C8B-B14F-4D97-AF65-F5344CB8AC3E}">
        <p14:creationId xmlns:p14="http://schemas.microsoft.com/office/powerpoint/2010/main" val="761481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566542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52923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0078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5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69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6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9186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98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789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22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074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38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72488" y="1219200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kern="1200" dirty="0" smtClean="0">
                <a:solidFill>
                  <a:schemeClr val="tx2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en-US" sz="15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>
              <a:defRPr lang="en-US" sz="135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>
              <a:defRPr lang="en-US" sz="1200" kern="1200" dirty="0" smtClean="0">
                <a:solidFill>
                  <a:schemeClr val="tx2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</a:lstStyle>
          <a:p>
            <a:pPr marL="169069" lvl="0" indent="-16906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Click to edit Master text styles</a:t>
            </a:r>
          </a:p>
          <a:p>
            <a:pPr marL="347663" lvl="1" indent="-173831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Second level</a:t>
            </a:r>
          </a:p>
          <a:p>
            <a:pPr marL="466725" lvl="2" indent="-119063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646510" lvl="3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Arial" pitchFamily="34" charset="0"/>
              <a:buChar char="&gt;"/>
            </a:pPr>
            <a:r>
              <a:rPr lang="en-US" dirty="0"/>
              <a:t>Fourth level</a:t>
            </a:r>
          </a:p>
          <a:p>
            <a:pPr marL="815579" lvl="4" indent="-129779" algn="l" defTabSz="685800" rtl="0" eaLnBrk="0" fontAlgn="base" latinLnBrk="0" hangingPunct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85000"/>
              <a:buFont typeface="Calibri" pitchFamily="34" charset="0"/>
              <a:buChar char="–"/>
            </a:pPr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93088" y="542925"/>
            <a:ext cx="9107917" cy="625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839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34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9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02327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614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5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2656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740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9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804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12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728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5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249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4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5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52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6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6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34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6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334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32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22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8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3" y="4601738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8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1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092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onference Speak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6093727"/>
            <a:ext cx="12192000" cy="10182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itle 19"/>
          <p:cNvSpPr>
            <a:spLocks noGrp="1"/>
          </p:cNvSpPr>
          <p:nvPr>
            <p:ph type="title" hasCustomPrompt="1"/>
          </p:nvPr>
        </p:nvSpPr>
        <p:spPr>
          <a:xfrm>
            <a:off x="3497226" y="1817539"/>
            <a:ext cx="8011093" cy="9559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Conference Speech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459" y="3916230"/>
            <a:ext cx="2099653" cy="2228406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92876" y="2973484"/>
            <a:ext cx="10515443" cy="334441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FontTx/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Presenters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0245" y="375954"/>
            <a:ext cx="23198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11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29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Divider 2nd lev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22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2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6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42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63F93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5991228"/>
            <a:ext cx="2844800" cy="365125"/>
          </a:xfrm>
          <a:prstGeom prst="rect">
            <a:avLst/>
          </a:prstGeom>
        </p:spPr>
        <p:txBody>
          <a:bodyPr/>
          <a:lstStyle/>
          <a:p>
            <a:fld id="{F2EB10B9-572B-41C2-ABA2-3B83F9BF5DF7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599122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2FFEE865-8829-9C4B-BE5B-1F4CD36C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36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BABA9441-55E1-499E-B55F-21C4149CBFCB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3200273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52BF4B60-CD66-498E-9929-398229DF1252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41904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233079F3-5495-4D0D-96F9-76271A6C592E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928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8F1D3498-2DEA-4542-BC0C-F3B260556116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98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0C43FB8-472B-43D4-9E53-E6E4E271724E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691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994619BA-D219-4783-AE80-24C047EBC3A1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0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18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0689C52B-1D31-4B55-92D0-10A9FAEA4D27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882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8EC3358B-5465-4FAF-B3DC-9102735C23EE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6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9C6F15B7-25E0-4388-B3F5-5490580013DF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681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66C4AB28-87A3-481E-B9C7-7FC7DB8A8620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57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rgbClr val="EDF1F4"/>
                </a:solidFill>
              </a:rPr>
              <a:t>@</a:t>
            </a:r>
            <a:r>
              <a:rPr lang="en-US" sz="750" dirty="0" err="1">
                <a:solidFill>
                  <a:srgbClr val="EDF1F4"/>
                </a:solidFill>
              </a:rPr>
              <a:t>Eurometaux</a:t>
            </a:r>
            <a:endParaRPr lang="en-US" sz="75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601734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59F4446B-F554-461D-BBE2-356F77BD2417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249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noProof="0" dirty="0"/>
              <a:t>Click to </a:t>
            </a:r>
            <a:r>
              <a:rPr lang="en-US" noProof="0"/>
              <a:t>edit text</a:t>
            </a:r>
            <a:endParaRPr lang="en-US" noProof="0" dirty="0"/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973547"/>
            <a:ext cx="10801351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01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subtitle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6" y="6381332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45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2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63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 dirty="0">
              <a:solidFill>
                <a:srgbClr val="5C819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6021388"/>
            <a:ext cx="9361115" cy="359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50"/>
            </a:lvl1pPr>
            <a:lvl2pPr marL="108050" indent="0">
              <a:buNone/>
              <a:defRPr sz="450"/>
            </a:lvl2pPr>
            <a:lvl3pPr marL="203592" indent="0">
              <a:buNone/>
              <a:defRPr sz="450"/>
            </a:lvl3pPr>
            <a:lvl4pPr marL="771506" indent="0">
              <a:buNone/>
              <a:defRPr sz="450"/>
            </a:lvl4pPr>
            <a:lvl5pPr marL="1028675" indent="0">
              <a:buNone/>
              <a:defRPr sz="450"/>
            </a:lvl5pPr>
          </a:lstStyle>
          <a:p>
            <a:pPr lvl="0"/>
            <a:r>
              <a:rPr lang="en-US"/>
              <a:t>Edit footnote</a:t>
            </a:r>
          </a:p>
        </p:txBody>
      </p:sp>
    </p:spTree>
    <p:extLst>
      <p:ext uri="{BB962C8B-B14F-4D97-AF65-F5344CB8AC3E}">
        <p14:creationId xmlns:p14="http://schemas.microsoft.com/office/powerpoint/2010/main" val="32949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3704">
          <p15:clr>
            <a:srgbClr val="FBAE40"/>
          </p15:clr>
        </p15:guide>
        <p15:guide id="3" pos="3976">
          <p15:clr>
            <a:srgbClr val="FBAE40"/>
          </p15:clr>
        </p15:guide>
        <p15:guide id="4" orient="horz" pos="3793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Divider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9100" y="1"/>
            <a:ext cx="12192000" cy="61960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2875" y="5327871"/>
            <a:ext cx="10515600" cy="2456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>
              <a:buNone/>
              <a:defRPr sz="165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 Text if needed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992875" y="4840014"/>
            <a:ext cx="10515600" cy="412797"/>
          </a:xfrm>
          <a:prstGeom prst="rect">
            <a:avLst/>
          </a:prstGeom>
        </p:spPr>
        <p:txBody>
          <a:bodyPr wrap="square" lIns="0" tIns="0" rIns="0" bIns="0"/>
          <a:lstStyle>
            <a:lvl1pPr algn="r">
              <a:defRPr sz="21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Page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7" y="6355219"/>
            <a:ext cx="11190029" cy="30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4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800"/>
              </a:spcBef>
              <a:buNone/>
              <a:defRPr sz="18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16769700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69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200" baseline="0">
                <a:solidFill>
                  <a:schemeClr val="accent2"/>
                </a:solidFill>
              </a:defRPr>
            </a:lvl1pPr>
            <a:lvl2pPr marL="6858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spcBef>
                <a:spcPts val="1800"/>
              </a:spcBef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7045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 marL="11430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4pPr>
            <a:lvl5pPr marL="20574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3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35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7" y="1433514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800">
                <a:solidFill>
                  <a:schemeClr val="tx2"/>
                </a:solidFill>
              </a:defRPr>
            </a:lvl4pPr>
            <a:lvl5pPr marL="1828800" indent="0"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77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754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28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2" y="1433514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346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2200" b="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18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8CCD"/>
                </a:solidFill>
              </a:rPr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099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2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862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54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48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8"/>
            <a:ext cx="12192000" cy="21973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62765" cy="16422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810533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rgbClr val="EDF1F4"/>
                </a:solidFill>
              </a:rPr>
              <a:t>@</a:t>
            </a:r>
            <a:r>
              <a:rPr lang="en-US" sz="1000" dirty="0" err="1">
                <a:solidFill>
                  <a:srgbClr val="EDF1F4"/>
                </a:solidFill>
              </a:rPr>
              <a:t>Eurometaux</a:t>
            </a:r>
            <a:endParaRPr lang="en-US" sz="1000" dirty="0">
              <a:solidFill>
                <a:srgbClr val="EDF1F4"/>
              </a:solidFill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6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800"/>
              </a:spcBef>
              <a:buNone/>
              <a:defRPr sz="22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1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0" y="460173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>
                <a:solidFill>
                  <a:srgbClr val="FFFFFF"/>
                </a:solidFill>
              </a:rPr>
              <a:t>Pg.</a:t>
            </a:r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515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0265" y="6381330"/>
            <a:ext cx="4649836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C8193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916" y="6381330"/>
            <a:ext cx="531349" cy="25842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A9207195-2462-45BD-B99E-FC66489894B8}" type="slidenum">
              <a:rPr lang="en-US" smtClean="0">
                <a:solidFill>
                  <a:srgbClr val="5C8193"/>
                </a:solidFill>
              </a:rPr>
              <a:pPr/>
              <a:t>‹#›</a:t>
            </a:fld>
            <a:endParaRPr lang="en-US">
              <a:solidFill>
                <a:srgbClr val="5C8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778">
          <p15:clr>
            <a:srgbClr val="FBAE40"/>
          </p15:clr>
        </p15:guide>
        <p15:guide id="2" pos="298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1350"/>
              </a:spcBef>
              <a:buNone/>
              <a:defRPr sz="13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</p:spTree>
    <p:extLst>
      <p:ext uri="{BB962C8B-B14F-4D97-AF65-F5344CB8AC3E}">
        <p14:creationId xmlns:p14="http://schemas.microsoft.com/office/powerpoint/2010/main" val="405127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8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2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2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800" i="1" baseline="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8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4" y="6561824"/>
            <a:ext cx="209550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1" y="6561824"/>
            <a:ext cx="111919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@</a:t>
            </a:r>
            <a:r>
              <a:rPr lang="en-US" sz="1000" dirty="0" err="1">
                <a:solidFill>
                  <a:schemeClr val="bg2"/>
                </a:solidFill>
              </a:rPr>
              <a:t>Eurometaux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28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497671"/>
            <a:ext cx="10515600" cy="3663779"/>
          </a:xfrm>
          <a:prstGeom prst="rect">
            <a:avLst/>
          </a:prstGeom>
        </p:spPr>
        <p:txBody>
          <a:bodyPr/>
          <a:lstStyle>
            <a:lvl1pPr>
              <a:spcBef>
                <a:spcPts val="1350"/>
              </a:spcBef>
              <a:defRPr sz="1650" baseline="0">
                <a:solidFill>
                  <a:schemeClr val="accent2"/>
                </a:solidFill>
              </a:defRPr>
            </a:lvl1pPr>
            <a:lvl2pPr marL="5143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spcBef>
                <a:spcPts val="1350"/>
              </a:spcBef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259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asic Page Sub Headline /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800" b="1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SubHeadline</a:t>
            </a:r>
            <a:r>
              <a:rPr lang="en-US" dirty="0"/>
              <a:t> 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38200" y="1913305"/>
            <a:ext cx="10515600" cy="1792288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 marL="8572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3pPr>
            <a:lvl4pPr marL="12001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4pPr>
            <a:lvl5pPr marL="15430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915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402918" y="1433515"/>
            <a:ext cx="4950884" cy="41544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350">
                <a:solidFill>
                  <a:schemeClr val="tx2"/>
                </a:solidFill>
              </a:defRPr>
            </a:lvl2pPr>
            <a:lvl3pPr marL="685800" indent="0">
              <a:buNone/>
              <a:defRPr sz="1350">
                <a:solidFill>
                  <a:schemeClr val="tx2"/>
                </a:solidFill>
              </a:defRPr>
            </a:lvl3pPr>
            <a:lvl4pPr marL="1028700" indent="0">
              <a:buNone/>
              <a:defRPr sz="1350">
                <a:solidFill>
                  <a:schemeClr val="tx2"/>
                </a:solidFill>
              </a:defRPr>
            </a:lvl4pPr>
            <a:lvl5pPr marL="1371600" indent="0">
              <a:buNone/>
              <a:defRPr sz="135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Twin column page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02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wo Column Text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3566766"/>
            <a:ext cx="4950884" cy="20212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02915" y="1447297"/>
            <a:ext cx="4950884" cy="20044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74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Two Column Tex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5"/>
            <a:ext cx="4950981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402915" y="1433315"/>
            <a:ext cx="4950884" cy="415469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251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M 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0"/>
            <a:ext cx="3045477" cy="41546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0" tIns="180000" rIns="180000" bIns="18000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Twin Column Page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4044953" y="1433515"/>
            <a:ext cx="7308849" cy="41544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470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51481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buNone/>
              <a:defRPr sz="1650" b="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Key Message goes here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18520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838200" y="3583062"/>
            <a:ext cx="10515600" cy="35915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50" dirty="0"/>
              <a:t>Key Message goes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950101"/>
            <a:ext cx="10515600" cy="1711915"/>
          </a:xfrm>
          <a:prstGeom prst="rect">
            <a:avLst/>
          </a:prstGeom>
        </p:spPr>
        <p:txBody>
          <a:bodyPr/>
          <a:lstStyle>
            <a:lvl1pPr>
              <a:defRPr sz="1650" baseline="0">
                <a:solidFill>
                  <a:schemeClr val="tx2"/>
                </a:solidFill>
              </a:defRPr>
            </a:lvl1pPr>
            <a:lvl2pPr marL="514350" indent="-171450">
              <a:buFont typeface=".AppleSystemUIFont" charset="-120"/>
              <a:buChar char="-"/>
              <a:defRPr sz="16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Key message associated bullet points go here 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316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 Chart / Graph Too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869953" y="1301425"/>
            <a:ext cx="10483849" cy="4009362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22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2"/>
          </p:nvPr>
        </p:nvSpPr>
        <p:spPr>
          <a:xfrm>
            <a:off x="838200" y="1323975"/>
            <a:ext cx="10515600" cy="4108450"/>
          </a:xfrm>
          <a:prstGeom prst="rect">
            <a:avLst/>
          </a:prstGeom>
        </p:spPr>
        <p:txBody>
          <a:bodyPr/>
          <a:lstStyle>
            <a:lvl1pPr>
              <a:defRPr sz="13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69953" y="5480050"/>
            <a:ext cx="10483849" cy="393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350" i="1" baseline="0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Figure X: Description of the above chart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7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311609"/>
            <a:ext cx="12192000" cy="204646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838200" y="365128"/>
            <a:ext cx="10515600" cy="727245"/>
          </a:xfrm>
          <a:prstGeom prst="rect">
            <a:avLst/>
          </a:prstGeom>
        </p:spPr>
        <p:txBody>
          <a:bodyPr wrap="square" lIns="0" tIns="0" rIns="90000" bIns="0"/>
          <a:lstStyle>
            <a:lvl1pPr>
              <a:defRPr sz="21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Place your title here. Keep it to two lines maximum and use only sentence case. 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433318"/>
            <a:ext cx="10515600" cy="268451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spcBef>
                <a:spcPts val="1350"/>
              </a:spcBef>
              <a:buNone/>
              <a:defRPr sz="1650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Simple paragraph text can be placed here. If you have other layout needs then use another layout.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3820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532892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234141" y="4541912"/>
            <a:ext cx="3126219" cy="162951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122428" y="6509001"/>
            <a:ext cx="504760" cy="274324"/>
          </a:xfrm>
        </p:spPr>
        <p:txBody>
          <a:bodyPr lIns="0" tIns="0" rIns="0" bIns="0"/>
          <a:lstStyle/>
          <a:p>
            <a:r>
              <a:rPr lang="en-US" dirty="0"/>
              <a:t>Pg.</a:t>
            </a:r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7"/>
          <p:cNvSpPr>
            <a:spLocks noGrp="1"/>
          </p:cNvSpPr>
          <p:nvPr>
            <p:ph type="dt" sz="half" idx="10"/>
          </p:nvPr>
        </p:nvSpPr>
        <p:spPr>
          <a:xfrm>
            <a:off x="2819889" y="6509002"/>
            <a:ext cx="905387" cy="274324"/>
          </a:xfrm>
        </p:spPr>
        <p:txBody>
          <a:bodyPr/>
          <a:lstStyle/>
          <a:p>
            <a:fld id="{A1F1DC3E-351D-5D4A-B4D6-4118BD15BC29}" type="datetime1">
              <a:rPr lang="en-US" smtClean="0"/>
              <a:t>3/2/2022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145" y="6561826"/>
            <a:ext cx="209551" cy="174625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90892" y="6561824"/>
            <a:ext cx="111919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50" dirty="0">
                <a:solidFill>
                  <a:schemeClr val="bg2"/>
                </a:solidFill>
              </a:rPr>
              <a:t>@</a:t>
            </a:r>
            <a:r>
              <a:rPr lang="en-US" sz="750" dirty="0" err="1">
                <a:solidFill>
                  <a:schemeClr val="bg2"/>
                </a:solidFill>
              </a:rPr>
              <a:t>Eurometaux</a:t>
            </a:r>
            <a:endParaRPr lang="en-US" sz="75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26.xml"/><Relationship Id="rId34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33" Type="http://schemas.openxmlformats.org/officeDocument/2006/relationships/slideLayout" Target="../slideLayouts/slideLayout138.xml"/><Relationship Id="rId38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32" Type="http://schemas.openxmlformats.org/officeDocument/2006/relationships/slideLayout" Target="../slideLayouts/slideLayout137.xml"/><Relationship Id="rId37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slideLayout" Target="../slideLayouts/slideLayout133.xml"/><Relationship Id="rId36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31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slideLayout" Target="../slideLayouts/slideLayout135.xml"/><Relationship Id="rId35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2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0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7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8" r:id="rId3"/>
    <p:sldLayoutId id="2147483667" r:id="rId4"/>
    <p:sldLayoutId id="2147483685" r:id="rId5"/>
    <p:sldLayoutId id="2147483686" r:id="rId6"/>
    <p:sldLayoutId id="2147483687" r:id="rId7"/>
    <p:sldLayoutId id="2147483689" r:id="rId8"/>
    <p:sldLayoutId id="2147483669" r:id="rId9"/>
    <p:sldLayoutId id="214748367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9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17894"/>
            <a:ext cx="12192000" cy="44010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291" y="6542274"/>
            <a:ext cx="315432" cy="2081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6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46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C3C0D-ABB1-4EA3-B42A-2C27A9E5E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1324"/>
            <a:ext cx="920003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DAFE4-7822-4E3C-9E22-4E22A954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89138"/>
            <a:ext cx="11233150" cy="41767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874E-25E5-43C0-934F-A1AFB4D030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4" y="6165850"/>
            <a:ext cx="9116215" cy="4667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D8307-B9EB-4D44-8A70-B74B2653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276" y="6416675"/>
            <a:ext cx="742991" cy="215900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AA9A-AFE6-4901-A70C-4F1A87BEB78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FDD8496-36A7-44F3-8E4F-22AAE25EE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9460" y="6416675"/>
            <a:ext cx="1209995" cy="21590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E88AFA65-60B2-47A7-828C-526A83AF208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10695" y="441325"/>
            <a:ext cx="501880" cy="501458"/>
            <a:chOff x="569" y="259"/>
            <a:chExt cx="1190" cy="1189"/>
          </a:xfrm>
          <a:solidFill>
            <a:schemeClr val="bg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43FCB28-65AE-4089-98CA-D885C36C1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" y="1033"/>
              <a:ext cx="261" cy="332"/>
            </a:xfrm>
            <a:custGeom>
              <a:avLst/>
              <a:gdLst>
                <a:gd name="T0" fmla="*/ 59 w 261"/>
                <a:gd name="T1" fmla="*/ 187 h 332"/>
                <a:gd name="T2" fmla="*/ 59 w 261"/>
                <a:gd name="T3" fmla="*/ 332 h 332"/>
                <a:gd name="T4" fmla="*/ 0 w 261"/>
                <a:gd name="T5" fmla="*/ 332 h 332"/>
                <a:gd name="T6" fmla="*/ 0 w 261"/>
                <a:gd name="T7" fmla="*/ 0 h 332"/>
                <a:gd name="T8" fmla="*/ 59 w 261"/>
                <a:gd name="T9" fmla="*/ 0 h 332"/>
                <a:gd name="T10" fmla="*/ 59 w 261"/>
                <a:gd name="T11" fmla="*/ 135 h 332"/>
                <a:gd name="T12" fmla="*/ 202 w 261"/>
                <a:gd name="T13" fmla="*/ 135 h 332"/>
                <a:gd name="T14" fmla="*/ 202 w 261"/>
                <a:gd name="T15" fmla="*/ 0 h 332"/>
                <a:gd name="T16" fmla="*/ 261 w 261"/>
                <a:gd name="T17" fmla="*/ 0 h 332"/>
                <a:gd name="T18" fmla="*/ 261 w 261"/>
                <a:gd name="T19" fmla="*/ 332 h 332"/>
                <a:gd name="T20" fmla="*/ 202 w 261"/>
                <a:gd name="T21" fmla="*/ 332 h 332"/>
                <a:gd name="T22" fmla="*/ 202 w 261"/>
                <a:gd name="T23" fmla="*/ 187 h 332"/>
                <a:gd name="T24" fmla="*/ 59 w 261"/>
                <a:gd name="T25" fmla="*/ 18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332">
                  <a:moveTo>
                    <a:pt x="59" y="187"/>
                  </a:moveTo>
                  <a:lnTo>
                    <a:pt x="59" y="332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135"/>
                  </a:lnTo>
                  <a:lnTo>
                    <a:pt x="202" y="135"/>
                  </a:lnTo>
                  <a:lnTo>
                    <a:pt x="202" y="0"/>
                  </a:lnTo>
                  <a:lnTo>
                    <a:pt x="261" y="0"/>
                  </a:lnTo>
                  <a:lnTo>
                    <a:pt x="261" y="332"/>
                  </a:lnTo>
                  <a:lnTo>
                    <a:pt x="202" y="332"/>
                  </a:lnTo>
                  <a:lnTo>
                    <a:pt x="202" y="187"/>
                  </a:lnTo>
                  <a:lnTo>
                    <a:pt x="5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309F9C1-9A58-45D8-B40E-DED85E7ED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3" y="1122"/>
              <a:ext cx="242" cy="326"/>
            </a:xfrm>
            <a:custGeom>
              <a:avLst/>
              <a:gdLst>
                <a:gd name="T0" fmla="*/ 31 w 140"/>
                <a:gd name="T1" fmla="*/ 189 h 189"/>
                <a:gd name="T2" fmla="*/ 53 w 140"/>
                <a:gd name="T3" fmla="*/ 137 h 189"/>
                <a:gd name="T4" fmla="*/ 0 w 140"/>
                <a:gd name="T5" fmla="*/ 0 h 189"/>
                <a:gd name="T6" fmla="*/ 36 w 140"/>
                <a:gd name="T7" fmla="*/ 0 h 189"/>
                <a:gd name="T8" fmla="*/ 70 w 140"/>
                <a:gd name="T9" fmla="*/ 101 h 189"/>
                <a:gd name="T10" fmla="*/ 104 w 140"/>
                <a:gd name="T11" fmla="*/ 0 h 189"/>
                <a:gd name="T12" fmla="*/ 140 w 140"/>
                <a:gd name="T13" fmla="*/ 0 h 189"/>
                <a:gd name="T14" fmla="*/ 64 w 140"/>
                <a:gd name="T15" fmla="*/ 189 h 189"/>
                <a:gd name="T16" fmla="*/ 31 w 14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89">
                  <a:moveTo>
                    <a:pt x="31" y="189"/>
                  </a:moveTo>
                  <a:cubicBezTo>
                    <a:pt x="53" y="137"/>
                    <a:pt x="53" y="137"/>
                    <a:pt x="53" y="137"/>
                  </a:cubicBezTo>
                  <a:cubicBezTo>
                    <a:pt x="37" y="94"/>
                    <a:pt x="17" y="44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1" y="45"/>
                    <a:pt x="60" y="73"/>
                    <a:pt x="70" y="101"/>
                  </a:cubicBezTo>
                  <a:cubicBezTo>
                    <a:pt x="79" y="77"/>
                    <a:pt x="93" y="33"/>
                    <a:pt x="10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15" y="62"/>
                    <a:pt x="90" y="125"/>
                    <a:pt x="64" y="189"/>
                  </a:cubicBezTo>
                  <a:lnTo>
                    <a:pt x="31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CA84EBC-2001-40EC-A5E3-D11DEE20CA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8" y="1033"/>
              <a:ext cx="251" cy="337"/>
            </a:xfrm>
            <a:custGeom>
              <a:avLst/>
              <a:gdLst>
                <a:gd name="T0" fmla="*/ 114 w 145"/>
                <a:gd name="T1" fmla="*/ 192 h 195"/>
                <a:gd name="T2" fmla="*/ 114 w 145"/>
                <a:gd name="T3" fmla="*/ 172 h 195"/>
                <a:gd name="T4" fmla="*/ 65 w 145"/>
                <a:gd name="T5" fmla="*/ 195 h 195"/>
                <a:gd name="T6" fmla="*/ 0 w 145"/>
                <a:gd name="T7" fmla="*/ 121 h 195"/>
                <a:gd name="T8" fmla="*/ 66 w 145"/>
                <a:gd name="T9" fmla="*/ 46 h 195"/>
                <a:gd name="T10" fmla="*/ 112 w 145"/>
                <a:gd name="T11" fmla="*/ 69 h 195"/>
                <a:gd name="T12" fmla="*/ 112 w 145"/>
                <a:gd name="T13" fmla="*/ 41 h 195"/>
                <a:gd name="T14" fmla="*/ 112 w 145"/>
                <a:gd name="T15" fmla="*/ 0 h 195"/>
                <a:gd name="T16" fmla="*/ 145 w 145"/>
                <a:gd name="T17" fmla="*/ 0 h 195"/>
                <a:gd name="T18" fmla="*/ 145 w 145"/>
                <a:gd name="T19" fmla="*/ 192 h 195"/>
                <a:gd name="T20" fmla="*/ 114 w 145"/>
                <a:gd name="T21" fmla="*/ 192 h 195"/>
                <a:gd name="T22" fmla="*/ 34 w 145"/>
                <a:gd name="T23" fmla="*/ 121 h 195"/>
                <a:gd name="T24" fmla="*/ 72 w 145"/>
                <a:gd name="T25" fmla="*/ 169 h 195"/>
                <a:gd name="T26" fmla="*/ 113 w 145"/>
                <a:gd name="T27" fmla="*/ 120 h 195"/>
                <a:gd name="T28" fmla="*/ 73 w 145"/>
                <a:gd name="T29" fmla="*/ 73 h 195"/>
                <a:gd name="T30" fmla="*/ 34 w 145"/>
                <a:gd name="T31" fmla="*/ 12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5" h="195">
                  <a:moveTo>
                    <a:pt x="114" y="192"/>
                  </a:moveTo>
                  <a:cubicBezTo>
                    <a:pt x="114" y="172"/>
                    <a:pt x="114" y="172"/>
                    <a:pt x="114" y="172"/>
                  </a:cubicBezTo>
                  <a:cubicBezTo>
                    <a:pt x="106" y="184"/>
                    <a:pt x="89" y="195"/>
                    <a:pt x="65" y="195"/>
                  </a:cubicBezTo>
                  <a:cubicBezTo>
                    <a:pt x="27" y="195"/>
                    <a:pt x="0" y="165"/>
                    <a:pt x="0" y="121"/>
                  </a:cubicBezTo>
                  <a:cubicBezTo>
                    <a:pt x="0" y="78"/>
                    <a:pt x="25" y="46"/>
                    <a:pt x="66" y="46"/>
                  </a:cubicBezTo>
                  <a:cubicBezTo>
                    <a:pt x="88" y="46"/>
                    <a:pt x="104" y="57"/>
                    <a:pt x="112" y="69"/>
                  </a:cubicBezTo>
                  <a:cubicBezTo>
                    <a:pt x="112" y="59"/>
                    <a:pt x="112" y="50"/>
                    <a:pt x="112" y="41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192"/>
                    <a:pt x="145" y="192"/>
                    <a:pt x="145" y="192"/>
                  </a:cubicBezTo>
                  <a:lnTo>
                    <a:pt x="114" y="192"/>
                  </a:lnTo>
                  <a:close/>
                  <a:moveTo>
                    <a:pt x="34" y="121"/>
                  </a:moveTo>
                  <a:cubicBezTo>
                    <a:pt x="34" y="148"/>
                    <a:pt x="48" y="169"/>
                    <a:pt x="72" y="169"/>
                  </a:cubicBezTo>
                  <a:cubicBezTo>
                    <a:pt x="98" y="169"/>
                    <a:pt x="113" y="148"/>
                    <a:pt x="113" y="120"/>
                  </a:cubicBezTo>
                  <a:cubicBezTo>
                    <a:pt x="113" y="93"/>
                    <a:pt x="96" y="73"/>
                    <a:pt x="73" y="73"/>
                  </a:cubicBezTo>
                  <a:cubicBezTo>
                    <a:pt x="48" y="73"/>
                    <a:pt x="34" y="95"/>
                    <a:pt x="34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DB79744-BCDE-4081-899C-CB162316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75" y="1115"/>
              <a:ext cx="125" cy="250"/>
            </a:xfrm>
            <a:custGeom>
              <a:avLst/>
              <a:gdLst>
                <a:gd name="T0" fmla="*/ 30 w 72"/>
                <a:gd name="T1" fmla="*/ 3 h 145"/>
                <a:gd name="T2" fmla="*/ 30 w 72"/>
                <a:gd name="T3" fmla="*/ 13 h 145"/>
                <a:gd name="T4" fmla="*/ 30 w 72"/>
                <a:gd name="T5" fmla="*/ 23 h 145"/>
                <a:gd name="T6" fmla="*/ 64 w 72"/>
                <a:gd name="T7" fmla="*/ 0 h 145"/>
                <a:gd name="T8" fmla="*/ 72 w 72"/>
                <a:gd name="T9" fmla="*/ 1 h 145"/>
                <a:gd name="T10" fmla="*/ 72 w 72"/>
                <a:gd name="T11" fmla="*/ 32 h 145"/>
                <a:gd name="T12" fmla="*/ 63 w 72"/>
                <a:gd name="T13" fmla="*/ 31 h 145"/>
                <a:gd name="T14" fmla="*/ 33 w 72"/>
                <a:gd name="T15" fmla="*/ 78 h 145"/>
                <a:gd name="T16" fmla="*/ 33 w 72"/>
                <a:gd name="T17" fmla="*/ 145 h 145"/>
                <a:gd name="T18" fmla="*/ 0 w 72"/>
                <a:gd name="T19" fmla="*/ 145 h 145"/>
                <a:gd name="T20" fmla="*/ 0 w 72"/>
                <a:gd name="T21" fmla="*/ 29 h 145"/>
                <a:gd name="T22" fmla="*/ 0 w 72"/>
                <a:gd name="T23" fmla="*/ 3 h 145"/>
                <a:gd name="T24" fmla="*/ 30 w 72"/>
                <a:gd name="T25" fmla="*/ 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5">
                  <a:moveTo>
                    <a:pt x="30" y="3"/>
                  </a:moveTo>
                  <a:cubicBezTo>
                    <a:pt x="30" y="13"/>
                    <a:pt x="30" y="13"/>
                    <a:pt x="30" y="13"/>
                  </a:cubicBezTo>
                  <a:cubicBezTo>
                    <a:pt x="30" y="16"/>
                    <a:pt x="30" y="20"/>
                    <a:pt x="30" y="23"/>
                  </a:cubicBezTo>
                  <a:cubicBezTo>
                    <a:pt x="35" y="8"/>
                    <a:pt x="48" y="0"/>
                    <a:pt x="64" y="0"/>
                  </a:cubicBezTo>
                  <a:cubicBezTo>
                    <a:pt x="68" y="0"/>
                    <a:pt x="70" y="1"/>
                    <a:pt x="72" y="1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6" y="31"/>
                    <a:pt x="63" y="31"/>
                  </a:cubicBezTo>
                  <a:cubicBezTo>
                    <a:pt x="37" y="31"/>
                    <a:pt x="33" y="49"/>
                    <a:pt x="33" y="78"/>
                  </a:cubicBezTo>
                  <a:cubicBezTo>
                    <a:pt x="33" y="145"/>
                    <a:pt x="33" y="145"/>
                    <a:pt x="33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0"/>
                    <a:pt x="0" y="12"/>
                    <a:pt x="0" y="3"/>
                  </a:cubicBezTo>
                  <a:lnTo>
                    <a:pt x="3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BE31F44-5918-4F82-AFFA-9DF2912ACC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05" y="1113"/>
              <a:ext cx="254" cy="259"/>
            </a:xfrm>
            <a:custGeom>
              <a:avLst/>
              <a:gdLst>
                <a:gd name="T0" fmla="*/ 147 w 147"/>
                <a:gd name="T1" fmla="*/ 75 h 150"/>
                <a:gd name="T2" fmla="*/ 73 w 147"/>
                <a:gd name="T3" fmla="*/ 150 h 150"/>
                <a:gd name="T4" fmla="*/ 0 w 147"/>
                <a:gd name="T5" fmla="*/ 75 h 150"/>
                <a:gd name="T6" fmla="*/ 73 w 147"/>
                <a:gd name="T7" fmla="*/ 0 h 150"/>
                <a:gd name="T8" fmla="*/ 147 w 147"/>
                <a:gd name="T9" fmla="*/ 75 h 150"/>
                <a:gd name="T10" fmla="*/ 33 w 147"/>
                <a:gd name="T11" fmla="*/ 75 h 150"/>
                <a:gd name="T12" fmla="*/ 73 w 147"/>
                <a:gd name="T13" fmla="*/ 123 h 150"/>
                <a:gd name="T14" fmla="*/ 112 w 147"/>
                <a:gd name="T15" fmla="*/ 75 h 150"/>
                <a:gd name="T16" fmla="*/ 73 w 147"/>
                <a:gd name="T17" fmla="*/ 27 h 150"/>
                <a:gd name="T18" fmla="*/ 33 w 147"/>
                <a:gd name="T19" fmla="*/ 7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150">
                  <a:moveTo>
                    <a:pt x="147" y="75"/>
                  </a:moveTo>
                  <a:cubicBezTo>
                    <a:pt x="147" y="119"/>
                    <a:pt x="118" y="150"/>
                    <a:pt x="73" y="150"/>
                  </a:cubicBezTo>
                  <a:cubicBezTo>
                    <a:pt x="27" y="150"/>
                    <a:pt x="0" y="119"/>
                    <a:pt x="0" y="75"/>
                  </a:cubicBezTo>
                  <a:cubicBezTo>
                    <a:pt x="0" y="31"/>
                    <a:pt x="29" y="0"/>
                    <a:pt x="73" y="0"/>
                  </a:cubicBezTo>
                  <a:cubicBezTo>
                    <a:pt x="118" y="0"/>
                    <a:pt x="147" y="31"/>
                    <a:pt x="147" y="75"/>
                  </a:cubicBezTo>
                  <a:close/>
                  <a:moveTo>
                    <a:pt x="33" y="75"/>
                  </a:moveTo>
                  <a:cubicBezTo>
                    <a:pt x="33" y="104"/>
                    <a:pt x="48" y="123"/>
                    <a:pt x="73" y="123"/>
                  </a:cubicBezTo>
                  <a:cubicBezTo>
                    <a:pt x="98" y="123"/>
                    <a:pt x="112" y="104"/>
                    <a:pt x="112" y="75"/>
                  </a:cubicBezTo>
                  <a:cubicBezTo>
                    <a:pt x="112" y="47"/>
                    <a:pt x="97" y="27"/>
                    <a:pt x="73" y="27"/>
                  </a:cubicBezTo>
                  <a:cubicBezTo>
                    <a:pt x="48" y="27"/>
                    <a:pt x="33" y="47"/>
                    <a:pt x="33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E8B76B2-DA99-453A-BF81-3D3B3D8CDE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3" y="259"/>
              <a:ext cx="624" cy="624"/>
            </a:xfrm>
            <a:custGeom>
              <a:avLst/>
              <a:gdLst>
                <a:gd name="T0" fmla="*/ 180 w 361"/>
                <a:gd name="T1" fmla="*/ 0 h 361"/>
                <a:gd name="T2" fmla="*/ 9 w 361"/>
                <a:gd name="T3" fmla="*/ 0 h 361"/>
                <a:gd name="T4" fmla="*/ 0 w 361"/>
                <a:gd name="T5" fmla="*/ 10 h 361"/>
                <a:gd name="T6" fmla="*/ 9 w 361"/>
                <a:gd name="T7" fmla="*/ 19 h 361"/>
                <a:gd name="T8" fmla="*/ 171 w 361"/>
                <a:gd name="T9" fmla="*/ 181 h 361"/>
                <a:gd name="T10" fmla="*/ 9 w 361"/>
                <a:gd name="T11" fmla="*/ 343 h 361"/>
                <a:gd name="T12" fmla="*/ 0 w 361"/>
                <a:gd name="T13" fmla="*/ 352 h 361"/>
                <a:gd name="T14" fmla="*/ 9 w 361"/>
                <a:gd name="T15" fmla="*/ 361 h 361"/>
                <a:gd name="T16" fmla="*/ 180 w 361"/>
                <a:gd name="T17" fmla="*/ 361 h 361"/>
                <a:gd name="T18" fmla="*/ 361 w 361"/>
                <a:gd name="T19" fmla="*/ 181 h 361"/>
                <a:gd name="T20" fmla="*/ 180 w 361"/>
                <a:gd name="T21" fmla="*/ 0 h 361"/>
                <a:gd name="T22" fmla="*/ 150 w 361"/>
                <a:gd name="T23" fmla="*/ 341 h 361"/>
                <a:gd name="T24" fmla="*/ 247 w 361"/>
                <a:gd name="T25" fmla="*/ 181 h 361"/>
                <a:gd name="T26" fmla="*/ 150 w 361"/>
                <a:gd name="T27" fmla="*/ 21 h 361"/>
                <a:gd name="T28" fmla="*/ 285 w 361"/>
                <a:gd name="T29" fmla="*/ 181 h 361"/>
                <a:gd name="T30" fmla="*/ 150 w 361"/>
                <a:gd name="T31" fmla="*/ 341 h 361"/>
                <a:gd name="T32" fmla="*/ 189 w 361"/>
                <a:gd name="T33" fmla="*/ 181 h 361"/>
                <a:gd name="T34" fmla="*/ 93 w 361"/>
                <a:gd name="T35" fmla="*/ 21 h 361"/>
                <a:gd name="T36" fmla="*/ 228 w 361"/>
                <a:gd name="T37" fmla="*/ 181 h 361"/>
                <a:gd name="T38" fmla="*/ 93 w 361"/>
                <a:gd name="T39" fmla="*/ 341 h 361"/>
                <a:gd name="T40" fmla="*/ 189 w 361"/>
                <a:gd name="T41" fmla="*/ 181 h 361"/>
                <a:gd name="T42" fmla="*/ 207 w 361"/>
                <a:gd name="T43" fmla="*/ 341 h 361"/>
                <a:gd name="T44" fmla="*/ 304 w 361"/>
                <a:gd name="T45" fmla="*/ 181 h 361"/>
                <a:gd name="T46" fmla="*/ 207 w 361"/>
                <a:gd name="T47" fmla="*/ 21 h 361"/>
                <a:gd name="T48" fmla="*/ 342 w 361"/>
                <a:gd name="T49" fmla="*/ 181 h 361"/>
                <a:gd name="T50" fmla="*/ 207 w 361"/>
                <a:gd name="T51" fmla="*/ 34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1" h="361">
                  <a:moveTo>
                    <a:pt x="18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98" y="19"/>
                    <a:pt x="171" y="92"/>
                    <a:pt x="171" y="181"/>
                  </a:cubicBezTo>
                  <a:cubicBezTo>
                    <a:pt x="171" y="270"/>
                    <a:pt x="98" y="343"/>
                    <a:pt x="9" y="343"/>
                  </a:cubicBezTo>
                  <a:cubicBezTo>
                    <a:pt x="4" y="343"/>
                    <a:pt x="0" y="347"/>
                    <a:pt x="0" y="352"/>
                  </a:cubicBezTo>
                  <a:cubicBezTo>
                    <a:pt x="0" y="357"/>
                    <a:pt x="4" y="361"/>
                    <a:pt x="9" y="361"/>
                  </a:cubicBezTo>
                  <a:cubicBezTo>
                    <a:pt x="180" y="361"/>
                    <a:pt x="180" y="361"/>
                    <a:pt x="180" y="361"/>
                  </a:cubicBezTo>
                  <a:cubicBezTo>
                    <a:pt x="280" y="361"/>
                    <a:pt x="361" y="280"/>
                    <a:pt x="361" y="181"/>
                  </a:cubicBezTo>
                  <a:cubicBezTo>
                    <a:pt x="361" y="81"/>
                    <a:pt x="280" y="0"/>
                    <a:pt x="180" y="0"/>
                  </a:cubicBezTo>
                  <a:close/>
                  <a:moveTo>
                    <a:pt x="150" y="341"/>
                  </a:moveTo>
                  <a:cubicBezTo>
                    <a:pt x="207" y="310"/>
                    <a:pt x="247" y="250"/>
                    <a:pt x="247" y="181"/>
                  </a:cubicBezTo>
                  <a:cubicBezTo>
                    <a:pt x="247" y="112"/>
                    <a:pt x="207" y="51"/>
                    <a:pt x="150" y="21"/>
                  </a:cubicBezTo>
                  <a:cubicBezTo>
                    <a:pt x="227" y="34"/>
                    <a:pt x="285" y="101"/>
                    <a:pt x="285" y="181"/>
                  </a:cubicBezTo>
                  <a:cubicBezTo>
                    <a:pt x="285" y="261"/>
                    <a:pt x="227" y="328"/>
                    <a:pt x="150" y="341"/>
                  </a:cubicBezTo>
                  <a:close/>
                  <a:moveTo>
                    <a:pt x="189" y="181"/>
                  </a:moveTo>
                  <a:cubicBezTo>
                    <a:pt x="189" y="112"/>
                    <a:pt x="150" y="51"/>
                    <a:pt x="93" y="21"/>
                  </a:cubicBezTo>
                  <a:cubicBezTo>
                    <a:pt x="170" y="34"/>
                    <a:pt x="228" y="101"/>
                    <a:pt x="228" y="181"/>
                  </a:cubicBezTo>
                  <a:cubicBezTo>
                    <a:pt x="228" y="261"/>
                    <a:pt x="170" y="328"/>
                    <a:pt x="93" y="341"/>
                  </a:cubicBezTo>
                  <a:cubicBezTo>
                    <a:pt x="150" y="310"/>
                    <a:pt x="189" y="250"/>
                    <a:pt x="189" y="181"/>
                  </a:cubicBezTo>
                  <a:close/>
                  <a:moveTo>
                    <a:pt x="207" y="341"/>
                  </a:moveTo>
                  <a:cubicBezTo>
                    <a:pt x="264" y="310"/>
                    <a:pt x="304" y="250"/>
                    <a:pt x="304" y="181"/>
                  </a:cubicBezTo>
                  <a:cubicBezTo>
                    <a:pt x="304" y="112"/>
                    <a:pt x="264" y="51"/>
                    <a:pt x="207" y="21"/>
                  </a:cubicBezTo>
                  <a:cubicBezTo>
                    <a:pt x="284" y="34"/>
                    <a:pt x="342" y="101"/>
                    <a:pt x="342" y="181"/>
                  </a:cubicBezTo>
                  <a:cubicBezTo>
                    <a:pt x="342" y="261"/>
                    <a:pt x="284" y="328"/>
                    <a:pt x="207" y="3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829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6" r:id="rId25"/>
    <p:sldLayoutId id="2147483817" r:id="rId26"/>
    <p:sldLayoutId id="2147483818" r:id="rId27"/>
    <p:sldLayoutId id="2147483819" r:id="rId28"/>
    <p:sldLayoutId id="2147483820" r:id="rId29"/>
    <p:sldLayoutId id="2147483821" r:id="rId30"/>
    <p:sldLayoutId id="2147483822" r:id="rId31"/>
    <p:sldLayoutId id="2147483823" r:id="rId32"/>
    <p:sldLayoutId id="2147483824" r:id="rId33"/>
    <p:sldLayoutId id="2147483825" r:id="rId34"/>
    <p:sldLayoutId id="2147483826" r:id="rId35"/>
    <p:sldLayoutId id="2147483827" r:id="rId36"/>
    <p:sldLayoutId id="2147483828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358775" indent="-1778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717550" indent="-176213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3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orient="horz" pos="686">
          <p15:clr>
            <a:srgbClr val="F26B43"/>
          </p15:clr>
        </p15:guide>
        <p15:guide id="4" orient="horz" pos="3884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orient="horz" pos="40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24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0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8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45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0" r:id="rId2"/>
    <p:sldLayoutId id="214748369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0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6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  <p:sldLayoutId id="2147483707" r:id="rId13"/>
    <p:sldLayoutId id="2147483708" r:id="rId14"/>
    <p:sldLayoutId id="2147483709" r:id="rId15"/>
    <p:sldLayoutId id="214748378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6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42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660B797B-25BF-AB43-A0FE-2E64B219CE05}" type="datetime1">
              <a:rPr lang="en-US" smtClean="0"/>
              <a:t>3/2/2022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5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2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461402"/>
            <a:ext cx="12192000" cy="3966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51738"/>
            <a:ext cx="381608" cy="18885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4400" y="6509001"/>
            <a:ext cx="504760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697EEA80-4864-8244-975C-B3367BB7ED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0931" y="6509002"/>
            <a:ext cx="2743200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fld id="{765B9D1E-BF46-47EA-8044-F3D2529F94CE}" type="datetime1">
              <a:rPr lang="en-US" smtClean="0">
                <a:solidFill>
                  <a:srgbClr val="FFFFFF"/>
                </a:solidFill>
              </a:rPr>
              <a:pPr/>
              <a:t>3/2/2022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5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3.xml"/><Relationship Id="rId7" Type="http://schemas.openxmlformats.org/officeDocument/2006/relationships/chart" Target="../charts/chart2.xml"/><Relationship Id="rId12" Type="http://schemas.openxmlformats.org/officeDocument/2006/relationships/image" Target="../media/image31.sv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93034" y="5935964"/>
            <a:ext cx="10515600" cy="245660"/>
          </a:xfrm>
        </p:spPr>
        <p:txBody>
          <a:bodyPr/>
          <a:lstStyle/>
          <a:p>
            <a:r>
              <a:rPr lang="en-GB" dirty="0"/>
              <a:t>Wednesday, 2</a:t>
            </a:r>
            <a:r>
              <a:rPr lang="en-GB" baseline="30000" dirty="0"/>
              <a:t>nd</a:t>
            </a:r>
            <a:r>
              <a:rPr lang="en-GB" dirty="0"/>
              <a:t>  March 2022</a:t>
            </a:r>
          </a:p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50416" y="5038620"/>
            <a:ext cx="10958061" cy="415498"/>
          </a:xfrm>
        </p:spPr>
        <p:txBody>
          <a:bodyPr>
            <a:normAutofit/>
          </a:bodyPr>
          <a:lstStyle/>
          <a:p>
            <a:r>
              <a:rPr lang="en-US" dirty="0"/>
              <a:t>CBAM &amp; indirect emissions – Our Assessment 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93191" y="5601523"/>
            <a:ext cx="10515443" cy="334441"/>
          </a:xfrm>
        </p:spPr>
        <p:txBody>
          <a:bodyPr/>
          <a:lstStyle/>
          <a:p>
            <a:r>
              <a:rPr lang="fr-BE" dirty="0"/>
              <a:t>ERCST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9655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1B9EF34-3963-47DA-8328-9BF7D6106E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1B9EF34-3963-47DA-8328-9BF7D6106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84EA2533-4F88-4A51-B278-139DB551D0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E388-9993-4FB2-82A0-3985C6E302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8A28D7-7180-44EB-A894-24D742B3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91" y="399704"/>
            <a:ext cx="10515600" cy="727245"/>
          </a:xfrm>
        </p:spPr>
        <p:txBody>
          <a:bodyPr/>
          <a:lstStyle/>
          <a:p>
            <a:r>
              <a:rPr lang="en-US" sz="2800" dirty="0" err="1"/>
              <a:t>Indirects</a:t>
            </a:r>
            <a:r>
              <a:rPr lang="en-US" sz="2800" dirty="0"/>
              <a:t>: CBAM import charge will differ from EU CO2 costs</a:t>
            </a:r>
            <a:br>
              <a:rPr lang="en-US" sz="3200" dirty="0"/>
            </a:br>
            <a:endParaRPr lang="en-US" sz="32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712244-CEBA-4E3C-B55A-984008376E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8087" y="968762"/>
            <a:ext cx="11525459" cy="51492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</a:rPr>
              <a:t>Removal of CO2 compensation will significantly increase the costs for European plants</a:t>
            </a:r>
            <a:endParaRPr lang="en-US" sz="2000" b="1" noProof="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DB40C43-55C2-4D41-A1F1-9CFE2CE4B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16AA9A-AFE6-4901-A70C-4F1A87BEB7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FB77FB6-255D-47BB-AF84-15C187D0F18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8169016"/>
              </p:ext>
            </p:extLst>
          </p:nvPr>
        </p:nvGraphicFramePr>
        <p:xfrm>
          <a:off x="694242" y="1572094"/>
          <a:ext cx="11233150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5F6A9A4-531C-42DE-A6A2-63048DD168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0466" y="4746321"/>
            <a:ext cx="432000" cy="43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76502A-7FB8-4959-A091-0DC36F519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2392" y="4706341"/>
            <a:ext cx="432000" cy="468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D10375-5459-42B5-BC79-D3C5EF0131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0685" y="4754805"/>
            <a:ext cx="432000" cy="432000"/>
          </a:xfrm>
          <a:prstGeom prst="rect">
            <a:avLst/>
          </a:prstGeom>
        </p:spPr>
      </p:pic>
      <p:pic>
        <p:nvPicPr>
          <p:cNvPr id="5" name="Graphic 4" descr="Radioactive">
            <a:extLst>
              <a:ext uri="{FF2B5EF4-FFF2-40B4-BE49-F238E27FC236}">
                <a16:creationId xmlns:a16="http://schemas.microsoft.com/office/drawing/2014/main" id="{9966C0FC-3F04-426F-822B-A688790E93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81075" y="4706341"/>
            <a:ext cx="471980" cy="4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6E1D-C8BE-45EF-9D60-02E45817F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99" y="352402"/>
            <a:ext cx="12366083" cy="727245"/>
          </a:xfrm>
        </p:spPr>
        <p:txBody>
          <a:bodyPr/>
          <a:lstStyle/>
          <a:p>
            <a:r>
              <a:rPr lang="fr-BE" sz="3000" dirty="0"/>
              <a:t>CBAM on indirect </a:t>
            </a:r>
            <a:r>
              <a:rPr lang="fr-BE" sz="3000" dirty="0" err="1"/>
              <a:t>emissions</a:t>
            </a:r>
            <a:r>
              <a:rPr lang="fr-BE" sz="3000" dirty="0"/>
              <a:t> </a:t>
            </a:r>
            <a:r>
              <a:rPr lang="fr-BE" sz="3000" dirty="0" err="1"/>
              <a:t>will</a:t>
            </a:r>
            <a:r>
              <a:rPr lang="fr-BE" sz="3000" dirty="0"/>
              <a:t> have n</a:t>
            </a:r>
            <a:r>
              <a:rPr lang="en-US" sz="3000" dirty="0" err="1"/>
              <a:t>egative</a:t>
            </a:r>
            <a:r>
              <a:rPr lang="en-US" sz="3000" dirty="0"/>
              <a:t> climate impacts…</a:t>
            </a:r>
            <a:endParaRPr lang="en-GB" sz="3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BB8F9-72B4-4721-B624-3C31B5A86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Pg.</a:t>
            </a:r>
            <a:fld id="{697EEA80-4864-8244-975C-B3367BB7ED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DDCAE-15CB-4F39-8E85-3A6C2DD10755}"/>
              </a:ext>
            </a:extLst>
          </p:cNvPr>
          <p:cNvSpPr txBox="1"/>
          <p:nvPr/>
        </p:nvSpPr>
        <p:spPr>
          <a:xfrm>
            <a:off x="156117" y="1006716"/>
            <a:ext cx="45050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EU27 imports appx. 6 Mt of primary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aluminium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whereof 1-1.5 Mt is not based on renewables. Sufficient low-carbon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aluminium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world-wide to fill this gap.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CBAM charge on imports and low-carbon production in Europe will face higher cost burden due to removal of CO2 compensation -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importers will look for cheapest source. </a:t>
            </a:r>
            <a:endParaRPr lang="en-US" sz="1700" dirty="0">
              <a:solidFill>
                <a:schemeClr val="accent2"/>
              </a:solidFill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5B385A7F-CDFB-4796-8D0C-F87B6FF2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14" y="836830"/>
            <a:ext cx="7492769" cy="28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B693E-D57E-4162-A6B6-0127E60491DE}"/>
              </a:ext>
            </a:extLst>
          </p:cNvPr>
          <p:cNvSpPr txBox="1"/>
          <p:nvPr/>
        </p:nvSpPr>
        <p:spPr>
          <a:xfrm>
            <a:off x="0" y="3900623"/>
            <a:ext cx="12192000" cy="969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no individual assessment, CBAM loses climate justification &amp; WTO compatibility as all imports are treated the same. 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C81A1-57DE-4D04-B142-E3350B46B487}"/>
              </a:ext>
            </a:extLst>
          </p:cNvPr>
          <p:cNvSpPr txBox="1"/>
          <p:nvPr/>
        </p:nvSpPr>
        <p:spPr>
          <a:xfrm>
            <a:off x="156117" y="5223569"/>
            <a:ext cx="118797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…and  European low-carbon </a:t>
            </a:r>
            <a:r>
              <a:rPr lang="en-US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aluminium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will be undercut. </a:t>
            </a:r>
            <a:r>
              <a:rPr lang="en-US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Aluminium</a:t>
            </a:r>
            <a:r>
              <a:rPr lang="en-US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must not become the next “magnesium”</a:t>
            </a:r>
            <a:endParaRPr lang="en-GB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374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06277-68C3-4E95-9462-FA2E6021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343400"/>
            <a:ext cx="10060675" cy="762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Conclusion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C9839F-DACF-42DC-9E82-B5137952F3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911" y="6234112"/>
            <a:ext cx="792635" cy="274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9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E4FE-D606-44CE-B4F4-F39A5DC3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Our policy request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15520F-914B-4B8E-8054-775CA5239E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50" name="Picture 2" descr="Advocacy Icons - Download Free Vector Icons | Noun Project">
            <a:extLst>
              <a:ext uri="{FF2B5EF4-FFF2-40B4-BE49-F238E27FC236}">
                <a16:creationId xmlns:a16="http://schemas.microsoft.com/office/drawing/2014/main" id="{DF0C5D1B-8C18-476F-B7AB-4423D33A9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8692">
            <a:off x="557637" y="1003808"/>
            <a:ext cx="828999" cy="8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C86E427-8D79-423A-9591-C81A9BB30659}"/>
              </a:ext>
            </a:extLst>
          </p:cNvPr>
          <p:cNvSpPr txBox="1"/>
          <p:nvPr/>
        </p:nvSpPr>
        <p:spPr>
          <a:xfrm>
            <a:off x="1877428" y="1022255"/>
            <a:ext cx="9958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While European producers are the only ones to face indirect carbon costs, we request indirect emissions to be left out of CBAM.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D33D0-5463-4118-8362-15B0BF6FD0CA}"/>
              </a:ext>
            </a:extLst>
          </p:cNvPr>
          <p:cNvSpPr txBox="1"/>
          <p:nvPr/>
        </p:nvSpPr>
        <p:spPr>
          <a:xfrm>
            <a:off x="1914492" y="2225041"/>
            <a:ext cx="960316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current State Aid scheme: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it has recently been agreed; (ii) it is dynamic to reflect the evolving reality of indirect cost pass-through factors; and (iii) it contains conditionality incentivizing ambitious decarbonization efforts.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01B5B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1CBC0B-54C6-46C9-BF80-4749A9C6E4C2}"/>
              </a:ext>
            </a:extLst>
          </p:cNvPr>
          <p:cNvSpPr txBox="1"/>
          <p:nvPr/>
        </p:nvSpPr>
        <p:spPr>
          <a:xfrm>
            <a:off x="1877428" y="5620891"/>
            <a:ext cx="9958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Looking ahead, given the excellent progress being made on the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decarbonisation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power, we can expect indirect carbon costs to be much less an issue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5C81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FE8075E-7952-4F43-B148-831D1C3E095E}"/>
              </a:ext>
            </a:extLst>
          </p:cNvPr>
          <p:cNvCxnSpPr>
            <a:cxnSpLocks/>
          </p:cNvCxnSpPr>
          <p:nvPr/>
        </p:nvCxnSpPr>
        <p:spPr>
          <a:xfrm>
            <a:off x="514815" y="2049339"/>
            <a:ext cx="11162370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5F3B03-34D6-47ED-9DFA-48ECE3E610E0}"/>
              </a:ext>
            </a:extLst>
          </p:cNvPr>
          <p:cNvCxnSpPr>
            <a:cxnSpLocks/>
          </p:cNvCxnSpPr>
          <p:nvPr/>
        </p:nvCxnSpPr>
        <p:spPr>
          <a:xfrm>
            <a:off x="555286" y="3429000"/>
            <a:ext cx="11162370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 result for binoculars icon">
            <a:extLst>
              <a:ext uri="{FF2B5EF4-FFF2-40B4-BE49-F238E27FC236}">
                <a16:creationId xmlns:a16="http://schemas.microsoft.com/office/drawing/2014/main" id="{3AC3ABCB-447D-4D39-B55E-08E14300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00" r="96200">
                        <a14:foregroundMark x1="7700" y1="32130" x2="7700" y2="32130"/>
                        <a14:foregroundMark x1="4600" y1="39630" x2="4600" y2="39630"/>
                        <a14:foregroundMark x1="92800" y1="33889" x2="92800" y2="33889"/>
                        <a14:foregroundMark x1="96200" y1="42963" x2="96200" y2="42963"/>
                        <a14:foregroundMark x1="6100" y1="39444" x2="6100" y2="39444"/>
                        <a14:foregroundMark x1="5000" y1="39352" x2="5000" y2="39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1" y="5326036"/>
            <a:ext cx="1141936" cy="14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wyer Vector Icon Set Vector Art &amp;amp; Graphics | freevector.com">
            <a:extLst>
              <a:ext uri="{FF2B5EF4-FFF2-40B4-BE49-F238E27FC236}">
                <a16:creationId xmlns:a16="http://schemas.microsoft.com/office/drawing/2014/main" id="{6C66A772-8FA2-4742-9C08-00B4CD839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312" b="83120" l="71831" r="91285">
                        <a14:foregroundMark x1="81162" y1="59509" x2="81162" y2="59509"/>
                        <a14:foregroundMark x1="80898" y1="57158" x2="80898" y2="57158"/>
                        <a14:foregroundMark x1="76761" y1="61752" x2="76761" y2="61752"/>
                        <a14:foregroundMark x1="73680" y1="62179" x2="73680" y2="62179"/>
                        <a14:foregroundMark x1="84155" y1="61218" x2="84155" y2="61218"/>
                        <a14:foregroundMark x1="84331" y1="62927" x2="84331" y2="62927"/>
                        <a14:foregroundMark x1="83539" y1="64850" x2="83539" y2="64850"/>
                        <a14:foregroundMark x1="83451" y1="67308" x2="83451" y2="67308"/>
                        <a14:foregroundMark x1="83187" y1="69017" x2="83187" y2="69017"/>
                        <a14:foregroundMark x1="82218" y1="70940" x2="82218" y2="70940"/>
                        <a14:foregroundMark x1="81954" y1="72756" x2="81954" y2="72756"/>
                        <a14:foregroundMark x1="81866" y1="74359" x2="81866" y2="74359"/>
                        <a14:foregroundMark x1="81602" y1="76496" x2="81602" y2="76496"/>
                        <a14:foregroundMark x1="85563" y1="78098" x2="85563" y2="78098"/>
                        <a14:foregroundMark x1="84595" y1="53953" x2="84595" y2="53953"/>
                        <a14:foregroundMark x1="90933" y1="54487" x2="90933" y2="54487"/>
                        <a14:foregroundMark x1="90933" y1="83120" x2="90933" y2="83120"/>
                        <a14:foregroundMark x1="91021" y1="82051" x2="91021" y2="82051"/>
                        <a14:foregroundMark x1="91021" y1="82051" x2="90757" y2="78953"/>
                        <a14:foregroundMark x1="85123" y1="57799" x2="86004" y2="70726"/>
                        <a14:foregroundMark x1="86004" y1="70726" x2="86180" y2="60897"/>
                        <a14:foregroundMark x1="86180" y1="60897" x2="85651" y2="59509"/>
                        <a14:foregroundMark x1="85123" y1="59081" x2="79665" y2="64637"/>
                        <a14:foregroundMark x1="79665" y1="64637" x2="75968" y2="57372"/>
                        <a14:foregroundMark x1="75968" y1="57372" x2="75616" y2="57372"/>
                        <a14:foregroundMark x1="75880" y1="57372" x2="83451" y2="61325"/>
                        <a14:foregroundMark x1="83451" y1="61325" x2="88116" y2="78098"/>
                        <a14:foregroundMark x1="88116" y1="78098" x2="88116" y2="78098"/>
                        <a14:foregroundMark x1="88468" y1="73825" x2="82306" y2="70513"/>
                        <a14:foregroundMark x1="82306" y1="70513" x2="76585" y2="69658"/>
                        <a14:foregroundMark x1="71831" y1="54274" x2="71831" y2="54274"/>
                        <a14:foregroundMark x1="71831" y1="54274" x2="72447" y2="81197"/>
                        <a14:foregroundMark x1="72447" y1="81197" x2="72447" y2="81197"/>
                        <a14:foregroundMark x1="72095" y1="69765" x2="72095" y2="82799"/>
                        <a14:foregroundMark x1="72095" y1="82799" x2="81514" y2="82372"/>
                        <a14:foregroundMark x1="74208" y1="83120" x2="82658" y2="82479"/>
                        <a14:foregroundMark x1="82658" y1="82479" x2="88204" y2="82692"/>
                        <a14:foregroundMark x1="80370" y1="83226" x2="90493" y2="82692"/>
                        <a14:foregroundMark x1="71743" y1="53953" x2="79225" y2="54274"/>
                        <a14:foregroundMark x1="79225" y1="54274" x2="91285" y2="53312"/>
                        <a14:foregroundMark x1="91021" y1="54274" x2="91285" y2="79060"/>
                        <a14:foregroundMark x1="89525" y1="81624" x2="86708" y2="63034"/>
                        <a14:foregroundMark x1="86708" y1="63034" x2="77641" y2="69124"/>
                        <a14:foregroundMark x1="77641" y1="69124" x2="78169" y2="77778"/>
                        <a14:foregroundMark x1="78169" y1="77778" x2="78433" y2="78205"/>
                        <a14:foregroundMark x1="79313" y1="78419" x2="74296" y2="79380"/>
                        <a14:foregroundMark x1="81954" y1="78846" x2="84419" y2="76709"/>
                        <a14:foregroundMark x1="84947" y1="73077" x2="78961" y2="73825"/>
                        <a14:foregroundMark x1="78961" y1="73825" x2="78961" y2="73611"/>
                        <a14:foregroundMark x1="78961" y1="75855" x2="84683" y2="74893"/>
                        <a14:foregroundMark x1="84683" y1="74893" x2="86532" y2="75855"/>
                        <a14:foregroundMark x1="73680" y1="55128" x2="74032" y2="65812"/>
                        <a14:foregroundMark x1="74032" y1="65812" x2="78345" y2="59295"/>
                        <a14:foregroundMark x1="78345" y1="59295" x2="73504" y2="55021"/>
                        <a14:foregroundMark x1="73504" y1="55021" x2="73063" y2="54808"/>
                        <a14:foregroundMark x1="74560" y1="54808" x2="84947" y2="54701"/>
                        <a14:foregroundMark x1="84947" y1="54701" x2="77201" y2="56624"/>
                        <a14:foregroundMark x1="77201" y1="56624" x2="76144" y2="54808"/>
                        <a14:foregroundMark x1="86004" y1="56303" x2="89349" y2="67521"/>
                        <a14:foregroundMark x1="89349" y1="67521" x2="85475" y2="59722"/>
                        <a14:foregroundMark x1="85475" y1="59722" x2="85123" y2="56731"/>
                        <a14:foregroundMark x1="86796" y1="55876" x2="89349" y2="62179"/>
                        <a14:foregroundMark x1="89349" y1="62179" x2="87236" y2="57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07" t="51406" r="8121" b="16001"/>
          <a:stretch/>
        </p:blipFill>
        <p:spPr bwMode="auto">
          <a:xfrm>
            <a:off x="489536" y="2062549"/>
            <a:ext cx="965200" cy="11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45FB57-87A9-41AC-A8AF-325C86CF9819}"/>
              </a:ext>
            </a:extLst>
          </p:cNvPr>
          <p:cNvCxnSpPr>
            <a:cxnSpLocks/>
          </p:cNvCxnSpPr>
          <p:nvPr/>
        </p:nvCxnSpPr>
        <p:spPr>
          <a:xfrm>
            <a:off x="555286" y="5440666"/>
            <a:ext cx="11162370" cy="0"/>
          </a:xfrm>
          <a:prstGeom prst="line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CBC424-F217-45D3-A7F6-682A42CF42DC}"/>
              </a:ext>
            </a:extLst>
          </p:cNvPr>
          <p:cNvSpPr txBox="1"/>
          <p:nvPr/>
        </p:nvSpPr>
        <p:spPr>
          <a:xfrm>
            <a:off x="1877428" y="3650532"/>
            <a:ext cx="104335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DG COMP will review of the pass-through factors for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2025.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 propose that if the pass-through factors are still high, then compensation should be maintained since the gap between emission and costs is still high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If, on the contrary, the gap is low, then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could be covered by a CBAM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8CC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9835C-AF2B-4724-8295-1A3871DA96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5683" r="33470"/>
          <a:stretch/>
        </p:blipFill>
        <p:spPr>
          <a:xfrm>
            <a:off x="124170" y="3918374"/>
            <a:ext cx="1896654" cy="10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60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47623" y="292454"/>
            <a:ext cx="11157171" cy="727245"/>
          </a:xfrm>
        </p:spPr>
        <p:txBody>
          <a:bodyPr>
            <a:noAutofit/>
          </a:bodyPr>
          <a:lstStyle/>
          <a:p>
            <a:r>
              <a:rPr lang="en-US" sz="3400" dirty="0"/>
              <a:t>Indirects Compensation: Myths vs Industry Reality</a:t>
            </a:r>
            <a:endParaRPr lang="en-GB" sz="3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223477-F0D2-4CFE-8A09-57C7E8DE86FA}"/>
              </a:ext>
            </a:extLst>
          </p:cNvPr>
          <p:cNvGrpSpPr/>
          <p:nvPr/>
        </p:nvGrpSpPr>
        <p:grpSpPr>
          <a:xfrm>
            <a:off x="335073" y="874423"/>
            <a:ext cx="11809103" cy="5515502"/>
            <a:chOff x="512566" y="889147"/>
            <a:chExt cx="11809103" cy="5515502"/>
          </a:xfrm>
        </p:grpSpPr>
        <p:sp>
          <p:nvSpPr>
            <p:cNvPr id="3" name="Rounded Rectangle 2"/>
            <p:cNvSpPr/>
            <p:nvPr/>
          </p:nvSpPr>
          <p:spPr>
            <a:xfrm>
              <a:off x="3798589" y="1714305"/>
              <a:ext cx="4451477" cy="1123774"/>
            </a:xfrm>
            <a:prstGeom prst="roundRect">
              <a:avLst>
                <a:gd name="adj" fmla="val 4848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Indirects compensation has no negative impact on the efficiency of the EU ETS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566" y="1840649"/>
              <a:ext cx="2782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Aid weakens the price signal to decarbonize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7245F79-68F7-46E4-A2C7-9A5BFA39019A}"/>
                </a:ext>
              </a:extLst>
            </p:cNvPr>
            <p:cNvSpPr/>
            <p:nvPr/>
          </p:nvSpPr>
          <p:spPr>
            <a:xfrm>
              <a:off x="8451015" y="1621857"/>
              <a:ext cx="374098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Power producers face the direct emission costs, ETS will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incentivise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further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decarbonisation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of the power sector, independent of any indirect compensation.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61623" y="969183"/>
              <a:ext cx="2660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Why?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36165" y="889147"/>
              <a:ext cx="3133091" cy="923330"/>
              <a:chOff x="337369" y="858483"/>
              <a:chExt cx="3133091" cy="92333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16703" y="858483"/>
                <a:ext cx="265375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Indirect Costs Compensation Myths 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369" y="926614"/>
                <a:ext cx="450000" cy="45000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047754" y="907628"/>
              <a:ext cx="3147697" cy="523220"/>
              <a:chOff x="3635733" y="974160"/>
              <a:chExt cx="3147697" cy="52322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123384" y="1009446"/>
                <a:ext cx="26600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Industry reality</a:t>
                </a:r>
                <a:endPara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8C8DA05-FF3E-4B1B-91AE-E6F41B6371FD}"/>
                  </a:ext>
                </a:extLst>
              </p:cNvPr>
              <p:cNvGrpSpPr/>
              <p:nvPr/>
            </p:nvGrpSpPr>
            <p:grpSpPr>
              <a:xfrm>
                <a:off x="3635733" y="974160"/>
                <a:ext cx="427263" cy="523220"/>
                <a:chOff x="5158986" y="1470586"/>
                <a:chExt cx="568065" cy="695643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5158986" y="1517500"/>
                  <a:ext cx="568065" cy="528809"/>
                </a:xfrm>
                <a:prstGeom prst="rect">
                  <a:avLst/>
                </a:prstGeom>
                <a:solidFill>
                  <a:schemeClr val="bg2"/>
                </a:solidFill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158986" y="1470586"/>
                  <a:ext cx="534559" cy="6956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8CCD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  <a:sym typeface="Wingdings 2" panose="05020102010507070707" pitchFamily="18" charset="2"/>
                    </a:rPr>
                    <a:t>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7FE0417-35E3-4604-A532-5DB81586948A}"/>
                </a:ext>
              </a:extLst>
            </p:cNvPr>
            <p:cNvGrpSpPr/>
            <p:nvPr/>
          </p:nvGrpSpPr>
          <p:grpSpPr>
            <a:xfrm>
              <a:off x="3657600" y="3028902"/>
              <a:ext cx="4714239" cy="1123774"/>
              <a:chOff x="4867285" y="1538992"/>
              <a:chExt cx="3144466" cy="1123774"/>
            </a:xfrm>
          </p:grpSpPr>
          <p:sp>
            <p:nvSpPr>
              <p:cNvPr id="29" name="Rounded Rectangle 2">
                <a:extLst>
                  <a:ext uri="{FF2B5EF4-FFF2-40B4-BE49-F238E27FC236}">
                    <a16:creationId xmlns:a16="http://schemas.microsoft.com/office/drawing/2014/main" id="{D27AA447-A723-4778-9E07-B143186B476A}"/>
                  </a:ext>
                </a:extLst>
              </p:cNvPr>
              <p:cNvSpPr/>
              <p:nvPr/>
            </p:nvSpPr>
            <p:spPr>
              <a:xfrm>
                <a:off x="4948779" y="1538992"/>
                <a:ext cx="2981748" cy="1123774"/>
              </a:xfrm>
              <a:prstGeom prst="roundRect">
                <a:avLst>
                  <a:gd name="adj" fmla="val 484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E6438B-5220-46AE-A537-4A889212E11E}"/>
                  </a:ext>
                </a:extLst>
              </p:cNvPr>
              <p:cNvSpPr txBox="1"/>
              <p:nvPr/>
            </p:nvSpPr>
            <p:spPr>
              <a:xfrm>
                <a:off x="4867285" y="1571568"/>
                <a:ext cx="3144466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Large electro-intensive consumers cannot influence the electricity mix. The ETS </a:t>
                </a:r>
                <a:r>
                  <a:rPr kumimoji="0" lang="en-US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should not seek to penalize industries which have no influence on the process of decarbonizing the power sector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E2E2D6C-BB54-48B2-9260-B81075D8821E}"/>
                </a:ext>
              </a:extLst>
            </p:cNvPr>
            <p:cNvGrpSpPr/>
            <p:nvPr/>
          </p:nvGrpSpPr>
          <p:grpSpPr>
            <a:xfrm>
              <a:off x="3781956" y="4331317"/>
              <a:ext cx="4472248" cy="986622"/>
              <a:chOff x="4936364" y="2870257"/>
              <a:chExt cx="2981781" cy="986622"/>
            </a:xfrm>
          </p:grpSpPr>
          <p:sp>
            <p:nvSpPr>
              <p:cNvPr id="32" name="Rounded Rectangle 10">
                <a:extLst>
                  <a:ext uri="{FF2B5EF4-FFF2-40B4-BE49-F238E27FC236}">
                    <a16:creationId xmlns:a16="http://schemas.microsoft.com/office/drawing/2014/main" id="{2B69B7A3-963A-4A9C-AD18-3966A92C573D}"/>
                  </a:ext>
                </a:extLst>
              </p:cNvPr>
              <p:cNvSpPr/>
              <p:nvPr/>
            </p:nvSpPr>
            <p:spPr>
              <a:xfrm>
                <a:off x="4936364" y="2870257"/>
                <a:ext cx="2981781" cy="986622"/>
              </a:xfrm>
              <a:prstGeom prst="roundRect">
                <a:avLst>
                  <a:gd name="adj" fmla="val 484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B13535-48AF-4CCF-92A8-842A2F7D040A}"/>
                  </a:ext>
                </a:extLst>
              </p:cNvPr>
              <p:cNvSpPr txBox="1"/>
              <p:nvPr/>
            </p:nvSpPr>
            <p:spPr>
              <a:xfrm>
                <a:off x="5198637" y="3042192"/>
                <a:ext cx="244127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We are very open on this idea but…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069E9F-01A2-4BEE-85A6-ED2F8861CAE8}"/>
                </a:ext>
              </a:extLst>
            </p:cNvPr>
            <p:cNvGrpSpPr/>
            <p:nvPr/>
          </p:nvGrpSpPr>
          <p:grpSpPr>
            <a:xfrm>
              <a:off x="3777819" y="5451733"/>
              <a:ext cx="4472248" cy="952916"/>
              <a:chOff x="3859099" y="4038376"/>
              <a:chExt cx="4472248" cy="1067393"/>
            </a:xfrm>
          </p:grpSpPr>
          <p:sp>
            <p:nvSpPr>
              <p:cNvPr id="35" name="Rounded Rectangle 16">
                <a:extLst>
                  <a:ext uri="{FF2B5EF4-FFF2-40B4-BE49-F238E27FC236}">
                    <a16:creationId xmlns:a16="http://schemas.microsoft.com/office/drawing/2014/main" id="{94A53D8C-348B-4CA7-AB6F-666562CEA432}"/>
                  </a:ext>
                </a:extLst>
              </p:cNvPr>
              <p:cNvSpPr/>
              <p:nvPr/>
            </p:nvSpPr>
            <p:spPr>
              <a:xfrm>
                <a:off x="3859099" y="4038376"/>
                <a:ext cx="4472248" cy="1067393"/>
              </a:xfrm>
              <a:prstGeom prst="roundRect">
                <a:avLst>
                  <a:gd name="adj" fmla="val 4848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5CFEF85-A3E8-47FA-921E-16930FE2F85D}"/>
                  </a:ext>
                </a:extLst>
              </p:cNvPr>
              <p:cNvSpPr txBox="1"/>
              <p:nvPr/>
            </p:nvSpPr>
            <p:spPr>
              <a:xfrm>
                <a:off x="3962125" y="4160295"/>
                <a:ext cx="40428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High energy costs &amp; b</a:t>
                </a:r>
                <a:r>
                  <a:rPr kumimoji="0" lang="en-US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enchmarks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already act as the incentives for continuous energy efficiency improvement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AE95C54-9342-4165-97C1-C7B7633FDFD5}"/>
                </a:ext>
              </a:extLst>
            </p:cNvPr>
            <p:cNvSpPr txBox="1"/>
            <p:nvPr/>
          </p:nvSpPr>
          <p:spPr>
            <a:xfrm>
              <a:off x="525116" y="3105017"/>
              <a:ext cx="2626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Reduces incentive to switch from “grey to green” electricity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8C77AF-65BC-49C1-8A4B-4171ED461877}"/>
                </a:ext>
              </a:extLst>
            </p:cNvPr>
            <p:cNvSpPr txBox="1"/>
            <p:nvPr/>
          </p:nvSpPr>
          <p:spPr>
            <a:xfrm>
              <a:off x="525116" y="4341213"/>
              <a:ext cx="30874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centralized fund can replace the current system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B7ACAE-00B4-4696-94AB-FE0C46ABAC09}"/>
                </a:ext>
              </a:extLst>
            </p:cNvPr>
            <p:cNvSpPr txBox="1"/>
            <p:nvPr/>
          </p:nvSpPr>
          <p:spPr>
            <a:xfrm>
              <a:off x="525116" y="5546228"/>
              <a:ext cx="26266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Reduces the incentive for industry to improve efficiency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A41698-8BEF-4C96-8C3B-5E083046AB25}"/>
                </a:ext>
              </a:extLst>
            </p:cNvPr>
            <p:cNvSpPr txBox="1"/>
            <p:nvPr/>
          </p:nvSpPr>
          <p:spPr>
            <a:xfrm>
              <a:off x="8454786" y="3168695"/>
              <a:ext cx="3737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price is impacted 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by the markets. Emission passthrough of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ETS even entering into RES PPAs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64562C3-BB95-4786-8962-43DF41A77511}"/>
                </a:ext>
              </a:extLst>
            </p:cNvPr>
            <p:cNvSpPr txBox="1"/>
            <p:nvPr/>
          </p:nvSpPr>
          <p:spPr>
            <a:xfrm>
              <a:off x="8454786" y="4315196"/>
              <a:ext cx="35750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srgbClr val="5C8193"/>
                  </a:solidFill>
                  <a:latin typeface="Arial" panose="020B0604020202020204"/>
                  <a:ea typeface="Calibri" panose="020F0502020204030204" pitchFamily="34" charset="0"/>
                </a:rPr>
                <a:t>W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+mn-cs"/>
                </a:rPr>
                <a:t>e cannot see where the funding for such a fund would come from. There are no concrete proposals…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2A6BB1E-E0B5-4069-98B5-C39D4F1DC7DD}"/>
                </a:ext>
              </a:extLst>
            </p:cNvPr>
            <p:cNvSpPr txBox="1"/>
            <p:nvPr/>
          </p:nvSpPr>
          <p:spPr>
            <a:xfrm>
              <a:off x="8454785" y="5447915"/>
              <a:ext cx="38668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Reduced compensation will reduce financial resources for efficiency investments in electro intensive industry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53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62A772D-33B8-4818-B735-785CCD761263}"/>
              </a:ext>
            </a:extLst>
          </p:cNvPr>
          <p:cNvSpPr/>
          <p:nvPr/>
        </p:nvSpPr>
        <p:spPr>
          <a:xfrm>
            <a:off x="8719377" y="881959"/>
            <a:ext cx="3364734" cy="24092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F3C8050-4A8C-41BC-9253-CB9001E4FCD7}"/>
              </a:ext>
            </a:extLst>
          </p:cNvPr>
          <p:cNvSpPr/>
          <p:nvPr/>
        </p:nvSpPr>
        <p:spPr>
          <a:xfrm>
            <a:off x="3472624" y="881959"/>
            <a:ext cx="4965139" cy="22473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4AA115-C2B3-40B3-A09D-27AE15D08107}"/>
              </a:ext>
            </a:extLst>
          </p:cNvPr>
          <p:cNvSpPr/>
          <p:nvPr/>
        </p:nvSpPr>
        <p:spPr>
          <a:xfrm>
            <a:off x="7036" y="5225899"/>
            <a:ext cx="12191998" cy="130735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We support the expansion of CBAM to cover </a:t>
            </a:r>
            <a:r>
              <a:rPr lang="en-US" sz="2000" b="1" dirty="0" err="1">
                <a:solidFill>
                  <a:schemeClr val="bg1"/>
                </a:solidFill>
              </a:rPr>
              <a:t>indirects</a:t>
            </a:r>
            <a:r>
              <a:rPr lang="en-US" sz="2000" b="1" dirty="0">
                <a:solidFill>
                  <a:schemeClr val="bg1"/>
                </a:solidFill>
              </a:rPr>
              <a:t> as soon as the mismatch between carbon costs in Europe’s power prices and CBAM charge on imports are even out and an                              export solution is ensured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776F7-6A4C-4014-8576-B8BB6A08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" y="259135"/>
            <a:ext cx="11115908" cy="727245"/>
          </a:xfrm>
        </p:spPr>
        <p:txBody>
          <a:bodyPr/>
          <a:lstStyle/>
          <a:p>
            <a:r>
              <a:rPr lang="fr-BE" sz="3600" dirty="0"/>
              <a:t>Our Key Messages for </a:t>
            </a:r>
            <a:r>
              <a:rPr lang="fr-BE" sz="3600" dirty="0" err="1"/>
              <a:t>Today</a:t>
            </a:r>
            <a:r>
              <a:rPr lang="fr-BE" sz="3600" dirty="0"/>
              <a:t> 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6BCE5-65FC-4356-A5F3-7D0459B60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2BA08-D650-421A-B07F-3BA51EC826A8}"/>
              </a:ext>
            </a:extLst>
          </p:cNvPr>
          <p:cNvGrpSpPr/>
          <p:nvPr/>
        </p:nvGrpSpPr>
        <p:grpSpPr>
          <a:xfrm>
            <a:off x="115703" y="968951"/>
            <a:ext cx="12076297" cy="4478575"/>
            <a:chOff x="557256" y="1221676"/>
            <a:chExt cx="12076297" cy="44785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7775C0-1B7A-43E4-9F00-B3E3547A3432}"/>
                </a:ext>
              </a:extLst>
            </p:cNvPr>
            <p:cNvSpPr txBox="1"/>
            <p:nvPr/>
          </p:nvSpPr>
          <p:spPr>
            <a:xfrm>
              <a:off x="557256" y="3668926"/>
              <a:ext cx="3126539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But, </a:t>
              </a:r>
              <a:r>
                <a:rPr kumimoji="0" lang="fr-BE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we</a:t>
              </a: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BE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need</a:t>
              </a: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 solution for exports, a </a:t>
              </a:r>
              <a:r>
                <a:rPr kumimoji="0" lang="fr-BE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testing</a:t>
              </a: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phase for an </a:t>
              </a:r>
              <a:r>
                <a:rPr kumimoji="0" lang="fr-BE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orderly</a:t>
              </a: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transition and to go as far down as the value </a:t>
              </a:r>
              <a:r>
                <a:rPr kumimoji="0" lang="fr-BE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chain</a:t>
              </a:r>
              <a:r>
                <a:rPr kumimoji="0" lang="fr-BE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as possible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613C5B-FAA9-4370-8118-B6CABF4B95F9}"/>
                </a:ext>
              </a:extLst>
            </p:cNvPr>
            <p:cNvGrpSpPr/>
            <p:nvPr/>
          </p:nvGrpSpPr>
          <p:grpSpPr>
            <a:xfrm>
              <a:off x="4206073" y="1251188"/>
              <a:ext cx="3949187" cy="4172065"/>
              <a:chOff x="4026523" y="1786893"/>
              <a:chExt cx="3949187" cy="4172065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CF0D884-72A6-4488-BCBA-5A4AEF389542}"/>
                  </a:ext>
                </a:extLst>
              </p:cNvPr>
              <p:cNvSpPr/>
              <p:nvPr/>
            </p:nvSpPr>
            <p:spPr>
              <a:xfrm>
                <a:off x="6067499" y="1786893"/>
                <a:ext cx="595079" cy="5950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3684A2-7CFF-487C-91C7-545EB344C4B2}"/>
                  </a:ext>
                </a:extLst>
              </p:cNvPr>
              <p:cNvSpPr txBox="1"/>
              <p:nvPr/>
            </p:nvSpPr>
            <p:spPr>
              <a:xfrm>
                <a:off x="4026523" y="4481630"/>
                <a:ext cx="3949187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endParaRPr lang="en-US" dirty="0">
                  <a:solidFill>
                    <a:srgbClr val="008CCD"/>
                  </a:solidFill>
                  <a:latin typeface="Arial" panose="020B0604020202020204"/>
                </a:endParaRPr>
              </a:p>
              <a:p>
                <a:pPr algn="ctr"/>
                <a:r>
                  <a:rPr lang="en-US" dirty="0">
                    <a:solidFill>
                      <a:srgbClr val="008CCD"/>
                    </a:solidFill>
                    <a:latin typeface="Arial" panose="020B0604020202020204"/>
                  </a:rPr>
                  <a:t>CBAM on </a:t>
                </a:r>
                <a:r>
                  <a:rPr lang="en-US" dirty="0" err="1">
                    <a:solidFill>
                      <a:srgbClr val="008CCD"/>
                    </a:solidFill>
                    <a:latin typeface="Arial" panose="020B0604020202020204"/>
                  </a:rPr>
                  <a:t>indirects</a:t>
                </a:r>
                <a:r>
                  <a:rPr lang="en-US" dirty="0">
                    <a:solidFill>
                      <a:srgbClr val="008CCD"/>
                    </a:solidFill>
                    <a:latin typeface="Arial" panose="020B0604020202020204"/>
                  </a:rPr>
                  <a:t> will in total have negative climate effects due to resource shuffling</a:t>
                </a:r>
              </a:p>
              <a:p>
                <a:pPr lvl="0"/>
                <a:endParaRPr lang="en-US" dirty="0">
                  <a:solidFill>
                    <a:srgbClr val="008CCD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D13B-4E22-49CC-A2B9-7117D6606CB9}"/>
                </a:ext>
              </a:extLst>
            </p:cNvPr>
            <p:cNvGrpSpPr/>
            <p:nvPr/>
          </p:nvGrpSpPr>
          <p:grpSpPr>
            <a:xfrm>
              <a:off x="9067226" y="1221676"/>
              <a:ext cx="3566327" cy="3904193"/>
              <a:chOff x="8479927" y="1757381"/>
              <a:chExt cx="3566327" cy="390419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A4CBBD3-7B1F-4C71-88DE-E4AE18CE2F24}"/>
                  </a:ext>
                </a:extLst>
              </p:cNvPr>
              <p:cNvSpPr/>
              <p:nvPr/>
            </p:nvSpPr>
            <p:spPr>
              <a:xfrm>
                <a:off x="10071160" y="1757381"/>
                <a:ext cx="560624" cy="560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CDB3C0-40F8-4C88-B17D-1C7900C1FA6F}"/>
                  </a:ext>
                </a:extLst>
              </p:cNvPr>
              <p:cNvSpPr txBox="1"/>
              <p:nvPr/>
            </p:nvSpPr>
            <p:spPr>
              <a:xfrm>
                <a:off x="8479927" y="4461245"/>
                <a:ext cx="356632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/>
                <a:endParaRPr lang="en-US" dirty="0">
                  <a:solidFill>
                    <a:srgbClr val="008CCD"/>
                  </a:solidFill>
                  <a:latin typeface="Arial" panose="020B0604020202020204"/>
                </a:endParaRPr>
              </a:p>
              <a:p>
                <a:pPr lvl="0" algn="ctr"/>
                <a:r>
                  <a:rPr lang="en-US" dirty="0">
                    <a:solidFill>
                      <a:srgbClr val="008CCD"/>
                    </a:solidFill>
                    <a:latin typeface="Arial" panose="020B0604020202020204"/>
                  </a:rPr>
                  <a:t>Will gradual happen by decarbonizing European power market post 2030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58EA27-D3F8-4F9F-ACB3-73FB9C9D3A7B}"/>
                </a:ext>
              </a:extLst>
            </p:cNvPr>
            <p:cNvCxnSpPr>
              <a:cxnSpLocks/>
            </p:cNvCxnSpPr>
            <p:nvPr/>
          </p:nvCxnSpPr>
          <p:spPr>
            <a:xfrm>
              <a:off x="3709374" y="1221676"/>
              <a:ext cx="0" cy="4013416"/>
            </a:xfrm>
            <a:prstGeom prst="line">
              <a:avLst/>
            </a:prstGeom>
            <a:ln w="381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15A0D4-92D6-49B5-92B8-F1BCA000CFED}"/>
                </a:ext>
              </a:extLst>
            </p:cNvPr>
            <p:cNvCxnSpPr>
              <a:cxnSpLocks/>
            </p:cNvCxnSpPr>
            <p:nvPr/>
          </p:nvCxnSpPr>
          <p:spPr>
            <a:xfrm>
              <a:off x="8976842" y="1235281"/>
              <a:ext cx="0" cy="4009317"/>
            </a:xfrm>
            <a:prstGeom prst="line">
              <a:avLst/>
            </a:prstGeom>
            <a:ln w="381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14F5A6-F9AA-4339-9FDD-B73498CE7AAF}"/>
              </a:ext>
            </a:extLst>
          </p:cNvPr>
          <p:cNvSpPr/>
          <p:nvPr/>
        </p:nvSpPr>
        <p:spPr>
          <a:xfrm>
            <a:off x="115703" y="862607"/>
            <a:ext cx="3014202" cy="226666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6FEE10-4242-4279-A7C5-AA40F7227A4F}"/>
              </a:ext>
            </a:extLst>
          </p:cNvPr>
          <p:cNvSpPr/>
          <p:nvPr/>
        </p:nvSpPr>
        <p:spPr>
          <a:xfrm>
            <a:off x="1413551" y="943942"/>
            <a:ext cx="566990" cy="56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B1A291-2135-413F-925D-EEE3E9848306}"/>
              </a:ext>
            </a:extLst>
          </p:cNvPr>
          <p:cNvSpPr txBox="1"/>
          <p:nvPr/>
        </p:nvSpPr>
        <p:spPr>
          <a:xfrm>
            <a:off x="363864" y="1821217"/>
            <a:ext cx="2766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CBAM can work for direct emissions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8414F50-3EFE-40C0-92EC-88643FE52A4B}"/>
              </a:ext>
            </a:extLst>
          </p:cNvPr>
          <p:cNvSpPr/>
          <p:nvPr/>
        </p:nvSpPr>
        <p:spPr>
          <a:xfrm>
            <a:off x="1349278" y="3255414"/>
            <a:ext cx="484632" cy="41740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D71641-AA43-42A8-9F67-AAECBFB91DD4}"/>
              </a:ext>
            </a:extLst>
          </p:cNvPr>
          <p:cNvSpPr txBox="1"/>
          <p:nvPr/>
        </p:nvSpPr>
        <p:spPr>
          <a:xfrm>
            <a:off x="3534136" y="1651940"/>
            <a:ext cx="48695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CBAM on </a:t>
            </a:r>
            <a:r>
              <a:rPr lang="en-US" b="1" dirty="0" err="1">
                <a:solidFill>
                  <a:schemeClr val="bg1"/>
                </a:solidFill>
              </a:rPr>
              <a:t>indirects</a:t>
            </a:r>
            <a:r>
              <a:rPr lang="en-US" b="1" dirty="0">
                <a:solidFill>
                  <a:schemeClr val="bg1"/>
                </a:solidFill>
              </a:rPr>
              <a:t> before 2030 will result in low-carbon European </a:t>
            </a:r>
            <a:r>
              <a:rPr lang="en-US" b="1" dirty="0" err="1">
                <a:solidFill>
                  <a:schemeClr val="bg1"/>
                </a:solidFill>
              </a:rPr>
              <a:t>aluminium</a:t>
            </a:r>
            <a:r>
              <a:rPr lang="en-US" b="1" dirty="0">
                <a:solidFill>
                  <a:schemeClr val="bg1"/>
                </a:solidFill>
              </a:rPr>
              <a:t> production being exposed to significant cost increase while imports will pay          less or zero CBAM charge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9FF3119F-EBDF-4257-BB83-9AB5239231DC}"/>
              </a:ext>
            </a:extLst>
          </p:cNvPr>
          <p:cNvSpPr/>
          <p:nvPr/>
        </p:nvSpPr>
        <p:spPr>
          <a:xfrm>
            <a:off x="5860720" y="3395624"/>
            <a:ext cx="484632" cy="41740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0FD8AA-4999-40CE-92F4-602EC674A839}"/>
              </a:ext>
            </a:extLst>
          </p:cNvPr>
          <p:cNvSpPr txBox="1"/>
          <p:nvPr/>
        </p:nvSpPr>
        <p:spPr>
          <a:xfrm>
            <a:off x="8853089" y="1520764"/>
            <a:ext cx="31469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CBAM on </a:t>
            </a:r>
            <a:r>
              <a:rPr lang="en-US" b="1" dirty="0" err="1">
                <a:solidFill>
                  <a:schemeClr val="bg1"/>
                </a:solidFill>
              </a:rPr>
              <a:t>indirects</a:t>
            </a:r>
            <a:r>
              <a:rPr lang="en-US" b="1" dirty="0">
                <a:solidFill>
                  <a:schemeClr val="bg1"/>
                </a:solidFill>
              </a:rPr>
              <a:t> would only make sense when mismatch between carbon costs in Europe’s power prices and CBAM charge on imports are even out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BFC9E377-382D-403B-9621-A20C6572EF08}"/>
              </a:ext>
            </a:extLst>
          </p:cNvPr>
          <p:cNvSpPr/>
          <p:nvPr/>
        </p:nvSpPr>
        <p:spPr>
          <a:xfrm>
            <a:off x="10115774" y="3404274"/>
            <a:ext cx="484632" cy="41740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2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0D9D80A-F30F-4C3F-BDE6-B4E432B162AA}"/>
              </a:ext>
            </a:extLst>
          </p:cNvPr>
          <p:cNvSpPr/>
          <p:nvPr/>
        </p:nvSpPr>
        <p:spPr>
          <a:xfrm>
            <a:off x="0" y="5164206"/>
            <a:ext cx="12192000" cy="12978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7C113-64A5-4FB6-994E-78D872F8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264273"/>
            <a:ext cx="11522236" cy="727245"/>
          </a:xfrm>
        </p:spPr>
        <p:txBody>
          <a:bodyPr anchor="ctr"/>
          <a:lstStyle/>
          <a:p>
            <a:r>
              <a:rPr lang="fr-BE" sz="2800" dirty="0" err="1"/>
              <a:t>Why</a:t>
            </a:r>
            <a:r>
              <a:rPr lang="fr-BE" sz="2800" dirty="0"/>
              <a:t>? - due to </a:t>
            </a:r>
            <a:r>
              <a:rPr lang="fr-BE" sz="2800" dirty="0" err="1"/>
              <a:t>our</a:t>
            </a:r>
            <a:r>
              <a:rPr lang="fr-BE" sz="2800" dirty="0"/>
              <a:t> </a:t>
            </a:r>
            <a:r>
              <a:rPr lang="fr-BE" sz="2800" dirty="0" err="1"/>
              <a:t>electricty</a:t>
            </a:r>
            <a:r>
              <a:rPr lang="fr-BE" sz="2800" dirty="0"/>
              <a:t> </a:t>
            </a:r>
            <a:r>
              <a:rPr lang="fr-BE" sz="2800" dirty="0" err="1"/>
              <a:t>market</a:t>
            </a:r>
            <a:r>
              <a:rPr lang="fr-BE" sz="2800" dirty="0"/>
              <a:t> design a CBAM on indirect </a:t>
            </a:r>
            <a:r>
              <a:rPr lang="fr-BE" sz="2800" dirty="0" err="1"/>
              <a:t>emissions</a:t>
            </a:r>
            <a:r>
              <a:rPr lang="fr-BE" sz="2800" dirty="0"/>
              <a:t> </a:t>
            </a:r>
            <a:r>
              <a:rPr lang="fr-BE" sz="2800" dirty="0" err="1"/>
              <a:t>is</a:t>
            </a:r>
            <a:r>
              <a:rPr lang="fr-BE" sz="2800" dirty="0"/>
              <a:t> ineffective for </a:t>
            </a:r>
            <a:r>
              <a:rPr lang="fr-BE" sz="2800" dirty="0" err="1"/>
              <a:t>both</a:t>
            </a:r>
            <a:r>
              <a:rPr lang="fr-BE" sz="2800" dirty="0"/>
              <a:t> </a:t>
            </a:r>
            <a:r>
              <a:rPr lang="fr-BE" sz="2800" dirty="0" err="1"/>
              <a:t>climate</a:t>
            </a:r>
            <a:r>
              <a:rPr lang="fr-BE" sz="2800" dirty="0"/>
              <a:t> and </a:t>
            </a:r>
            <a:r>
              <a:rPr lang="fr-BE" sz="2800" dirty="0" err="1"/>
              <a:t>carbon</a:t>
            </a:r>
            <a:r>
              <a:rPr lang="fr-BE" sz="2800" dirty="0"/>
              <a:t> </a:t>
            </a:r>
            <a:r>
              <a:rPr lang="fr-BE" sz="2800" dirty="0" err="1"/>
              <a:t>leakage</a:t>
            </a:r>
            <a:endParaRPr lang="en-GB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2EDBD-C4A2-46C5-89F4-96C4063FFE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CC8C16-B0DF-4474-AE89-7FD8BF8CD7B2}"/>
              </a:ext>
            </a:extLst>
          </p:cNvPr>
          <p:cNvSpPr txBox="1"/>
          <p:nvPr/>
        </p:nvSpPr>
        <p:spPr>
          <a:xfrm>
            <a:off x="1081455" y="5281449"/>
            <a:ext cx="10681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Large variations in CO2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costs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emissions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means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indirect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emissions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should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exluded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until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EU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electricty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sector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more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decarbonised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D67A5E-2E44-4637-ADAC-31F558710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950941">
            <a:off x="157261" y="5484452"/>
            <a:ext cx="914882" cy="90524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E171AE9-953C-4784-90BA-B8A575AFF02B}"/>
              </a:ext>
            </a:extLst>
          </p:cNvPr>
          <p:cNvGrpSpPr/>
          <p:nvPr/>
        </p:nvGrpSpPr>
        <p:grpSpPr>
          <a:xfrm>
            <a:off x="161253" y="2331755"/>
            <a:ext cx="11675682" cy="2730582"/>
            <a:chOff x="376078" y="1428776"/>
            <a:chExt cx="11675682" cy="273058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65F9BF-7A12-420A-BAEF-7EC3F3AAD628}"/>
                </a:ext>
              </a:extLst>
            </p:cNvPr>
            <p:cNvGrpSpPr/>
            <p:nvPr/>
          </p:nvGrpSpPr>
          <p:grpSpPr>
            <a:xfrm>
              <a:off x="986895" y="3520455"/>
              <a:ext cx="4782597" cy="638903"/>
              <a:chOff x="926742" y="4572511"/>
              <a:chExt cx="6376786" cy="85187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2734F51-20DC-4573-9AF0-A21B1D52D50C}"/>
                  </a:ext>
                </a:extLst>
              </p:cNvPr>
              <p:cNvGrpSpPr/>
              <p:nvPr/>
            </p:nvGrpSpPr>
            <p:grpSpPr>
              <a:xfrm>
                <a:off x="926742" y="4572511"/>
                <a:ext cx="4545098" cy="338554"/>
                <a:chOff x="775257" y="4656030"/>
                <a:chExt cx="4545098" cy="33855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733E8A53-8F68-4A82-B90A-AE128D0788EF}"/>
                    </a:ext>
                  </a:extLst>
                </p:cNvPr>
                <p:cNvSpPr/>
                <p:nvPr/>
              </p:nvSpPr>
              <p:spPr>
                <a:xfrm>
                  <a:off x="775257" y="4725782"/>
                  <a:ext cx="182078" cy="18207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B4F6505-947C-460F-951C-27EA7C9B0762}"/>
                    </a:ext>
                  </a:extLst>
                </p:cNvPr>
                <p:cNvSpPr txBox="1"/>
                <p:nvPr/>
              </p:nvSpPr>
              <p:spPr>
                <a:xfrm>
                  <a:off x="989684" y="4656030"/>
                  <a:ext cx="43306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Physical indirects </a:t>
                  </a:r>
                  <a:r>
                    <a:rPr kumimoji="0" lang="fr-BE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1B5B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emissions</a:t>
                  </a:r>
                  <a:r>
                    <a:rPr kumimoji="0" lang="fr-B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in the power </a:t>
                  </a:r>
                  <a:r>
                    <a:rPr kumimoji="0" lang="fr-BE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consumption</a:t>
                  </a:r>
                  <a:r>
                    <a:rPr kumimoji="0" lang="fr-B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endParaRPr kumimoji="0" lang="en-GB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C819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BA0C08-5AB4-4541-8B4B-7D28FB599185}"/>
                  </a:ext>
                </a:extLst>
              </p:cNvPr>
              <p:cNvGrpSpPr/>
              <p:nvPr/>
            </p:nvGrpSpPr>
            <p:grpSpPr>
              <a:xfrm>
                <a:off x="926742" y="4901162"/>
                <a:ext cx="6376786" cy="523219"/>
                <a:chOff x="775257" y="4567894"/>
                <a:chExt cx="6376786" cy="523219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3C85911-A591-4E67-9A45-7672CAA97B7D}"/>
                    </a:ext>
                  </a:extLst>
                </p:cNvPr>
                <p:cNvSpPr/>
                <p:nvPr/>
              </p:nvSpPr>
              <p:spPr>
                <a:xfrm>
                  <a:off x="775257" y="4634743"/>
                  <a:ext cx="182078" cy="18207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3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3AE354-FCCC-4D39-AEFC-C6C9C070920C}"/>
                    </a:ext>
                  </a:extLst>
                </p:cNvPr>
                <p:cNvSpPr txBox="1"/>
                <p:nvPr/>
              </p:nvSpPr>
              <p:spPr>
                <a:xfrm>
                  <a:off x="989683" y="4567894"/>
                  <a:ext cx="6162360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9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Actual</a:t>
                  </a:r>
                  <a:r>
                    <a:rPr kumimoji="0" lang="fr-B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scope 2 </a:t>
                  </a:r>
                  <a:r>
                    <a:rPr kumimoji="0" lang="fr-BE" sz="105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8CCD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costs</a:t>
                  </a:r>
                  <a:r>
                    <a:rPr kumimoji="0" lang="fr-BE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in the power bill. </a:t>
                  </a:r>
                </a:p>
                <a:p>
                  <a:pPr marL="0" marR="0" lvl="0" indent="0" algn="l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Costs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differences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between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Member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States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occur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because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of l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imited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</a:t>
                  </a:r>
                  <a:r>
                    <a:rPr kumimoji="0" lang="fr-BE" sz="9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grid</a:t>
                  </a:r>
                  <a:r>
                    <a:rPr kumimoji="0" lang="fr-BE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C8193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connections </a:t>
                  </a:r>
                  <a:endParaRPr kumimoji="0" lang="en-GB" sz="9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5C8193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D7E6983E-C290-4526-AC6F-E5BCCAC0BD17}"/>
                </a:ext>
              </a:extLst>
            </p:cNvPr>
            <p:cNvSpPr/>
            <p:nvPr/>
          </p:nvSpPr>
          <p:spPr>
            <a:xfrm>
              <a:off x="5326153" y="1430232"/>
              <a:ext cx="360620" cy="45632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CA18DF-123C-46E1-9F89-5B46F3F56BAF}"/>
                </a:ext>
              </a:extLst>
            </p:cNvPr>
            <p:cNvSpPr txBox="1"/>
            <p:nvPr/>
          </p:nvSpPr>
          <p:spPr>
            <a:xfrm>
              <a:off x="5723999" y="1428776"/>
              <a:ext cx="6327761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Why? </a:t>
              </a:r>
            </a:p>
            <a:p>
              <a:pPr marL="214313" marR="0" lvl="0" indent="-214313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difference between </a:t>
              </a:r>
              <a:r>
                <a: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embedded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indirect emissions vs. CO2 costs in power caused by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B5B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unique design of the pricing system in European electricity markets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</a:p>
            <a:p>
              <a:pPr marL="214313" marR="0" lvl="0" indent="-214313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In this design, regardless whether a company consumes wind, solar or hydro-power,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B5B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the electricity bill is set by the fossil-fuel power producer which has carbon costs embedded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endPara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142C731-A8E3-4612-BB9D-B7014E83F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566" b="78836"/>
            <a:stretch/>
          </p:blipFill>
          <p:spPr>
            <a:xfrm>
              <a:off x="376078" y="1840032"/>
              <a:ext cx="4285938" cy="237581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C7671D3-DF67-4343-B80D-CA51D872E3E1}"/>
              </a:ext>
            </a:extLst>
          </p:cNvPr>
          <p:cNvSpPr/>
          <p:nvPr/>
        </p:nvSpPr>
        <p:spPr>
          <a:xfrm>
            <a:off x="0" y="1238006"/>
            <a:ext cx="12192000" cy="78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3C897A-3A69-4E80-8B29-06F06EE9250F}"/>
              </a:ext>
            </a:extLst>
          </p:cNvPr>
          <p:cNvSpPr txBox="1"/>
          <p:nvPr/>
        </p:nvSpPr>
        <p:spPr>
          <a:xfrm>
            <a:off x="550726" y="1313475"/>
            <a:ext cx="11460460" cy="498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CBAM on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indirects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very hard to implement due to Europe’s unique electricity market characteristics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D05E7-CAFD-4AC6-A121-BB474A43FEB1}"/>
              </a:ext>
            </a:extLst>
          </p:cNvPr>
          <p:cNvSpPr txBox="1"/>
          <p:nvPr/>
        </p:nvSpPr>
        <p:spPr>
          <a:xfrm>
            <a:off x="772070" y="2331755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emissions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vs 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Indirect </a:t>
            </a:r>
            <a:r>
              <a:rPr kumimoji="0" lang="fr-B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costs</a:t>
            </a:r>
            <a:r>
              <a:rPr kumimoji="0" lang="fr-BE" sz="18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8CC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1820A96C-9A11-4458-8B3E-5EE7911E1BA3}"/>
              </a:ext>
            </a:extLst>
          </p:cNvPr>
          <p:cNvGraphicFramePr/>
          <p:nvPr/>
        </p:nvGraphicFramePr>
        <p:xfrm>
          <a:off x="450909" y="2172358"/>
          <a:ext cx="4475377" cy="2231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070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052AA9-E39E-4286-AD00-6BE6284F7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A44261-49CB-418C-9E65-95513500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Scope 2: </a:t>
            </a:r>
            <a:r>
              <a:rPr lang="fr-BE" dirty="0" err="1"/>
              <a:t>Comparing</a:t>
            </a:r>
            <a:r>
              <a:rPr lang="fr-BE" dirty="0"/>
              <a:t> the Main Options Under Discussion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68208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76F7-6A4C-4014-8576-B8BB6A08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29" y="454338"/>
            <a:ext cx="11115908" cy="727245"/>
          </a:xfrm>
        </p:spPr>
        <p:txBody>
          <a:bodyPr/>
          <a:lstStyle/>
          <a:p>
            <a:r>
              <a:rPr lang="fr-BE" sz="3600" dirty="0"/>
              <a:t>CBAM &amp; Scope 2: The 3 Main Options on the Table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6BCE5-65FC-4356-A5F3-7D0459B608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72BA08-D650-421A-B07F-3BA51EC826A8}"/>
              </a:ext>
            </a:extLst>
          </p:cNvPr>
          <p:cNvGrpSpPr/>
          <p:nvPr/>
        </p:nvGrpSpPr>
        <p:grpSpPr>
          <a:xfrm>
            <a:off x="28355" y="993480"/>
            <a:ext cx="11919394" cy="4749834"/>
            <a:chOff x="270743" y="1092451"/>
            <a:chExt cx="11799578" cy="486255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53A1060-7277-4425-AB1A-14867E883CA2}"/>
                </a:ext>
              </a:extLst>
            </p:cNvPr>
            <p:cNvGrpSpPr/>
            <p:nvPr/>
          </p:nvGrpSpPr>
          <p:grpSpPr>
            <a:xfrm>
              <a:off x="1675092" y="1126459"/>
              <a:ext cx="10395229" cy="4140882"/>
              <a:chOff x="2199726" y="1662164"/>
              <a:chExt cx="10395229" cy="414088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D408368A-D330-426C-B4EE-072EA1A00A08}"/>
                  </a:ext>
                </a:extLst>
              </p:cNvPr>
              <p:cNvSpPr/>
              <p:nvPr/>
            </p:nvSpPr>
            <p:spPr>
              <a:xfrm>
                <a:off x="2199726" y="1662164"/>
                <a:ext cx="635862" cy="63586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7775C0-1B7A-43E4-9F00-B3E3547A3432}"/>
                  </a:ext>
                </a:extLst>
              </p:cNvPr>
              <p:cNvSpPr txBox="1"/>
              <p:nvPr/>
            </p:nvSpPr>
            <p:spPr>
              <a:xfrm>
                <a:off x="8873474" y="2400175"/>
                <a:ext cx="3721481" cy="34028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+mn-cs"/>
                  </a:rPr>
                  <a:t>For now, maintain the current system of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+mn-cs"/>
                  </a:rPr>
                  <a:t>indirects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+mn-cs"/>
                  </a:rPr>
                  <a:t> compensation and exclude Scope 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>
                    <a:solidFill>
                      <a:srgbClr val="008CCD"/>
                    </a:solidFill>
                    <a:latin typeface="Arial" panose="020B0604020202020204"/>
                    <a:ea typeface="Times New Roman" panose="02020603050405020304" pitchFamily="18" charset="0"/>
                  </a:rPr>
                  <a:t>G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+mn-cs"/>
                  </a:rPr>
                  <a:t>iven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Times New Roman" panose="02020603050405020304" pitchFamily="18" charset="0"/>
                    <a:cs typeface="+mn-cs"/>
                  </a:rPr>
                  <a:t> our unique electricity market design, the challenges to address indirect costs remain until the mismatch between indirect emissions and costs is reduced to a minimum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0613C5B-FAA9-4370-8118-B6CABF4B95F9}"/>
                </a:ext>
              </a:extLst>
            </p:cNvPr>
            <p:cNvGrpSpPr/>
            <p:nvPr/>
          </p:nvGrpSpPr>
          <p:grpSpPr>
            <a:xfrm>
              <a:off x="4499395" y="1126459"/>
              <a:ext cx="3774941" cy="4605879"/>
              <a:chOff x="4319845" y="1662164"/>
              <a:chExt cx="3774941" cy="4605879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DCF0D884-72A6-4488-BCBA-5A4AEF389542}"/>
                  </a:ext>
                </a:extLst>
              </p:cNvPr>
              <p:cNvSpPr/>
              <p:nvPr/>
            </p:nvSpPr>
            <p:spPr>
              <a:xfrm>
                <a:off x="5925471" y="1662164"/>
                <a:ext cx="703877" cy="68598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3684A2-7CFF-487C-91C7-545EB344C4B2}"/>
                  </a:ext>
                </a:extLst>
              </p:cNvPr>
              <p:cNvSpPr txBox="1"/>
              <p:nvPr/>
            </p:nvSpPr>
            <p:spPr>
              <a:xfrm>
                <a:off x="4319845" y="2298027"/>
                <a:ext cx="3774941" cy="39700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schemeClr val="accent1"/>
                    </a:solidFill>
                    <a:latin typeface="Arial" panose="020B0604020202020204"/>
                  </a:rPr>
                  <a:t>The </a:t>
                </a:r>
                <a:r>
                  <a:rPr lang="en-GB" sz="2000" dirty="0" err="1">
                    <a:solidFill>
                      <a:schemeClr val="accent1"/>
                    </a:solidFill>
                    <a:latin typeface="Arial" panose="020B0604020202020204"/>
                  </a:rPr>
                  <a:t>Chahim</a:t>
                </a:r>
                <a:r>
                  <a:rPr lang="en-GB" sz="2000" dirty="0">
                    <a:solidFill>
                      <a:schemeClr val="accent1"/>
                    </a:solidFill>
                    <a:latin typeface="Arial" panose="020B0604020202020204"/>
                  </a:rPr>
                  <a:t> and centre-left approach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sz="600" dirty="0">
                  <a:solidFill>
                    <a:srgbClr val="008CCD"/>
                  </a:solidFill>
                  <a:latin typeface="Arial" panose="020B060402020202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Chahim’s draft proposal rightly bases it on the marginal for exporters but... </a:t>
                </a:r>
              </a:p>
              <a:p>
                <a:pPr marL="803275" marR="0" lvl="0" indent="-44608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with individual assessments it becomes completely ineffective; &amp;</a:t>
                </a:r>
              </a:p>
              <a:p>
                <a:pPr marL="803275" marR="0" lvl="0" indent="-44608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undermines the environmental basis of CBAM (all </a:t>
                </a:r>
                <a:r>
                  <a:rPr lang="en-GB" dirty="0">
                    <a:solidFill>
                      <a:srgbClr val="008CCD"/>
                    </a:solidFill>
                    <a:latin typeface="Arial" panose="020B0604020202020204"/>
                  </a:rPr>
                  <a:t>import</a:t>
                </a:r>
                <a:r>
                  <a:rPr kumimoji="0" lang="en-GB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 would be treated the same)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F26D13B-4E22-49CC-A2B9-7117D6606CB9}"/>
                </a:ext>
              </a:extLst>
            </p:cNvPr>
            <p:cNvGrpSpPr/>
            <p:nvPr/>
          </p:nvGrpSpPr>
          <p:grpSpPr>
            <a:xfrm>
              <a:off x="270743" y="1092451"/>
              <a:ext cx="10543619" cy="3222025"/>
              <a:chOff x="-316556" y="1628156"/>
              <a:chExt cx="10543619" cy="3222025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A4CBBD3-7B1F-4C71-88DE-E4AE18CE2F24}"/>
                  </a:ext>
                </a:extLst>
              </p:cNvPr>
              <p:cNvSpPr/>
              <p:nvPr/>
            </p:nvSpPr>
            <p:spPr>
              <a:xfrm>
                <a:off x="9523186" y="1628156"/>
                <a:ext cx="703877" cy="70387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</a:t>
                </a:r>
                <a:endPara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DCDB3C0-40F8-4C88-B17D-1C7900C1FA6F}"/>
                  </a:ext>
                </a:extLst>
              </p:cNvPr>
              <p:cNvSpPr txBox="1"/>
              <p:nvPr/>
            </p:nvSpPr>
            <p:spPr>
              <a:xfrm>
                <a:off x="-316556" y="2298028"/>
                <a:ext cx="4303154" cy="2552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2000" dirty="0">
                    <a:solidFill>
                      <a:schemeClr val="accent1"/>
                    </a:solidFill>
                    <a:latin typeface="Arial" panose="020B0604020202020204"/>
                  </a:rPr>
                  <a:t>The </a:t>
                </a:r>
                <a:r>
                  <a:rPr lang="fr-BE" sz="2000" dirty="0" err="1">
                    <a:solidFill>
                      <a:schemeClr val="accent1"/>
                    </a:solidFill>
                    <a:latin typeface="Arial" panose="020B0604020202020204"/>
                  </a:rPr>
                  <a:t>Commission’s</a:t>
                </a:r>
                <a:r>
                  <a:rPr lang="fr-BE" sz="2000" dirty="0">
                    <a:solidFill>
                      <a:schemeClr val="accent1"/>
                    </a:solidFill>
                    <a:latin typeface="Arial" panose="020B0604020202020204"/>
                  </a:rPr>
                  <a:t> </a:t>
                </a:r>
                <a:r>
                  <a:rPr lang="fr-BE" sz="2000" dirty="0" err="1">
                    <a:solidFill>
                      <a:schemeClr val="accent1"/>
                    </a:solidFill>
                    <a:latin typeface="Arial" panose="020B0604020202020204"/>
                  </a:rPr>
                  <a:t>leaked</a:t>
                </a:r>
                <a:r>
                  <a:rPr lang="fr-BE" sz="2000" dirty="0">
                    <a:solidFill>
                      <a:schemeClr val="accent1"/>
                    </a:solidFill>
                    <a:latin typeface="Arial" panose="020B0604020202020204"/>
                  </a:rPr>
                  <a:t> </a:t>
                </a:r>
                <a:r>
                  <a:rPr lang="fr-BE" sz="2000" dirty="0" err="1">
                    <a:solidFill>
                      <a:schemeClr val="accent1"/>
                    </a:solidFill>
                    <a:latin typeface="Arial" panose="020B0604020202020204"/>
                  </a:rPr>
                  <a:t>proposal</a:t>
                </a:r>
                <a:r>
                  <a:rPr lang="fr-BE" sz="2000" dirty="0">
                    <a:solidFill>
                      <a:schemeClr val="accent1"/>
                    </a:solidFill>
                    <a:latin typeface="Arial" panose="020B0604020202020204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BE" sz="800" dirty="0">
                  <a:solidFill>
                    <a:srgbClr val="008CCD"/>
                  </a:solidFill>
                  <a:latin typeface="Arial" panose="020B060402020202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Would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have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taxed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indirect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emissions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outside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Europe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while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we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face indirect </a:t>
                </a:r>
                <a:r>
                  <a:rPr kumimoji="0" lang="fr-BE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costs</a:t>
                </a:r>
                <a:r>
                  <a:rPr kumimoji="0" lang="fr-BE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8CCD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in Europe. </a:t>
                </a:r>
                <a:endParaRPr lang="fr-BE" sz="2000" dirty="0">
                  <a:solidFill>
                    <a:srgbClr val="008CCD"/>
                  </a:solidFill>
                  <a:latin typeface="Arial" panose="020B060402020202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Result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would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have been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fossil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fuel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produced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aluminium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paying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a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lower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tariff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</a:t>
                </a:r>
                <a:r>
                  <a:rPr lang="fr-BE" sz="2000" dirty="0" err="1">
                    <a:solidFill>
                      <a:srgbClr val="008CCD"/>
                    </a:solidFill>
                    <a:latin typeface="Arial" panose="020B0604020202020204"/>
                  </a:rPr>
                  <a:t>than</a:t>
                </a:r>
                <a:r>
                  <a:rPr lang="fr-BE" sz="2000" dirty="0">
                    <a:solidFill>
                      <a:srgbClr val="008CCD"/>
                    </a:solidFill>
                    <a:latin typeface="Arial" panose="020B0604020202020204"/>
                  </a:rPr>
                  <a:t> European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958EA27-D3F8-4F9F-ACB3-73FB9C9D3A7B}"/>
                </a:ext>
              </a:extLst>
            </p:cNvPr>
            <p:cNvCxnSpPr>
              <a:cxnSpLocks/>
            </p:cNvCxnSpPr>
            <p:nvPr/>
          </p:nvCxnSpPr>
          <p:spPr>
            <a:xfrm>
              <a:off x="4573898" y="1333945"/>
              <a:ext cx="0" cy="4542384"/>
            </a:xfrm>
            <a:prstGeom prst="line">
              <a:avLst/>
            </a:prstGeom>
            <a:ln w="381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15A0D4-92D6-49B5-92B8-F1BCA000CFED}"/>
                </a:ext>
              </a:extLst>
            </p:cNvPr>
            <p:cNvCxnSpPr>
              <a:cxnSpLocks/>
            </p:cNvCxnSpPr>
            <p:nvPr/>
          </p:nvCxnSpPr>
          <p:spPr>
            <a:xfrm>
              <a:off x="8321613" y="1412622"/>
              <a:ext cx="0" cy="4542384"/>
            </a:xfrm>
            <a:prstGeom prst="line">
              <a:avLst/>
            </a:prstGeom>
            <a:ln w="381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59BCAB5-FE9A-4DCA-AFC1-80B1FC5DFDF1}"/>
              </a:ext>
            </a:extLst>
          </p:cNvPr>
          <p:cNvSpPr/>
          <p:nvPr/>
        </p:nvSpPr>
        <p:spPr>
          <a:xfrm>
            <a:off x="1" y="5513537"/>
            <a:ext cx="12191998" cy="104285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/>
              <a:t> </a:t>
            </a:r>
            <a:r>
              <a:rPr lang="fr-BE" sz="2000" b="1" dirty="0" err="1"/>
              <a:t>Today</a:t>
            </a:r>
            <a:r>
              <a:rPr lang="fr-BE" sz="2000" b="1" dirty="0"/>
              <a:t>, I </a:t>
            </a:r>
            <a:r>
              <a:rPr lang="fr-BE" sz="2000" b="1" dirty="0" err="1"/>
              <a:t>am</a:t>
            </a:r>
            <a:r>
              <a:rPr lang="fr-BE" sz="2000" b="1" dirty="0"/>
              <a:t> </a:t>
            </a:r>
            <a:r>
              <a:rPr lang="fr-BE" sz="2000" b="1" dirty="0" err="1"/>
              <a:t>going</a:t>
            </a:r>
            <a:r>
              <a:rPr lang="fr-BE" sz="2000" b="1" dirty="0"/>
              <a:t> to focus on </a:t>
            </a:r>
            <a:r>
              <a:rPr lang="fr-BE" sz="2000" b="1" dirty="0" err="1"/>
              <a:t>comparing</a:t>
            </a:r>
            <a:r>
              <a:rPr lang="fr-BE" sz="2000" b="1" dirty="0"/>
              <a:t> the pros and cons of the </a:t>
            </a:r>
            <a:r>
              <a:rPr lang="fr-BE" sz="2000" b="1" dirty="0" err="1"/>
              <a:t>Chahim</a:t>
            </a:r>
            <a:r>
              <a:rPr lang="fr-BE" sz="2000" b="1" dirty="0"/>
              <a:t> </a:t>
            </a:r>
            <a:r>
              <a:rPr lang="fr-BE" sz="2000" b="1" dirty="0" err="1"/>
              <a:t>approach</a:t>
            </a:r>
            <a:r>
              <a:rPr lang="fr-BE" sz="2000" b="1" dirty="0"/>
              <a:t> </a:t>
            </a:r>
            <a:r>
              <a:rPr lang="fr-BE" sz="2000" b="1" dirty="0" err="1"/>
              <a:t>with</a:t>
            </a:r>
            <a:r>
              <a:rPr lang="fr-BE" sz="2000" b="1" dirty="0"/>
              <a:t> </a:t>
            </a:r>
            <a:r>
              <a:rPr lang="fr-BE" sz="2000" b="1" dirty="0" err="1"/>
              <a:t>maintaining</a:t>
            </a:r>
            <a:r>
              <a:rPr lang="fr-BE" sz="2000" b="1" dirty="0"/>
              <a:t> the </a:t>
            </a:r>
            <a:r>
              <a:rPr lang="fr-BE" sz="2000" b="1" dirty="0" err="1"/>
              <a:t>current</a:t>
            </a:r>
            <a:r>
              <a:rPr lang="fr-BE" sz="2000" b="1" dirty="0"/>
              <a:t> system </a:t>
            </a:r>
            <a:endParaRPr lang="en-BE" sz="2000" b="1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A121BA-BF92-46C9-95BD-FF59DD357B27}"/>
              </a:ext>
            </a:extLst>
          </p:cNvPr>
          <p:cNvGrpSpPr/>
          <p:nvPr/>
        </p:nvGrpSpPr>
        <p:grpSpPr>
          <a:xfrm>
            <a:off x="193623" y="2114063"/>
            <a:ext cx="6099348" cy="2928137"/>
            <a:chOff x="193623" y="2114063"/>
            <a:chExt cx="6099348" cy="292813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B8F2C92-A0DC-42EA-AF58-1D9EBCE3C18E}"/>
                </a:ext>
              </a:extLst>
            </p:cNvPr>
            <p:cNvCxnSpPr/>
            <p:nvPr/>
          </p:nvCxnSpPr>
          <p:spPr>
            <a:xfrm flipV="1">
              <a:off x="648629" y="2114063"/>
              <a:ext cx="3405634" cy="218049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B2947F-EED5-400A-9135-E7A8D817F2B3}"/>
                </a:ext>
              </a:extLst>
            </p:cNvPr>
            <p:cNvSpPr txBox="1"/>
            <p:nvPr/>
          </p:nvSpPr>
          <p:spPr>
            <a:xfrm>
              <a:off x="193623" y="4672868"/>
              <a:ext cx="609934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All accept that it doesn't make sense </a:t>
              </a:r>
              <a:endParaRPr lang="en-GB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id="{CA93F311-A2DE-4D7F-BFEB-464C4CAAEC8A}"/>
                </a:ext>
              </a:extLst>
            </p:cNvPr>
            <p:cNvSpPr/>
            <p:nvPr/>
          </p:nvSpPr>
          <p:spPr>
            <a:xfrm>
              <a:off x="1717147" y="4244794"/>
              <a:ext cx="484632" cy="357832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3865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906277-68C3-4E95-9462-FA2E60211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900" y="4343400"/>
            <a:ext cx="10060675" cy="762000"/>
          </a:xfrm>
        </p:spPr>
        <p:txBody>
          <a:bodyPr/>
          <a:lstStyle/>
          <a:p>
            <a:r>
              <a:rPr lang="en-GB" sz="2800" b="1" dirty="0">
                <a:solidFill>
                  <a:schemeClr val="bg1"/>
                </a:solidFill>
              </a:rPr>
              <a:t>The </a:t>
            </a:r>
            <a:r>
              <a:rPr lang="en-GB" sz="2800" b="1" dirty="0" err="1">
                <a:solidFill>
                  <a:schemeClr val="bg1"/>
                </a:solidFill>
              </a:rPr>
              <a:t>Chahim</a:t>
            </a:r>
            <a:r>
              <a:rPr lang="en-GB" sz="2800" b="1" dirty="0">
                <a:solidFill>
                  <a:schemeClr val="bg1"/>
                </a:solidFill>
              </a:rPr>
              <a:t>/Centre left proposal on </a:t>
            </a:r>
            <a:r>
              <a:rPr lang="en-GB" sz="2800" b="1" dirty="0" err="1">
                <a:solidFill>
                  <a:schemeClr val="bg1"/>
                </a:solidFill>
              </a:rPr>
              <a:t>indirects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C9839F-DACF-42DC-9E82-B5137952F3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911" y="6234112"/>
            <a:ext cx="792635" cy="2746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5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570709" y="358698"/>
            <a:ext cx="7483793" cy="545434"/>
          </a:xfrm>
          <a:prstGeom prst="rect">
            <a:avLst/>
          </a:prstGeom>
        </p:spPr>
        <p:txBody>
          <a:bodyPr wrap="square" lIns="0" tIns="0" rIns="675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Indirects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| What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Chahim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has proposed</a:t>
            </a:r>
            <a:endParaRPr kumimoji="0" lang="LID4096" sz="2800" b="1" i="0" u="none" strike="noStrike" kern="1200" cap="none" spc="0" normalizeH="0" baseline="0" noProof="0" dirty="0">
              <a:ln>
                <a:noFill/>
              </a:ln>
              <a:solidFill>
                <a:srgbClr val="5C819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80CD34-59AE-41A0-A910-D92758581C90}"/>
              </a:ext>
            </a:extLst>
          </p:cNvPr>
          <p:cNvGraphicFramePr>
            <a:graphicFrameLocks noGrp="1"/>
          </p:cNvGraphicFramePr>
          <p:nvPr/>
        </p:nvGraphicFramePr>
        <p:xfrm>
          <a:off x="142504" y="1134481"/>
          <a:ext cx="11922825" cy="5168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641">
                  <a:extLst>
                    <a:ext uri="{9D8B030D-6E8A-4147-A177-3AD203B41FA5}">
                      <a16:colId xmlns:a16="http://schemas.microsoft.com/office/drawing/2014/main" val="375346171"/>
                    </a:ext>
                  </a:extLst>
                </a:gridCol>
                <a:gridCol w="6745184">
                  <a:extLst>
                    <a:ext uri="{9D8B030D-6E8A-4147-A177-3AD203B41FA5}">
                      <a16:colId xmlns:a16="http://schemas.microsoft.com/office/drawing/2014/main" val="3216349140"/>
                    </a:ext>
                  </a:extLst>
                </a:gridCol>
              </a:tblGrid>
              <a:tr h="498757">
                <a:tc>
                  <a:txBody>
                    <a:bodyPr/>
                    <a:lstStyle/>
                    <a:p>
                      <a:pPr algn="ctr"/>
                      <a:r>
                        <a:rPr lang="fr-B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Main </a:t>
                      </a:r>
                      <a:r>
                        <a:rPr lang="fr-BE" sz="2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elements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fr-B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2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Methodology</a:t>
                      </a:r>
                      <a:r>
                        <a:rPr lang="fr-B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BE" sz="20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Amendment</a:t>
                      </a:r>
                      <a:r>
                        <a:rPr lang="fr-BE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125)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761135"/>
                  </a:ext>
                </a:extLst>
              </a:tr>
              <a:tr h="4446656">
                <a:tc>
                  <a:txBody>
                    <a:bodyPr/>
                    <a:lstStyle/>
                    <a:p>
                      <a:pPr marL="700088" marR="0" lvl="1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Include Indirect emissions in CBAM initial phase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(amt 8, 15, 22, 33, 101, 122)</a:t>
                      </a:r>
                    </a:p>
                    <a:p>
                      <a:pPr marL="700088" marR="0" lvl="1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Methodology for the COM to calculate indirect emissions via delegated acts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See next slide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(amt 125)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5C819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00088" marR="0" lvl="1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CBAM should replace compensation for indirect costs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5C819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(amt 3)</a:t>
                      </a:r>
                    </a:p>
                    <a:p>
                      <a:pPr marL="700088" marR="0" lvl="1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u="none" dirty="0">
                          <a:solidFill>
                            <a:schemeClr val="accent2"/>
                          </a:solidFill>
                          <a:latin typeface="+mn-lt"/>
                        </a:rPr>
                        <a:t>He also says </a:t>
                      </a:r>
                      <a:r>
                        <a:rPr lang="en-US" sz="1800" u="none" dirty="0" err="1">
                          <a:solidFill>
                            <a:schemeClr val="accent2"/>
                          </a:solidFill>
                          <a:latin typeface="+mn-lt"/>
                        </a:rPr>
                        <a:t>indirects</a:t>
                      </a:r>
                      <a:r>
                        <a:rPr lang="en-US" sz="1800" u="none" dirty="0">
                          <a:solidFill>
                            <a:schemeClr val="accent2"/>
                          </a:solidFill>
                          <a:latin typeface="+mn-lt"/>
                        </a:rPr>
                        <a:t> compensation “weakens the price signal to decarbonize</a:t>
                      </a:r>
                      <a:r>
                        <a:rPr lang="en-US" sz="1800" dirty="0">
                          <a:solidFill>
                            <a:srgbClr val="5C8193"/>
                          </a:solidFill>
                          <a:latin typeface="+mn-lt"/>
                        </a:rPr>
                        <a:t>” </a:t>
                      </a:r>
                      <a:r>
                        <a:rPr lang="en-US" sz="1600" dirty="0">
                          <a:solidFill>
                            <a:srgbClr val="5C8193"/>
                          </a:solidFill>
                          <a:latin typeface="+mn-lt"/>
                        </a:rPr>
                        <a:t>(amt 3)</a:t>
                      </a:r>
                    </a:p>
                    <a:p>
                      <a:pPr marL="9715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 disagree. See slide on </a:t>
                      </a:r>
                      <a:r>
                        <a:rPr kumimoji="0" lang="en-US" sz="1800" b="0" i="1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indirects</a:t>
                      </a:r>
                      <a:r>
                        <a:rPr kumimoji="0" lang="en-US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compensation </a:t>
                      </a:r>
                      <a:r>
                        <a:rPr kumimoji="0" lang="en-US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myths vs reality </a:t>
                      </a:r>
                      <a:endParaRPr kumimoji="0" lang="en-US" sz="18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8C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Proposed methodology says it should be based on the marginal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(amt 125)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2"/>
                          </a:solidFill>
                        </a:rPr>
                        <a:t>“[Indirect emissions are] to be calculated using the emission factor for electricity given in the implementing act pursuant to Article 7. </a:t>
                      </a:r>
                    </a:p>
                    <a:p>
                      <a:pPr marL="8890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solidFill>
                            <a:schemeClr val="tx2"/>
                          </a:solidFill>
                        </a:rPr>
                        <a:t>Where offsite power is consumed, the annual average emissions intensity of the marginal or other price-setting generator in the relevant electricity market shall be used. Where such data are not available, the average emissions intensity of </a:t>
                      </a:r>
                      <a:r>
                        <a:rPr lang="en-US" sz="1600" i="1" dirty="0" err="1">
                          <a:solidFill>
                            <a:schemeClr val="tx2"/>
                          </a:solidFill>
                        </a:rPr>
                        <a:t>fossilfuel</a:t>
                      </a:r>
                      <a:r>
                        <a:rPr lang="en-US" sz="1600" i="1" dirty="0">
                          <a:solidFill>
                            <a:schemeClr val="tx2"/>
                          </a:solidFill>
                        </a:rPr>
                        <a:t> based generation plants in the relevant power market supplying the producing installation shall be used instead.”</a:t>
                      </a:r>
                    </a:p>
                    <a:p>
                      <a:pPr marL="3746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8CC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 Commission to further develop the methodology via delegated acts </a:t>
                      </a:r>
                      <a:r>
                        <a:rPr kumimoji="0" lang="en-US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(amt 27)</a:t>
                      </a:r>
                    </a:p>
                    <a:p>
                      <a:pPr marL="374650" marR="0" lvl="0" indent="-28575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8CC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84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7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E4AC31-0526-4D5E-9749-155DE63F0C06}"/>
              </a:ext>
            </a:extLst>
          </p:cNvPr>
          <p:cNvSpPr/>
          <p:nvPr/>
        </p:nvSpPr>
        <p:spPr>
          <a:xfrm>
            <a:off x="201838" y="2196790"/>
            <a:ext cx="2753235" cy="4092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81A80E-E70D-408C-9F90-1769F05B18AC}"/>
              </a:ext>
            </a:extLst>
          </p:cNvPr>
          <p:cNvSpPr/>
          <p:nvPr/>
        </p:nvSpPr>
        <p:spPr>
          <a:xfrm>
            <a:off x="3228932" y="2196790"/>
            <a:ext cx="2753235" cy="409249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E8985B3-7421-42FA-B9DC-7D547BCEE035}"/>
              </a:ext>
            </a:extLst>
          </p:cNvPr>
          <p:cNvSpPr/>
          <p:nvPr/>
        </p:nvSpPr>
        <p:spPr>
          <a:xfrm>
            <a:off x="6256026" y="2196790"/>
            <a:ext cx="2753235" cy="4092498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D50296-9BFC-4CDA-930F-87087D4DC5AC}"/>
              </a:ext>
            </a:extLst>
          </p:cNvPr>
          <p:cNvSpPr/>
          <p:nvPr/>
        </p:nvSpPr>
        <p:spPr>
          <a:xfrm>
            <a:off x="9297988" y="2196790"/>
            <a:ext cx="2753235" cy="40924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E2298-F039-4479-90F3-BE114214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03CFD-E62C-4690-BC9F-8A4E068FDDED}"/>
              </a:ext>
            </a:extLst>
          </p:cNvPr>
          <p:cNvSpPr txBox="1">
            <a:spLocks/>
          </p:cNvSpPr>
          <p:nvPr/>
        </p:nvSpPr>
        <p:spPr>
          <a:xfrm>
            <a:off x="603282" y="414030"/>
            <a:ext cx="11689079" cy="545434"/>
          </a:xfrm>
          <a:prstGeom prst="rect">
            <a:avLst/>
          </a:prstGeom>
        </p:spPr>
        <p:txBody>
          <a:bodyPr wrap="square" lIns="0" tIns="0" rIns="6750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Drawbacks of Chahim’s proposed Methodology 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srgbClr val="5C819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BA037-2D14-449E-8B34-9B93D33B57E7}"/>
              </a:ext>
            </a:extLst>
          </p:cNvPr>
          <p:cNvSpPr txBox="1"/>
          <p:nvPr/>
        </p:nvSpPr>
        <p:spPr>
          <a:xfrm>
            <a:off x="5909545" y="6461497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original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texts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the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annex</a:t>
            </a:r>
            <a:r>
              <a:rPr kumimoji="0" lang="fr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E1808-E6FF-46BC-ABE1-66D25266A7E7}"/>
              </a:ext>
            </a:extLst>
          </p:cNvPr>
          <p:cNvSpPr/>
          <p:nvPr/>
        </p:nvSpPr>
        <p:spPr>
          <a:xfrm>
            <a:off x="0" y="1064278"/>
            <a:ext cx="12192000" cy="8871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281AC4-B1EB-4B9B-B916-3A23A57BD639}"/>
              </a:ext>
            </a:extLst>
          </p:cNvPr>
          <p:cNvSpPr txBox="1"/>
          <p:nvPr/>
        </p:nvSpPr>
        <p:spPr>
          <a:xfrm>
            <a:off x="502921" y="1138763"/>
            <a:ext cx="11340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attempt at addressing indirect costs instead of emissions. This is an improvement.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However, the methodology has major weaknesses;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6D617C-D921-4F52-805F-8D7E3092A15B}"/>
              </a:ext>
            </a:extLst>
          </p:cNvPr>
          <p:cNvSpPr/>
          <p:nvPr/>
        </p:nvSpPr>
        <p:spPr>
          <a:xfrm>
            <a:off x="1224454" y="2421729"/>
            <a:ext cx="708001" cy="708001"/>
          </a:xfrm>
          <a:prstGeom prst="ellipse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CC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804659-06C4-49A1-BD30-4B90175DCA7C}"/>
              </a:ext>
            </a:extLst>
          </p:cNvPr>
          <p:cNvSpPr/>
          <p:nvPr/>
        </p:nvSpPr>
        <p:spPr>
          <a:xfrm>
            <a:off x="4251548" y="2421728"/>
            <a:ext cx="708001" cy="708001"/>
          </a:xfrm>
          <a:prstGeom prst="ellipse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1B5B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7BFF0B-30D5-45EE-AF7F-5724EB9BDB9A}"/>
              </a:ext>
            </a:extLst>
          </p:cNvPr>
          <p:cNvSpPr/>
          <p:nvPr/>
        </p:nvSpPr>
        <p:spPr>
          <a:xfrm>
            <a:off x="7278642" y="2421727"/>
            <a:ext cx="708001" cy="708001"/>
          </a:xfrm>
          <a:prstGeom prst="ellipse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5C8193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5FA4DA-6763-48B6-99A0-BCA44A7F09A3}"/>
              </a:ext>
            </a:extLst>
          </p:cNvPr>
          <p:cNvSpPr/>
          <p:nvPr/>
        </p:nvSpPr>
        <p:spPr>
          <a:xfrm>
            <a:off x="10320604" y="2421729"/>
            <a:ext cx="708001" cy="708001"/>
          </a:xfrm>
          <a:prstGeom prst="ellipse">
            <a:avLst/>
          </a:prstGeom>
          <a:solidFill>
            <a:srgbClr val="EDF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8CC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1F82E6-36F0-41D4-A86C-02D4997F7EFE}"/>
              </a:ext>
            </a:extLst>
          </p:cNvPr>
          <p:cNvSpPr txBox="1"/>
          <p:nvPr/>
        </p:nvSpPr>
        <p:spPr>
          <a:xfrm>
            <a:off x="352378" y="3149967"/>
            <a:ext cx="24521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 equivalent to EU “price setter” or “marginal producer” is non-existent most other countries, as they do no have integrated electricity markets the same way the EU does. Our market is rather unique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3C0146-55AC-4D68-BD23-1F6C6B2F5F0C}"/>
              </a:ext>
            </a:extLst>
          </p:cNvPr>
          <p:cNvSpPr txBox="1"/>
          <p:nvPr/>
        </p:nvSpPr>
        <p:spPr>
          <a:xfrm>
            <a:off x="3437464" y="3283150"/>
            <a:ext cx="24720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China, Russia, Canada either rely extensively on captive power and/or has regional power markets, creating large variances in potential factors even within countries.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52412A-7060-426F-8AC3-A387301954BD}"/>
              </a:ext>
            </a:extLst>
          </p:cNvPr>
          <p:cNvSpPr txBox="1"/>
          <p:nvPr/>
        </p:nvSpPr>
        <p:spPr>
          <a:xfrm>
            <a:off x="5687122" y="3328422"/>
            <a:ext cx="3434574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Reduced possibility of individual assessments. This decreases the possibility of resource shuffling within a country. However, preventing individual assessments is not possible under WTO rules (See next slide for more details)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CA14A-3E6E-46A2-9559-021FA037B37B}"/>
              </a:ext>
            </a:extLst>
          </p:cNvPr>
          <p:cNvSpPr txBox="1"/>
          <p:nvPr/>
        </p:nvSpPr>
        <p:spPr>
          <a:xfrm>
            <a:off x="9691504" y="3375057"/>
            <a:ext cx="21514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Since all importers to Europe will be treated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e same, there would be no longer a climate justification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12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EB783-528F-4B6F-B2A1-17B5DE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79" y="309452"/>
            <a:ext cx="10847908" cy="727245"/>
          </a:xfrm>
        </p:spPr>
        <p:txBody>
          <a:bodyPr/>
          <a:lstStyle/>
          <a:p>
            <a:r>
              <a:rPr lang="fr-BE" sz="3200" dirty="0" err="1"/>
              <a:t>Individual</a:t>
            </a:r>
            <a:r>
              <a:rPr lang="fr-BE" sz="3200" dirty="0"/>
              <a:t> </a:t>
            </a:r>
            <a:r>
              <a:rPr lang="fr-BE" sz="3200" dirty="0" err="1"/>
              <a:t>assessment</a:t>
            </a:r>
            <a:r>
              <a:rPr lang="fr-BE" sz="3200" dirty="0"/>
              <a:t> – </a:t>
            </a:r>
            <a:r>
              <a:rPr lang="fr-BE" sz="3200" dirty="0" err="1"/>
              <a:t>mandated</a:t>
            </a:r>
            <a:r>
              <a:rPr lang="fr-BE" sz="3200" dirty="0"/>
              <a:t> </a:t>
            </a:r>
            <a:r>
              <a:rPr lang="fr-BE" sz="3200" dirty="0" err="1"/>
              <a:t>under</a:t>
            </a:r>
            <a:r>
              <a:rPr lang="fr-BE" sz="3200" dirty="0"/>
              <a:t> WTO?</a:t>
            </a:r>
            <a:endParaRPr lang="en-GB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95FF47-4CD1-4D7F-9C8F-333F90ECE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Pg.</a:t>
            </a:r>
            <a:fld id="{697EEA80-4864-8244-975C-B3367BB7ED10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6B618F-D546-4D3E-85FF-AFC5899CC959}"/>
              </a:ext>
            </a:extLst>
          </p:cNvPr>
          <p:cNvGrpSpPr/>
          <p:nvPr/>
        </p:nvGrpSpPr>
        <p:grpSpPr>
          <a:xfrm>
            <a:off x="227026" y="839163"/>
            <a:ext cx="11672861" cy="4730364"/>
            <a:chOff x="194548" y="964521"/>
            <a:chExt cx="11672861" cy="47303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7BC507-57BC-46B4-A62A-311A1188A8F3}"/>
                </a:ext>
              </a:extLst>
            </p:cNvPr>
            <p:cNvGrpSpPr/>
            <p:nvPr/>
          </p:nvGrpSpPr>
          <p:grpSpPr>
            <a:xfrm>
              <a:off x="194548" y="964521"/>
              <a:ext cx="11672861" cy="4730364"/>
              <a:chOff x="194548" y="964521"/>
              <a:chExt cx="11672861" cy="4730364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C87D07-73D9-4401-AEAF-D07EC378EFF7}"/>
                  </a:ext>
                </a:extLst>
              </p:cNvPr>
              <p:cNvSpPr/>
              <p:nvPr/>
            </p:nvSpPr>
            <p:spPr>
              <a:xfrm>
                <a:off x="194548" y="964521"/>
                <a:ext cx="11661569" cy="10555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D1B1B77-77EE-44EA-9744-97648F39AA9D}"/>
                  </a:ext>
                </a:extLst>
              </p:cNvPr>
              <p:cNvSpPr/>
              <p:nvPr/>
            </p:nvSpPr>
            <p:spPr>
              <a:xfrm>
                <a:off x="197112" y="2026155"/>
                <a:ext cx="11661569" cy="147732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20889A1-C009-4172-845E-E1A6D1BD73A5}"/>
                  </a:ext>
                </a:extLst>
              </p:cNvPr>
              <p:cNvSpPr/>
              <p:nvPr/>
            </p:nvSpPr>
            <p:spPr>
              <a:xfrm>
                <a:off x="205840" y="3520396"/>
                <a:ext cx="11661569" cy="2174489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803055-C7EA-4901-871C-E69366AA7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300" t="57723" r="13201" b="28781"/>
            <a:stretch/>
          </p:blipFill>
          <p:spPr>
            <a:xfrm>
              <a:off x="4701245" y="1035772"/>
              <a:ext cx="6748042" cy="9255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8BEED8-CA09-4E30-A5C2-DBC3D4FC49E0}"/>
                </a:ext>
              </a:extLst>
            </p:cNvPr>
            <p:cNvSpPr txBox="1"/>
            <p:nvPr/>
          </p:nvSpPr>
          <p:spPr>
            <a:xfrm>
              <a:off x="601379" y="1073043"/>
              <a:ext cx="395853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CCD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COM proposal article 7(3) – the importer may choose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8CC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3642530-63F9-4F24-B34C-F94431588D4F}"/>
                </a:ext>
              </a:extLst>
            </p:cNvPr>
            <p:cNvGrpSpPr/>
            <p:nvPr/>
          </p:nvGrpSpPr>
          <p:grpSpPr>
            <a:xfrm>
              <a:off x="4709900" y="2113321"/>
              <a:ext cx="6844791" cy="1268209"/>
              <a:chOff x="1262361" y="2841144"/>
              <a:chExt cx="8385976" cy="148125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E928257-3476-487A-9E6E-21130EF3DE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31399" t="46179" r="12790" b="35356"/>
              <a:stretch/>
            </p:blipFill>
            <p:spPr>
              <a:xfrm>
                <a:off x="1262361" y="2841144"/>
                <a:ext cx="8385976" cy="1481254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FA5F11B-612B-4094-AE5C-EA64F340B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41113" y="3593852"/>
                <a:ext cx="161476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6ABDEDE-4C4F-416C-857E-AD4D998BD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048" y="3802009"/>
                <a:ext cx="79598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85F9C1A-71F1-4CDD-981D-807481A24C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048" y="4061646"/>
                <a:ext cx="795982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A7C9D77-1596-4649-A432-A21A17DFAD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96048" y="4322398"/>
                <a:ext cx="395653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82D456-1187-455A-8A6E-3F70A2BBBA42}"/>
                </a:ext>
              </a:extLst>
            </p:cNvPr>
            <p:cNvSpPr txBox="1"/>
            <p:nvPr/>
          </p:nvSpPr>
          <p:spPr>
            <a:xfrm>
              <a:off x="498891" y="2089571"/>
              <a:ext cx="395853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1B5B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COM impact assessment (page 10) gives a clear climate justification for the possibility of individual assessments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1B5B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37137B4-E1FF-4C17-8631-CA6571073C85}"/>
                </a:ext>
              </a:extLst>
            </p:cNvPr>
            <p:cNvGrpSpPr/>
            <p:nvPr/>
          </p:nvGrpSpPr>
          <p:grpSpPr>
            <a:xfrm>
              <a:off x="4146080" y="3586628"/>
              <a:ext cx="7655902" cy="2027503"/>
              <a:chOff x="4970035" y="1477615"/>
              <a:chExt cx="7672040" cy="230223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43EF359-5880-47F2-8BCC-72F956C49F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6342" t="45789" r="10732" b="20641"/>
              <a:stretch/>
            </p:blipFill>
            <p:spPr>
              <a:xfrm>
                <a:off x="4970035" y="1477615"/>
                <a:ext cx="7672040" cy="2302239"/>
              </a:xfrm>
              <a:prstGeom prst="rect">
                <a:avLst/>
              </a:prstGeom>
            </p:spPr>
          </p:pic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40A8BE2-24A4-45F6-9DCC-B82517DAB6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2097" y="1681885"/>
                <a:ext cx="64581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2306484F-E189-4ED2-BD08-52AE07E5ED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248" y="1856589"/>
                <a:ext cx="349190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944699-D8DF-4EEE-9AB8-EEBC1C2B5A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248" y="2814904"/>
                <a:ext cx="64581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15B39AF-73C7-4E02-B1CB-8E5A0B689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4156" y="2627225"/>
                <a:ext cx="199606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58711C3-A227-43A4-8DB5-6F4CC56375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3248" y="3031227"/>
                <a:ext cx="64581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29A4EB4-206D-4853-8A32-E3A98AB09B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2987" y="3217080"/>
                <a:ext cx="6458127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5F9B97E-8754-4337-9206-ABEC2F1E23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96701" y="3392941"/>
                <a:ext cx="1194753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C0D689D-BA89-41F1-B2F8-6DA692BECFDD}"/>
                </a:ext>
              </a:extLst>
            </p:cNvPr>
            <p:cNvSpPr txBox="1"/>
            <p:nvPr/>
          </p:nvSpPr>
          <p:spPr>
            <a:xfrm>
              <a:off x="515479" y="3878105"/>
              <a:ext cx="3759638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COM impact assessment (page 11) provides the WTO justification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  <a:sym typeface="Wingdings" panose="05000000000000000000" pitchFamily="2" charset="2"/>
                </a:rPr>
                <a:t>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C819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you cannot treat import products less favorable that domestic products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C819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CA4878C-4529-4BE9-8DF6-FF921691C530}"/>
              </a:ext>
            </a:extLst>
          </p:cNvPr>
          <p:cNvSpPr/>
          <p:nvPr/>
        </p:nvSpPr>
        <p:spPr>
          <a:xfrm>
            <a:off x="0" y="5539193"/>
            <a:ext cx="12192000" cy="982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538D9E-B143-46D0-9681-B0DC1BB6D171}"/>
              </a:ext>
            </a:extLst>
          </p:cNvPr>
          <p:cNvSpPr txBox="1"/>
          <p:nvPr/>
        </p:nvSpPr>
        <p:spPr>
          <a:xfrm>
            <a:off x="227026" y="5664551"/>
            <a:ext cx="1167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conclude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that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preventing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assesments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indirects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will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not </a:t>
            </a:r>
            <a:r>
              <a:rPr kumimoji="0" lang="fr-B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</a:t>
            </a:r>
            <a:r>
              <a:rPr kumimoji="0" lang="fr-B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possible (Not WTO compatible)</a:t>
            </a:r>
            <a:endParaRPr kumimoji="0" lang="en-B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966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Gn4iR8T9y2mzRhD1qlSQ"/>
</p:tagLst>
</file>

<file path=ppt/theme/theme1.xml><?xml version="1.0" encoding="utf-8"?>
<a:theme xmlns:a="http://schemas.openxmlformats.org/drawingml/2006/main" name="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0.xml><?xml version="1.0" encoding="utf-8"?>
<a:theme xmlns:a="http://schemas.openxmlformats.org/drawingml/2006/main" name="7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1.xml><?xml version="1.0" encoding="utf-8"?>
<a:theme xmlns:a="http://schemas.openxmlformats.org/drawingml/2006/main" name="8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12.xml><?xml version="1.0" encoding="utf-8"?>
<a:theme xmlns:a="http://schemas.openxmlformats.org/drawingml/2006/main" name="2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13.xml><?xml version="1.0" encoding="utf-8"?>
<a:theme xmlns:a="http://schemas.openxmlformats.org/drawingml/2006/main" name="Hydro Theme">
  <a:themeElements>
    <a:clrScheme name="Hydro 2020 new palette">
      <a:dk1>
        <a:srgbClr val="000000"/>
      </a:dk1>
      <a:lt1>
        <a:srgbClr val="FFFFFF"/>
      </a:lt1>
      <a:dk2>
        <a:srgbClr val="444D55"/>
      </a:dk2>
      <a:lt2>
        <a:srgbClr val="8C8C8C"/>
      </a:lt2>
      <a:accent1>
        <a:srgbClr val="444D55"/>
      </a:accent1>
      <a:accent2>
        <a:srgbClr val="8A98A2"/>
      </a:accent2>
      <a:accent3>
        <a:srgbClr val="43807A"/>
      </a:accent3>
      <a:accent4>
        <a:srgbClr val="AF9E8B"/>
      </a:accent4>
      <a:accent5>
        <a:srgbClr val="784867"/>
      </a:accent5>
      <a:accent6>
        <a:srgbClr val="B95946"/>
      </a:accent6>
      <a:hlink>
        <a:srgbClr val="768692"/>
      </a:hlink>
      <a:folHlink>
        <a:srgbClr val="444D55"/>
      </a:folHlink>
    </a:clrScheme>
    <a:fontScheme name="Hydro">
      <a:majorFont>
        <a:latin typeface="Ivar Display Hydr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ydro - Extended.potx" id="{BCC065BD-212F-484A-8D2B-99506D1F897B}" vid="{6DFF1E2E-835D-4855-B05D-4AB133C409C5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 EM Cov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0EE32D23-DB8C-3948-A790-06AABB49F4C6}"/>
    </a:ext>
  </a:extLst>
</a:theme>
</file>

<file path=ppt/theme/theme3.xml><?xml version="1.0" encoding="utf-8"?>
<a:theme xmlns:a="http://schemas.openxmlformats.org/drawingml/2006/main" name="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4.xml><?xml version="1.0" encoding="utf-8"?>
<a:theme xmlns:a="http://schemas.openxmlformats.org/drawingml/2006/main" name="4 EM Final Pages">
  <a:themeElements>
    <a:clrScheme name="Custom 3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FFFFFF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2A405F22-39E6-9A45-9510-2EE70568E429}"/>
    </a:ext>
  </a:extLst>
</a:theme>
</file>

<file path=ppt/theme/theme5.xml><?xml version="1.0" encoding="utf-8"?>
<a:theme xmlns:a="http://schemas.openxmlformats.org/drawingml/2006/main" name="1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6.xml><?xml version="1.0" encoding="utf-8"?>
<a:theme xmlns:a="http://schemas.openxmlformats.org/drawingml/2006/main" name="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7.xml><?xml version="1.0" encoding="utf-8"?>
<a:theme xmlns:a="http://schemas.openxmlformats.org/drawingml/2006/main" name="12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ppt/theme/theme8.xml><?xml version="1.0" encoding="utf-8"?>
<a:theme xmlns:a="http://schemas.openxmlformats.org/drawingml/2006/main" name="1_3 EM Chapter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92C7A78D-283E-9E4C-8184-00CE70CEEC08}"/>
    </a:ext>
  </a:extLst>
</a:theme>
</file>

<file path=ppt/theme/theme9.xml><?xml version="1.0" encoding="utf-8"?>
<a:theme xmlns:a="http://schemas.openxmlformats.org/drawingml/2006/main" name="17_2 EM Standard Pages">
  <a:themeElements>
    <a:clrScheme name="Eurometaux Colours">
      <a:dk1>
        <a:srgbClr val="000000"/>
      </a:dk1>
      <a:lt1>
        <a:srgbClr val="FFFFFF"/>
      </a:lt1>
      <a:dk2>
        <a:srgbClr val="5C8193"/>
      </a:dk2>
      <a:lt2>
        <a:srgbClr val="EDF1F4"/>
      </a:lt2>
      <a:accent1>
        <a:srgbClr val="01B5B3"/>
      </a:accent1>
      <a:accent2>
        <a:srgbClr val="008CCD"/>
      </a:accent2>
      <a:accent3>
        <a:srgbClr val="9DB3BE"/>
      </a:accent3>
      <a:accent4>
        <a:srgbClr val="CCF0EF"/>
      </a:accent4>
      <a:accent5>
        <a:srgbClr val="BEE1F1"/>
      </a:accent5>
      <a:accent6>
        <a:srgbClr val="00919F"/>
      </a:accent6>
      <a:hlink>
        <a:srgbClr val="01B5B3"/>
      </a:hlink>
      <a:folHlink>
        <a:srgbClr val="008CC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Template V4" id="{E1E53513-0DE7-C14B-96E9-83B542354404}" vid="{B0832A6F-39E5-9946-BEA4-B8D4764700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6B0907321B946AA75AE14F4BA08FB" ma:contentTypeVersion="4" ma:contentTypeDescription="Create a new document." ma:contentTypeScope="" ma:versionID="530a48936c26d19f5118cc84cb006ca7">
  <xsd:schema xmlns:xsd="http://www.w3.org/2001/XMLSchema" xmlns:xs="http://www.w3.org/2001/XMLSchema" xmlns:p="http://schemas.microsoft.com/office/2006/metadata/properties" xmlns:ns3="5def8d43-d003-4ba3-9e40-a93af7fe546e" targetNamespace="http://schemas.microsoft.com/office/2006/metadata/properties" ma:root="true" ma:fieldsID="bde9af7275d76ca02244b803fe097336" ns3:_="">
    <xsd:import namespace="5def8d43-d003-4ba3-9e40-a93af7fe54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f8d43-d003-4ba3-9e40-a93af7fe5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9310F-8FA7-4488-8479-34615532C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9A609-F84D-4895-A04D-499F16DBA58A}">
  <ds:schemaRefs>
    <ds:schemaRef ds:uri="http://schemas.microsoft.com/office/2006/documentManagement/types"/>
    <ds:schemaRef ds:uri="5def8d43-d003-4ba3-9e40-a93af7fe546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1DF937-3B76-4DE2-897C-5BEEFAAC5E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ef8d43-d003-4ba3-9e40-a93af7fe5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1477</Words>
  <Application>Microsoft Office PowerPoint</Application>
  <PresentationFormat>Widescreen</PresentationFormat>
  <Paragraphs>132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.AppleSystemUIFont</vt:lpstr>
      <vt:lpstr>Arial</vt:lpstr>
      <vt:lpstr>Calibri</vt:lpstr>
      <vt:lpstr>Ivar Display Hydro</vt:lpstr>
      <vt:lpstr>Wingdings</vt:lpstr>
      <vt:lpstr>2 EM Standard Pages</vt:lpstr>
      <vt:lpstr>1 EM Cover Pages</vt:lpstr>
      <vt:lpstr>3 EM Chapter Pages</vt:lpstr>
      <vt:lpstr>4 EM Final Pages</vt:lpstr>
      <vt:lpstr>1_2 EM Standard Pages</vt:lpstr>
      <vt:lpstr>2_2 EM Standard Pages</vt:lpstr>
      <vt:lpstr>12_2 EM Standard Pages</vt:lpstr>
      <vt:lpstr>1_3 EM Chapter Pages</vt:lpstr>
      <vt:lpstr>17_2 EM Standard Pages</vt:lpstr>
      <vt:lpstr>7_2 EM Standard Pages</vt:lpstr>
      <vt:lpstr>8_2 EM Standard Pages</vt:lpstr>
      <vt:lpstr>2_3 EM Chapter Pages</vt:lpstr>
      <vt:lpstr>Hydro Theme</vt:lpstr>
      <vt:lpstr>think-cell Slide</vt:lpstr>
      <vt:lpstr>CBAM &amp; indirect emissions – Our Assessment </vt:lpstr>
      <vt:lpstr>Our Key Messages for Today </vt:lpstr>
      <vt:lpstr>Why? - due to our electricty market design a CBAM on indirect emissions is ineffective for both climate and carbon leakage</vt:lpstr>
      <vt:lpstr>Scope 2: Comparing the Main Options Under Discussion</vt:lpstr>
      <vt:lpstr>CBAM &amp; Scope 2: The 3 Main Options on the Table</vt:lpstr>
      <vt:lpstr>The Chahim/Centre left proposal on indirects</vt:lpstr>
      <vt:lpstr>PowerPoint Presentation</vt:lpstr>
      <vt:lpstr>PowerPoint Presentation</vt:lpstr>
      <vt:lpstr>Individual assessment – mandated under WTO?</vt:lpstr>
      <vt:lpstr>Indirects: CBAM import charge will differ from EU CO2 costs </vt:lpstr>
      <vt:lpstr>CBAM on indirect emissions will have negative climate impacts…</vt:lpstr>
      <vt:lpstr>Conclusion</vt:lpstr>
      <vt:lpstr>Our policy request </vt:lpstr>
      <vt:lpstr>Indirects Compensation: Myths vs Industry Reality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CBAM &amp; indirect emissions – Our Assessment</dc:title>
  <dc:creator>Jostein Røynesdal</dc:creator>
  <cp:lastModifiedBy>Aida Garcia Rodriguez</cp:lastModifiedBy>
  <cp:revision>20</cp:revision>
  <dcterms:created xsi:type="dcterms:W3CDTF">2022-01-31T20:39:56Z</dcterms:created>
  <dcterms:modified xsi:type="dcterms:W3CDTF">2022-03-02T13:25:01Z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unterpart">
    <vt:lpwstr/>
  </property>
  <property fmtid="{D5CDD505-2E9C-101B-9397-08002B2CF9AE}" pid="3" name="ContentTypeId">
    <vt:lpwstr>0x0101008696B0907321B946AA75AE14F4BA08FB</vt:lpwstr>
  </property>
</Properties>
</file>