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handoutMasterIdLst>
    <p:handoutMasterId r:id="rId7"/>
  </p:handoutMasterIdLst>
  <p:sldIdLst>
    <p:sldId id="319" r:id="rId2"/>
    <p:sldId id="454" r:id="rId3"/>
    <p:sldId id="455" r:id="rId4"/>
    <p:sldId id="3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Cosbey" initials="AC" lastIdx="14" clrIdx="0">
    <p:extLst>
      <p:ext uri="{19B8F6BF-5375-455C-9EA6-DF929625EA0E}">
        <p15:presenceInfo xmlns:p15="http://schemas.microsoft.com/office/powerpoint/2012/main" userId="Aaron Cosbey" providerId="None"/>
      </p:ext>
    </p:extLst>
  </p:cmAuthor>
  <p:cmAuthor id="2" name="Michael Mehling" initials="MM" lastIdx="15" clrIdx="1">
    <p:extLst>
      <p:ext uri="{19B8F6BF-5375-455C-9EA6-DF929625EA0E}">
        <p15:presenceInfo xmlns:p15="http://schemas.microsoft.com/office/powerpoint/2012/main" userId="S::mmehling@mit.edu::e4ed2cc9-18ab-4f00-a115-98189ff799f1" providerId="AD"/>
      </p:ext>
    </p:extLst>
  </p:cmAuthor>
  <p:cmAuthor id="3" name="Alexandra Maratou" initials="AM" lastIdx="7" clrIdx="2">
    <p:extLst>
      <p:ext uri="{19B8F6BF-5375-455C-9EA6-DF929625EA0E}">
        <p15:presenceInfo xmlns:p15="http://schemas.microsoft.com/office/powerpoint/2012/main" userId="737a500b48d8aac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0D0"/>
    <a:srgbClr val="EAF0D4"/>
    <a:srgbClr val="FBE9CB"/>
    <a:srgbClr val="FBF0CE"/>
    <a:srgbClr val="EFF0C7"/>
    <a:srgbClr val="87AE96"/>
    <a:srgbClr val="377B51"/>
    <a:srgbClr val="2E6743"/>
    <a:srgbClr val="4AA56D"/>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75"/>
    <p:restoredTop sz="96327"/>
  </p:normalViewPr>
  <p:slideViewPr>
    <p:cSldViewPr snapToGrid="0" snapToObjects="1">
      <p:cViewPr varScale="1">
        <p:scale>
          <a:sx n="124" d="100"/>
          <a:sy n="124" d="100"/>
        </p:scale>
        <p:origin x="272" y="16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7" d="100"/>
          <a:sy n="97" d="100"/>
        </p:scale>
        <p:origin x="18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28EA5-3B57-EB45-AB9E-A048054F959C}" type="datetimeFigureOut">
              <a:rPr lang="en-GB" smtClean="0"/>
              <a:t>24/02/2022</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A37D-2FDE-F047-A814-B89AF3CAA999}" type="datetimeFigureOut">
              <a:rPr lang="en-GB" smtClean="0"/>
              <a:t>24/02/2022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Assembly Bill No. 398 (https://</a:t>
            </a:r>
            <a:r>
              <a:rPr lang="en-GB" sz="1200" kern="1200" dirty="0" err="1">
                <a:solidFill>
                  <a:schemeClr val="tx1"/>
                </a:solidFill>
                <a:effectLst/>
                <a:latin typeface="+mn-lt"/>
                <a:ea typeface="+mn-ea"/>
                <a:cs typeface="+mn-cs"/>
              </a:rPr>
              <a:t>leginfo.legislature.ca.gov</a:t>
            </a:r>
            <a:r>
              <a:rPr lang="en-GB" sz="1200" kern="1200" dirty="0">
                <a:solidFill>
                  <a:schemeClr val="tx1"/>
                </a:solidFill>
                <a:effectLst/>
                <a:latin typeface="+mn-lt"/>
                <a:ea typeface="+mn-ea"/>
                <a:cs typeface="+mn-cs"/>
              </a:rPr>
              <a:t>/faces/</a:t>
            </a:r>
            <a:r>
              <a:rPr lang="en-GB" sz="1200" kern="1200" dirty="0" err="1">
                <a:solidFill>
                  <a:schemeClr val="tx1"/>
                </a:solidFill>
                <a:effectLst/>
                <a:latin typeface="+mn-lt"/>
                <a:ea typeface="+mn-ea"/>
                <a:cs typeface="+mn-cs"/>
              </a:rPr>
              <a:t>billTextClient.xhtml?bill_id</a:t>
            </a:r>
            <a:r>
              <a:rPr lang="en-GB" sz="1200" kern="1200" dirty="0">
                <a:solidFill>
                  <a:schemeClr val="tx1"/>
                </a:solidFill>
                <a:effectLst/>
                <a:latin typeface="+mn-lt"/>
                <a:ea typeface="+mn-ea"/>
                <a:cs typeface="+mn-cs"/>
              </a:rPr>
              <a:t>=201720180AB398)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CHAPTER </a:t>
            </a:r>
            <a:r>
              <a:rPr lang="en-GB" sz="1200" kern="1200" dirty="0">
                <a:solidFill>
                  <a:schemeClr val="tx1"/>
                </a:solidFill>
                <a:effectLst/>
                <a:latin typeface="+mn-lt"/>
                <a:ea typeface="+mn-ea"/>
                <a:cs typeface="+mn-cs"/>
              </a:rPr>
              <a:t>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act to amend, repeal, and add Sections 38501, 38562, and 38594 of, and to add and repeal Sections 38505.5, 38590.1, 38591.1, 38591.2, 38591.3, 38592.5, and 38592.6 of, the Health and Safety Code, to add Section 4213.05 to, to add Article 3 (commencing with Section 4229) to Chapter 1.5 of Part 2 of Division 4 of, and to repeal Chapter 1.5 (commencing with Section 4210) of Part 2 of Division 4 of, the Public Resources Code, and to amend Section 6377.1 of the Revenue and Taxation Code, relating to public resources, and declaring the urgency thereof, to take effect immediately.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Approved by Governor  July 25, 2017. Filed with Secretary of State  July 25,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SEC. 4. Section 38562 of the Health and Safety Code is amended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A. ii 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(II) If the allowances from the allowance price containment reserve are exhausted, the state board shall offer covered entities additional metric tons at the price ceiling if needed for compliance. All moneys generated pursuant to this clause shall be expended by the state board to achieve emissions reductions, on at least a metric ton for metric ton basis, that are real, permanent, quantifiable, verifiable, enforceable by the state board and in addition to any greenhouse gas emission reduction otherwise required by law or regulation and any other greenhouse gas emission reduction that otherwise would occur.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67819B1-5A62-8942-A1A9-7C81B8FCFFD7}" type="slidenum">
              <a:rPr lang="en-GB" smtClean="0"/>
              <a:t>2</a:t>
            </a:fld>
            <a:endParaRPr lang="en-GB"/>
          </a:p>
        </p:txBody>
      </p:sp>
    </p:spTree>
    <p:extLst>
      <p:ext uri="{BB962C8B-B14F-4D97-AF65-F5344CB8AC3E}">
        <p14:creationId xmlns:p14="http://schemas.microsoft.com/office/powerpoint/2010/main" val="4215685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Assembly Bill No. 398 (https://</a:t>
            </a:r>
            <a:r>
              <a:rPr lang="en-GB" sz="1200" kern="1200" dirty="0" err="1">
                <a:solidFill>
                  <a:schemeClr val="tx1"/>
                </a:solidFill>
                <a:effectLst/>
                <a:latin typeface="+mn-lt"/>
                <a:ea typeface="+mn-ea"/>
                <a:cs typeface="+mn-cs"/>
              </a:rPr>
              <a:t>leginfo.legislature.ca.gov</a:t>
            </a:r>
            <a:r>
              <a:rPr lang="en-GB" sz="1200" kern="1200" dirty="0">
                <a:solidFill>
                  <a:schemeClr val="tx1"/>
                </a:solidFill>
                <a:effectLst/>
                <a:latin typeface="+mn-lt"/>
                <a:ea typeface="+mn-ea"/>
                <a:cs typeface="+mn-cs"/>
              </a:rPr>
              <a:t>/faces/</a:t>
            </a:r>
            <a:r>
              <a:rPr lang="en-GB" sz="1200" kern="1200" dirty="0" err="1">
                <a:solidFill>
                  <a:schemeClr val="tx1"/>
                </a:solidFill>
                <a:effectLst/>
                <a:latin typeface="+mn-lt"/>
                <a:ea typeface="+mn-ea"/>
                <a:cs typeface="+mn-cs"/>
              </a:rPr>
              <a:t>billTextClient.xhtml?bill_id</a:t>
            </a:r>
            <a:r>
              <a:rPr lang="en-GB" sz="1200" kern="1200" dirty="0">
                <a:solidFill>
                  <a:schemeClr val="tx1"/>
                </a:solidFill>
                <a:effectLst/>
                <a:latin typeface="+mn-lt"/>
                <a:ea typeface="+mn-ea"/>
                <a:cs typeface="+mn-cs"/>
              </a:rPr>
              <a:t>=201720180AB398)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CHAPTER 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 act to amend, repeal, and add Sections 38501, 38562, and 38594 of, and to add and repeal Sections 38505.5, 38590.1, 38591.1, 38591.2, 38591.3, 38592.5, and 38592.6 of, the Health and Safety Code, to add Section 4213.05 to, to add Article 3 (commencing with Section 4229) to Chapter 1.5 of Part 2 of Division 4 of, and to repeal Chapter 1.5 (commencing with Section 4210) of Part 2 of Division 4 of, the Public Resources Code, and to amend Section 6377.1 of the Revenue and Taxation Code, relating to public resources, and declaring the urgency thereof, to take effect immediately.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Approved by Governor  July 25, 2017. Filed with Secretary of State  July 25, 2017.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SEC. 4. Section 38562 of the Health and Safety Code is amended to read: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A. ii 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(II) If the allowances from the allowance price containment reserve are exhausted, the state board shall offer covered entities additional metric tons at the price ceiling if needed for compliance. All moneys generated pursuant to this clause shall be expended by the state board to achieve emissions reductions, on at least a metric ton for metric ton basis, that are real, permanent, quantifiable, verifiable, enforceable by the state board and in addition to any greenhouse gas emission reduction otherwise required by law or regulation and any other greenhouse gas emission reduction that otherwise would occur.</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67819B1-5A62-8942-A1A9-7C81B8FCFFD7}" type="slidenum">
              <a:rPr lang="en-GB" smtClean="0"/>
              <a:t>3</a:t>
            </a:fld>
            <a:endParaRPr lang="en-GB"/>
          </a:p>
        </p:txBody>
      </p:sp>
    </p:spTree>
    <p:extLst>
      <p:ext uri="{BB962C8B-B14F-4D97-AF65-F5344CB8AC3E}">
        <p14:creationId xmlns:p14="http://schemas.microsoft.com/office/powerpoint/2010/main" val="2711103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10" y="420625"/>
            <a:ext cx="9858036"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val="3721415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GB"/>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val="668573067"/>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CB5DC-C88C-D54E-BBE6-D35E4C3E89FB}" type="datetime1">
              <a:rPr lang="en-US" smtClean="0"/>
              <a:t>2/24/22</a:t>
            </a:fld>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Brainstorming meeting 14 Feb 2022</a:t>
            </a:r>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a:xfrm>
            <a:off x="459684" y="3429000"/>
            <a:ext cx="10911367" cy="380399"/>
          </a:xfrm>
        </p:spPr>
        <p:txBody>
          <a:bodyPr/>
          <a:lstStyle/>
          <a:p>
            <a:r>
              <a:rPr lang="en-US" dirty="0"/>
              <a:t>February 25, 2022</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a:xfrm>
            <a:off x="442432" y="2323677"/>
            <a:ext cx="10911367" cy="1014746"/>
          </a:xfrm>
        </p:spPr>
        <p:txBody>
          <a:bodyPr>
            <a:normAutofit lnSpcReduction="10000"/>
          </a:bodyPr>
          <a:lstStyle/>
          <a:p>
            <a:r>
              <a:rPr lang="en-GB" dirty="0">
                <a:solidFill>
                  <a:srgbClr val="1E6BA7"/>
                </a:solidFill>
                <a:latin typeface="Cambria Math" charset="0"/>
                <a:ea typeface="Cambria Math" charset="0"/>
                <a:cs typeface="Cambria Math" charset="0"/>
              </a:rPr>
              <a:t>Article 29a EU ETS Directive</a:t>
            </a:r>
          </a:p>
          <a:p>
            <a:r>
              <a:rPr lang="en-GB" sz="2400" dirty="0">
                <a:solidFill>
                  <a:srgbClr val="1E6BA7"/>
                </a:solidFill>
                <a:latin typeface="Cambria Math" charset="0"/>
                <a:ea typeface="Cambria Math" charset="0"/>
                <a:cs typeface="Cambria Math" charset="0"/>
              </a:rPr>
              <a:t>EU Measures in the event of excessive price fluctuations</a:t>
            </a:r>
          </a:p>
        </p:txBody>
      </p:sp>
      <p:sp>
        <p:nvSpPr>
          <p:cNvPr id="8" name="Title 7">
            <a:extLst>
              <a:ext uri="{FF2B5EF4-FFF2-40B4-BE49-F238E27FC236}">
                <a16:creationId xmlns:a16="http://schemas.microsoft.com/office/drawing/2014/main" id="{A6580C62-CE40-5443-8D64-63893A0289DF}"/>
              </a:ext>
            </a:extLst>
          </p:cNvPr>
          <p:cNvSpPr>
            <a:spLocks noGrp="1"/>
          </p:cNvSpPr>
          <p:nvPr>
            <p:ph type="title"/>
          </p:nvPr>
        </p:nvSpPr>
        <p:spPr/>
        <p:txBody>
          <a:bodyPr/>
          <a:lstStyle/>
          <a:p>
            <a:endParaRPr lang="en-BE"/>
          </a:p>
        </p:txBody>
      </p:sp>
    </p:spTree>
    <p:extLst>
      <p:ext uri="{BB962C8B-B14F-4D97-AF65-F5344CB8AC3E}">
        <p14:creationId xmlns:p14="http://schemas.microsoft.com/office/powerpoint/2010/main" val="4232792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049D002-F4A9-4C48-A689-1D08C99061A4}"/>
              </a:ext>
            </a:extLst>
          </p:cNvPr>
          <p:cNvSpPr>
            <a:spLocks noGrp="1"/>
          </p:cNvSpPr>
          <p:nvPr>
            <p:ph idx="13"/>
          </p:nvPr>
        </p:nvSpPr>
        <p:spPr>
          <a:xfrm>
            <a:off x="397190" y="1113234"/>
            <a:ext cx="10205740" cy="5234092"/>
          </a:xfrm>
        </p:spPr>
        <p:txBody>
          <a:bodyPr>
            <a:normAutofit fontScale="92500" lnSpcReduction="10000"/>
          </a:bodyPr>
          <a:lstStyle/>
          <a:p>
            <a:pPr marL="514350" indent="-514350">
              <a:buAutoNum type="arabicPeriod"/>
            </a:pPr>
            <a:r>
              <a:rPr lang="en-BE" dirty="0"/>
              <a:t>Governance </a:t>
            </a:r>
          </a:p>
          <a:p>
            <a:pPr marL="742950" lvl="1" indent="-342900"/>
            <a:r>
              <a:rPr lang="en-BE" dirty="0"/>
              <a:t>Rapid reaction.</a:t>
            </a:r>
          </a:p>
          <a:p>
            <a:pPr marL="514350" indent="-514350">
              <a:buAutoNum type="arabicPeriod"/>
            </a:pPr>
            <a:r>
              <a:rPr lang="en-BE" dirty="0"/>
              <a:t>Transparency – menu of aspects</a:t>
            </a:r>
          </a:p>
          <a:p>
            <a:pPr lvl="1"/>
            <a:r>
              <a:rPr lang="en-BE" dirty="0"/>
              <a:t>Higher clarity in the level of trigger price</a:t>
            </a:r>
          </a:p>
          <a:p>
            <a:pPr lvl="1"/>
            <a:r>
              <a:rPr lang="en-BE" dirty="0"/>
              <a:t>Table explaining the triggering values (UK example) </a:t>
            </a:r>
          </a:p>
          <a:p>
            <a:pPr lvl="1"/>
            <a:r>
              <a:rPr lang="en-BE" dirty="0"/>
              <a:t>Date for decision on action</a:t>
            </a:r>
          </a:p>
          <a:p>
            <a:pPr lvl="1"/>
            <a:r>
              <a:rPr lang="en-BE" dirty="0"/>
              <a:t>Method of communication – e.g.: announcement after trading hours.</a:t>
            </a:r>
          </a:p>
          <a:p>
            <a:pPr marL="0" indent="0">
              <a:buNone/>
            </a:pPr>
            <a:r>
              <a:rPr lang="en-BE" dirty="0"/>
              <a:t>3. Timeline</a:t>
            </a:r>
          </a:p>
          <a:p>
            <a:pPr lvl="1"/>
            <a:r>
              <a:rPr lang="en-GB" dirty="0"/>
              <a:t>C</a:t>
            </a:r>
            <a:r>
              <a:rPr lang="en-BE" dirty="0"/>
              <a:t>lear and precise timeline</a:t>
            </a:r>
          </a:p>
          <a:p>
            <a:pPr lvl="1"/>
            <a:r>
              <a:rPr lang="en-GB" dirty="0"/>
              <a:t>E</a:t>
            </a:r>
            <a:r>
              <a:rPr lang="en-BE" dirty="0"/>
              <a:t>.g.: 10 days to produce a report (UK)</a:t>
            </a:r>
          </a:p>
          <a:p>
            <a:pPr marL="0" indent="0">
              <a:buNone/>
            </a:pPr>
            <a:r>
              <a:rPr lang="en-BE" dirty="0"/>
              <a:t>4. Trigger</a:t>
            </a:r>
          </a:p>
          <a:p>
            <a:pPr lvl="1"/>
            <a:r>
              <a:rPr lang="en-BE" dirty="0"/>
              <a:t>6 months is too long</a:t>
            </a:r>
          </a:p>
          <a:p>
            <a:pPr lvl="1"/>
            <a:r>
              <a:rPr lang="en-BE" dirty="0"/>
              <a:t>3 times is too high -&gt; 2 times to be triggered instead</a:t>
            </a:r>
          </a:p>
        </p:txBody>
      </p:sp>
      <p:sp>
        <p:nvSpPr>
          <p:cNvPr id="7" name="Text Placeholder 6">
            <a:extLst>
              <a:ext uri="{FF2B5EF4-FFF2-40B4-BE49-F238E27FC236}">
                <a16:creationId xmlns:a16="http://schemas.microsoft.com/office/drawing/2014/main" id="{394B6A2A-C4A6-1043-A609-713602D57360}"/>
              </a:ext>
            </a:extLst>
          </p:cNvPr>
          <p:cNvSpPr>
            <a:spLocks noGrp="1"/>
          </p:cNvSpPr>
          <p:nvPr>
            <p:ph type="body" sz="quarter" idx="14"/>
          </p:nvPr>
        </p:nvSpPr>
        <p:spPr/>
        <p:txBody>
          <a:bodyPr/>
          <a:lstStyle/>
          <a:p>
            <a:r>
              <a:rPr lang="en-BE" dirty="0"/>
              <a:t>ERCST Views</a:t>
            </a:r>
          </a:p>
        </p:txBody>
      </p:sp>
    </p:spTree>
    <p:extLst>
      <p:ext uri="{BB962C8B-B14F-4D97-AF65-F5344CB8AC3E}">
        <p14:creationId xmlns:p14="http://schemas.microsoft.com/office/powerpoint/2010/main" val="21948625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94B6A2A-C4A6-1043-A609-713602D57360}"/>
              </a:ext>
            </a:extLst>
          </p:cNvPr>
          <p:cNvSpPr>
            <a:spLocks noGrp="1"/>
          </p:cNvSpPr>
          <p:nvPr>
            <p:ph type="body" sz="quarter" idx="14"/>
          </p:nvPr>
        </p:nvSpPr>
        <p:spPr/>
        <p:txBody>
          <a:bodyPr/>
          <a:lstStyle/>
          <a:p>
            <a:r>
              <a:rPr lang="en-BE" dirty="0"/>
              <a:t>ERCST Views</a:t>
            </a:r>
          </a:p>
        </p:txBody>
      </p:sp>
      <p:sp>
        <p:nvSpPr>
          <p:cNvPr id="8" name="Content Placeholder 5">
            <a:extLst>
              <a:ext uri="{FF2B5EF4-FFF2-40B4-BE49-F238E27FC236}">
                <a16:creationId xmlns:a16="http://schemas.microsoft.com/office/drawing/2014/main" id="{BA1D2F44-C481-9045-ADA8-86A20627CAB7}"/>
              </a:ext>
            </a:extLst>
          </p:cNvPr>
          <p:cNvSpPr txBox="1">
            <a:spLocks/>
          </p:cNvSpPr>
          <p:nvPr/>
        </p:nvSpPr>
        <p:spPr>
          <a:xfrm>
            <a:off x="263609" y="1203283"/>
            <a:ext cx="10226305" cy="523409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BE" dirty="0"/>
              <a:t>5. Action</a:t>
            </a:r>
          </a:p>
          <a:p>
            <a:pPr lvl="1"/>
            <a:r>
              <a:rPr lang="en-BE" dirty="0"/>
              <a:t>Price-based</a:t>
            </a:r>
          </a:p>
          <a:p>
            <a:pPr lvl="2"/>
            <a:r>
              <a:rPr lang="en-GB" sz="2400" dirty="0"/>
              <a:t>Bring EUAs to market </a:t>
            </a:r>
            <a:r>
              <a:rPr lang="en-BE" sz="2400" dirty="0"/>
              <a:t>at a price 2x average price over the last 2 years</a:t>
            </a:r>
          </a:p>
          <a:p>
            <a:pPr lvl="2"/>
            <a:r>
              <a:rPr lang="en-BE" sz="2400" dirty="0"/>
              <a:t>Use EUAs from MSR</a:t>
            </a:r>
          </a:p>
          <a:p>
            <a:pPr lvl="2"/>
            <a:r>
              <a:rPr lang="en-BE" sz="2400" dirty="0"/>
              <a:t>+10% price increase after MSR is depleted.</a:t>
            </a:r>
          </a:p>
          <a:p>
            <a:pPr lvl="2"/>
            <a:r>
              <a:rPr lang="en-GB" sz="2400" dirty="0"/>
              <a:t>I.e.: California offering covered entities additional metric tons if needed for compliance. </a:t>
            </a:r>
          </a:p>
          <a:p>
            <a:pPr marL="914400" lvl="2" indent="0">
              <a:buNone/>
            </a:pPr>
            <a:endParaRPr lang="en-BE" sz="2400" dirty="0"/>
          </a:p>
          <a:p>
            <a:pPr lvl="1"/>
            <a:r>
              <a:rPr lang="en-BE" dirty="0"/>
              <a:t>Volumes-based</a:t>
            </a:r>
          </a:p>
          <a:p>
            <a:pPr lvl="2"/>
            <a:r>
              <a:rPr lang="en-GB" sz="2400" dirty="0"/>
              <a:t>A</a:t>
            </a:r>
            <a:r>
              <a:rPr lang="en-BE" sz="2400" dirty="0"/>
              <a:t>uction from MSR until clears at 2x 2-year average</a:t>
            </a:r>
          </a:p>
          <a:p>
            <a:pPr lvl="2"/>
            <a:r>
              <a:rPr lang="en-BE" sz="2400" dirty="0"/>
              <a:t>If MSR empty borrow from future allowances.</a:t>
            </a:r>
          </a:p>
        </p:txBody>
      </p:sp>
    </p:spTree>
    <p:extLst>
      <p:ext uri="{BB962C8B-B14F-4D97-AF65-F5344CB8AC3E}">
        <p14:creationId xmlns:p14="http://schemas.microsoft.com/office/powerpoint/2010/main" val="37403557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A07B7-7CDF-1649-8400-ED0A2D16F41B}"/>
              </a:ext>
            </a:extLst>
          </p:cNvPr>
          <p:cNvSpPr>
            <a:spLocks noGrp="1"/>
          </p:cNvSpPr>
          <p:nvPr>
            <p:ph type="title"/>
          </p:nvPr>
        </p:nvSpPr>
        <p:spPr/>
        <p:txBody>
          <a:bodyPr/>
          <a:lstStyle/>
          <a:p>
            <a:endParaRPr lang="en-BE"/>
          </a:p>
        </p:txBody>
      </p:sp>
      <p:sp>
        <p:nvSpPr>
          <p:cNvPr id="6" name="Content Placeholder 5">
            <a:extLst>
              <a:ext uri="{FF2B5EF4-FFF2-40B4-BE49-F238E27FC236}">
                <a16:creationId xmlns:a16="http://schemas.microsoft.com/office/drawing/2014/main" id="{BDBCF9CF-6362-B941-986E-CAB67D52122A}"/>
              </a:ext>
            </a:extLst>
          </p:cNvPr>
          <p:cNvSpPr>
            <a:spLocks noGrp="1"/>
          </p:cNvSpPr>
          <p:nvPr>
            <p:ph sz="half" idx="1"/>
          </p:nvPr>
        </p:nvSpPr>
        <p:spPr/>
        <p:txBody>
          <a:bodyPr/>
          <a:lstStyle/>
          <a:p>
            <a:endParaRPr lang="en-BE" dirty="0"/>
          </a:p>
        </p:txBody>
      </p:sp>
      <p:sp>
        <p:nvSpPr>
          <p:cNvPr id="7" name="Content Placeholder 6">
            <a:extLst>
              <a:ext uri="{FF2B5EF4-FFF2-40B4-BE49-F238E27FC236}">
                <a16:creationId xmlns:a16="http://schemas.microsoft.com/office/drawing/2014/main" id="{773DF942-1970-6844-A55E-E7A0CB58BD45}"/>
              </a:ext>
            </a:extLst>
          </p:cNvPr>
          <p:cNvSpPr>
            <a:spLocks noGrp="1"/>
          </p:cNvSpPr>
          <p:nvPr>
            <p:ph sz="half" idx="2"/>
          </p:nvPr>
        </p:nvSpPr>
        <p:spPr/>
        <p:txBody>
          <a:bodyPr/>
          <a:lstStyle/>
          <a:p>
            <a:pPr algn="ctr"/>
            <a:r>
              <a:rPr lang="en-BE" dirty="0"/>
              <a:t>Thank you</a:t>
            </a:r>
          </a:p>
        </p:txBody>
      </p:sp>
      <p:sp>
        <p:nvSpPr>
          <p:cNvPr id="8" name="Text Placeholder 7">
            <a:extLst>
              <a:ext uri="{FF2B5EF4-FFF2-40B4-BE49-F238E27FC236}">
                <a16:creationId xmlns:a16="http://schemas.microsoft.com/office/drawing/2014/main" id="{91456E79-303B-CB4C-925A-D8ED21216214}"/>
              </a:ext>
            </a:extLst>
          </p:cNvPr>
          <p:cNvSpPr>
            <a:spLocks noGrp="1"/>
          </p:cNvSpPr>
          <p:nvPr>
            <p:ph type="body" sz="quarter" idx="10"/>
          </p:nvPr>
        </p:nvSpPr>
        <p:spPr/>
        <p:txBody>
          <a:bodyPr>
            <a:normAutofit fontScale="92500" lnSpcReduction="20000"/>
          </a:bodyPr>
          <a:lstStyle/>
          <a:p>
            <a:pPr marL="0" indent="0">
              <a:buNone/>
            </a:pPr>
            <a:r>
              <a:rPr lang="en-BE" dirty="0"/>
              <a:t>www.ercst.org</a:t>
            </a:r>
          </a:p>
          <a:p>
            <a:endParaRPr lang="en-BE" dirty="0"/>
          </a:p>
        </p:txBody>
      </p:sp>
    </p:spTree>
    <p:extLst>
      <p:ext uri="{BB962C8B-B14F-4D97-AF65-F5344CB8AC3E}">
        <p14:creationId xmlns:p14="http://schemas.microsoft.com/office/powerpoint/2010/main" val="3981339513"/>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25484</TotalTime>
  <Words>795</Words>
  <Application>Microsoft Macintosh PowerPoint</Application>
  <PresentationFormat>Widescreen</PresentationFormat>
  <Paragraphs>63</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Cambria</vt:lpstr>
      <vt:lpstr>Cambria Math</vt:lpstr>
      <vt:lpstr>Open 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Domien Vangenechten</dc:creator>
  <cp:lastModifiedBy>Juan Lopez</cp:lastModifiedBy>
  <cp:revision>428</cp:revision>
  <cp:lastPrinted>2022-02-14T12:01:50Z</cp:lastPrinted>
  <dcterms:created xsi:type="dcterms:W3CDTF">2020-01-17T14:09:25Z</dcterms:created>
  <dcterms:modified xsi:type="dcterms:W3CDTF">2022-02-24T16:51:34Z</dcterms:modified>
</cp:coreProperties>
</file>