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319" r:id="rId2"/>
    <p:sldId id="372" r:id="rId3"/>
    <p:sldId id="373" r:id="rId4"/>
    <p:sldId id="1140" r:id="rId5"/>
    <p:sldId id="376" r:id="rId6"/>
    <p:sldId id="353" r:id="rId7"/>
    <p:sldId id="1139" r:id="rId8"/>
    <p:sldId id="370" r:id="rId9"/>
    <p:sldId id="364" r:id="rId10"/>
    <p:sldId id="355" r:id="rId11"/>
    <p:sldId id="1142" r:id="rId12"/>
    <p:sldId id="1143" r:id="rId13"/>
    <p:sldId id="1146" r:id="rId14"/>
    <p:sldId id="374" r:id="rId15"/>
    <p:sldId id="371" r:id="rId16"/>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ivier Imbault" initials="OI" lastIdx="27" clrIdx="0">
    <p:extLst>
      <p:ext uri="{19B8F6BF-5375-455C-9EA6-DF929625EA0E}">
        <p15:presenceInfo xmlns:p15="http://schemas.microsoft.com/office/powerpoint/2012/main" userId="e8b359901459ce1a" providerId="Windows Live"/>
      </p:ext>
    </p:extLst>
  </p:cmAuthor>
  <p:cmAuthor id="2" name="Antonio Fernandez" initials="AF" lastIdx="10" clrIdx="1">
    <p:extLst>
      <p:ext uri="{19B8F6BF-5375-455C-9EA6-DF929625EA0E}">
        <p15:presenceInfo xmlns:p15="http://schemas.microsoft.com/office/powerpoint/2012/main" userId="S::afernandez@ercst.org::d127aca3-2cd0-40bf-b052-c22a98e372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p:restoredTop sz="95964"/>
  </p:normalViewPr>
  <p:slideViewPr>
    <p:cSldViewPr snapToGrid="0" snapToObjects="1">
      <p:cViewPr varScale="1">
        <p:scale>
          <a:sx n="113" d="100"/>
          <a:sy n="113" d="100"/>
        </p:scale>
        <p:origin x="1080" y="176"/>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1DFA5E-B41D-DE41-96F5-64F8CF4DF7C5}" type="datetimeFigureOut">
              <a:rPr lang="en-BE" smtClean="0"/>
              <a:t>16/06/2021</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A69948-CE24-B94B-A274-2C652B1C14C0}" type="slidenum">
              <a:rPr lang="en-BE" smtClean="0"/>
              <a:t>‹#›</a:t>
            </a:fld>
            <a:endParaRPr lang="en-BE"/>
          </a:p>
        </p:txBody>
      </p:sp>
    </p:spTree>
    <p:extLst>
      <p:ext uri="{BB962C8B-B14F-4D97-AF65-F5344CB8AC3E}">
        <p14:creationId xmlns:p14="http://schemas.microsoft.com/office/powerpoint/2010/main" val="1513740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long slide show, so we’ll go quickly over background </a:t>
            </a:r>
            <a:r>
              <a:rPr lang="en-US" dirty="0" err="1"/>
              <a:t>etc</a:t>
            </a:r>
            <a:r>
              <a:rPr lang="en-US"/>
              <a:t> to have time to focus on the core issues!</a:t>
            </a:r>
          </a:p>
        </p:txBody>
      </p:sp>
      <p:sp>
        <p:nvSpPr>
          <p:cNvPr id="4" name="Slide Number Placeholder 3"/>
          <p:cNvSpPr>
            <a:spLocks noGrp="1"/>
          </p:cNvSpPr>
          <p:nvPr>
            <p:ph type="sldNum" sz="quarter" idx="5"/>
          </p:nvPr>
        </p:nvSpPr>
        <p:spPr/>
        <p:txBody>
          <a:bodyPr/>
          <a:lstStyle/>
          <a:p>
            <a:fld id="{167819B1-5A62-8942-A1A9-7C81B8FCFFD7}" type="slidenum">
              <a:rPr lang="en-GB" smtClean="0"/>
              <a:t>1</a:t>
            </a:fld>
            <a:endParaRPr lang="en-GB"/>
          </a:p>
        </p:txBody>
      </p:sp>
    </p:spTree>
    <p:extLst>
      <p:ext uri="{BB962C8B-B14F-4D97-AF65-F5344CB8AC3E}">
        <p14:creationId xmlns:p14="http://schemas.microsoft.com/office/powerpoint/2010/main" val="801044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167819B1-5A62-8942-A1A9-7C81B8FCFFD7}" type="slidenum">
              <a:rPr lang="en-GB" smtClean="0"/>
              <a:t>4</a:t>
            </a:fld>
            <a:endParaRPr lang="en-GB"/>
          </a:p>
        </p:txBody>
      </p:sp>
    </p:spTree>
    <p:extLst>
      <p:ext uri="{BB962C8B-B14F-4D97-AF65-F5344CB8AC3E}">
        <p14:creationId xmlns:p14="http://schemas.microsoft.com/office/powerpoint/2010/main" val="2462366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044B2-F736-1E49-92DE-9A78BC7A3A8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009A9421-2134-0F41-8ECD-0C5C6B5452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66DB58E4-3D09-0249-A6BC-DF54AB93277F}"/>
              </a:ext>
            </a:extLst>
          </p:cNvPr>
          <p:cNvSpPr>
            <a:spLocks noGrp="1"/>
          </p:cNvSpPr>
          <p:nvPr>
            <p:ph type="dt" sz="half" idx="10"/>
          </p:nvPr>
        </p:nvSpPr>
        <p:spPr/>
        <p:txBody>
          <a:bodyPr/>
          <a:lstStyle/>
          <a:p>
            <a:fld id="{3945D2AC-E77B-4D4D-AAA1-BEC7F04331AC}" type="datetimeFigureOut">
              <a:rPr lang="en-BE" smtClean="0"/>
              <a:t>16/06/2021</a:t>
            </a:fld>
            <a:endParaRPr lang="en-BE"/>
          </a:p>
        </p:txBody>
      </p:sp>
      <p:sp>
        <p:nvSpPr>
          <p:cNvPr id="5" name="Footer Placeholder 4">
            <a:extLst>
              <a:ext uri="{FF2B5EF4-FFF2-40B4-BE49-F238E27FC236}">
                <a16:creationId xmlns:a16="http://schemas.microsoft.com/office/drawing/2014/main" id="{877DC75C-FF36-764C-9521-38DE76E40709}"/>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A713B3C6-5F77-5A4A-A910-41F09BFF8748}"/>
              </a:ext>
            </a:extLst>
          </p:cNvPr>
          <p:cNvSpPr>
            <a:spLocks noGrp="1"/>
          </p:cNvSpPr>
          <p:nvPr>
            <p:ph type="sldNum" sz="quarter" idx="12"/>
          </p:nvPr>
        </p:nvSpPr>
        <p:spPr/>
        <p:txBody>
          <a:bodyPr/>
          <a:lstStyle/>
          <a:p>
            <a:fld id="{6D9BE962-EF2B-0F41-80C2-B0C8C16D308C}" type="slidenum">
              <a:rPr lang="en-BE" smtClean="0"/>
              <a:t>‹#›</a:t>
            </a:fld>
            <a:endParaRPr lang="en-BE"/>
          </a:p>
        </p:txBody>
      </p:sp>
    </p:spTree>
    <p:extLst>
      <p:ext uri="{BB962C8B-B14F-4D97-AF65-F5344CB8AC3E}">
        <p14:creationId xmlns:p14="http://schemas.microsoft.com/office/powerpoint/2010/main" val="640964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9EDF5-84E3-564D-87F9-303873ECB092}"/>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8C5ADA9D-CED8-C647-827C-E45CAD29C50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F0E60DB6-2C6B-0E4F-9D0A-58742C425761}"/>
              </a:ext>
            </a:extLst>
          </p:cNvPr>
          <p:cNvSpPr>
            <a:spLocks noGrp="1"/>
          </p:cNvSpPr>
          <p:nvPr>
            <p:ph type="dt" sz="half" idx="10"/>
          </p:nvPr>
        </p:nvSpPr>
        <p:spPr/>
        <p:txBody>
          <a:bodyPr/>
          <a:lstStyle/>
          <a:p>
            <a:fld id="{3945D2AC-E77B-4D4D-AAA1-BEC7F04331AC}" type="datetimeFigureOut">
              <a:rPr lang="en-BE" smtClean="0"/>
              <a:t>16/06/2021</a:t>
            </a:fld>
            <a:endParaRPr lang="en-BE"/>
          </a:p>
        </p:txBody>
      </p:sp>
      <p:sp>
        <p:nvSpPr>
          <p:cNvPr id="5" name="Footer Placeholder 4">
            <a:extLst>
              <a:ext uri="{FF2B5EF4-FFF2-40B4-BE49-F238E27FC236}">
                <a16:creationId xmlns:a16="http://schemas.microsoft.com/office/drawing/2014/main" id="{97689E4F-CF97-B04A-9C77-35701586F90A}"/>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701B1202-E0C7-904B-AE95-2C39DB07B535}"/>
              </a:ext>
            </a:extLst>
          </p:cNvPr>
          <p:cNvSpPr>
            <a:spLocks noGrp="1"/>
          </p:cNvSpPr>
          <p:nvPr>
            <p:ph type="sldNum" sz="quarter" idx="12"/>
          </p:nvPr>
        </p:nvSpPr>
        <p:spPr/>
        <p:txBody>
          <a:bodyPr/>
          <a:lstStyle/>
          <a:p>
            <a:fld id="{6D9BE962-EF2B-0F41-80C2-B0C8C16D308C}" type="slidenum">
              <a:rPr lang="en-BE" smtClean="0"/>
              <a:t>‹#›</a:t>
            </a:fld>
            <a:endParaRPr lang="en-BE"/>
          </a:p>
        </p:txBody>
      </p:sp>
    </p:spTree>
    <p:extLst>
      <p:ext uri="{BB962C8B-B14F-4D97-AF65-F5344CB8AC3E}">
        <p14:creationId xmlns:p14="http://schemas.microsoft.com/office/powerpoint/2010/main" val="2292840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B5BECD-5B85-B64F-A64B-742DE3A1755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86300B32-35F6-9940-BB82-4B98E1CDEFB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0B67E4E6-7991-F247-9FD7-723CCBE07738}"/>
              </a:ext>
            </a:extLst>
          </p:cNvPr>
          <p:cNvSpPr>
            <a:spLocks noGrp="1"/>
          </p:cNvSpPr>
          <p:nvPr>
            <p:ph type="dt" sz="half" idx="10"/>
          </p:nvPr>
        </p:nvSpPr>
        <p:spPr/>
        <p:txBody>
          <a:bodyPr/>
          <a:lstStyle/>
          <a:p>
            <a:fld id="{3945D2AC-E77B-4D4D-AAA1-BEC7F04331AC}" type="datetimeFigureOut">
              <a:rPr lang="en-BE" smtClean="0"/>
              <a:t>16/06/2021</a:t>
            </a:fld>
            <a:endParaRPr lang="en-BE"/>
          </a:p>
        </p:txBody>
      </p:sp>
      <p:sp>
        <p:nvSpPr>
          <p:cNvPr id="5" name="Footer Placeholder 4">
            <a:extLst>
              <a:ext uri="{FF2B5EF4-FFF2-40B4-BE49-F238E27FC236}">
                <a16:creationId xmlns:a16="http://schemas.microsoft.com/office/drawing/2014/main" id="{187E968B-60C7-7943-80FD-5CD1E91CFC7C}"/>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97FE6DD7-C447-874E-A2F4-A4A416405A6B}"/>
              </a:ext>
            </a:extLst>
          </p:cNvPr>
          <p:cNvSpPr>
            <a:spLocks noGrp="1"/>
          </p:cNvSpPr>
          <p:nvPr>
            <p:ph type="sldNum" sz="quarter" idx="12"/>
          </p:nvPr>
        </p:nvSpPr>
        <p:spPr/>
        <p:txBody>
          <a:bodyPr/>
          <a:lstStyle/>
          <a:p>
            <a:fld id="{6D9BE962-EF2B-0F41-80C2-B0C8C16D308C}" type="slidenum">
              <a:rPr lang="en-BE" smtClean="0"/>
              <a:t>‹#›</a:t>
            </a:fld>
            <a:endParaRPr lang="en-BE"/>
          </a:p>
        </p:txBody>
      </p:sp>
    </p:spTree>
    <p:extLst>
      <p:ext uri="{BB962C8B-B14F-4D97-AF65-F5344CB8AC3E}">
        <p14:creationId xmlns:p14="http://schemas.microsoft.com/office/powerpoint/2010/main" val="1319262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Segnaposto contenuto 2"/>
          <p:cNvSpPr>
            <a:spLocks noGrp="1"/>
          </p:cNvSpPr>
          <p:nvPr>
            <p:ph idx="13" hasCustomPrompt="1"/>
          </p:nvPr>
        </p:nvSpPr>
        <p:spPr>
          <a:xfrm>
            <a:off x="304722" y="1246798"/>
            <a:ext cx="11616345" cy="5234092"/>
          </a:xfrm>
          <a:prstGeom prst="rect">
            <a:avLst/>
          </a:prstGeom>
        </p:spPr>
        <p:txBody>
          <a:bodyPr/>
          <a:lstStyle>
            <a:lvl1pPr marL="285750" indent="-285750">
              <a:lnSpc>
                <a:spcPct val="120000"/>
              </a:lnSpc>
              <a:buFont typeface="Arial" panose="020B0604020202020204" pitchFamily="34" charset="0"/>
              <a:buChar char="•"/>
              <a:defRPr/>
            </a:lvl1pPr>
          </a:lstStyle>
          <a:p>
            <a:pPr marL="0" indent="0">
              <a:buNone/>
            </a:pPr>
            <a:r>
              <a:rPr lang="it-IT" b="1" dirty="0">
                <a:latin typeface="Open Sans"/>
                <a:cs typeface="Open Sans"/>
              </a:rPr>
              <a:t>Text (</a:t>
            </a:r>
            <a:r>
              <a:rPr lang="it-IT" b="1" dirty="0" err="1">
                <a:latin typeface="Open Sans"/>
                <a:cs typeface="Open Sans"/>
              </a:rPr>
              <a:t>title</a:t>
            </a:r>
            <a:r>
              <a:rPr lang="it-IT" b="1" dirty="0">
                <a:latin typeface="Open Sans"/>
                <a:cs typeface="Open Sans"/>
              </a:rPr>
              <a:t>)</a:t>
            </a:r>
          </a:p>
          <a:p>
            <a:pPr marL="0" indent="0">
              <a:lnSpc>
                <a:spcPct val="120000"/>
              </a:lnSpc>
              <a:buNone/>
            </a:pPr>
            <a:r>
              <a:rPr lang="it-IT" sz="1800" dirty="0">
                <a:latin typeface="Open Sans"/>
                <a:cs typeface="Open Sans"/>
              </a:rPr>
              <a:t>Text </a:t>
            </a:r>
            <a:r>
              <a:rPr lang="it-IT" sz="1800" dirty="0" err="1">
                <a:latin typeface="Open Sans"/>
                <a:cs typeface="Open Sans"/>
              </a:rPr>
              <a:t>Lorem</a:t>
            </a:r>
            <a:r>
              <a:rPr lang="it-IT" sz="1800" dirty="0">
                <a:latin typeface="Open Sans"/>
                <a:cs typeface="Open Sans"/>
              </a:rPr>
              <a:t> </a:t>
            </a:r>
            <a:r>
              <a:rPr lang="it-IT" sz="1800" dirty="0" err="1">
                <a:latin typeface="Open Sans"/>
                <a:cs typeface="Open Sans"/>
              </a:rPr>
              <a:t>ipsum</a:t>
            </a:r>
            <a:r>
              <a:rPr lang="it-IT" sz="1800" dirty="0">
                <a:latin typeface="Open Sans"/>
                <a:cs typeface="Open Sans"/>
              </a:rPr>
              <a:t> </a:t>
            </a:r>
            <a:r>
              <a:rPr lang="it-IT" sz="1800" dirty="0" err="1">
                <a:latin typeface="Open Sans"/>
                <a:cs typeface="Open Sans"/>
              </a:rPr>
              <a:t>dolor</a:t>
            </a:r>
            <a:r>
              <a:rPr lang="it-IT" sz="1800" dirty="0">
                <a:latin typeface="Open Sans"/>
                <a:cs typeface="Open Sans"/>
              </a:rPr>
              <a:t> </a:t>
            </a:r>
            <a:r>
              <a:rPr lang="it-IT" sz="1800" dirty="0" err="1">
                <a:latin typeface="Open Sans"/>
                <a:cs typeface="Open Sans"/>
              </a:rPr>
              <a:t>sitmkn</a:t>
            </a:r>
            <a:r>
              <a:rPr lang="it-IT" sz="1800" dirty="0">
                <a:latin typeface="Open Sans"/>
                <a:cs typeface="Open Sans"/>
              </a:rPr>
              <a:t> </a:t>
            </a:r>
            <a:r>
              <a:rPr lang="it-IT" sz="1800" dirty="0" err="1">
                <a:latin typeface="Open Sans"/>
                <a:cs typeface="Open Sans"/>
              </a:rPr>
              <a:t>djsoinsc-msdece</a:t>
            </a:r>
            <a:r>
              <a:rPr lang="it-IT" sz="1800" dirty="0">
                <a:latin typeface="Open Sans"/>
                <a:cs typeface="Open Sans"/>
              </a:rPr>
              <a:t>. </a:t>
            </a:r>
            <a:r>
              <a:rPr lang="it-IT" sz="1800" dirty="0" err="1">
                <a:latin typeface="Open Sans"/>
                <a:cs typeface="Open Sans"/>
              </a:rPr>
              <a:t>Lorem</a:t>
            </a:r>
            <a:r>
              <a:rPr lang="it-IT" sz="1800" dirty="0">
                <a:latin typeface="Open Sans"/>
                <a:cs typeface="Open Sans"/>
              </a:rPr>
              <a:t> </a:t>
            </a:r>
            <a:r>
              <a:rPr lang="it-IT" sz="1800" dirty="0" err="1">
                <a:latin typeface="Open Sans"/>
                <a:cs typeface="Open Sans"/>
              </a:rPr>
              <a:t>ipsum</a:t>
            </a:r>
            <a:r>
              <a:rPr lang="it-IT" sz="1800" dirty="0">
                <a:latin typeface="Open Sans"/>
                <a:cs typeface="Open Sans"/>
              </a:rPr>
              <a:t> </a:t>
            </a:r>
            <a:r>
              <a:rPr lang="it-IT" sz="1800" dirty="0" err="1">
                <a:latin typeface="Open Sans"/>
                <a:cs typeface="Open Sans"/>
              </a:rPr>
              <a:t>dolor</a:t>
            </a:r>
            <a:r>
              <a:rPr lang="it-IT" sz="1800" dirty="0">
                <a:latin typeface="Open Sans"/>
                <a:cs typeface="Open Sans"/>
              </a:rPr>
              <a:t> </a:t>
            </a:r>
            <a:r>
              <a:rPr lang="it-IT" sz="1800" dirty="0" err="1">
                <a:latin typeface="Open Sans"/>
                <a:cs typeface="Open Sans"/>
              </a:rPr>
              <a:t>sitmkn</a:t>
            </a:r>
            <a:r>
              <a:rPr lang="it-IT" sz="1800" dirty="0">
                <a:latin typeface="Open Sans"/>
                <a:cs typeface="Open Sans"/>
              </a:rPr>
              <a:t> </a:t>
            </a:r>
            <a:r>
              <a:rPr lang="it-IT" sz="1800" dirty="0" err="1">
                <a:latin typeface="Open Sans"/>
                <a:cs typeface="Open Sans"/>
              </a:rPr>
              <a:t>djsoinsc-msdece</a:t>
            </a:r>
            <a:r>
              <a:rPr lang="it-IT" sz="1800" dirty="0">
                <a:latin typeface="Open Sans"/>
                <a:cs typeface="Open Sans"/>
              </a:rPr>
              <a:t>.</a:t>
            </a:r>
          </a:p>
          <a:p>
            <a:pPr marL="0" indent="0">
              <a:buNone/>
            </a:pPr>
            <a:endParaRPr lang="it-IT" sz="1800" dirty="0">
              <a:latin typeface="Open Sans"/>
              <a:cs typeface="Open Sans"/>
            </a:endParaRPr>
          </a:p>
          <a:p>
            <a:pPr marL="0" indent="0">
              <a:buNone/>
            </a:pPr>
            <a:endParaRPr lang="it-IT" sz="1800" dirty="0">
              <a:latin typeface="Open Sans"/>
              <a:cs typeface="Open Sans"/>
            </a:endParaRPr>
          </a:p>
          <a:p>
            <a:pPr marL="0" indent="0">
              <a:buNone/>
            </a:pPr>
            <a:endParaRPr lang="it-IT" sz="1800" dirty="0">
              <a:latin typeface="Open Sans"/>
              <a:cs typeface="Open Sans"/>
            </a:endParaRPr>
          </a:p>
        </p:txBody>
      </p:sp>
      <p:sp>
        <p:nvSpPr>
          <p:cNvPr id="8" name="Text Placeholder 14"/>
          <p:cNvSpPr>
            <a:spLocks noGrp="1"/>
          </p:cNvSpPr>
          <p:nvPr>
            <p:ph type="body" sz="quarter" idx="14" hasCustomPrompt="1"/>
          </p:nvPr>
        </p:nvSpPr>
        <p:spPr>
          <a:xfrm>
            <a:off x="263609" y="420625"/>
            <a:ext cx="10935855" cy="530352"/>
          </a:xfrm>
          <a:prstGeom prst="rect">
            <a:avLst/>
          </a:prstGeom>
        </p:spPr>
        <p:txBody>
          <a:bodyPr/>
          <a:lstStyle>
            <a:lvl1pPr marL="0" indent="0">
              <a:buNone/>
              <a:defRPr lang="en-US" sz="3200" b="1" kern="1200" dirty="0" smtClean="0">
                <a:solidFill>
                  <a:srgbClr val="1F6BA7"/>
                </a:solidFill>
                <a:latin typeface="Open Sans"/>
                <a:ea typeface="+mn-ea"/>
                <a:cs typeface="Open Sans"/>
              </a:defRPr>
            </a:lvl1pPr>
            <a:lvl2pPr>
              <a:defRPr lang="en-US" sz="1050" kern="1200" dirty="0" smtClean="0">
                <a:solidFill>
                  <a:srgbClr val="1F6BA7"/>
                </a:solidFill>
                <a:latin typeface="Open Sans"/>
                <a:ea typeface="+mn-ea"/>
                <a:cs typeface="Open Sans"/>
              </a:defRPr>
            </a:lvl2pPr>
            <a:lvl3pPr>
              <a:defRPr lang="en-US" sz="1050" kern="1200" dirty="0" smtClean="0">
                <a:solidFill>
                  <a:srgbClr val="1F6BA7"/>
                </a:solidFill>
                <a:latin typeface="Open Sans"/>
                <a:ea typeface="+mn-ea"/>
                <a:cs typeface="Open Sans"/>
              </a:defRPr>
            </a:lvl3pPr>
            <a:lvl4pPr>
              <a:defRPr lang="en-US" sz="1050" kern="1200" dirty="0" smtClean="0">
                <a:solidFill>
                  <a:srgbClr val="1F6BA7"/>
                </a:solidFill>
                <a:latin typeface="Open Sans"/>
                <a:ea typeface="+mn-ea"/>
                <a:cs typeface="Open Sans"/>
              </a:defRPr>
            </a:lvl4pPr>
            <a:lvl5pPr>
              <a:defRPr lang="en-GB" sz="1050" kern="1200" dirty="0">
                <a:solidFill>
                  <a:srgbClr val="1F6BA7"/>
                </a:solidFill>
                <a:latin typeface="Open Sans"/>
                <a:ea typeface="+mn-ea"/>
                <a:cs typeface="Open Sans"/>
              </a:defRPr>
            </a:lvl5pPr>
          </a:lstStyle>
          <a:p>
            <a:pPr lvl="0"/>
            <a:r>
              <a:rPr lang="en-US" dirty="0"/>
              <a:t>Slide title</a:t>
            </a:r>
          </a:p>
        </p:txBody>
      </p:sp>
      <p:cxnSp>
        <p:nvCxnSpPr>
          <p:cNvPr id="5" name="Straight Connector 4">
            <a:extLst>
              <a:ext uri="{FF2B5EF4-FFF2-40B4-BE49-F238E27FC236}">
                <a16:creationId xmlns:a16="http://schemas.microsoft.com/office/drawing/2014/main" id="{F1E641C7-CC69-6945-A1AC-1FF05AD96B6F}"/>
              </a:ext>
            </a:extLst>
          </p:cNvPr>
          <p:cNvCxnSpPr>
            <a:cxnSpLocks/>
          </p:cNvCxnSpPr>
          <p:nvPr userDrawn="1"/>
        </p:nvCxnSpPr>
        <p:spPr>
          <a:xfrm>
            <a:off x="12135497" y="0"/>
            <a:ext cx="0" cy="6858000"/>
          </a:xfrm>
          <a:prstGeom prst="line">
            <a:avLst/>
          </a:prstGeom>
          <a:ln w="152400"/>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F027964-0995-8F43-9E2B-8D42B3704AD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121645" y="27832"/>
            <a:ext cx="1913263" cy="1071055"/>
          </a:xfrm>
          <a:prstGeom prst="rect">
            <a:avLst/>
          </a:prstGeom>
        </p:spPr>
      </p:pic>
      <p:sp>
        <p:nvSpPr>
          <p:cNvPr id="9" name="Slide Number Placeholder 5">
            <a:extLst>
              <a:ext uri="{FF2B5EF4-FFF2-40B4-BE49-F238E27FC236}">
                <a16:creationId xmlns:a16="http://schemas.microsoft.com/office/drawing/2014/main" id="{17204E7F-823B-6242-BF5D-893F8B1E7834}"/>
              </a:ext>
            </a:extLst>
          </p:cNvPr>
          <p:cNvSpPr>
            <a:spLocks noGrp="1"/>
          </p:cNvSpPr>
          <p:nvPr>
            <p:ph type="sldNum" sz="quarter" idx="12"/>
          </p:nvPr>
        </p:nvSpPr>
        <p:spPr>
          <a:xfrm>
            <a:off x="9177867" y="6411586"/>
            <a:ext cx="2743200" cy="365125"/>
          </a:xfrm>
        </p:spPr>
        <p:txBody>
          <a:bodyPr/>
          <a:lstStyle>
            <a:lvl1pPr>
              <a:defRPr sz="1600"/>
            </a:lvl1pPr>
          </a:lstStyle>
          <a:p>
            <a:fld id="{F26FC048-DF4E-0746-B313-543F0DD72FCB}" type="slidenum">
              <a:rPr lang="en-GB" smtClean="0"/>
              <a:pPr/>
              <a:t>‹#›</a:t>
            </a:fld>
            <a:endParaRPr lang="en-GB" dirty="0"/>
          </a:p>
        </p:txBody>
      </p:sp>
    </p:spTree>
    <p:extLst>
      <p:ext uri="{BB962C8B-B14F-4D97-AF65-F5344CB8AC3E}">
        <p14:creationId xmlns:p14="http://schemas.microsoft.com/office/powerpoint/2010/main" val="225440403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irs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432" y="4310142"/>
            <a:ext cx="10515600" cy="468103"/>
          </a:xfrm>
          <a:prstGeom prst="rect">
            <a:avLst/>
          </a:prstGeom>
        </p:spPr>
        <p:txBody>
          <a:bodyPr/>
          <a:lstStyle>
            <a:lvl1pPr>
              <a:defRPr lang="en-GB" sz="18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Name(s) of presenters</a:t>
            </a:r>
            <a:r>
              <a:rPr lang="en-US" b="0" dirty="0"/>
              <a:t>, affiliation</a:t>
            </a:r>
            <a:endParaRPr lang="en-GB" dirty="0"/>
          </a:p>
        </p:txBody>
      </p:sp>
      <p:sp>
        <p:nvSpPr>
          <p:cNvPr id="3" name="Content Placeholder 2"/>
          <p:cNvSpPr>
            <a:spLocks noGrp="1"/>
          </p:cNvSpPr>
          <p:nvPr>
            <p:ph sz="half" idx="1" hasCustomPrompt="1"/>
          </p:nvPr>
        </p:nvSpPr>
        <p:spPr>
          <a:xfrm>
            <a:off x="442432" y="3132712"/>
            <a:ext cx="10911367" cy="380399"/>
          </a:xfrm>
          <a:prstGeom prst="rect">
            <a:avLst/>
          </a:prstGeom>
        </p:spPr>
        <p:txBody>
          <a:bodyPr>
            <a:normAutofit/>
          </a:bodyPr>
          <a:lstStyle>
            <a:lvl1pPr marL="0" indent="0">
              <a:buNone/>
              <a:defRPr lang="en-US" sz="2000" b="0" i="0" kern="1200" dirty="0" smtClean="0">
                <a:solidFill>
                  <a:srgbClr val="1F6BA7"/>
                </a:solidFill>
                <a:latin typeface="Cambria" panose="02040503050406030204" pitchFamily="18" charset="0"/>
                <a:ea typeface="+mn-ea"/>
                <a:cs typeface="Cambria" panose="02040503050406030204" pitchFamily="18" charset="0"/>
              </a:defRPr>
            </a:lvl1pPr>
          </a:lstStyle>
          <a:p>
            <a:pPr lvl="0"/>
            <a:r>
              <a:rPr lang="en-US" dirty="0"/>
              <a:t>Subtitle – location, date</a:t>
            </a:r>
          </a:p>
        </p:txBody>
      </p:sp>
      <p:sp>
        <p:nvSpPr>
          <p:cNvPr id="4" name="Content Placeholder 3"/>
          <p:cNvSpPr>
            <a:spLocks noGrp="1"/>
          </p:cNvSpPr>
          <p:nvPr>
            <p:ph sz="half" idx="2" hasCustomPrompt="1"/>
          </p:nvPr>
        </p:nvSpPr>
        <p:spPr>
          <a:xfrm>
            <a:off x="442432" y="2323677"/>
            <a:ext cx="10911367" cy="714466"/>
          </a:xfrm>
          <a:prstGeom prst="rect">
            <a:avLst/>
          </a:prstGeom>
        </p:spPr>
        <p:txBody>
          <a:bodyPr>
            <a:normAutofit/>
          </a:bodyPr>
          <a:lstStyle>
            <a:lvl1pPr marL="0" indent="0">
              <a:buNone/>
              <a:defRPr lang="en-US" sz="3600" b="1" kern="1200" dirty="0" smtClean="0">
                <a:solidFill>
                  <a:schemeClr val="tx1"/>
                </a:solidFill>
                <a:latin typeface="Cambria" panose="02040503050406030204" pitchFamily="18" charset="0"/>
                <a:ea typeface="Cambria" panose="02040503050406030204" pitchFamily="18" charset="0"/>
                <a:cs typeface="Cambria" panose="02040503050406030204" pitchFamily="18" charset="0"/>
              </a:defRPr>
            </a:lvl1pPr>
            <a:lvl2pPr>
              <a:defRPr lang="en-US" sz="24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lang="en-US" sz="24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lang="en-US" sz="24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lang="en-GB" sz="24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Main title</a:t>
            </a:r>
          </a:p>
        </p:txBody>
      </p:sp>
      <p:cxnSp>
        <p:nvCxnSpPr>
          <p:cNvPr id="12" name="Connettore 1 15"/>
          <p:cNvCxnSpPr>
            <a:cxnSpLocks/>
          </p:cNvCxnSpPr>
          <p:nvPr userDrawn="1"/>
        </p:nvCxnSpPr>
        <p:spPr>
          <a:xfrm>
            <a:off x="442432" y="5942730"/>
            <a:ext cx="11565954" cy="0"/>
          </a:xfrm>
          <a:prstGeom prst="line">
            <a:avLst/>
          </a:prstGeom>
          <a:ln w="6350" cmpd="sng">
            <a:solidFill>
              <a:srgbClr val="1F497D"/>
            </a:solidFill>
          </a:ln>
          <a:effectLst>
            <a:outerShdw dist="12700" dir="5400000" sx="0" sy="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17" name="Text Placeholder 16"/>
          <p:cNvSpPr>
            <a:spLocks noGrp="1"/>
          </p:cNvSpPr>
          <p:nvPr>
            <p:ph type="body" sz="quarter" idx="10"/>
          </p:nvPr>
        </p:nvSpPr>
        <p:spPr>
          <a:xfrm>
            <a:off x="359217" y="655227"/>
            <a:ext cx="3188315" cy="271462"/>
          </a:xfrm>
          <a:prstGeom prst="rect">
            <a:avLst/>
          </a:prstGeom>
        </p:spPr>
        <p:txBody>
          <a:bodyPr/>
          <a:lstStyle>
            <a:lvl1pPr>
              <a:defRPr lang="en-US" sz="1600" b="1" kern="1200" dirty="0" smtClean="0">
                <a:solidFill>
                  <a:prstClr val="white"/>
                </a:solidFill>
                <a:latin typeface="Open Sans"/>
                <a:ea typeface="+mn-ea"/>
                <a:cs typeface="Open Sans"/>
              </a:defRPr>
            </a:lvl1pPr>
          </a:lstStyle>
          <a:p>
            <a:pPr lvl="0"/>
            <a:r>
              <a:rPr lang="en-US"/>
              <a:t>Click to edit Master text styles</a:t>
            </a:r>
          </a:p>
        </p:txBody>
      </p:sp>
      <p:pic>
        <p:nvPicPr>
          <p:cNvPr id="13" name="Immagine 5"/>
          <p:cNvPicPr>
            <a:picLocks noChangeAspect="1"/>
          </p:cNvPicPr>
          <p:nvPr userDrawn="1"/>
        </p:nvPicPr>
        <p:blipFill>
          <a:blip r:embed="rId2"/>
          <a:stretch>
            <a:fillRect/>
          </a:stretch>
        </p:blipFill>
        <p:spPr>
          <a:xfrm>
            <a:off x="-661119" y="386816"/>
            <a:ext cx="4606591" cy="714466"/>
          </a:xfrm>
          <a:prstGeom prst="rect">
            <a:avLst/>
          </a:prstGeom>
        </p:spPr>
      </p:pic>
      <p:pic>
        <p:nvPicPr>
          <p:cNvPr id="6" name="Picture 5">
            <a:extLst>
              <a:ext uri="{FF2B5EF4-FFF2-40B4-BE49-F238E27FC236}">
                <a16:creationId xmlns:a16="http://schemas.microsoft.com/office/drawing/2014/main" id="{2738A5C0-9CAE-D448-9A43-C65D1B01E42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661793" y="5338161"/>
            <a:ext cx="2478779" cy="1387633"/>
          </a:xfrm>
          <a:prstGeom prst="rect">
            <a:avLst/>
          </a:prstGeom>
        </p:spPr>
      </p:pic>
    </p:spTree>
    <p:extLst>
      <p:ext uri="{BB962C8B-B14F-4D97-AF65-F5344CB8AC3E}">
        <p14:creationId xmlns:p14="http://schemas.microsoft.com/office/powerpoint/2010/main" val="238259086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0E700-FE6D-8540-9307-BF4A65A908F0}"/>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BDB410FA-19B1-2C40-9CBD-3959272E8D0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A3F3C373-7ED2-274E-A64D-E0719B36CDA7}"/>
              </a:ext>
            </a:extLst>
          </p:cNvPr>
          <p:cNvSpPr>
            <a:spLocks noGrp="1"/>
          </p:cNvSpPr>
          <p:nvPr>
            <p:ph type="dt" sz="half" idx="10"/>
          </p:nvPr>
        </p:nvSpPr>
        <p:spPr/>
        <p:txBody>
          <a:bodyPr/>
          <a:lstStyle/>
          <a:p>
            <a:fld id="{3945D2AC-E77B-4D4D-AAA1-BEC7F04331AC}" type="datetimeFigureOut">
              <a:rPr lang="en-BE" smtClean="0"/>
              <a:t>16/06/2021</a:t>
            </a:fld>
            <a:endParaRPr lang="en-BE"/>
          </a:p>
        </p:txBody>
      </p:sp>
      <p:sp>
        <p:nvSpPr>
          <p:cNvPr id="5" name="Footer Placeholder 4">
            <a:extLst>
              <a:ext uri="{FF2B5EF4-FFF2-40B4-BE49-F238E27FC236}">
                <a16:creationId xmlns:a16="http://schemas.microsoft.com/office/drawing/2014/main" id="{BA11E84C-ED0B-CE4B-BBD9-179560336B1C}"/>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1D8BE183-DE6C-7247-A473-8C52FC0A3F7E}"/>
              </a:ext>
            </a:extLst>
          </p:cNvPr>
          <p:cNvSpPr>
            <a:spLocks noGrp="1"/>
          </p:cNvSpPr>
          <p:nvPr>
            <p:ph type="sldNum" sz="quarter" idx="12"/>
          </p:nvPr>
        </p:nvSpPr>
        <p:spPr/>
        <p:txBody>
          <a:bodyPr/>
          <a:lstStyle/>
          <a:p>
            <a:fld id="{6D9BE962-EF2B-0F41-80C2-B0C8C16D308C}" type="slidenum">
              <a:rPr lang="en-BE" smtClean="0"/>
              <a:t>‹#›</a:t>
            </a:fld>
            <a:endParaRPr lang="en-BE"/>
          </a:p>
        </p:txBody>
      </p:sp>
    </p:spTree>
    <p:extLst>
      <p:ext uri="{BB962C8B-B14F-4D97-AF65-F5344CB8AC3E}">
        <p14:creationId xmlns:p14="http://schemas.microsoft.com/office/powerpoint/2010/main" val="825411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2798F-E15E-3249-8384-A553FD9BE41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38287BCE-51D2-FB42-B4A8-9D821AE7B1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E7D12FF-51B8-E046-AA76-6EB63FAE2551}"/>
              </a:ext>
            </a:extLst>
          </p:cNvPr>
          <p:cNvSpPr>
            <a:spLocks noGrp="1"/>
          </p:cNvSpPr>
          <p:nvPr>
            <p:ph type="dt" sz="half" idx="10"/>
          </p:nvPr>
        </p:nvSpPr>
        <p:spPr/>
        <p:txBody>
          <a:bodyPr/>
          <a:lstStyle/>
          <a:p>
            <a:fld id="{3945D2AC-E77B-4D4D-AAA1-BEC7F04331AC}" type="datetimeFigureOut">
              <a:rPr lang="en-BE" smtClean="0"/>
              <a:t>16/06/2021</a:t>
            </a:fld>
            <a:endParaRPr lang="en-BE"/>
          </a:p>
        </p:txBody>
      </p:sp>
      <p:sp>
        <p:nvSpPr>
          <p:cNvPr id="5" name="Footer Placeholder 4">
            <a:extLst>
              <a:ext uri="{FF2B5EF4-FFF2-40B4-BE49-F238E27FC236}">
                <a16:creationId xmlns:a16="http://schemas.microsoft.com/office/drawing/2014/main" id="{21A7C829-B921-2344-A84D-C9CF12B86DAC}"/>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8F69F2A8-637F-D64B-915D-575E6A0F00D4}"/>
              </a:ext>
            </a:extLst>
          </p:cNvPr>
          <p:cNvSpPr>
            <a:spLocks noGrp="1"/>
          </p:cNvSpPr>
          <p:nvPr>
            <p:ph type="sldNum" sz="quarter" idx="12"/>
          </p:nvPr>
        </p:nvSpPr>
        <p:spPr/>
        <p:txBody>
          <a:bodyPr/>
          <a:lstStyle/>
          <a:p>
            <a:fld id="{6D9BE962-EF2B-0F41-80C2-B0C8C16D308C}" type="slidenum">
              <a:rPr lang="en-BE" smtClean="0"/>
              <a:t>‹#›</a:t>
            </a:fld>
            <a:endParaRPr lang="en-BE"/>
          </a:p>
        </p:txBody>
      </p:sp>
    </p:spTree>
    <p:extLst>
      <p:ext uri="{BB962C8B-B14F-4D97-AF65-F5344CB8AC3E}">
        <p14:creationId xmlns:p14="http://schemas.microsoft.com/office/powerpoint/2010/main" val="4204326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D3E1B-1AF2-BC4D-AD4D-FDE721B5A66E}"/>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DEA49BAF-F7C3-7746-B0C6-7BA52C99669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9583AF1E-D545-6541-B3F8-09309527D2E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BFE99319-9043-BC4C-9543-03DC12249D58}"/>
              </a:ext>
            </a:extLst>
          </p:cNvPr>
          <p:cNvSpPr>
            <a:spLocks noGrp="1"/>
          </p:cNvSpPr>
          <p:nvPr>
            <p:ph type="dt" sz="half" idx="10"/>
          </p:nvPr>
        </p:nvSpPr>
        <p:spPr/>
        <p:txBody>
          <a:bodyPr/>
          <a:lstStyle/>
          <a:p>
            <a:fld id="{3945D2AC-E77B-4D4D-AAA1-BEC7F04331AC}" type="datetimeFigureOut">
              <a:rPr lang="en-BE" smtClean="0"/>
              <a:t>16/06/2021</a:t>
            </a:fld>
            <a:endParaRPr lang="en-BE"/>
          </a:p>
        </p:txBody>
      </p:sp>
      <p:sp>
        <p:nvSpPr>
          <p:cNvPr id="6" name="Footer Placeholder 5">
            <a:extLst>
              <a:ext uri="{FF2B5EF4-FFF2-40B4-BE49-F238E27FC236}">
                <a16:creationId xmlns:a16="http://schemas.microsoft.com/office/drawing/2014/main" id="{5442A7C3-DE60-1B43-B329-55C97E76F9ED}"/>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C9287F6B-0F07-C341-94F6-1679E3B0A582}"/>
              </a:ext>
            </a:extLst>
          </p:cNvPr>
          <p:cNvSpPr>
            <a:spLocks noGrp="1"/>
          </p:cNvSpPr>
          <p:nvPr>
            <p:ph type="sldNum" sz="quarter" idx="12"/>
          </p:nvPr>
        </p:nvSpPr>
        <p:spPr/>
        <p:txBody>
          <a:bodyPr/>
          <a:lstStyle/>
          <a:p>
            <a:fld id="{6D9BE962-EF2B-0F41-80C2-B0C8C16D308C}" type="slidenum">
              <a:rPr lang="en-BE" smtClean="0"/>
              <a:t>‹#›</a:t>
            </a:fld>
            <a:endParaRPr lang="en-BE"/>
          </a:p>
        </p:txBody>
      </p:sp>
    </p:spTree>
    <p:extLst>
      <p:ext uri="{BB962C8B-B14F-4D97-AF65-F5344CB8AC3E}">
        <p14:creationId xmlns:p14="http://schemas.microsoft.com/office/powerpoint/2010/main" val="110325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E9E1B-A6D5-F54F-8216-6D136A1BA6F1}"/>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4EB5275E-E4F6-0A4D-916D-781061EEC5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7FEEBD0-636C-194E-88A4-BA7B4F63C4E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E0B9A251-5942-C940-863C-4D29122247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5735977-8650-AB46-9D22-C41800B2D7A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16D8FEC4-9D47-AE4D-8413-3F7150067909}"/>
              </a:ext>
            </a:extLst>
          </p:cNvPr>
          <p:cNvSpPr>
            <a:spLocks noGrp="1"/>
          </p:cNvSpPr>
          <p:nvPr>
            <p:ph type="dt" sz="half" idx="10"/>
          </p:nvPr>
        </p:nvSpPr>
        <p:spPr/>
        <p:txBody>
          <a:bodyPr/>
          <a:lstStyle/>
          <a:p>
            <a:fld id="{3945D2AC-E77B-4D4D-AAA1-BEC7F04331AC}" type="datetimeFigureOut">
              <a:rPr lang="en-BE" smtClean="0"/>
              <a:t>16/06/2021</a:t>
            </a:fld>
            <a:endParaRPr lang="en-BE"/>
          </a:p>
        </p:txBody>
      </p:sp>
      <p:sp>
        <p:nvSpPr>
          <p:cNvPr id="8" name="Footer Placeholder 7">
            <a:extLst>
              <a:ext uri="{FF2B5EF4-FFF2-40B4-BE49-F238E27FC236}">
                <a16:creationId xmlns:a16="http://schemas.microsoft.com/office/drawing/2014/main" id="{00E8C754-8F0E-E64C-800D-AA24DC78446E}"/>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55A03C0F-3DC1-1640-9EF8-34A28273A297}"/>
              </a:ext>
            </a:extLst>
          </p:cNvPr>
          <p:cNvSpPr>
            <a:spLocks noGrp="1"/>
          </p:cNvSpPr>
          <p:nvPr>
            <p:ph type="sldNum" sz="quarter" idx="12"/>
          </p:nvPr>
        </p:nvSpPr>
        <p:spPr/>
        <p:txBody>
          <a:bodyPr/>
          <a:lstStyle/>
          <a:p>
            <a:fld id="{6D9BE962-EF2B-0F41-80C2-B0C8C16D308C}" type="slidenum">
              <a:rPr lang="en-BE" smtClean="0"/>
              <a:t>‹#›</a:t>
            </a:fld>
            <a:endParaRPr lang="en-BE"/>
          </a:p>
        </p:txBody>
      </p:sp>
    </p:spTree>
    <p:extLst>
      <p:ext uri="{BB962C8B-B14F-4D97-AF65-F5344CB8AC3E}">
        <p14:creationId xmlns:p14="http://schemas.microsoft.com/office/powerpoint/2010/main" val="2427549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3C857-0055-3345-86B6-D73B0C909E93}"/>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3CED5FD0-6C65-7B44-B477-C7C88CC1C9BB}"/>
              </a:ext>
            </a:extLst>
          </p:cNvPr>
          <p:cNvSpPr>
            <a:spLocks noGrp="1"/>
          </p:cNvSpPr>
          <p:nvPr>
            <p:ph type="dt" sz="half" idx="10"/>
          </p:nvPr>
        </p:nvSpPr>
        <p:spPr/>
        <p:txBody>
          <a:bodyPr/>
          <a:lstStyle/>
          <a:p>
            <a:fld id="{3945D2AC-E77B-4D4D-AAA1-BEC7F04331AC}" type="datetimeFigureOut">
              <a:rPr lang="en-BE" smtClean="0"/>
              <a:t>16/06/2021</a:t>
            </a:fld>
            <a:endParaRPr lang="en-BE"/>
          </a:p>
        </p:txBody>
      </p:sp>
      <p:sp>
        <p:nvSpPr>
          <p:cNvPr id="4" name="Footer Placeholder 3">
            <a:extLst>
              <a:ext uri="{FF2B5EF4-FFF2-40B4-BE49-F238E27FC236}">
                <a16:creationId xmlns:a16="http://schemas.microsoft.com/office/drawing/2014/main" id="{CC39E29D-BA88-DE41-94F6-7252B3D63E36}"/>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9477AF9F-52A6-524C-BEA7-848039328449}"/>
              </a:ext>
            </a:extLst>
          </p:cNvPr>
          <p:cNvSpPr>
            <a:spLocks noGrp="1"/>
          </p:cNvSpPr>
          <p:nvPr>
            <p:ph type="sldNum" sz="quarter" idx="12"/>
          </p:nvPr>
        </p:nvSpPr>
        <p:spPr/>
        <p:txBody>
          <a:bodyPr/>
          <a:lstStyle/>
          <a:p>
            <a:fld id="{6D9BE962-EF2B-0F41-80C2-B0C8C16D308C}" type="slidenum">
              <a:rPr lang="en-BE" smtClean="0"/>
              <a:t>‹#›</a:t>
            </a:fld>
            <a:endParaRPr lang="en-BE"/>
          </a:p>
        </p:txBody>
      </p:sp>
    </p:spTree>
    <p:extLst>
      <p:ext uri="{BB962C8B-B14F-4D97-AF65-F5344CB8AC3E}">
        <p14:creationId xmlns:p14="http://schemas.microsoft.com/office/powerpoint/2010/main" val="2545800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068738-F6CF-4745-92FF-8FDD930E9A2A}"/>
              </a:ext>
            </a:extLst>
          </p:cNvPr>
          <p:cNvSpPr>
            <a:spLocks noGrp="1"/>
          </p:cNvSpPr>
          <p:nvPr>
            <p:ph type="dt" sz="half" idx="10"/>
          </p:nvPr>
        </p:nvSpPr>
        <p:spPr/>
        <p:txBody>
          <a:bodyPr/>
          <a:lstStyle/>
          <a:p>
            <a:fld id="{3945D2AC-E77B-4D4D-AAA1-BEC7F04331AC}" type="datetimeFigureOut">
              <a:rPr lang="en-BE" smtClean="0"/>
              <a:t>16/06/2021</a:t>
            </a:fld>
            <a:endParaRPr lang="en-BE"/>
          </a:p>
        </p:txBody>
      </p:sp>
      <p:sp>
        <p:nvSpPr>
          <p:cNvPr id="3" name="Footer Placeholder 2">
            <a:extLst>
              <a:ext uri="{FF2B5EF4-FFF2-40B4-BE49-F238E27FC236}">
                <a16:creationId xmlns:a16="http://schemas.microsoft.com/office/drawing/2014/main" id="{645A1D19-2B09-C842-B34F-91EB69AFD244}"/>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10D3CE58-3B20-1847-BD8F-C3A49C3E2D49}"/>
              </a:ext>
            </a:extLst>
          </p:cNvPr>
          <p:cNvSpPr>
            <a:spLocks noGrp="1"/>
          </p:cNvSpPr>
          <p:nvPr>
            <p:ph type="sldNum" sz="quarter" idx="12"/>
          </p:nvPr>
        </p:nvSpPr>
        <p:spPr/>
        <p:txBody>
          <a:bodyPr/>
          <a:lstStyle/>
          <a:p>
            <a:fld id="{6D9BE962-EF2B-0F41-80C2-B0C8C16D308C}" type="slidenum">
              <a:rPr lang="en-BE" smtClean="0"/>
              <a:t>‹#›</a:t>
            </a:fld>
            <a:endParaRPr lang="en-BE"/>
          </a:p>
        </p:txBody>
      </p:sp>
    </p:spTree>
    <p:extLst>
      <p:ext uri="{BB962C8B-B14F-4D97-AF65-F5344CB8AC3E}">
        <p14:creationId xmlns:p14="http://schemas.microsoft.com/office/powerpoint/2010/main" val="818067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15371-11A8-AF42-89D3-C3E56785F37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422AF5CC-2393-A743-B3D2-80570ACCDE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CBC036B8-9E8D-A945-B59C-2684451B74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58368E7-5DC2-B14C-B206-999361C5BE81}"/>
              </a:ext>
            </a:extLst>
          </p:cNvPr>
          <p:cNvSpPr>
            <a:spLocks noGrp="1"/>
          </p:cNvSpPr>
          <p:nvPr>
            <p:ph type="dt" sz="half" idx="10"/>
          </p:nvPr>
        </p:nvSpPr>
        <p:spPr/>
        <p:txBody>
          <a:bodyPr/>
          <a:lstStyle/>
          <a:p>
            <a:fld id="{3945D2AC-E77B-4D4D-AAA1-BEC7F04331AC}" type="datetimeFigureOut">
              <a:rPr lang="en-BE" smtClean="0"/>
              <a:t>16/06/2021</a:t>
            </a:fld>
            <a:endParaRPr lang="en-BE"/>
          </a:p>
        </p:txBody>
      </p:sp>
      <p:sp>
        <p:nvSpPr>
          <p:cNvPr id="6" name="Footer Placeholder 5">
            <a:extLst>
              <a:ext uri="{FF2B5EF4-FFF2-40B4-BE49-F238E27FC236}">
                <a16:creationId xmlns:a16="http://schemas.microsoft.com/office/drawing/2014/main" id="{52E68CDE-770D-E746-AC8A-55BD2AB35D1A}"/>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1A049141-FC22-124D-9CA0-D012627DC0D6}"/>
              </a:ext>
            </a:extLst>
          </p:cNvPr>
          <p:cNvSpPr>
            <a:spLocks noGrp="1"/>
          </p:cNvSpPr>
          <p:nvPr>
            <p:ph type="sldNum" sz="quarter" idx="12"/>
          </p:nvPr>
        </p:nvSpPr>
        <p:spPr/>
        <p:txBody>
          <a:bodyPr/>
          <a:lstStyle/>
          <a:p>
            <a:fld id="{6D9BE962-EF2B-0F41-80C2-B0C8C16D308C}" type="slidenum">
              <a:rPr lang="en-BE" smtClean="0"/>
              <a:t>‹#›</a:t>
            </a:fld>
            <a:endParaRPr lang="en-BE"/>
          </a:p>
        </p:txBody>
      </p:sp>
    </p:spTree>
    <p:extLst>
      <p:ext uri="{BB962C8B-B14F-4D97-AF65-F5344CB8AC3E}">
        <p14:creationId xmlns:p14="http://schemas.microsoft.com/office/powerpoint/2010/main" val="2123227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C3EA6-BC00-5048-A7A5-40CAFA724A7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BBE6C322-E456-184D-BD5A-8D3F50511D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4C064D49-C875-0943-86C3-15E79DEEE8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D856C53-0B90-624E-BE38-608AD9848A85}"/>
              </a:ext>
            </a:extLst>
          </p:cNvPr>
          <p:cNvSpPr>
            <a:spLocks noGrp="1"/>
          </p:cNvSpPr>
          <p:nvPr>
            <p:ph type="dt" sz="half" idx="10"/>
          </p:nvPr>
        </p:nvSpPr>
        <p:spPr/>
        <p:txBody>
          <a:bodyPr/>
          <a:lstStyle/>
          <a:p>
            <a:fld id="{3945D2AC-E77B-4D4D-AAA1-BEC7F04331AC}" type="datetimeFigureOut">
              <a:rPr lang="en-BE" smtClean="0"/>
              <a:t>16/06/2021</a:t>
            </a:fld>
            <a:endParaRPr lang="en-BE"/>
          </a:p>
        </p:txBody>
      </p:sp>
      <p:sp>
        <p:nvSpPr>
          <p:cNvPr id="6" name="Footer Placeholder 5">
            <a:extLst>
              <a:ext uri="{FF2B5EF4-FFF2-40B4-BE49-F238E27FC236}">
                <a16:creationId xmlns:a16="http://schemas.microsoft.com/office/drawing/2014/main" id="{21AAA6DE-7852-5740-922F-C2C1109942F3}"/>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EFA71CE1-6E49-614C-B5B9-DD07B4BF9F95}"/>
              </a:ext>
            </a:extLst>
          </p:cNvPr>
          <p:cNvSpPr>
            <a:spLocks noGrp="1"/>
          </p:cNvSpPr>
          <p:nvPr>
            <p:ph type="sldNum" sz="quarter" idx="12"/>
          </p:nvPr>
        </p:nvSpPr>
        <p:spPr/>
        <p:txBody>
          <a:bodyPr/>
          <a:lstStyle/>
          <a:p>
            <a:fld id="{6D9BE962-EF2B-0F41-80C2-B0C8C16D308C}" type="slidenum">
              <a:rPr lang="en-BE" smtClean="0"/>
              <a:t>‹#›</a:t>
            </a:fld>
            <a:endParaRPr lang="en-BE"/>
          </a:p>
        </p:txBody>
      </p:sp>
    </p:spTree>
    <p:extLst>
      <p:ext uri="{BB962C8B-B14F-4D97-AF65-F5344CB8AC3E}">
        <p14:creationId xmlns:p14="http://schemas.microsoft.com/office/powerpoint/2010/main" val="3637165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7A09AA-AEA2-7246-BE71-27C6A2060D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E"/>
          </a:p>
        </p:txBody>
      </p:sp>
      <p:sp>
        <p:nvSpPr>
          <p:cNvPr id="3" name="Text Placeholder 2">
            <a:extLst>
              <a:ext uri="{FF2B5EF4-FFF2-40B4-BE49-F238E27FC236}">
                <a16:creationId xmlns:a16="http://schemas.microsoft.com/office/drawing/2014/main" id="{153F94BD-2B84-1F4B-830C-846A56CBDD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1CBFAF03-1D34-FC44-AD5E-D86F5F87BF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45D2AC-E77B-4D4D-AAA1-BEC7F04331AC}" type="datetimeFigureOut">
              <a:rPr lang="en-BE" smtClean="0"/>
              <a:t>16/06/2021</a:t>
            </a:fld>
            <a:endParaRPr lang="en-BE"/>
          </a:p>
        </p:txBody>
      </p:sp>
      <p:sp>
        <p:nvSpPr>
          <p:cNvPr id="5" name="Footer Placeholder 4">
            <a:extLst>
              <a:ext uri="{FF2B5EF4-FFF2-40B4-BE49-F238E27FC236}">
                <a16:creationId xmlns:a16="http://schemas.microsoft.com/office/drawing/2014/main" id="{EEBD44E2-CECA-C54E-989D-CB4FBA89F7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E"/>
          </a:p>
        </p:txBody>
      </p:sp>
      <p:sp>
        <p:nvSpPr>
          <p:cNvPr id="6" name="Slide Number Placeholder 5">
            <a:extLst>
              <a:ext uri="{FF2B5EF4-FFF2-40B4-BE49-F238E27FC236}">
                <a16:creationId xmlns:a16="http://schemas.microsoft.com/office/drawing/2014/main" id="{39DEF90F-2806-A748-96B6-BE8443D7CE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9BE962-EF2B-0F41-80C2-B0C8C16D308C}" type="slidenum">
              <a:rPr lang="en-BE" smtClean="0"/>
              <a:t>‹#›</a:t>
            </a:fld>
            <a:endParaRPr lang="en-BE"/>
          </a:p>
        </p:txBody>
      </p:sp>
    </p:spTree>
    <p:extLst>
      <p:ext uri="{BB962C8B-B14F-4D97-AF65-F5344CB8AC3E}">
        <p14:creationId xmlns:p14="http://schemas.microsoft.com/office/powerpoint/2010/main" val="2164256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2C9BC-2C6A-4244-998F-180C3DF2BEA0}"/>
              </a:ext>
            </a:extLst>
          </p:cNvPr>
          <p:cNvSpPr>
            <a:spLocks noGrp="1"/>
          </p:cNvSpPr>
          <p:nvPr>
            <p:ph type="title"/>
          </p:nvPr>
        </p:nvSpPr>
        <p:spPr>
          <a:xfrm>
            <a:off x="442432" y="4222438"/>
            <a:ext cx="10515600" cy="963337"/>
          </a:xfrm>
        </p:spPr>
        <p:txBody>
          <a:bodyPr>
            <a:normAutofit/>
          </a:bodyPr>
          <a:lstStyle/>
          <a:p>
            <a:r>
              <a:rPr lang="en-US" dirty="0"/>
              <a:t>Andrei </a:t>
            </a:r>
            <a:r>
              <a:rPr lang="en-US" dirty="0" err="1"/>
              <a:t>Marcu</a:t>
            </a:r>
            <a:br>
              <a:rPr lang="en-US" dirty="0"/>
            </a:br>
            <a:r>
              <a:rPr lang="en-US" dirty="0"/>
              <a:t>Antonio A. Fernández</a:t>
            </a:r>
          </a:p>
        </p:txBody>
      </p:sp>
      <p:sp>
        <p:nvSpPr>
          <p:cNvPr id="3" name="Content Placeholder 2">
            <a:extLst>
              <a:ext uri="{FF2B5EF4-FFF2-40B4-BE49-F238E27FC236}">
                <a16:creationId xmlns:a16="http://schemas.microsoft.com/office/drawing/2014/main" id="{42DCA48D-17FA-3841-95FC-E9FFE39557ED}"/>
              </a:ext>
            </a:extLst>
          </p:cNvPr>
          <p:cNvSpPr>
            <a:spLocks noGrp="1"/>
          </p:cNvSpPr>
          <p:nvPr>
            <p:ph sz="half" idx="1"/>
          </p:nvPr>
        </p:nvSpPr>
        <p:spPr/>
        <p:txBody>
          <a:bodyPr/>
          <a:lstStyle/>
          <a:p>
            <a:r>
              <a:rPr lang="en-US" dirty="0">
                <a:latin typeface="+mn-lt"/>
              </a:rPr>
              <a:t>Brussels, June 16, 2021</a:t>
            </a:r>
          </a:p>
        </p:txBody>
      </p:sp>
      <p:sp>
        <p:nvSpPr>
          <p:cNvPr id="4" name="Content Placeholder 3">
            <a:extLst>
              <a:ext uri="{FF2B5EF4-FFF2-40B4-BE49-F238E27FC236}">
                <a16:creationId xmlns:a16="http://schemas.microsoft.com/office/drawing/2014/main" id="{BB594FA6-4096-AD4C-A6CA-70A4B56BB12E}"/>
              </a:ext>
            </a:extLst>
          </p:cNvPr>
          <p:cNvSpPr>
            <a:spLocks noGrp="1"/>
          </p:cNvSpPr>
          <p:nvPr>
            <p:ph sz="half" idx="2"/>
          </p:nvPr>
        </p:nvSpPr>
        <p:spPr>
          <a:xfrm>
            <a:off x="442432" y="2258363"/>
            <a:ext cx="10911367" cy="714466"/>
          </a:xfrm>
        </p:spPr>
        <p:txBody>
          <a:bodyPr vert="horz" lIns="91440" tIns="45720" rIns="91440" bIns="45720" rtlCol="0">
            <a:normAutofit/>
          </a:bodyPr>
          <a:lstStyle/>
          <a:p>
            <a:r>
              <a:rPr lang="en-GB" dirty="0">
                <a:solidFill>
                  <a:srgbClr val="1E6BA7"/>
                </a:solidFill>
                <a:latin typeface="+mn-lt"/>
                <a:ea typeface="Cambria Math" charset="0"/>
              </a:rPr>
              <a:t>HYDROGEN: NEEDS AND REALITY</a:t>
            </a:r>
          </a:p>
        </p:txBody>
      </p:sp>
    </p:spTree>
    <p:extLst>
      <p:ext uri="{BB962C8B-B14F-4D97-AF65-F5344CB8AC3E}">
        <p14:creationId xmlns:p14="http://schemas.microsoft.com/office/powerpoint/2010/main" val="42327927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CC832E-CE2B-1747-8DF6-347DF4E2E26B}"/>
              </a:ext>
            </a:extLst>
          </p:cNvPr>
          <p:cNvSpPr>
            <a:spLocks noGrp="1"/>
          </p:cNvSpPr>
          <p:nvPr>
            <p:ph type="body" sz="quarter" idx="14"/>
          </p:nvPr>
        </p:nvSpPr>
        <p:spPr/>
        <p:txBody>
          <a:bodyPr>
            <a:normAutofit/>
          </a:bodyPr>
          <a:lstStyle/>
          <a:p>
            <a:r>
              <a:rPr lang="en-BE" dirty="0"/>
              <a:t>CfD and CCfD</a:t>
            </a:r>
          </a:p>
          <a:p>
            <a:endParaRPr lang="en-BE" dirty="0"/>
          </a:p>
        </p:txBody>
      </p:sp>
      <p:sp>
        <p:nvSpPr>
          <p:cNvPr id="5" name="Content Placeholder 4">
            <a:extLst>
              <a:ext uri="{FF2B5EF4-FFF2-40B4-BE49-F238E27FC236}">
                <a16:creationId xmlns:a16="http://schemas.microsoft.com/office/drawing/2014/main" id="{B7E4B6BE-AB85-374D-AE93-7BEDBA4FC2D6}"/>
              </a:ext>
            </a:extLst>
          </p:cNvPr>
          <p:cNvSpPr>
            <a:spLocks noGrp="1"/>
          </p:cNvSpPr>
          <p:nvPr>
            <p:ph idx="13"/>
          </p:nvPr>
        </p:nvSpPr>
        <p:spPr>
          <a:xfrm>
            <a:off x="304722" y="1246798"/>
            <a:ext cx="11616345" cy="5521992"/>
          </a:xfrm>
        </p:spPr>
        <p:txBody>
          <a:bodyPr>
            <a:normAutofit lnSpcReduction="10000"/>
          </a:bodyPr>
          <a:lstStyle/>
          <a:p>
            <a:pPr algn="just"/>
            <a:r>
              <a:rPr lang="en-BE" sz="2400" b="1" dirty="0">
                <a:solidFill>
                  <a:srgbClr val="1F6BA7"/>
                </a:solidFill>
                <a:latin typeface="Open Sans"/>
                <a:cs typeface="Open Sans"/>
              </a:rPr>
              <a:t>CfD: </a:t>
            </a:r>
            <a:r>
              <a:rPr lang="en-BE" sz="2400" dirty="0">
                <a:cs typeface="Open Sans"/>
              </a:rPr>
              <a:t>CfD have its origen in the financial sector helping to hedge against volatile prices. </a:t>
            </a:r>
            <a:r>
              <a:rPr lang="en-GB" sz="2400" dirty="0" err="1">
                <a:cs typeface="Open Sans"/>
              </a:rPr>
              <a:t>CfD</a:t>
            </a:r>
            <a:r>
              <a:rPr lang="en-GB" sz="2400" dirty="0">
                <a:cs typeface="Open Sans"/>
              </a:rPr>
              <a:t> have been used as an efficient solution to address the uncertainty of revenues in the renewables sector. Broadly used in the UK since 2014.</a:t>
            </a:r>
          </a:p>
          <a:p>
            <a:pPr algn="just"/>
            <a:r>
              <a:rPr lang="en-BE" sz="2400" dirty="0">
                <a:cs typeface="Open Sans"/>
              </a:rPr>
              <a:t>In the case of RES, CfD cover all the revenue stream of the investment, while CCfD only address the carbon revenue stream.</a:t>
            </a:r>
          </a:p>
          <a:p>
            <a:pPr algn="just"/>
            <a:r>
              <a:rPr lang="en-BE" sz="2400" b="1" dirty="0">
                <a:solidFill>
                  <a:srgbClr val="1F6BA7"/>
                </a:solidFill>
                <a:latin typeface="Open Sans"/>
                <a:cs typeface="Open Sans"/>
              </a:rPr>
              <a:t>CCfD: </a:t>
            </a:r>
            <a:r>
              <a:rPr lang="en-BE" sz="2400" dirty="0">
                <a:cs typeface="Open Sans"/>
              </a:rPr>
              <a:t>Offsets the difference between the market price for emissions  allowances and the carbon avoidance costs. Oversimplified example:</a:t>
            </a:r>
          </a:p>
          <a:p>
            <a:pPr lvl="1" algn="just"/>
            <a:r>
              <a:rPr lang="en-BE" dirty="0">
                <a:cs typeface="Open Sans"/>
              </a:rPr>
              <a:t>If the market price for emission allowances </a:t>
            </a:r>
            <a:r>
              <a:rPr lang="en-BE" b="1" dirty="0">
                <a:cs typeface="Open Sans"/>
              </a:rPr>
              <a:t>is lower </a:t>
            </a:r>
            <a:r>
              <a:rPr lang="en-BE" dirty="0">
                <a:cs typeface="Open Sans"/>
              </a:rPr>
              <a:t>than the carbon avoidance costs, the State pays the difference.</a:t>
            </a:r>
          </a:p>
          <a:p>
            <a:pPr lvl="1" algn="just"/>
            <a:r>
              <a:rPr lang="en-BE" dirty="0">
                <a:cs typeface="Open Sans"/>
              </a:rPr>
              <a:t>If the market price for emissions allowonces </a:t>
            </a:r>
            <a:r>
              <a:rPr lang="en-BE" b="1" dirty="0">
                <a:cs typeface="Open Sans"/>
              </a:rPr>
              <a:t>is higher </a:t>
            </a:r>
            <a:r>
              <a:rPr lang="en-BE" dirty="0">
                <a:cs typeface="Open Sans"/>
              </a:rPr>
              <a:t>than the carbon avoidance costs, the company pays the difference. </a:t>
            </a:r>
          </a:p>
          <a:p>
            <a:pPr lvl="1" algn="just"/>
            <a:endParaRPr lang="en-BE" dirty="0">
              <a:cs typeface="Open Sans"/>
            </a:endParaRPr>
          </a:p>
          <a:p>
            <a:pPr algn="just"/>
            <a:endParaRPr lang="en-BE" dirty="0">
              <a:cs typeface="Open Sans"/>
            </a:endParaRPr>
          </a:p>
        </p:txBody>
      </p:sp>
    </p:spTree>
    <p:extLst>
      <p:ext uri="{BB962C8B-B14F-4D97-AF65-F5344CB8AC3E}">
        <p14:creationId xmlns:p14="http://schemas.microsoft.com/office/powerpoint/2010/main" val="1303856806"/>
      </p:ext>
    </p:extLst>
  </p:cSld>
  <p:clrMapOvr>
    <a:overrideClrMapping bg1="lt1" tx1="dk1" bg2="lt2" tx2="dk2" accent1="accent1" accent2="accent2" accent3="accent3" accent4="accent4" accent5="accent5" accent6="accent6" hlink="hlink" folHlink="folHlink"/>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CC832E-CE2B-1747-8DF6-347DF4E2E26B}"/>
              </a:ext>
            </a:extLst>
          </p:cNvPr>
          <p:cNvSpPr>
            <a:spLocks noGrp="1"/>
          </p:cNvSpPr>
          <p:nvPr>
            <p:ph type="body" sz="quarter" idx="14"/>
          </p:nvPr>
        </p:nvSpPr>
        <p:spPr/>
        <p:txBody>
          <a:bodyPr>
            <a:normAutofit/>
          </a:bodyPr>
          <a:lstStyle/>
          <a:p>
            <a:r>
              <a:rPr lang="en-BE" dirty="0"/>
              <a:t>CCfD and other incentives: Germany</a:t>
            </a:r>
          </a:p>
          <a:p>
            <a:endParaRPr lang="en-BE" dirty="0"/>
          </a:p>
        </p:txBody>
      </p:sp>
      <p:sp>
        <p:nvSpPr>
          <p:cNvPr id="5" name="Content Placeholder 4">
            <a:extLst>
              <a:ext uri="{FF2B5EF4-FFF2-40B4-BE49-F238E27FC236}">
                <a16:creationId xmlns:a16="http://schemas.microsoft.com/office/drawing/2014/main" id="{B7E4B6BE-AB85-374D-AE93-7BEDBA4FC2D6}"/>
              </a:ext>
            </a:extLst>
          </p:cNvPr>
          <p:cNvSpPr>
            <a:spLocks noGrp="1"/>
          </p:cNvSpPr>
          <p:nvPr>
            <p:ph idx="13"/>
          </p:nvPr>
        </p:nvSpPr>
        <p:spPr>
          <a:xfrm>
            <a:off x="304722" y="1246798"/>
            <a:ext cx="11616345" cy="5611202"/>
          </a:xfrm>
        </p:spPr>
        <p:txBody>
          <a:bodyPr>
            <a:normAutofit/>
          </a:bodyPr>
          <a:lstStyle/>
          <a:p>
            <a:pPr algn="just"/>
            <a:r>
              <a:rPr lang="en-US" sz="2200" b="1" dirty="0">
                <a:solidFill>
                  <a:srgbClr val="1F6BA7"/>
                </a:solidFill>
                <a:latin typeface="Open Sans"/>
                <a:cs typeface="Open Sans"/>
              </a:rPr>
              <a:t>Germany: </a:t>
            </a:r>
            <a:r>
              <a:rPr lang="en-US" sz="2200" dirty="0"/>
              <a:t>Announced as part of its National Hydrogen Strategy the launch of a new pilot project targeting mostly the steel and chemical industries. (</a:t>
            </a:r>
            <a:r>
              <a:rPr lang="en-US" sz="2200" dirty="0" err="1"/>
              <a:t>Klimaschutzvertrage</a:t>
            </a:r>
            <a:r>
              <a:rPr lang="en-US" sz="2200" dirty="0"/>
              <a:t>) </a:t>
            </a:r>
          </a:p>
          <a:p>
            <a:pPr lvl="1" algn="just"/>
            <a:r>
              <a:rPr lang="en-US" sz="2200" b="1" dirty="0"/>
              <a:t>Targeted number of sectors: </a:t>
            </a:r>
            <a:r>
              <a:rPr lang="en-US" sz="2200" dirty="0"/>
              <a:t>Steel, cement, lime and ammonia.</a:t>
            </a:r>
          </a:p>
          <a:p>
            <a:pPr lvl="1" algn="just"/>
            <a:r>
              <a:rPr lang="en-BE" sz="2200" b="1" dirty="0"/>
              <a:t>Timeframe: </a:t>
            </a:r>
            <a:r>
              <a:rPr lang="en-BE" sz="2200" dirty="0"/>
              <a:t>Awarding of 10 years-contract for the pilot phase.</a:t>
            </a:r>
          </a:p>
          <a:p>
            <a:pPr lvl="1" algn="just"/>
            <a:r>
              <a:rPr lang="en-BE" sz="2200" b="1" dirty="0"/>
              <a:t>Operating costs: </a:t>
            </a:r>
            <a:r>
              <a:rPr lang="en-BE" sz="2200" dirty="0"/>
              <a:t>At least during the pilot phase the CCfD programme is intended to exclusively finance the differences in operating costs. </a:t>
            </a:r>
          </a:p>
          <a:p>
            <a:pPr lvl="1" algn="just"/>
            <a:r>
              <a:rPr lang="en-BE" sz="2200" b="1" dirty="0"/>
              <a:t>Technology neutrality: g</a:t>
            </a:r>
            <a:r>
              <a:rPr lang="en-BE" sz="2200" dirty="0"/>
              <a:t>reen hydrogen is the priority but will also cover bridge technologies in a limited manner.</a:t>
            </a:r>
          </a:p>
          <a:p>
            <a:pPr lvl="1" algn="just"/>
            <a:r>
              <a:rPr lang="en-BE" sz="2200" dirty="0"/>
              <a:t>Pending </a:t>
            </a:r>
            <a:r>
              <a:rPr lang="en-BE" sz="2200" b="1" dirty="0"/>
              <a:t>State Aid approval </a:t>
            </a:r>
            <a:r>
              <a:rPr lang="en-BE" sz="2200" dirty="0"/>
              <a:t>by the European Commission.</a:t>
            </a:r>
          </a:p>
          <a:p>
            <a:pPr algn="just"/>
            <a:r>
              <a:rPr lang="en-GB" sz="2200" b="1" dirty="0">
                <a:solidFill>
                  <a:srgbClr val="1F6BA7"/>
                </a:solidFill>
                <a:latin typeface="Open Sans"/>
                <a:cs typeface="Open Sans"/>
              </a:rPr>
              <a:t>Other Incentives under consideration:</a:t>
            </a:r>
          </a:p>
          <a:p>
            <a:pPr lvl="1" algn="just"/>
            <a:r>
              <a:rPr lang="en-GB" sz="2200" dirty="0"/>
              <a:t>Exempt the electricity used for electrolysis from taxes, surcharges and levies.</a:t>
            </a:r>
          </a:p>
          <a:p>
            <a:pPr lvl="1" algn="just"/>
            <a:r>
              <a:rPr lang="en-GB" sz="2200" dirty="0"/>
              <a:t>Carbon prices in non-ETS sectors such as mobility and heating (already in place)</a:t>
            </a:r>
          </a:p>
          <a:p>
            <a:pPr lvl="1" algn="just"/>
            <a:r>
              <a:rPr lang="en-GB" sz="2200" dirty="0"/>
              <a:t>Sector specific quotas: Transport and Heating</a:t>
            </a:r>
          </a:p>
          <a:p>
            <a:pPr lvl="1" algn="just"/>
            <a:endParaRPr lang="en-BE" dirty="0"/>
          </a:p>
          <a:p>
            <a:pPr lvl="1" algn="just"/>
            <a:endParaRPr lang="en-BE" dirty="0"/>
          </a:p>
          <a:p>
            <a:pPr marL="0" indent="0" algn="just">
              <a:buNone/>
            </a:pPr>
            <a:endParaRPr lang="en-BE" b="1" dirty="0">
              <a:solidFill>
                <a:srgbClr val="1F6BA7"/>
              </a:solidFill>
              <a:latin typeface="Open Sans"/>
              <a:cs typeface="Open Sans"/>
            </a:endParaRPr>
          </a:p>
        </p:txBody>
      </p:sp>
    </p:spTree>
    <p:extLst>
      <p:ext uri="{BB962C8B-B14F-4D97-AF65-F5344CB8AC3E}">
        <p14:creationId xmlns:p14="http://schemas.microsoft.com/office/powerpoint/2010/main" val="18060679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CC832E-CE2B-1747-8DF6-347DF4E2E26B}"/>
              </a:ext>
            </a:extLst>
          </p:cNvPr>
          <p:cNvSpPr>
            <a:spLocks noGrp="1"/>
          </p:cNvSpPr>
          <p:nvPr>
            <p:ph type="body" sz="quarter" idx="14"/>
          </p:nvPr>
        </p:nvSpPr>
        <p:spPr/>
        <p:txBody>
          <a:bodyPr>
            <a:normAutofit/>
          </a:bodyPr>
          <a:lstStyle/>
          <a:p>
            <a:r>
              <a:rPr lang="en-BE" dirty="0"/>
              <a:t>CCfD and other incentives: The Netherlands</a:t>
            </a:r>
          </a:p>
          <a:p>
            <a:endParaRPr lang="en-BE" dirty="0"/>
          </a:p>
        </p:txBody>
      </p:sp>
      <p:sp>
        <p:nvSpPr>
          <p:cNvPr id="5" name="Content Placeholder 4">
            <a:extLst>
              <a:ext uri="{FF2B5EF4-FFF2-40B4-BE49-F238E27FC236}">
                <a16:creationId xmlns:a16="http://schemas.microsoft.com/office/drawing/2014/main" id="{B7E4B6BE-AB85-374D-AE93-7BEDBA4FC2D6}"/>
              </a:ext>
            </a:extLst>
          </p:cNvPr>
          <p:cNvSpPr>
            <a:spLocks noGrp="1"/>
          </p:cNvSpPr>
          <p:nvPr>
            <p:ph idx="13"/>
          </p:nvPr>
        </p:nvSpPr>
        <p:spPr>
          <a:xfrm>
            <a:off x="304722" y="1246798"/>
            <a:ext cx="11616345" cy="5611202"/>
          </a:xfrm>
        </p:spPr>
        <p:txBody>
          <a:bodyPr>
            <a:normAutofit/>
          </a:bodyPr>
          <a:lstStyle/>
          <a:p>
            <a:pPr algn="just"/>
            <a:r>
              <a:rPr lang="en-BE" sz="2200" b="1" dirty="0">
                <a:solidFill>
                  <a:srgbClr val="1F6BA7"/>
                </a:solidFill>
                <a:latin typeface="Open Sans"/>
                <a:cs typeface="Open Sans"/>
              </a:rPr>
              <a:t>The Netherlands: </a:t>
            </a:r>
            <a:r>
              <a:rPr lang="en-BE" sz="2200" dirty="0"/>
              <a:t>Adopted SED ++ suport scheme, which will operate from 2020 until 2025 and will support not only renewable energy production but also other measures to reduce GHG emissions, such as green H</a:t>
            </a:r>
            <a:r>
              <a:rPr lang="en-BE" sz="2200" baseline="-25000" dirty="0"/>
              <a:t>2 </a:t>
            </a:r>
            <a:r>
              <a:rPr lang="en-BE" sz="2200" dirty="0"/>
              <a:t>and CCS.</a:t>
            </a:r>
          </a:p>
          <a:p>
            <a:pPr lvl="1" algn="just"/>
            <a:r>
              <a:rPr lang="en-BE" sz="2200" dirty="0"/>
              <a:t>SED ++ defines a very similar support schame to CCfD for CCS.</a:t>
            </a:r>
          </a:p>
          <a:p>
            <a:pPr lvl="1" algn="just"/>
            <a:r>
              <a:rPr lang="en-BE" sz="2200" dirty="0"/>
              <a:t>The subsidy is calculated by multiplying the maximun an</a:t>
            </a:r>
            <a:r>
              <a:rPr lang="en-GB" sz="2200" dirty="0"/>
              <a:t>n</a:t>
            </a:r>
            <a:r>
              <a:rPr lang="en-BE" sz="2200" dirty="0"/>
              <a:t>ual tonnes of CO</a:t>
            </a:r>
            <a:r>
              <a:rPr lang="en-BE" sz="2200" baseline="-25000" dirty="0"/>
              <a:t>2 </a:t>
            </a:r>
            <a:r>
              <a:rPr lang="en-BE" sz="2200" dirty="0"/>
              <a:t>avoidance by the difference between the maximun application ammount and the ETS price. </a:t>
            </a:r>
          </a:p>
          <a:p>
            <a:pPr lvl="1" algn="just"/>
            <a:r>
              <a:rPr lang="en-GB" sz="2200" dirty="0"/>
              <a:t>The Netherlands has awarded in May €2 bn to an offshore CCS Port of Rotterdam project  channelled through a carbon contracts for difference (</a:t>
            </a:r>
            <a:r>
              <a:rPr lang="en-GB" sz="2200" dirty="0" err="1"/>
              <a:t>CCfDs</a:t>
            </a:r>
            <a:r>
              <a:rPr lang="en-GB" sz="2200" dirty="0"/>
              <a:t>) scheme.</a:t>
            </a:r>
          </a:p>
          <a:p>
            <a:pPr lvl="1" algn="just"/>
            <a:r>
              <a:rPr lang="en-GB" sz="2200" dirty="0"/>
              <a:t>The funding will be awarded over a 15-year period through a </a:t>
            </a:r>
            <a:r>
              <a:rPr lang="en-GB" sz="2200" dirty="0" err="1"/>
              <a:t>CCfD</a:t>
            </a:r>
            <a:r>
              <a:rPr lang="en-GB" sz="2200" dirty="0"/>
              <a:t> scheme, which will pay the ‘strike price’ between the EU carbon price plus the national carbon tax and the total abatement costs.</a:t>
            </a:r>
          </a:p>
          <a:p>
            <a:pPr marL="400050" indent="-342900" algn="just"/>
            <a:r>
              <a:rPr lang="en-GB" sz="2200" b="1" dirty="0">
                <a:solidFill>
                  <a:srgbClr val="1F6BA7"/>
                </a:solidFill>
                <a:latin typeface="Open Sans"/>
                <a:cs typeface="Open Sans"/>
              </a:rPr>
              <a:t>Other Incentives under consideration:</a:t>
            </a:r>
          </a:p>
          <a:p>
            <a:pPr marL="800100" lvl="1" indent="-342900" algn="just"/>
            <a:r>
              <a:rPr lang="en-GB" sz="2200" dirty="0"/>
              <a:t>Exemption from RED II additionality requirements</a:t>
            </a:r>
          </a:p>
          <a:p>
            <a:pPr marL="800100" lvl="1" indent="-342900" algn="just"/>
            <a:r>
              <a:rPr lang="en-GB" sz="2200" dirty="0"/>
              <a:t>Mandates to support the use of green Hydrogen</a:t>
            </a:r>
          </a:p>
          <a:p>
            <a:pPr marL="800100" lvl="1" indent="-342900" algn="just"/>
            <a:r>
              <a:rPr lang="en-GB" sz="2200" dirty="0"/>
              <a:t>Pure hydrogen infrastructure investments and blending threshold to be increased.</a:t>
            </a:r>
          </a:p>
          <a:p>
            <a:pPr marL="800100" lvl="1" indent="-342900" algn="just"/>
            <a:endParaRPr lang="en-BE" b="1" dirty="0">
              <a:solidFill>
                <a:srgbClr val="1F6BA7"/>
              </a:solidFill>
              <a:latin typeface="Open Sans"/>
              <a:cs typeface="Open Sans"/>
            </a:endParaRPr>
          </a:p>
        </p:txBody>
      </p:sp>
    </p:spTree>
    <p:extLst>
      <p:ext uri="{BB962C8B-B14F-4D97-AF65-F5344CB8AC3E}">
        <p14:creationId xmlns:p14="http://schemas.microsoft.com/office/powerpoint/2010/main" val="150128032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CC832E-CE2B-1747-8DF6-347DF4E2E26B}"/>
              </a:ext>
            </a:extLst>
          </p:cNvPr>
          <p:cNvSpPr>
            <a:spLocks noGrp="1"/>
          </p:cNvSpPr>
          <p:nvPr>
            <p:ph type="body" sz="quarter" idx="14"/>
          </p:nvPr>
        </p:nvSpPr>
        <p:spPr/>
        <p:txBody>
          <a:bodyPr>
            <a:normAutofit/>
          </a:bodyPr>
          <a:lstStyle/>
          <a:p>
            <a:r>
              <a:rPr lang="en-BE" dirty="0"/>
              <a:t>CCfD and other incentives: The UK</a:t>
            </a:r>
          </a:p>
          <a:p>
            <a:endParaRPr lang="en-BE" dirty="0"/>
          </a:p>
        </p:txBody>
      </p:sp>
      <p:sp>
        <p:nvSpPr>
          <p:cNvPr id="5" name="Content Placeholder 4">
            <a:extLst>
              <a:ext uri="{FF2B5EF4-FFF2-40B4-BE49-F238E27FC236}">
                <a16:creationId xmlns:a16="http://schemas.microsoft.com/office/drawing/2014/main" id="{B7E4B6BE-AB85-374D-AE93-7BEDBA4FC2D6}"/>
              </a:ext>
            </a:extLst>
          </p:cNvPr>
          <p:cNvSpPr>
            <a:spLocks noGrp="1"/>
          </p:cNvSpPr>
          <p:nvPr>
            <p:ph idx="13"/>
          </p:nvPr>
        </p:nvSpPr>
        <p:spPr>
          <a:xfrm>
            <a:off x="304722" y="1246798"/>
            <a:ext cx="11616345" cy="5611202"/>
          </a:xfrm>
        </p:spPr>
        <p:txBody>
          <a:bodyPr>
            <a:normAutofit/>
          </a:bodyPr>
          <a:lstStyle/>
          <a:p>
            <a:pPr algn="just"/>
            <a:r>
              <a:rPr lang="en-BE" sz="2200" b="1" dirty="0">
                <a:solidFill>
                  <a:srgbClr val="1F6BA7"/>
                </a:solidFill>
                <a:latin typeface="Open Sans"/>
                <a:cs typeface="Open Sans"/>
              </a:rPr>
              <a:t>The UK: </a:t>
            </a:r>
            <a:r>
              <a:rPr lang="en-BE" sz="2200" dirty="0"/>
              <a:t>Has not yet adopted a hydrogen strategy. It will be most likely published before Parliament summer recess on July 22. </a:t>
            </a:r>
          </a:p>
          <a:p>
            <a:pPr algn="just"/>
            <a:r>
              <a:rPr lang="en-BE" sz="2200" dirty="0"/>
              <a:t>There is not an stablished  framework for incentives yet. </a:t>
            </a:r>
          </a:p>
          <a:p>
            <a:pPr algn="just"/>
            <a:r>
              <a:rPr lang="en-BE" sz="2200" dirty="0"/>
              <a:t>August 2020 Report commissioned by the UK Government on Business models for low carbon Hydrogen production, incentives can be included in four broad categories of business models:</a:t>
            </a:r>
          </a:p>
          <a:p>
            <a:pPr lvl="1" algn="just"/>
            <a:r>
              <a:rPr lang="en-BE" sz="2000" dirty="0"/>
              <a:t>Contractual payments to producers such as CfD or premium payments where the producer receives a subsidy which covers the incremental cost of low carbon hydrogen above the carbon-intensive alternative fuel. </a:t>
            </a:r>
          </a:p>
          <a:p>
            <a:pPr lvl="1" algn="just"/>
            <a:r>
              <a:rPr lang="en-BE" sz="2000" dirty="0"/>
              <a:t>Regulated return models such as Regulated Asset Base or Cap and Floor models.</a:t>
            </a:r>
          </a:p>
          <a:p>
            <a:pPr lvl="1" algn="just"/>
            <a:r>
              <a:rPr lang="en-BE" sz="2000" dirty="0"/>
              <a:t>Quotas for the production and consumption.</a:t>
            </a:r>
          </a:p>
          <a:p>
            <a:pPr lvl="1" algn="just"/>
            <a:r>
              <a:rPr lang="en-BE" sz="2000" dirty="0"/>
              <a:t>End user subsidies for carbon abatement. </a:t>
            </a:r>
          </a:p>
        </p:txBody>
      </p:sp>
    </p:spTree>
    <p:extLst>
      <p:ext uri="{BB962C8B-B14F-4D97-AF65-F5344CB8AC3E}">
        <p14:creationId xmlns:p14="http://schemas.microsoft.com/office/powerpoint/2010/main" val="54710332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CC832E-CE2B-1747-8DF6-347DF4E2E26B}"/>
              </a:ext>
            </a:extLst>
          </p:cNvPr>
          <p:cNvSpPr>
            <a:spLocks noGrp="1"/>
          </p:cNvSpPr>
          <p:nvPr>
            <p:ph type="body" sz="quarter" idx="14"/>
          </p:nvPr>
        </p:nvSpPr>
        <p:spPr/>
        <p:txBody>
          <a:bodyPr>
            <a:normAutofit/>
          </a:bodyPr>
          <a:lstStyle/>
          <a:p>
            <a:r>
              <a:rPr lang="en-BE" dirty="0"/>
              <a:t>What is in the “</a:t>
            </a:r>
            <a:r>
              <a:rPr lang="en-BE" i="1" dirty="0"/>
              <a:t>Fit for 55” </a:t>
            </a:r>
            <a:r>
              <a:rPr lang="en-BE" dirty="0"/>
              <a:t>for hydrogen</a:t>
            </a:r>
          </a:p>
          <a:p>
            <a:endParaRPr lang="en-BE" dirty="0"/>
          </a:p>
        </p:txBody>
      </p:sp>
      <p:sp>
        <p:nvSpPr>
          <p:cNvPr id="4" name="Content Placeholder 1">
            <a:extLst>
              <a:ext uri="{FF2B5EF4-FFF2-40B4-BE49-F238E27FC236}">
                <a16:creationId xmlns:a16="http://schemas.microsoft.com/office/drawing/2014/main" id="{53E6F996-D66D-9540-80CB-8B4F58C2E25B}"/>
              </a:ext>
            </a:extLst>
          </p:cNvPr>
          <p:cNvSpPr>
            <a:spLocks noGrp="1"/>
          </p:cNvSpPr>
          <p:nvPr>
            <p:ph idx="13"/>
          </p:nvPr>
        </p:nvSpPr>
        <p:spPr>
          <a:xfrm>
            <a:off x="304722" y="1246798"/>
            <a:ext cx="11616345" cy="5611202"/>
          </a:xfrm>
        </p:spPr>
        <p:txBody>
          <a:bodyPr>
            <a:normAutofit lnSpcReduction="10000"/>
          </a:bodyPr>
          <a:lstStyle/>
          <a:p>
            <a:endParaRPr lang="en-BE" sz="2400" dirty="0"/>
          </a:p>
          <a:p>
            <a:endParaRPr lang="en-BE" dirty="0"/>
          </a:p>
        </p:txBody>
      </p:sp>
      <p:sp>
        <p:nvSpPr>
          <p:cNvPr id="5" name="TextBox 4">
            <a:extLst>
              <a:ext uri="{FF2B5EF4-FFF2-40B4-BE49-F238E27FC236}">
                <a16:creationId xmlns:a16="http://schemas.microsoft.com/office/drawing/2014/main" id="{E41EB702-3495-3943-BC9D-1957AEA3A360}"/>
              </a:ext>
            </a:extLst>
          </p:cNvPr>
          <p:cNvSpPr txBox="1"/>
          <p:nvPr/>
        </p:nvSpPr>
        <p:spPr>
          <a:xfrm>
            <a:off x="504201" y="5749755"/>
            <a:ext cx="1690577" cy="369332"/>
          </a:xfrm>
          <a:prstGeom prst="rect">
            <a:avLst/>
          </a:prstGeom>
          <a:noFill/>
          <a:ln w="38100">
            <a:solidFill>
              <a:schemeClr val="accent1"/>
            </a:solidFill>
          </a:ln>
        </p:spPr>
        <p:txBody>
          <a:bodyPr wrap="square" rtlCol="0">
            <a:spAutoFit/>
          </a:bodyPr>
          <a:lstStyle/>
          <a:p>
            <a:pPr algn="ctr"/>
            <a:r>
              <a:rPr lang="en-BE" dirty="0"/>
              <a:t>Incentives</a:t>
            </a:r>
          </a:p>
        </p:txBody>
      </p:sp>
      <p:sp>
        <p:nvSpPr>
          <p:cNvPr id="6" name="TextBox 5">
            <a:extLst>
              <a:ext uri="{FF2B5EF4-FFF2-40B4-BE49-F238E27FC236}">
                <a16:creationId xmlns:a16="http://schemas.microsoft.com/office/drawing/2014/main" id="{0E10696E-0998-D545-B442-4D9185B85AF9}"/>
              </a:ext>
            </a:extLst>
          </p:cNvPr>
          <p:cNvSpPr txBox="1"/>
          <p:nvPr/>
        </p:nvSpPr>
        <p:spPr>
          <a:xfrm>
            <a:off x="504201" y="2940959"/>
            <a:ext cx="1253457" cy="369332"/>
          </a:xfrm>
          <a:prstGeom prst="rect">
            <a:avLst/>
          </a:prstGeom>
          <a:noFill/>
          <a:ln w="38100">
            <a:solidFill>
              <a:schemeClr val="accent1"/>
            </a:solidFill>
          </a:ln>
        </p:spPr>
        <p:txBody>
          <a:bodyPr wrap="square" rtlCol="0">
            <a:spAutoFit/>
          </a:bodyPr>
          <a:lstStyle>
            <a:defPPr>
              <a:defRPr lang="en-BE"/>
            </a:defPPr>
            <a:lvl1pPr algn="ctr"/>
          </a:lstStyle>
          <a:p>
            <a:r>
              <a:rPr lang="en-BE" dirty="0"/>
              <a:t>Demand</a:t>
            </a:r>
          </a:p>
        </p:txBody>
      </p:sp>
      <p:sp>
        <p:nvSpPr>
          <p:cNvPr id="7" name="TextBox 6">
            <a:extLst>
              <a:ext uri="{FF2B5EF4-FFF2-40B4-BE49-F238E27FC236}">
                <a16:creationId xmlns:a16="http://schemas.microsoft.com/office/drawing/2014/main" id="{1A0C924D-AEB0-3140-9F0B-61C6D07D83A1}"/>
              </a:ext>
            </a:extLst>
          </p:cNvPr>
          <p:cNvSpPr txBox="1"/>
          <p:nvPr/>
        </p:nvSpPr>
        <p:spPr>
          <a:xfrm>
            <a:off x="504201" y="1526301"/>
            <a:ext cx="1690577" cy="369332"/>
          </a:xfrm>
          <a:prstGeom prst="rect">
            <a:avLst/>
          </a:prstGeom>
          <a:noFill/>
          <a:ln w="38100">
            <a:solidFill>
              <a:schemeClr val="accent1"/>
            </a:solidFill>
          </a:ln>
        </p:spPr>
        <p:txBody>
          <a:bodyPr wrap="square" rtlCol="0">
            <a:spAutoFit/>
          </a:bodyPr>
          <a:lstStyle>
            <a:defPPr>
              <a:defRPr lang="en-BE"/>
            </a:defPPr>
            <a:lvl1pPr algn="ctr"/>
          </a:lstStyle>
          <a:p>
            <a:r>
              <a:rPr lang="en-BE" dirty="0"/>
              <a:t>Production</a:t>
            </a:r>
          </a:p>
        </p:txBody>
      </p:sp>
      <p:sp>
        <p:nvSpPr>
          <p:cNvPr id="8" name="TextBox 7">
            <a:extLst>
              <a:ext uri="{FF2B5EF4-FFF2-40B4-BE49-F238E27FC236}">
                <a16:creationId xmlns:a16="http://schemas.microsoft.com/office/drawing/2014/main" id="{C82E0BB9-8FE9-0C42-A8B8-87864B4B3EBF}"/>
              </a:ext>
            </a:extLst>
          </p:cNvPr>
          <p:cNvSpPr txBox="1"/>
          <p:nvPr/>
        </p:nvSpPr>
        <p:spPr>
          <a:xfrm>
            <a:off x="504201" y="4325238"/>
            <a:ext cx="1690577" cy="369332"/>
          </a:xfrm>
          <a:prstGeom prst="rect">
            <a:avLst/>
          </a:prstGeom>
          <a:noFill/>
          <a:ln w="38100">
            <a:solidFill>
              <a:schemeClr val="accent1"/>
            </a:solidFill>
          </a:ln>
        </p:spPr>
        <p:txBody>
          <a:bodyPr wrap="square" rtlCol="0">
            <a:spAutoFit/>
          </a:bodyPr>
          <a:lstStyle>
            <a:defPPr>
              <a:defRPr lang="en-BE"/>
            </a:defPPr>
            <a:lvl1pPr algn="ctr"/>
          </a:lstStyle>
          <a:p>
            <a:r>
              <a:rPr lang="en-BE" dirty="0"/>
              <a:t>Transportation</a:t>
            </a:r>
          </a:p>
        </p:txBody>
      </p:sp>
      <p:sp>
        <p:nvSpPr>
          <p:cNvPr id="9" name="TextBox 8">
            <a:extLst>
              <a:ext uri="{FF2B5EF4-FFF2-40B4-BE49-F238E27FC236}">
                <a16:creationId xmlns:a16="http://schemas.microsoft.com/office/drawing/2014/main" id="{CE9AF5B2-69CC-0941-836E-B5A6E74AA321}"/>
              </a:ext>
            </a:extLst>
          </p:cNvPr>
          <p:cNvSpPr txBox="1"/>
          <p:nvPr/>
        </p:nvSpPr>
        <p:spPr>
          <a:xfrm>
            <a:off x="3150042" y="2653385"/>
            <a:ext cx="1089329" cy="1463040"/>
          </a:xfrm>
          <a:prstGeom prst="rect">
            <a:avLst/>
          </a:prstGeom>
          <a:noFill/>
        </p:spPr>
        <p:txBody>
          <a:bodyPr wrap="square" rtlCol="0">
            <a:spAutoFit/>
          </a:bodyPr>
          <a:lstStyle/>
          <a:p>
            <a:endParaRPr lang="en-BE" dirty="0"/>
          </a:p>
        </p:txBody>
      </p:sp>
      <p:sp>
        <p:nvSpPr>
          <p:cNvPr id="16" name="TextBox 15">
            <a:extLst>
              <a:ext uri="{FF2B5EF4-FFF2-40B4-BE49-F238E27FC236}">
                <a16:creationId xmlns:a16="http://schemas.microsoft.com/office/drawing/2014/main" id="{6ED34107-3E56-F844-93CE-82A1075A23D5}"/>
              </a:ext>
            </a:extLst>
          </p:cNvPr>
          <p:cNvSpPr txBox="1"/>
          <p:nvPr/>
        </p:nvSpPr>
        <p:spPr>
          <a:xfrm>
            <a:off x="2855177" y="1319789"/>
            <a:ext cx="2566947" cy="830997"/>
          </a:xfrm>
          <a:prstGeom prst="rect">
            <a:avLst/>
          </a:prstGeom>
          <a:noFill/>
          <a:ln>
            <a:solidFill>
              <a:schemeClr val="accent1"/>
            </a:solidFill>
          </a:ln>
        </p:spPr>
        <p:txBody>
          <a:bodyPr wrap="square" rtlCol="0">
            <a:spAutoFit/>
          </a:bodyPr>
          <a:lstStyle/>
          <a:p>
            <a:pPr marL="285750" indent="-285750">
              <a:buFont typeface="Wingdings" pitchFamily="2" charset="2"/>
              <a:buChar char="v"/>
            </a:pPr>
            <a:r>
              <a:rPr lang="en-BE" sz="1600"/>
              <a:t>Binding classification</a:t>
            </a:r>
            <a:endParaRPr lang="en-BE" sz="1600" dirty="0"/>
          </a:p>
          <a:p>
            <a:pPr marL="285750" indent="-285750">
              <a:buFont typeface="Wingdings" pitchFamily="2" charset="2"/>
              <a:buChar char="v"/>
            </a:pPr>
            <a:r>
              <a:rPr lang="en-BE" sz="1600" dirty="0"/>
              <a:t>Additionality criteria</a:t>
            </a:r>
          </a:p>
          <a:p>
            <a:pPr marL="285750" indent="-285750">
              <a:buFont typeface="Wingdings" pitchFamily="2" charset="2"/>
              <a:buChar char="v"/>
            </a:pPr>
            <a:r>
              <a:rPr lang="en-BE" sz="1600" dirty="0"/>
              <a:t>impots v. exports</a:t>
            </a:r>
          </a:p>
        </p:txBody>
      </p:sp>
      <p:sp>
        <p:nvSpPr>
          <p:cNvPr id="17" name="TextBox 16">
            <a:extLst>
              <a:ext uri="{FF2B5EF4-FFF2-40B4-BE49-F238E27FC236}">
                <a16:creationId xmlns:a16="http://schemas.microsoft.com/office/drawing/2014/main" id="{69B47B04-391D-E948-B314-B85BDBAEB041}"/>
              </a:ext>
            </a:extLst>
          </p:cNvPr>
          <p:cNvSpPr txBox="1"/>
          <p:nvPr/>
        </p:nvSpPr>
        <p:spPr>
          <a:xfrm>
            <a:off x="2888970" y="2514706"/>
            <a:ext cx="2502014" cy="1077218"/>
          </a:xfrm>
          <a:prstGeom prst="rect">
            <a:avLst/>
          </a:prstGeom>
          <a:noFill/>
          <a:ln>
            <a:solidFill>
              <a:schemeClr val="accent1"/>
            </a:solidFill>
          </a:ln>
        </p:spPr>
        <p:txBody>
          <a:bodyPr wrap="square" rtlCol="0">
            <a:spAutoFit/>
          </a:bodyPr>
          <a:lstStyle/>
          <a:p>
            <a:pPr marL="285750" indent="-285750">
              <a:buFont typeface="Wingdings" pitchFamily="2" charset="2"/>
              <a:buChar char="v"/>
            </a:pPr>
            <a:r>
              <a:rPr lang="en-BE" sz="1600" dirty="0"/>
              <a:t>Hard to abate vs. other sectors</a:t>
            </a:r>
          </a:p>
          <a:p>
            <a:pPr marL="285750" indent="-285750">
              <a:buFont typeface="Wingdings" pitchFamily="2" charset="2"/>
              <a:buChar char="v"/>
            </a:pPr>
            <a:r>
              <a:rPr lang="en-BE" sz="1600" dirty="0"/>
              <a:t>Hydrogen purity</a:t>
            </a:r>
          </a:p>
          <a:p>
            <a:pPr marL="285750" indent="-285750">
              <a:buFont typeface="Wingdings" pitchFamily="2" charset="2"/>
              <a:buChar char="v"/>
            </a:pPr>
            <a:r>
              <a:rPr lang="en-BE" sz="1600" dirty="0"/>
              <a:t>Hydrogen scarcity</a:t>
            </a:r>
          </a:p>
        </p:txBody>
      </p:sp>
      <p:sp>
        <p:nvSpPr>
          <p:cNvPr id="18" name="TextBox 17">
            <a:extLst>
              <a:ext uri="{FF2B5EF4-FFF2-40B4-BE49-F238E27FC236}">
                <a16:creationId xmlns:a16="http://schemas.microsoft.com/office/drawing/2014/main" id="{4A19CE6A-43CE-154D-9855-3FC703D55090}"/>
              </a:ext>
            </a:extLst>
          </p:cNvPr>
          <p:cNvSpPr txBox="1"/>
          <p:nvPr/>
        </p:nvSpPr>
        <p:spPr>
          <a:xfrm>
            <a:off x="2887644" y="3864791"/>
            <a:ext cx="2502014" cy="1077218"/>
          </a:xfrm>
          <a:prstGeom prst="rect">
            <a:avLst/>
          </a:prstGeom>
          <a:noFill/>
          <a:ln>
            <a:solidFill>
              <a:schemeClr val="accent1"/>
            </a:solidFill>
          </a:ln>
        </p:spPr>
        <p:txBody>
          <a:bodyPr wrap="square" rtlCol="0">
            <a:spAutoFit/>
          </a:bodyPr>
          <a:lstStyle/>
          <a:p>
            <a:pPr marL="285750" indent="-285750">
              <a:buFont typeface="Wingdings" pitchFamily="2" charset="2"/>
              <a:buChar char="v"/>
            </a:pPr>
            <a:r>
              <a:rPr lang="en-BE" sz="1600" dirty="0"/>
              <a:t>Pace for infraestructure development</a:t>
            </a:r>
          </a:p>
          <a:p>
            <a:pPr marL="285750" indent="-285750">
              <a:buFont typeface="Wingdings" pitchFamily="2" charset="2"/>
              <a:buChar char="v"/>
            </a:pPr>
            <a:r>
              <a:rPr lang="en-BE" sz="1600" dirty="0"/>
              <a:t>Blending</a:t>
            </a:r>
          </a:p>
          <a:p>
            <a:pPr marL="285750" indent="-285750">
              <a:buFont typeface="Wingdings" pitchFamily="2" charset="2"/>
              <a:buChar char="v"/>
            </a:pPr>
            <a:r>
              <a:rPr lang="en-BE" sz="1600" dirty="0"/>
              <a:t>Repurposing</a:t>
            </a:r>
          </a:p>
        </p:txBody>
      </p:sp>
      <p:sp>
        <p:nvSpPr>
          <p:cNvPr id="19" name="TextBox 18">
            <a:extLst>
              <a:ext uri="{FF2B5EF4-FFF2-40B4-BE49-F238E27FC236}">
                <a16:creationId xmlns:a16="http://schemas.microsoft.com/office/drawing/2014/main" id="{C1E4A7A3-4AFC-A84B-803E-1E5CB8BC70B8}"/>
              </a:ext>
            </a:extLst>
          </p:cNvPr>
          <p:cNvSpPr txBox="1"/>
          <p:nvPr/>
        </p:nvSpPr>
        <p:spPr>
          <a:xfrm>
            <a:off x="2887643" y="5361395"/>
            <a:ext cx="2566947" cy="1323439"/>
          </a:xfrm>
          <a:prstGeom prst="rect">
            <a:avLst/>
          </a:prstGeom>
          <a:noFill/>
          <a:ln>
            <a:solidFill>
              <a:schemeClr val="accent1"/>
            </a:solidFill>
          </a:ln>
        </p:spPr>
        <p:txBody>
          <a:bodyPr wrap="square" rtlCol="0">
            <a:spAutoFit/>
          </a:bodyPr>
          <a:lstStyle/>
          <a:p>
            <a:pPr marL="285750" indent="-285750">
              <a:buFont typeface="Wingdings" pitchFamily="2" charset="2"/>
              <a:buChar char="v"/>
            </a:pPr>
            <a:r>
              <a:rPr lang="en-BE" sz="1600" dirty="0"/>
              <a:t>CCfD</a:t>
            </a:r>
          </a:p>
          <a:p>
            <a:pPr marL="285750" indent="-285750">
              <a:buFont typeface="Wingdings" pitchFamily="2" charset="2"/>
              <a:buChar char="v"/>
            </a:pPr>
            <a:r>
              <a:rPr lang="en-BE" sz="1600" dirty="0"/>
              <a:t>Demand mandates</a:t>
            </a:r>
          </a:p>
          <a:p>
            <a:pPr marL="285750" indent="-285750">
              <a:buFont typeface="Wingdings" pitchFamily="2" charset="2"/>
              <a:buChar char="v"/>
            </a:pPr>
            <a:r>
              <a:rPr lang="en-BE" sz="1600" dirty="0"/>
              <a:t>Tax rebates</a:t>
            </a:r>
          </a:p>
          <a:p>
            <a:pPr marL="285750" indent="-285750">
              <a:buFont typeface="Wingdings" pitchFamily="2" charset="2"/>
              <a:buChar char="v"/>
            </a:pPr>
            <a:r>
              <a:rPr lang="en-BE" sz="1600" dirty="0"/>
              <a:t>Sustainable Finance</a:t>
            </a:r>
          </a:p>
          <a:p>
            <a:pPr marL="285750" indent="-285750">
              <a:buFont typeface="Wingdings" pitchFamily="2" charset="2"/>
              <a:buChar char="v"/>
            </a:pPr>
            <a:r>
              <a:rPr lang="en-BE" sz="1600" dirty="0"/>
              <a:t>State AID</a:t>
            </a:r>
          </a:p>
        </p:txBody>
      </p:sp>
      <p:sp>
        <p:nvSpPr>
          <p:cNvPr id="20" name="TextBox 19">
            <a:extLst>
              <a:ext uri="{FF2B5EF4-FFF2-40B4-BE49-F238E27FC236}">
                <a16:creationId xmlns:a16="http://schemas.microsoft.com/office/drawing/2014/main" id="{14FA854B-F642-6945-B78E-DF6485E0A2B4}"/>
              </a:ext>
            </a:extLst>
          </p:cNvPr>
          <p:cNvSpPr txBox="1"/>
          <p:nvPr/>
        </p:nvSpPr>
        <p:spPr>
          <a:xfrm>
            <a:off x="5747434" y="1286205"/>
            <a:ext cx="6373112" cy="830997"/>
          </a:xfrm>
          <a:prstGeom prst="rect">
            <a:avLst/>
          </a:prstGeom>
          <a:noFill/>
          <a:ln>
            <a:solidFill>
              <a:schemeClr val="accent1"/>
            </a:solidFill>
          </a:ln>
        </p:spPr>
        <p:txBody>
          <a:bodyPr wrap="square" rtlCol="0">
            <a:spAutoFit/>
          </a:bodyPr>
          <a:lstStyle/>
          <a:p>
            <a:r>
              <a:rPr lang="en-BE" sz="1600" dirty="0"/>
              <a:t>RED III for Renwable Hydrogen and Gas Package for low-carbon. Taxonomy </a:t>
            </a:r>
          </a:p>
          <a:p>
            <a:r>
              <a:rPr lang="en-BE" sz="1600" dirty="0"/>
              <a:t>Delegated act on </a:t>
            </a:r>
            <a:r>
              <a:rPr lang="en-GB" sz="1600" dirty="0"/>
              <a:t>d</a:t>
            </a:r>
            <a:r>
              <a:rPr lang="en-BE" sz="1600" dirty="0"/>
              <a:t>dditinality &amp; RED II</a:t>
            </a:r>
          </a:p>
          <a:p>
            <a:r>
              <a:rPr lang="en-BE" sz="1600" dirty="0"/>
              <a:t>Member States, CBAM.</a:t>
            </a:r>
          </a:p>
        </p:txBody>
      </p:sp>
      <p:sp>
        <p:nvSpPr>
          <p:cNvPr id="21" name="TextBox 20">
            <a:extLst>
              <a:ext uri="{FF2B5EF4-FFF2-40B4-BE49-F238E27FC236}">
                <a16:creationId xmlns:a16="http://schemas.microsoft.com/office/drawing/2014/main" id="{9BCBF177-753D-474C-B9CE-5E5DEAC70E29}"/>
              </a:ext>
            </a:extLst>
          </p:cNvPr>
          <p:cNvSpPr txBox="1"/>
          <p:nvPr/>
        </p:nvSpPr>
        <p:spPr>
          <a:xfrm>
            <a:off x="5747433" y="2514706"/>
            <a:ext cx="4446139" cy="1077218"/>
          </a:xfrm>
          <a:prstGeom prst="rect">
            <a:avLst/>
          </a:prstGeom>
          <a:noFill/>
          <a:ln>
            <a:solidFill>
              <a:schemeClr val="accent1"/>
            </a:solidFill>
          </a:ln>
        </p:spPr>
        <p:txBody>
          <a:bodyPr wrap="square" rtlCol="0">
            <a:spAutoFit/>
          </a:bodyPr>
          <a:lstStyle/>
          <a:p>
            <a:pPr marL="285750" indent="-285750">
              <a:buFont typeface="Wingdings" pitchFamily="2" charset="2"/>
              <a:buChar char="v"/>
            </a:pPr>
            <a:r>
              <a:rPr lang="en-BE" sz="1600" dirty="0"/>
              <a:t>RED II, Energy Efficiency Directive, ETS Directive]</a:t>
            </a:r>
          </a:p>
          <a:p>
            <a:pPr marL="285750" indent="-285750">
              <a:buFont typeface="Wingdings" pitchFamily="2" charset="2"/>
              <a:buChar char="v"/>
            </a:pPr>
            <a:r>
              <a:rPr lang="en-BE" sz="1600" dirty="0"/>
              <a:t>Secundary legislation</a:t>
            </a:r>
          </a:p>
          <a:p>
            <a:pPr marL="285750" indent="-285750">
              <a:buFont typeface="Wingdings" pitchFamily="2" charset="2"/>
              <a:buChar char="v"/>
            </a:pPr>
            <a:r>
              <a:rPr lang="en-BE" sz="1600" dirty="0"/>
              <a:t>RED II, Gas Package, State Aid, Taxonomy.</a:t>
            </a:r>
          </a:p>
        </p:txBody>
      </p:sp>
      <p:sp>
        <p:nvSpPr>
          <p:cNvPr id="22" name="TextBox 21">
            <a:extLst>
              <a:ext uri="{FF2B5EF4-FFF2-40B4-BE49-F238E27FC236}">
                <a16:creationId xmlns:a16="http://schemas.microsoft.com/office/drawing/2014/main" id="{4C69A721-6B5C-574E-A9FC-0F8E0A40E48F}"/>
              </a:ext>
            </a:extLst>
          </p:cNvPr>
          <p:cNvSpPr txBox="1"/>
          <p:nvPr/>
        </p:nvSpPr>
        <p:spPr>
          <a:xfrm>
            <a:off x="5650730" y="3863573"/>
            <a:ext cx="4446139" cy="1077218"/>
          </a:xfrm>
          <a:prstGeom prst="rect">
            <a:avLst/>
          </a:prstGeom>
          <a:noFill/>
          <a:ln>
            <a:solidFill>
              <a:schemeClr val="accent1"/>
            </a:solidFill>
          </a:ln>
        </p:spPr>
        <p:txBody>
          <a:bodyPr wrap="square" rtlCol="0">
            <a:spAutoFit/>
          </a:bodyPr>
          <a:lstStyle/>
          <a:p>
            <a:pPr marL="285750" indent="-285750">
              <a:buFont typeface="Wingdings" pitchFamily="2" charset="2"/>
              <a:buChar char="v"/>
            </a:pPr>
            <a:r>
              <a:rPr lang="en-BE" sz="1600" dirty="0"/>
              <a:t>TEN-E, Gas Package, Taxonomy</a:t>
            </a:r>
          </a:p>
          <a:p>
            <a:pPr marL="285750" indent="-285750">
              <a:buFont typeface="Wingdings" pitchFamily="2" charset="2"/>
              <a:buChar char="v"/>
            </a:pPr>
            <a:endParaRPr lang="en-BE" sz="1600" dirty="0"/>
          </a:p>
          <a:p>
            <a:pPr marL="285750" indent="-285750">
              <a:buFont typeface="Wingdings" pitchFamily="2" charset="2"/>
              <a:buChar char="v"/>
            </a:pPr>
            <a:r>
              <a:rPr lang="en-BE" sz="1600" dirty="0"/>
              <a:t>TEN-E, Gas Package, Taxonomy</a:t>
            </a:r>
          </a:p>
          <a:p>
            <a:pPr marL="285750" indent="-285750">
              <a:buFont typeface="Wingdings" pitchFamily="2" charset="2"/>
              <a:buChar char="v"/>
            </a:pPr>
            <a:r>
              <a:rPr lang="en-BE" sz="1600" dirty="0"/>
              <a:t>TEN-E, Gas Package, State Aid, Taxonomy.</a:t>
            </a:r>
          </a:p>
        </p:txBody>
      </p:sp>
      <p:sp>
        <p:nvSpPr>
          <p:cNvPr id="23" name="TextBox 22">
            <a:extLst>
              <a:ext uri="{FF2B5EF4-FFF2-40B4-BE49-F238E27FC236}">
                <a16:creationId xmlns:a16="http://schemas.microsoft.com/office/drawing/2014/main" id="{2BDA9401-8F59-3840-9380-0EE9FB6DE602}"/>
              </a:ext>
            </a:extLst>
          </p:cNvPr>
          <p:cNvSpPr txBox="1"/>
          <p:nvPr/>
        </p:nvSpPr>
        <p:spPr>
          <a:xfrm>
            <a:off x="5650730" y="5342398"/>
            <a:ext cx="3310390" cy="1323439"/>
          </a:xfrm>
          <a:prstGeom prst="rect">
            <a:avLst/>
          </a:prstGeom>
          <a:noFill/>
          <a:ln>
            <a:solidFill>
              <a:schemeClr val="accent1"/>
            </a:solidFill>
          </a:ln>
        </p:spPr>
        <p:txBody>
          <a:bodyPr wrap="square" rtlCol="0">
            <a:spAutoFit/>
          </a:bodyPr>
          <a:lstStyle/>
          <a:p>
            <a:pPr marL="285750" indent="-285750">
              <a:buFont typeface="Wingdings" pitchFamily="2" charset="2"/>
              <a:buChar char="v"/>
            </a:pPr>
            <a:r>
              <a:rPr lang="en-BE" sz="1600" dirty="0"/>
              <a:t>MSs Level, ETS Directive</a:t>
            </a:r>
          </a:p>
          <a:p>
            <a:pPr marL="285750" indent="-285750">
              <a:buFont typeface="Wingdings" pitchFamily="2" charset="2"/>
              <a:buChar char="v"/>
            </a:pPr>
            <a:r>
              <a:rPr lang="en-BE" sz="1600" dirty="0"/>
              <a:t>RED II and Gas Packages</a:t>
            </a:r>
          </a:p>
          <a:p>
            <a:pPr marL="285750" indent="-285750">
              <a:buFont typeface="Wingdings" pitchFamily="2" charset="2"/>
              <a:buChar char="v"/>
            </a:pPr>
            <a:r>
              <a:rPr lang="en-BE" sz="1600" dirty="0"/>
              <a:t>MSs Level</a:t>
            </a:r>
          </a:p>
          <a:p>
            <a:pPr marL="285750" indent="-285750">
              <a:buFont typeface="Wingdings" pitchFamily="2" charset="2"/>
              <a:buChar char="v"/>
            </a:pPr>
            <a:r>
              <a:rPr lang="en-BE" sz="1600" dirty="0"/>
              <a:t>EU Taxonomy and Delegated Acts</a:t>
            </a:r>
          </a:p>
          <a:p>
            <a:pPr marL="285750" indent="-285750">
              <a:buFont typeface="Wingdings" pitchFamily="2" charset="2"/>
              <a:buChar char="v"/>
            </a:pPr>
            <a:r>
              <a:rPr lang="en-BE" sz="1600" dirty="0"/>
              <a:t>State Aid Guidelines and IPCIs</a:t>
            </a:r>
          </a:p>
        </p:txBody>
      </p:sp>
    </p:spTree>
    <p:extLst>
      <p:ext uri="{BB962C8B-B14F-4D97-AF65-F5344CB8AC3E}">
        <p14:creationId xmlns:p14="http://schemas.microsoft.com/office/powerpoint/2010/main" val="33891198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29D03E-2B5A-B14D-81A2-3B169C44ADBD}"/>
              </a:ext>
            </a:extLst>
          </p:cNvPr>
          <p:cNvSpPr>
            <a:spLocks noGrp="1"/>
          </p:cNvSpPr>
          <p:nvPr>
            <p:ph idx="13"/>
          </p:nvPr>
        </p:nvSpPr>
        <p:spPr/>
        <p:txBody>
          <a:bodyPr>
            <a:normAutofit/>
          </a:bodyPr>
          <a:lstStyle/>
          <a:p>
            <a:pPr lvl="0"/>
            <a:r>
              <a:rPr lang="en-US" dirty="0"/>
              <a:t>Do we need a binding classification for hydrogen production processes, why and based on what? Where are going to see a definition for </a:t>
            </a:r>
            <a:r>
              <a:rPr lang="en-US"/>
              <a:t>low carbon H</a:t>
            </a:r>
            <a:r>
              <a:rPr lang="en-US" baseline="-25000"/>
              <a:t>2</a:t>
            </a:r>
            <a:r>
              <a:rPr lang="en-US"/>
              <a:t>?</a:t>
            </a:r>
            <a:endParaRPr lang="en-BE" dirty="0"/>
          </a:p>
          <a:p>
            <a:pPr lvl="0"/>
            <a:r>
              <a:rPr lang="en-US" dirty="0"/>
              <a:t>What is the role of the technology neutrality principle in the deployment of a hydrogen economy? </a:t>
            </a:r>
            <a:endParaRPr lang="en-BE" dirty="0"/>
          </a:p>
          <a:p>
            <a:pPr lvl="0"/>
            <a:r>
              <a:rPr lang="en-US" dirty="0"/>
              <a:t>What are the best ways to incentivize hydrogen demand with a special focus on the hard-to-abate sectors? Should incentives be placed on the demand or the supply side of the market?</a:t>
            </a:r>
            <a:endParaRPr lang="en-BE" dirty="0"/>
          </a:p>
          <a:p>
            <a:r>
              <a:rPr lang="en-US" dirty="0"/>
              <a:t>What is in the “Fit for 55” for hydrogen? Where are we going to see the regulation for low carbon H</a:t>
            </a:r>
            <a:r>
              <a:rPr lang="en-US" baseline="-25000" dirty="0"/>
              <a:t>2</a:t>
            </a:r>
            <a:r>
              <a:rPr lang="en-US" dirty="0"/>
              <a:t>?</a:t>
            </a:r>
            <a:r>
              <a:rPr lang="en-BE" sz="2400" dirty="0"/>
              <a:t> </a:t>
            </a:r>
            <a:endParaRPr lang="en-US" sz="2000" dirty="0"/>
          </a:p>
          <a:p>
            <a:pPr marL="0" indent="0">
              <a:buNone/>
            </a:pPr>
            <a:endParaRPr lang="en-BE" sz="2000" dirty="0"/>
          </a:p>
        </p:txBody>
      </p:sp>
      <p:sp>
        <p:nvSpPr>
          <p:cNvPr id="3" name="Text Placeholder 2">
            <a:extLst>
              <a:ext uri="{FF2B5EF4-FFF2-40B4-BE49-F238E27FC236}">
                <a16:creationId xmlns:a16="http://schemas.microsoft.com/office/drawing/2014/main" id="{9BC0B4A9-C509-754B-A1F4-9CAA291035AC}"/>
              </a:ext>
            </a:extLst>
          </p:cNvPr>
          <p:cNvSpPr>
            <a:spLocks noGrp="1"/>
          </p:cNvSpPr>
          <p:nvPr>
            <p:ph type="body" sz="quarter" idx="14"/>
          </p:nvPr>
        </p:nvSpPr>
        <p:spPr/>
        <p:txBody>
          <a:bodyPr/>
          <a:lstStyle/>
          <a:p>
            <a:r>
              <a:rPr lang="en-BE" dirty="0"/>
              <a:t>Questions</a:t>
            </a:r>
          </a:p>
        </p:txBody>
      </p:sp>
    </p:spTree>
    <p:extLst>
      <p:ext uri="{BB962C8B-B14F-4D97-AF65-F5344CB8AC3E}">
        <p14:creationId xmlns:p14="http://schemas.microsoft.com/office/powerpoint/2010/main" val="3304930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2CF37F-E773-3646-A67D-597CEB71356B}"/>
              </a:ext>
            </a:extLst>
          </p:cNvPr>
          <p:cNvSpPr>
            <a:spLocks noGrp="1"/>
          </p:cNvSpPr>
          <p:nvPr>
            <p:ph type="body" sz="quarter" idx="14"/>
          </p:nvPr>
        </p:nvSpPr>
        <p:spPr/>
        <p:txBody>
          <a:bodyPr>
            <a:noAutofit/>
          </a:bodyPr>
          <a:lstStyle/>
          <a:p>
            <a:r>
              <a:rPr lang="en-BE" sz="3000" dirty="0"/>
              <a:t>Presentation Structure</a:t>
            </a:r>
          </a:p>
        </p:txBody>
      </p:sp>
      <p:sp>
        <p:nvSpPr>
          <p:cNvPr id="11" name="Content Placeholder 1">
            <a:extLst>
              <a:ext uri="{FF2B5EF4-FFF2-40B4-BE49-F238E27FC236}">
                <a16:creationId xmlns:a16="http://schemas.microsoft.com/office/drawing/2014/main" id="{6574ED54-1B9E-894F-B16F-3E2A2A74C0EF}"/>
              </a:ext>
            </a:extLst>
          </p:cNvPr>
          <p:cNvSpPr txBox="1">
            <a:spLocks/>
          </p:cNvSpPr>
          <p:nvPr/>
        </p:nvSpPr>
        <p:spPr>
          <a:xfrm>
            <a:off x="304722" y="1246798"/>
            <a:ext cx="11616345" cy="4627909"/>
          </a:xfrm>
          <a:prstGeom prst="rect">
            <a:avLst/>
          </a:prstGeom>
        </p:spPr>
        <p:txBody>
          <a:bodyPr vert="horz" lIns="91440" tIns="45720" rIns="91440" bIns="45720" rtlCol="0">
            <a:normAutofit/>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BE" sz="2000" b="1" dirty="0">
                <a:solidFill>
                  <a:srgbClr val="1F6BA7"/>
                </a:solidFill>
                <a:latin typeface="Open Sans"/>
                <a:cs typeface="Open Sans"/>
              </a:rPr>
              <a:t>Introduction</a:t>
            </a:r>
          </a:p>
          <a:p>
            <a:pPr algn="just"/>
            <a:endParaRPr lang="en-BE" sz="2000" b="1" dirty="0">
              <a:solidFill>
                <a:srgbClr val="1F6BA7"/>
              </a:solidFill>
              <a:latin typeface="Open Sans"/>
              <a:cs typeface="Open Sans"/>
            </a:endParaRPr>
          </a:p>
          <a:p>
            <a:pPr algn="just"/>
            <a:r>
              <a:rPr lang="en-BE" sz="2000" b="1" dirty="0">
                <a:solidFill>
                  <a:srgbClr val="1F6BA7"/>
                </a:solidFill>
                <a:latin typeface="Open Sans"/>
                <a:cs typeface="Open Sans"/>
              </a:rPr>
              <a:t>Binding classification for the differ</a:t>
            </a:r>
            <a:r>
              <a:rPr lang="en-GB" sz="2000" b="1" dirty="0">
                <a:solidFill>
                  <a:srgbClr val="1F6BA7"/>
                </a:solidFill>
                <a:latin typeface="Open Sans"/>
                <a:cs typeface="Open Sans"/>
              </a:rPr>
              <a:t>e</a:t>
            </a:r>
            <a:r>
              <a:rPr lang="en-BE" sz="2000" b="1" dirty="0">
                <a:solidFill>
                  <a:srgbClr val="1F6BA7"/>
                </a:solidFill>
                <a:latin typeface="Open Sans"/>
                <a:cs typeface="Open Sans"/>
              </a:rPr>
              <a:t>nt production processes</a:t>
            </a:r>
          </a:p>
          <a:p>
            <a:pPr marL="0" indent="0" algn="just">
              <a:buNone/>
            </a:pPr>
            <a:endParaRPr lang="en-BE" sz="2000" b="1" dirty="0">
              <a:solidFill>
                <a:srgbClr val="1F6BA7"/>
              </a:solidFill>
              <a:latin typeface="Open Sans"/>
              <a:cs typeface="Open Sans"/>
            </a:endParaRPr>
          </a:p>
          <a:p>
            <a:pPr algn="just"/>
            <a:r>
              <a:rPr lang="en-BE" sz="2000" b="1" dirty="0">
                <a:solidFill>
                  <a:srgbClr val="1F6BA7"/>
                </a:solidFill>
                <a:latin typeface="Open Sans"/>
                <a:cs typeface="Open Sans"/>
              </a:rPr>
              <a:t>The role of the technology neutrality principle</a:t>
            </a:r>
          </a:p>
          <a:p>
            <a:pPr algn="just"/>
            <a:endParaRPr lang="en-BE" sz="2000" b="1" dirty="0">
              <a:solidFill>
                <a:srgbClr val="1F6BA7"/>
              </a:solidFill>
              <a:latin typeface="Open Sans"/>
              <a:cs typeface="Open Sans"/>
            </a:endParaRPr>
          </a:p>
          <a:p>
            <a:pPr algn="just"/>
            <a:r>
              <a:rPr lang="en-BE" sz="2000" b="1" dirty="0">
                <a:solidFill>
                  <a:srgbClr val="1F6BA7"/>
                </a:solidFill>
                <a:latin typeface="Open Sans"/>
                <a:cs typeface="Open Sans"/>
              </a:rPr>
              <a:t>What are the best ways to incentivize the hydrogen economy</a:t>
            </a:r>
          </a:p>
          <a:p>
            <a:pPr marL="0" indent="0" algn="just">
              <a:buNone/>
            </a:pPr>
            <a:endParaRPr lang="en-BE" sz="2000" b="1" dirty="0">
              <a:solidFill>
                <a:srgbClr val="1F6BA7"/>
              </a:solidFill>
              <a:latin typeface="Open Sans"/>
              <a:cs typeface="Open Sans"/>
            </a:endParaRPr>
          </a:p>
          <a:p>
            <a:pPr algn="just"/>
            <a:r>
              <a:rPr lang="en-BE" sz="2000" b="1" dirty="0">
                <a:solidFill>
                  <a:srgbClr val="1F6BA7"/>
                </a:solidFill>
                <a:latin typeface="Open Sans"/>
                <a:cs typeface="Open Sans"/>
              </a:rPr>
              <a:t>What is in for hydrogen in the Fit for 55</a:t>
            </a:r>
            <a:endParaRPr lang="en-BE" sz="2400" dirty="0"/>
          </a:p>
          <a:p>
            <a:pPr algn="just"/>
            <a:endParaRPr lang="en-BE" sz="2000" b="1" dirty="0">
              <a:solidFill>
                <a:srgbClr val="1F6BA7"/>
              </a:solidFill>
              <a:latin typeface="Open Sans"/>
              <a:cs typeface="Open Sans"/>
            </a:endParaRPr>
          </a:p>
          <a:p>
            <a:pPr algn="just"/>
            <a:endParaRPr lang="en-BE" sz="2000" b="1" dirty="0">
              <a:solidFill>
                <a:srgbClr val="1F6BA7"/>
              </a:solidFill>
              <a:latin typeface="Open Sans"/>
              <a:cs typeface="Open Sans"/>
            </a:endParaRPr>
          </a:p>
          <a:p>
            <a:pPr lvl="1" algn="just"/>
            <a:endParaRPr lang="en-BE" sz="2000" b="1" dirty="0"/>
          </a:p>
          <a:p>
            <a:pPr marL="0" indent="0" algn="just">
              <a:buFont typeface="Arial" panose="020B0604020202020204" pitchFamily="34" charset="0"/>
              <a:buNone/>
            </a:pPr>
            <a:endParaRPr lang="en-BE" dirty="0"/>
          </a:p>
          <a:p>
            <a:endParaRPr lang="en-BE" dirty="0"/>
          </a:p>
        </p:txBody>
      </p:sp>
    </p:spTree>
    <p:extLst>
      <p:ext uri="{BB962C8B-B14F-4D97-AF65-F5344CB8AC3E}">
        <p14:creationId xmlns:p14="http://schemas.microsoft.com/office/powerpoint/2010/main" val="58987629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2CF37F-E773-3646-A67D-597CEB71356B}"/>
              </a:ext>
            </a:extLst>
          </p:cNvPr>
          <p:cNvSpPr>
            <a:spLocks noGrp="1"/>
          </p:cNvSpPr>
          <p:nvPr>
            <p:ph type="body" sz="quarter" idx="14"/>
          </p:nvPr>
        </p:nvSpPr>
        <p:spPr/>
        <p:txBody>
          <a:bodyPr>
            <a:noAutofit/>
          </a:bodyPr>
          <a:lstStyle/>
          <a:p>
            <a:r>
              <a:rPr lang="en-BE" sz="3000" dirty="0"/>
              <a:t>Different views on hydrogen</a:t>
            </a:r>
          </a:p>
        </p:txBody>
      </p:sp>
      <p:sp>
        <p:nvSpPr>
          <p:cNvPr id="11" name="Content Placeholder 1">
            <a:extLst>
              <a:ext uri="{FF2B5EF4-FFF2-40B4-BE49-F238E27FC236}">
                <a16:creationId xmlns:a16="http://schemas.microsoft.com/office/drawing/2014/main" id="{6574ED54-1B9E-894F-B16F-3E2A2A74C0EF}"/>
              </a:ext>
            </a:extLst>
          </p:cNvPr>
          <p:cNvSpPr txBox="1">
            <a:spLocks/>
          </p:cNvSpPr>
          <p:nvPr/>
        </p:nvSpPr>
        <p:spPr>
          <a:xfrm>
            <a:off x="304722" y="1246797"/>
            <a:ext cx="11616345" cy="5190578"/>
          </a:xfrm>
          <a:prstGeom prst="rect">
            <a:avLst/>
          </a:prstGeom>
        </p:spPr>
        <p:txBody>
          <a:bodyPr vert="horz" lIns="91440" tIns="45720" rIns="91440" bIns="45720" rtlCol="0">
            <a:normAutofit lnSpcReduction="10000"/>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BE" sz="2400" b="1" dirty="0">
                <a:solidFill>
                  <a:srgbClr val="1F6BA7"/>
                </a:solidFill>
                <a:latin typeface="Open Sans"/>
                <a:cs typeface="Open Sans"/>
              </a:rPr>
              <a:t>ERCST needs and reality: </a:t>
            </a:r>
            <a:r>
              <a:rPr lang="en-BE" sz="2400" dirty="0">
                <a:cs typeface="Times New Roman" panose="02020603050405020304" pitchFamily="18" charset="0"/>
              </a:rPr>
              <a:t>This meeting will analyze key issues identified by ERCST that need further discussion and clarification.</a:t>
            </a:r>
          </a:p>
          <a:p>
            <a:pPr algn="just"/>
            <a:r>
              <a:rPr lang="en-BE" sz="2400" b="1" dirty="0">
                <a:solidFill>
                  <a:srgbClr val="1F6BA7"/>
                </a:solidFill>
                <a:latin typeface="Open Sans"/>
                <a:cs typeface="Open Sans"/>
              </a:rPr>
              <a:t>ERCST experience: </a:t>
            </a:r>
            <a:r>
              <a:rPr lang="en-GB" sz="2400" dirty="0">
                <a:cs typeface="Times New Roman" panose="02020603050405020304" pitchFamily="18" charset="0"/>
              </a:rPr>
              <a:t>We have seen how key stakeholders in the production, transportation and the demand side of the market see hydrogen differently. </a:t>
            </a:r>
          </a:p>
          <a:p>
            <a:pPr algn="just"/>
            <a:r>
              <a:rPr lang="en-GB" sz="2400" b="1" dirty="0">
                <a:solidFill>
                  <a:srgbClr val="1F6BA7"/>
                </a:solidFill>
                <a:latin typeface="Open Sans"/>
                <a:cs typeface="Times New Roman" panose="02020603050405020304" pitchFamily="18" charset="0"/>
              </a:rPr>
              <a:t>Supply: </a:t>
            </a:r>
            <a:r>
              <a:rPr lang="en-GB" sz="2400" dirty="0">
                <a:cs typeface="Times New Roman" panose="02020603050405020304" pitchFamily="18" charset="0"/>
              </a:rPr>
              <a:t>In the production side, discussions are mainly driven around the implications of a technology neutral approach to hydrogen, the different sorts of production processes and how to define them. </a:t>
            </a:r>
          </a:p>
          <a:p>
            <a:pPr algn="just"/>
            <a:r>
              <a:rPr lang="en-GB" sz="2400" b="1" dirty="0">
                <a:solidFill>
                  <a:srgbClr val="1F6BA7"/>
                </a:solidFill>
                <a:latin typeface="Open Sans"/>
                <a:cs typeface="Times New Roman" panose="02020603050405020304" pitchFamily="18" charset="0"/>
              </a:rPr>
              <a:t>Demand &amp; Transportation: </a:t>
            </a:r>
            <a:r>
              <a:rPr lang="en-GB" sz="2400" dirty="0">
                <a:cs typeface="Times New Roman" panose="02020603050405020304" pitchFamily="18" charset="0"/>
              </a:rPr>
              <a:t>See hydrogen as a low-carbon feedstock. Especially the demand side sees hydrogen more as a low carbon feedstock, being hydrogen purity, decarbonization, costs and incentives the key enablers. Market economy driven by regulation or application? </a:t>
            </a:r>
            <a:endParaRPr lang="en-BE" sz="2400" dirty="0">
              <a:cs typeface="Times New Roman" panose="02020603050405020304" pitchFamily="18" charset="0"/>
            </a:endParaRPr>
          </a:p>
          <a:p>
            <a:pPr lvl="1" algn="just"/>
            <a:endParaRPr lang="en-BE" sz="2000" b="1" dirty="0"/>
          </a:p>
          <a:p>
            <a:pPr marL="0" indent="0" algn="just">
              <a:buFont typeface="Arial" panose="020B0604020202020204" pitchFamily="34" charset="0"/>
              <a:buNone/>
            </a:pPr>
            <a:endParaRPr lang="en-BE" dirty="0"/>
          </a:p>
          <a:p>
            <a:endParaRPr lang="en-BE" dirty="0"/>
          </a:p>
        </p:txBody>
      </p:sp>
    </p:spTree>
    <p:extLst>
      <p:ext uri="{BB962C8B-B14F-4D97-AF65-F5344CB8AC3E}">
        <p14:creationId xmlns:p14="http://schemas.microsoft.com/office/powerpoint/2010/main" val="394512092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3875F2-834B-4F44-BF6C-8FF1B1C172EA}"/>
              </a:ext>
            </a:extLst>
          </p:cNvPr>
          <p:cNvSpPr>
            <a:spLocks noGrp="1"/>
          </p:cNvSpPr>
          <p:nvPr>
            <p:ph idx="13"/>
          </p:nvPr>
        </p:nvSpPr>
        <p:spPr>
          <a:xfrm>
            <a:off x="304722" y="1244185"/>
            <a:ext cx="11616345" cy="5532526"/>
          </a:xfrm>
        </p:spPr>
        <p:txBody>
          <a:bodyPr>
            <a:normAutofit/>
          </a:bodyPr>
          <a:lstStyle/>
          <a:p>
            <a:pPr marL="0" indent="0" algn="just">
              <a:buNone/>
            </a:pPr>
            <a:endParaRPr lang="en-US" sz="2000" dirty="0"/>
          </a:p>
          <a:p>
            <a:pPr algn="just"/>
            <a:endParaRPr lang="en-US" sz="2000" b="1" dirty="0">
              <a:solidFill>
                <a:srgbClr val="1F6BA7"/>
              </a:solidFill>
              <a:latin typeface="Open Sans"/>
              <a:cs typeface="Open Sans"/>
            </a:endParaRPr>
          </a:p>
          <a:p>
            <a:pPr algn="just"/>
            <a:endParaRPr lang="en-US" sz="2000" b="1" dirty="0">
              <a:solidFill>
                <a:srgbClr val="1F6BA7"/>
              </a:solidFill>
              <a:latin typeface="Open Sans"/>
              <a:cs typeface="Open Sans"/>
            </a:endParaRPr>
          </a:p>
          <a:p>
            <a:pPr marL="914400" lvl="2" indent="0" algn="just">
              <a:buNone/>
            </a:pPr>
            <a:endParaRPr lang="en-US" sz="1600" b="1" dirty="0"/>
          </a:p>
          <a:p>
            <a:pPr marL="457200" indent="-457200" algn="just">
              <a:buAutoNum type="arabicPeriod"/>
            </a:pPr>
            <a:endParaRPr lang="en-US" sz="2400" dirty="0"/>
          </a:p>
          <a:p>
            <a:pPr marL="0" indent="0">
              <a:buNone/>
            </a:pPr>
            <a:endParaRPr lang="en-US" sz="2400" dirty="0"/>
          </a:p>
        </p:txBody>
      </p:sp>
      <p:sp>
        <p:nvSpPr>
          <p:cNvPr id="3" name="Text Placeholder 2">
            <a:extLst>
              <a:ext uri="{FF2B5EF4-FFF2-40B4-BE49-F238E27FC236}">
                <a16:creationId xmlns:a16="http://schemas.microsoft.com/office/drawing/2014/main" id="{FCC327E3-4BD3-6844-AEBA-6CA121649C39}"/>
              </a:ext>
            </a:extLst>
          </p:cNvPr>
          <p:cNvSpPr>
            <a:spLocks noGrp="1"/>
          </p:cNvSpPr>
          <p:nvPr>
            <p:ph type="body" sz="quarter" idx="14"/>
          </p:nvPr>
        </p:nvSpPr>
        <p:spPr/>
        <p:txBody>
          <a:bodyPr/>
          <a:lstStyle/>
          <a:p>
            <a:r>
              <a:rPr lang="en-US" dirty="0">
                <a:latin typeface="+mn-lt"/>
              </a:rPr>
              <a:t>The hydrogen economy, key issues</a:t>
            </a:r>
          </a:p>
        </p:txBody>
      </p:sp>
      <p:sp>
        <p:nvSpPr>
          <p:cNvPr id="4" name="Slide Number Placeholder 3">
            <a:extLst>
              <a:ext uri="{FF2B5EF4-FFF2-40B4-BE49-F238E27FC236}">
                <a16:creationId xmlns:a16="http://schemas.microsoft.com/office/drawing/2014/main" id="{CE843FA6-280B-E94B-9238-545E618EC3D4}"/>
              </a:ext>
            </a:extLst>
          </p:cNvPr>
          <p:cNvSpPr>
            <a:spLocks noGrp="1"/>
          </p:cNvSpPr>
          <p:nvPr>
            <p:ph type="sldNum" sz="quarter" idx="12"/>
          </p:nvPr>
        </p:nvSpPr>
        <p:spPr/>
        <p:txBody>
          <a:bodyPr/>
          <a:lstStyle/>
          <a:p>
            <a:fld id="{F26FC048-DF4E-0746-B313-543F0DD72FCB}" type="slidenum">
              <a:rPr lang="en-GB" smtClean="0"/>
              <a:pPr/>
              <a:t>4</a:t>
            </a:fld>
            <a:endParaRPr lang="en-GB" dirty="0"/>
          </a:p>
        </p:txBody>
      </p:sp>
      <p:pic>
        <p:nvPicPr>
          <p:cNvPr id="8" name="Picture 7">
            <a:extLst>
              <a:ext uri="{FF2B5EF4-FFF2-40B4-BE49-F238E27FC236}">
                <a16:creationId xmlns:a16="http://schemas.microsoft.com/office/drawing/2014/main" id="{7FFE5475-222D-6842-B4E6-9D2A40EA11B8}"/>
              </a:ext>
            </a:extLst>
          </p:cNvPr>
          <p:cNvPicPr>
            <a:picLocks noChangeAspect="1"/>
          </p:cNvPicPr>
          <p:nvPr/>
        </p:nvPicPr>
        <p:blipFill>
          <a:blip r:embed="rId3"/>
          <a:stretch>
            <a:fillRect/>
          </a:stretch>
        </p:blipFill>
        <p:spPr>
          <a:xfrm>
            <a:off x="2741044" y="1960986"/>
            <a:ext cx="6743700" cy="3733800"/>
          </a:xfrm>
          <a:prstGeom prst="rect">
            <a:avLst/>
          </a:prstGeom>
        </p:spPr>
      </p:pic>
      <p:sp>
        <p:nvSpPr>
          <p:cNvPr id="9" name="TextBox 8">
            <a:extLst>
              <a:ext uri="{FF2B5EF4-FFF2-40B4-BE49-F238E27FC236}">
                <a16:creationId xmlns:a16="http://schemas.microsoft.com/office/drawing/2014/main" id="{D0392CBB-8164-B94F-AFD6-F1AAE9E8E787}"/>
              </a:ext>
            </a:extLst>
          </p:cNvPr>
          <p:cNvSpPr txBox="1"/>
          <p:nvPr/>
        </p:nvSpPr>
        <p:spPr>
          <a:xfrm>
            <a:off x="480893" y="2426521"/>
            <a:ext cx="2083981" cy="2308324"/>
          </a:xfrm>
          <a:prstGeom prst="rect">
            <a:avLst/>
          </a:prstGeom>
          <a:noFill/>
          <a:ln>
            <a:solidFill>
              <a:schemeClr val="accent1"/>
            </a:solidFill>
          </a:ln>
        </p:spPr>
        <p:txBody>
          <a:bodyPr wrap="square" rtlCol="0">
            <a:spAutoFit/>
          </a:bodyPr>
          <a:lstStyle/>
          <a:p>
            <a:pPr marL="285750" indent="-285750">
              <a:buFont typeface="Wingdings" pitchFamily="2" charset="2"/>
              <a:buChar char="ü"/>
            </a:pPr>
            <a:r>
              <a:rPr lang="en-GB" sz="1600" b="1" dirty="0"/>
              <a:t>Hydrogen Demand forecasts</a:t>
            </a:r>
          </a:p>
          <a:p>
            <a:pPr marL="285750" indent="-285750">
              <a:buFont typeface="Wingdings" pitchFamily="2" charset="2"/>
              <a:buChar char="ü"/>
            </a:pPr>
            <a:r>
              <a:rPr lang="en-GB" sz="1600" b="1" dirty="0"/>
              <a:t>Demand, the Market economy vs. Regulation</a:t>
            </a:r>
          </a:p>
          <a:p>
            <a:pPr marL="285750" indent="-285750">
              <a:buFont typeface="Wingdings" pitchFamily="2" charset="2"/>
              <a:buChar char="ü"/>
            </a:pPr>
            <a:r>
              <a:rPr lang="en-GB" sz="1600" b="1" dirty="0"/>
              <a:t>Hard to abate vs. other sectors</a:t>
            </a:r>
          </a:p>
          <a:p>
            <a:pPr marL="285750" indent="-285750">
              <a:buFont typeface="Wingdings" pitchFamily="2" charset="2"/>
              <a:buChar char="ü"/>
            </a:pPr>
            <a:r>
              <a:rPr lang="en-GB" sz="1600" b="1" dirty="0"/>
              <a:t>Technology neutrality</a:t>
            </a:r>
          </a:p>
        </p:txBody>
      </p:sp>
      <p:sp>
        <p:nvSpPr>
          <p:cNvPr id="11" name="TextBox 10">
            <a:extLst>
              <a:ext uri="{FF2B5EF4-FFF2-40B4-BE49-F238E27FC236}">
                <a16:creationId xmlns:a16="http://schemas.microsoft.com/office/drawing/2014/main" id="{A079A5EC-5044-5648-9B78-6B266D3AF7ED}"/>
              </a:ext>
            </a:extLst>
          </p:cNvPr>
          <p:cNvSpPr txBox="1"/>
          <p:nvPr/>
        </p:nvSpPr>
        <p:spPr>
          <a:xfrm>
            <a:off x="9660914" y="2396802"/>
            <a:ext cx="2226364" cy="2800767"/>
          </a:xfrm>
          <a:prstGeom prst="rect">
            <a:avLst/>
          </a:prstGeom>
          <a:noFill/>
          <a:ln>
            <a:solidFill>
              <a:schemeClr val="accent1"/>
            </a:solidFill>
          </a:ln>
        </p:spPr>
        <p:txBody>
          <a:bodyPr wrap="square" rtlCol="0">
            <a:spAutoFit/>
          </a:bodyPr>
          <a:lstStyle/>
          <a:p>
            <a:pPr marL="285750" indent="-285750">
              <a:buFont typeface="Wingdings" pitchFamily="2" charset="2"/>
              <a:buChar char="ü"/>
            </a:pPr>
            <a:r>
              <a:rPr lang="en-GB" sz="1600" b="1" dirty="0"/>
              <a:t>Classification of the different production processes;</a:t>
            </a:r>
          </a:p>
          <a:p>
            <a:pPr marL="285750" indent="-285750">
              <a:buFont typeface="Wingdings" pitchFamily="2" charset="2"/>
              <a:buChar char="ü"/>
            </a:pPr>
            <a:r>
              <a:rPr lang="en-GB" sz="1600" b="1" dirty="0"/>
              <a:t>Technology neutrality principle;</a:t>
            </a:r>
          </a:p>
          <a:p>
            <a:pPr marL="285750" indent="-285750">
              <a:buFont typeface="Wingdings" pitchFamily="2" charset="2"/>
              <a:buChar char="ü"/>
            </a:pPr>
            <a:r>
              <a:rPr lang="en-GB" sz="1600" b="1" dirty="0"/>
              <a:t>EU hydrogen imports vs. EU own production</a:t>
            </a:r>
          </a:p>
          <a:p>
            <a:pPr marL="285750" indent="-285750">
              <a:buFont typeface="Wingdings" pitchFamily="2" charset="2"/>
              <a:buChar char="ü"/>
            </a:pPr>
            <a:r>
              <a:rPr lang="en-GB" sz="1600" b="1" dirty="0"/>
              <a:t>Hydrogen Scarcity</a:t>
            </a:r>
          </a:p>
          <a:p>
            <a:pPr marL="285750" indent="-285750">
              <a:buFont typeface="Wingdings" pitchFamily="2" charset="2"/>
              <a:buChar char="ü"/>
            </a:pPr>
            <a:r>
              <a:rPr lang="en-GB" sz="1600" b="1" dirty="0"/>
              <a:t>Additionality principle</a:t>
            </a:r>
          </a:p>
        </p:txBody>
      </p:sp>
      <p:sp>
        <p:nvSpPr>
          <p:cNvPr id="14" name="TextBox 13">
            <a:extLst>
              <a:ext uri="{FF2B5EF4-FFF2-40B4-BE49-F238E27FC236}">
                <a16:creationId xmlns:a16="http://schemas.microsoft.com/office/drawing/2014/main" id="{6A6CBC41-C723-144D-89D7-BAF605A172F4}"/>
              </a:ext>
            </a:extLst>
          </p:cNvPr>
          <p:cNvSpPr txBox="1"/>
          <p:nvPr/>
        </p:nvSpPr>
        <p:spPr>
          <a:xfrm>
            <a:off x="4187454" y="934093"/>
            <a:ext cx="3765699" cy="1077218"/>
          </a:xfrm>
          <a:prstGeom prst="rect">
            <a:avLst/>
          </a:prstGeom>
          <a:noFill/>
          <a:ln>
            <a:solidFill>
              <a:schemeClr val="accent1"/>
            </a:solidFill>
          </a:ln>
        </p:spPr>
        <p:txBody>
          <a:bodyPr wrap="square" rtlCol="0">
            <a:spAutoFit/>
          </a:bodyPr>
          <a:lstStyle/>
          <a:p>
            <a:pPr algn="ctr"/>
            <a:r>
              <a:rPr lang="en-BE" sz="1600" b="1" dirty="0"/>
              <a:t>Sustainable finance, demand quotas, CCfD, Recovery Funds, Other sorts of EU funding, State Aid, Taxoation, Technology neutraligy</a:t>
            </a:r>
          </a:p>
        </p:txBody>
      </p:sp>
      <p:sp>
        <p:nvSpPr>
          <p:cNvPr id="15" name="TextBox 14">
            <a:extLst>
              <a:ext uri="{FF2B5EF4-FFF2-40B4-BE49-F238E27FC236}">
                <a16:creationId xmlns:a16="http://schemas.microsoft.com/office/drawing/2014/main" id="{F0F222B0-C31D-6C44-815B-E4D8E7713329}"/>
              </a:ext>
            </a:extLst>
          </p:cNvPr>
          <p:cNvSpPr txBox="1"/>
          <p:nvPr/>
        </p:nvSpPr>
        <p:spPr>
          <a:xfrm>
            <a:off x="4187454" y="5592591"/>
            <a:ext cx="3476847" cy="1077218"/>
          </a:xfrm>
          <a:prstGeom prst="rect">
            <a:avLst/>
          </a:prstGeom>
          <a:noFill/>
          <a:ln>
            <a:solidFill>
              <a:schemeClr val="accent1"/>
            </a:solidFill>
          </a:ln>
        </p:spPr>
        <p:txBody>
          <a:bodyPr wrap="square" rtlCol="0">
            <a:spAutoFit/>
          </a:bodyPr>
          <a:lstStyle/>
          <a:p>
            <a:pPr marL="285750" indent="-285750">
              <a:buFont typeface="Wingdings" pitchFamily="2" charset="2"/>
              <a:buChar char="ü"/>
            </a:pPr>
            <a:r>
              <a:rPr lang="en-GB" sz="1600" b="1" dirty="0"/>
              <a:t>Pace for a hydrogen infrastructure development</a:t>
            </a:r>
          </a:p>
          <a:p>
            <a:pPr marL="285750" indent="-285750">
              <a:buFont typeface="Wingdings" pitchFamily="2" charset="2"/>
              <a:buChar char="ü"/>
            </a:pPr>
            <a:r>
              <a:rPr lang="en-GB" sz="1600" b="1" dirty="0"/>
              <a:t>Blending and Repurposing Technical &amp; regulatory aspects</a:t>
            </a:r>
          </a:p>
        </p:txBody>
      </p:sp>
    </p:spTree>
    <p:extLst>
      <p:ext uri="{BB962C8B-B14F-4D97-AF65-F5344CB8AC3E}">
        <p14:creationId xmlns:p14="http://schemas.microsoft.com/office/powerpoint/2010/main" val="100937727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2CF37F-E773-3646-A67D-597CEB71356B}"/>
              </a:ext>
            </a:extLst>
          </p:cNvPr>
          <p:cNvSpPr>
            <a:spLocks noGrp="1"/>
          </p:cNvSpPr>
          <p:nvPr>
            <p:ph type="body" sz="quarter" idx="14"/>
          </p:nvPr>
        </p:nvSpPr>
        <p:spPr>
          <a:xfrm>
            <a:off x="263609" y="420624"/>
            <a:ext cx="10935855" cy="1103375"/>
          </a:xfrm>
        </p:spPr>
        <p:txBody>
          <a:bodyPr>
            <a:noAutofit/>
          </a:bodyPr>
          <a:lstStyle/>
          <a:p>
            <a:r>
              <a:rPr lang="en-BE" sz="3000" dirty="0"/>
              <a:t>A binding definition for the different production</a:t>
            </a:r>
          </a:p>
          <a:p>
            <a:r>
              <a:rPr lang="en-BE" sz="3000" dirty="0"/>
              <a:t>Processes</a:t>
            </a:r>
          </a:p>
        </p:txBody>
      </p:sp>
      <p:sp>
        <p:nvSpPr>
          <p:cNvPr id="11" name="Content Placeholder 1">
            <a:extLst>
              <a:ext uri="{FF2B5EF4-FFF2-40B4-BE49-F238E27FC236}">
                <a16:creationId xmlns:a16="http://schemas.microsoft.com/office/drawing/2014/main" id="{6574ED54-1B9E-894F-B16F-3E2A2A74C0EF}"/>
              </a:ext>
            </a:extLst>
          </p:cNvPr>
          <p:cNvSpPr txBox="1">
            <a:spLocks/>
          </p:cNvSpPr>
          <p:nvPr/>
        </p:nvSpPr>
        <p:spPr>
          <a:xfrm>
            <a:off x="304722" y="1246797"/>
            <a:ext cx="11616345" cy="4865903"/>
          </a:xfrm>
          <a:prstGeom prst="rect">
            <a:avLst/>
          </a:prstGeom>
        </p:spPr>
        <p:txBody>
          <a:bodyPr vert="horz" lIns="91440" tIns="45720" rIns="91440" bIns="45720" rtlCol="0">
            <a:normAutofit/>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BE" sz="2000" b="1" dirty="0">
              <a:solidFill>
                <a:srgbClr val="1F6BA7"/>
              </a:solidFill>
              <a:latin typeface="Open Sans"/>
              <a:cs typeface="Open Sans"/>
            </a:endParaRPr>
          </a:p>
          <a:p>
            <a:pPr lvl="1" algn="just"/>
            <a:endParaRPr lang="en-BE" sz="2000" b="1" dirty="0"/>
          </a:p>
          <a:p>
            <a:pPr marL="0" indent="0" algn="just">
              <a:buFont typeface="Arial" panose="020B0604020202020204" pitchFamily="34" charset="0"/>
              <a:buNone/>
            </a:pPr>
            <a:endParaRPr lang="en-BE" dirty="0"/>
          </a:p>
          <a:p>
            <a:endParaRPr lang="en-BE" dirty="0"/>
          </a:p>
        </p:txBody>
      </p:sp>
      <p:sp>
        <p:nvSpPr>
          <p:cNvPr id="4" name="Content Placeholder 1">
            <a:extLst>
              <a:ext uri="{FF2B5EF4-FFF2-40B4-BE49-F238E27FC236}">
                <a16:creationId xmlns:a16="http://schemas.microsoft.com/office/drawing/2014/main" id="{EE9F274A-0DE6-454D-91CC-AC465D19A966}"/>
              </a:ext>
            </a:extLst>
          </p:cNvPr>
          <p:cNvSpPr txBox="1">
            <a:spLocks/>
          </p:cNvSpPr>
          <p:nvPr/>
        </p:nvSpPr>
        <p:spPr>
          <a:xfrm>
            <a:off x="345835" y="1867029"/>
            <a:ext cx="11616345" cy="4865903"/>
          </a:xfrm>
          <a:prstGeom prst="rect">
            <a:avLst/>
          </a:prstGeom>
        </p:spPr>
        <p:txBody>
          <a:bodyPr vert="horz" lIns="91440" tIns="45720" rIns="91440" bIns="45720" rtlCol="0">
            <a:normAutofit fontScale="85000" lnSpcReduction="10000"/>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BE" sz="2000" b="1" dirty="0">
                <a:solidFill>
                  <a:srgbClr val="1F6BA7"/>
                </a:solidFill>
                <a:latin typeface="Open Sans"/>
                <a:cs typeface="Open Sans"/>
              </a:rPr>
              <a:t>State of play: </a:t>
            </a:r>
            <a:r>
              <a:rPr lang="en-GB" sz="2000" dirty="0">
                <a:cs typeface="Times New Roman" panose="02020603050405020304" pitchFamily="18" charset="0"/>
              </a:rPr>
              <a:t>So far, there is not a binding or legal classification for the different hydrogen production processes. Are we going to see a definition based on the production technology or on emissions thresholds?</a:t>
            </a:r>
          </a:p>
          <a:p>
            <a:pPr algn="just"/>
            <a:r>
              <a:rPr lang="en-GB" sz="2000" b="1" dirty="0">
                <a:solidFill>
                  <a:srgbClr val="1F6BA7"/>
                </a:solidFill>
                <a:latin typeface="Open Sans"/>
                <a:cs typeface="Open Sans"/>
              </a:rPr>
              <a:t>European Commission: </a:t>
            </a:r>
            <a:r>
              <a:rPr lang="en-GB" sz="2000" dirty="0">
                <a:cs typeface="Times New Roman" panose="02020603050405020304" pitchFamily="18" charset="0"/>
              </a:rPr>
              <a:t>The European Commission defined some of them based on the range of emissions, technologies, and energy sources. (Electricity based hydrogen, Renewable hydrogen, Clean hydrogen, Fossil-based hydrogen, Fossil-based hydrogen with carbon capture, Low-carbon hydrogen, Hydrogen-derived synthetic fuels).</a:t>
            </a:r>
          </a:p>
          <a:p>
            <a:pPr algn="just"/>
            <a:r>
              <a:rPr lang="en-GB" sz="2000" b="1" dirty="0">
                <a:solidFill>
                  <a:srgbClr val="1F6BA7"/>
                </a:solidFill>
                <a:latin typeface="Open Sans"/>
                <a:cs typeface="Open Sans"/>
              </a:rPr>
              <a:t>European Parliament: </a:t>
            </a:r>
            <a:r>
              <a:rPr lang="en-GB" sz="2000" dirty="0">
                <a:cs typeface="Times New Roman" panose="02020603050405020304" pitchFamily="18" charset="0"/>
              </a:rPr>
              <a:t>Believes that the classification of the different types of hydrogen production should be determined stepping away from the commonly used colour-based approach; and should be based on the life cycle greenhouse gas emissions throughout hydrogen’s entire value chain.  </a:t>
            </a:r>
          </a:p>
          <a:p>
            <a:pPr algn="just"/>
            <a:r>
              <a:rPr lang="en-GB" sz="2000" b="1" dirty="0">
                <a:solidFill>
                  <a:srgbClr val="1F6BA7"/>
                </a:solidFill>
                <a:latin typeface="Open Sans"/>
                <a:cs typeface="Open Sans"/>
              </a:rPr>
              <a:t>Some Industries: </a:t>
            </a:r>
            <a:r>
              <a:rPr lang="en-GB" sz="2000" dirty="0">
                <a:cs typeface="Times New Roman" panose="02020603050405020304" pitchFamily="18" charset="0"/>
              </a:rPr>
              <a:t>Prefers to use a colour-based categorization.</a:t>
            </a:r>
          </a:p>
          <a:p>
            <a:pPr algn="just"/>
            <a:r>
              <a:rPr lang="en-GB" sz="2000" b="1" dirty="0" err="1">
                <a:solidFill>
                  <a:srgbClr val="1F6BA7"/>
                </a:solidFill>
                <a:latin typeface="Open Sans"/>
                <a:cs typeface="Open Sans"/>
              </a:rPr>
              <a:t>Certifhy</a:t>
            </a:r>
            <a:r>
              <a:rPr lang="en-GB" sz="2000" b="1" dirty="0">
                <a:solidFill>
                  <a:srgbClr val="1F6BA7"/>
                </a:solidFill>
                <a:latin typeface="Open Sans"/>
                <a:cs typeface="Open Sans"/>
              </a:rPr>
              <a:t>: </a:t>
            </a:r>
            <a:r>
              <a:rPr lang="en-GB" sz="2100" dirty="0">
                <a:cs typeface="Times New Roman" panose="02020603050405020304" pitchFamily="18" charset="0"/>
              </a:rPr>
              <a:t>Within the framework of the development of a </a:t>
            </a:r>
            <a:r>
              <a:rPr lang="en-GB" sz="2100" dirty="0" err="1">
                <a:cs typeface="Times New Roman" panose="02020603050405020304" pitchFamily="18" charset="0"/>
              </a:rPr>
              <a:t>GoO</a:t>
            </a:r>
            <a:r>
              <a:rPr lang="en-GB" sz="2100" dirty="0">
                <a:cs typeface="Times New Roman" panose="02020603050405020304" pitchFamily="18" charset="0"/>
              </a:rPr>
              <a:t> scheme </a:t>
            </a:r>
            <a:r>
              <a:rPr lang="en-GB" sz="2100" dirty="0" err="1">
                <a:cs typeface="Times New Roman" panose="02020603050405020304" pitchFamily="18" charset="0"/>
              </a:rPr>
              <a:t>Certifhy</a:t>
            </a:r>
            <a:r>
              <a:rPr lang="en-GB" sz="2100" dirty="0">
                <a:cs typeface="Times New Roman" panose="02020603050405020304" pitchFamily="18" charset="0"/>
              </a:rPr>
              <a:t> has provided a definition for green and low carbon hydrogen based on GHG emissions. Green hydrogen, if produced by renewables and low-carbon otherwise.</a:t>
            </a:r>
          </a:p>
          <a:p>
            <a:pPr algn="just"/>
            <a:r>
              <a:rPr lang="en-GB" sz="2000" b="1" dirty="0">
                <a:solidFill>
                  <a:srgbClr val="1F6BA7"/>
                </a:solidFill>
                <a:latin typeface="Open Sans"/>
                <a:cs typeface="Open Sans"/>
              </a:rPr>
              <a:t>EU Taxonomy: </a:t>
            </a:r>
            <a:r>
              <a:rPr lang="en-GB" sz="2000" dirty="0">
                <a:cs typeface="Times New Roman" panose="02020603050405020304" pitchFamily="18" charset="0"/>
              </a:rPr>
              <a:t>Provides the closest to a definition and will define what is considered to be sustainable.</a:t>
            </a:r>
          </a:p>
          <a:p>
            <a:pPr algn="just"/>
            <a:r>
              <a:rPr lang="nl-NL" sz="2000" b="1" dirty="0" err="1">
                <a:solidFill>
                  <a:srgbClr val="1F6BA7"/>
                </a:solidFill>
                <a:latin typeface="Open Sans"/>
                <a:cs typeface="Open Sans"/>
              </a:rPr>
              <a:t>Why</a:t>
            </a:r>
            <a:r>
              <a:rPr lang="nl-NL" sz="2000" b="1" dirty="0">
                <a:solidFill>
                  <a:srgbClr val="1F6BA7"/>
                </a:solidFill>
                <a:latin typeface="Open Sans"/>
                <a:cs typeface="Open Sans"/>
              </a:rPr>
              <a:t> is a binding </a:t>
            </a:r>
            <a:r>
              <a:rPr lang="nl-NL" sz="2000" b="1" dirty="0" err="1">
                <a:solidFill>
                  <a:srgbClr val="1F6BA7"/>
                </a:solidFill>
                <a:latin typeface="Open Sans"/>
                <a:cs typeface="Open Sans"/>
              </a:rPr>
              <a:t>classification</a:t>
            </a:r>
            <a:r>
              <a:rPr lang="nl-NL" sz="2000" b="1" dirty="0">
                <a:solidFill>
                  <a:srgbClr val="1F6BA7"/>
                </a:solidFill>
                <a:latin typeface="Open Sans"/>
                <a:cs typeface="Open Sans"/>
              </a:rPr>
              <a:t> </a:t>
            </a:r>
            <a:r>
              <a:rPr lang="nl-NL" sz="2000" b="1" dirty="0" err="1">
                <a:solidFill>
                  <a:srgbClr val="1F6BA7"/>
                </a:solidFill>
                <a:latin typeface="Open Sans"/>
                <a:cs typeface="Open Sans"/>
              </a:rPr>
              <a:t>needed</a:t>
            </a:r>
            <a:r>
              <a:rPr lang="nl-NL" sz="2000" b="1" dirty="0">
                <a:solidFill>
                  <a:srgbClr val="1F6BA7"/>
                </a:solidFill>
                <a:latin typeface="Open Sans"/>
                <a:cs typeface="Open Sans"/>
              </a:rPr>
              <a:t>? </a:t>
            </a:r>
            <a:r>
              <a:rPr lang="nl-NL" sz="2000" b="1" dirty="0" err="1">
                <a:solidFill>
                  <a:srgbClr val="1F6BA7"/>
                </a:solidFill>
                <a:latin typeface="Open Sans"/>
                <a:cs typeface="Open Sans"/>
              </a:rPr>
              <a:t>Where</a:t>
            </a:r>
            <a:r>
              <a:rPr lang="nl-NL" sz="2000" b="1" dirty="0">
                <a:solidFill>
                  <a:srgbClr val="1F6BA7"/>
                </a:solidFill>
                <a:latin typeface="Open Sans"/>
                <a:cs typeface="Open Sans"/>
              </a:rPr>
              <a:t> are we </a:t>
            </a:r>
            <a:r>
              <a:rPr lang="nl-NL" sz="2000" b="1" dirty="0" err="1">
                <a:solidFill>
                  <a:srgbClr val="1F6BA7"/>
                </a:solidFill>
                <a:latin typeface="Open Sans"/>
                <a:cs typeface="Open Sans"/>
              </a:rPr>
              <a:t>going</a:t>
            </a:r>
            <a:r>
              <a:rPr lang="nl-NL" sz="2000" b="1" dirty="0">
                <a:solidFill>
                  <a:srgbClr val="1F6BA7"/>
                </a:solidFill>
                <a:latin typeface="Open Sans"/>
                <a:cs typeface="Open Sans"/>
              </a:rPr>
              <a:t> </a:t>
            </a:r>
            <a:r>
              <a:rPr lang="nl-NL" sz="2000" b="1" dirty="0" err="1">
                <a:solidFill>
                  <a:srgbClr val="1F6BA7"/>
                </a:solidFill>
                <a:latin typeface="Open Sans"/>
                <a:cs typeface="Open Sans"/>
              </a:rPr>
              <a:t>to</a:t>
            </a:r>
            <a:r>
              <a:rPr lang="nl-NL" sz="2000" b="1" dirty="0">
                <a:solidFill>
                  <a:srgbClr val="1F6BA7"/>
                </a:solidFill>
                <a:latin typeface="Open Sans"/>
                <a:cs typeface="Open Sans"/>
              </a:rPr>
              <a:t> </a:t>
            </a:r>
            <a:r>
              <a:rPr lang="nl-NL" sz="2000" b="1" dirty="0" err="1">
                <a:solidFill>
                  <a:srgbClr val="1F6BA7"/>
                </a:solidFill>
                <a:latin typeface="Open Sans"/>
                <a:cs typeface="Open Sans"/>
              </a:rPr>
              <a:t>see</a:t>
            </a:r>
            <a:r>
              <a:rPr lang="nl-NL" sz="2000" b="1" dirty="0">
                <a:solidFill>
                  <a:srgbClr val="1F6BA7"/>
                </a:solidFill>
                <a:latin typeface="Open Sans"/>
                <a:cs typeface="Open Sans"/>
              </a:rPr>
              <a:t> </a:t>
            </a:r>
            <a:r>
              <a:rPr lang="nl-NL" sz="2000" b="1" dirty="0" err="1">
                <a:solidFill>
                  <a:srgbClr val="1F6BA7"/>
                </a:solidFill>
                <a:latin typeface="Open Sans"/>
                <a:cs typeface="Open Sans"/>
              </a:rPr>
              <a:t>this</a:t>
            </a:r>
            <a:r>
              <a:rPr lang="nl-NL" sz="2000" b="1" dirty="0">
                <a:solidFill>
                  <a:srgbClr val="1F6BA7"/>
                </a:solidFill>
                <a:latin typeface="Open Sans"/>
                <a:cs typeface="Open Sans"/>
              </a:rPr>
              <a:t> </a:t>
            </a:r>
            <a:r>
              <a:rPr lang="nl-NL" sz="2000" b="1" dirty="0" err="1">
                <a:solidFill>
                  <a:srgbClr val="1F6BA7"/>
                </a:solidFill>
                <a:latin typeface="Open Sans"/>
                <a:cs typeface="Open Sans"/>
              </a:rPr>
              <a:t>classification</a:t>
            </a:r>
            <a:r>
              <a:rPr lang="nl-NL" sz="2000" b="1" dirty="0">
                <a:solidFill>
                  <a:srgbClr val="1F6BA7"/>
                </a:solidFill>
                <a:latin typeface="Open Sans"/>
                <a:cs typeface="Open Sans"/>
              </a:rPr>
              <a:t>?</a:t>
            </a:r>
            <a:endParaRPr lang="en-BE" sz="2000" b="1" dirty="0">
              <a:solidFill>
                <a:srgbClr val="1F6BA7"/>
              </a:solidFill>
              <a:latin typeface="Open Sans"/>
              <a:cs typeface="Open Sans"/>
            </a:endParaRPr>
          </a:p>
          <a:p>
            <a:pPr marL="0" indent="0" algn="just">
              <a:buFont typeface="Arial" panose="020B0604020202020204" pitchFamily="34" charset="0"/>
              <a:buNone/>
            </a:pPr>
            <a:endParaRPr lang="en-BE" dirty="0"/>
          </a:p>
          <a:p>
            <a:endParaRPr lang="en-BE" dirty="0"/>
          </a:p>
        </p:txBody>
      </p:sp>
    </p:spTree>
    <p:extLst>
      <p:ext uri="{BB962C8B-B14F-4D97-AF65-F5344CB8AC3E}">
        <p14:creationId xmlns:p14="http://schemas.microsoft.com/office/powerpoint/2010/main" val="73212447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0BA2CE-3ED5-2640-9BCB-22D029D84060}"/>
              </a:ext>
            </a:extLst>
          </p:cNvPr>
          <p:cNvSpPr>
            <a:spLocks noGrp="1"/>
          </p:cNvSpPr>
          <p:nvPr>
            <p:ph idx="13"/>
          </p:nvPr>
        </p:nvSpPr>
        <p:spPr>
          <a:xfrm>
            <a:off x="263610" y="1623908"/>
            <a:ext cx="11616345" cy="5234092"/>
          </a:xfrm>
        </p:spPr>
        <p:txBody>
          <a:bodyPr>
            <a:normAutofit/>
          </a:bodyPr>
          <a:lstStyle/>
          <a:p>
            <a:pPr algn="just"/>
            <a:r>
              <a:rPr lang="en-BE" sz="2100" b="1" dirty="0">
                <a:solidFill>
                  <a:srgbClr val="1F6BA7"/>
                </a:solidFill>
                <a:latin typeface="Open Sans"/>
                <a:cs typeface="Open Sans"/>
              </a:rPr>
              <a:t>Technology neutrality principle: </a:t>
            </a:r>
            <a:r>
              <a:rPr lang="en-BE" sz="2100" dirty="0">
                <a:cs typeface="Open Sans"/>
              </a:rPr>
              <a:t>A technology neutral approach to a legal drafting, involves a description of the result to be achieved without to specifying the technology to be employed or regulated.</a:t>
            </a:r>
          </a:p>
          <a:p>
            <a:pPr algn="just"/>
            <a:r>
              <a:rPr lang="en-BE" sz="2100" b="1" dirty="0">
                <a:solidFill>
                  <a:srgbClr val="1F6BA7"/>
                </a:solidFill>
                <a:latin typeface="Open Sans"/>
                <a:cs typeface="Open Sans"/>
              </a:rPr>
              <a:t>EGD Communication:</a:t>
            </a:r>
            <a:r>
              <a:rPr lang="en-BE" sz="2100" dirty="0">
                <a:cs typeface="Open Sans"/>
              </a:rPr>
              <a:t> </a:t>
            </a:r>
            <a:r>
              <a:rPr lang="en-GB" sz="2100" dirty="0">
                <a:cs typeface="Open Sans"/>
              </a:rPr>
              <a:t>It is essential to ensure that the European energy market is fully integrated, interconnected and digitalised, while respecting technological neutrality.</a:t>
            </a:r>
            <a:endParaRPr lang="en-BE" sz="2100" dirty="0">
              <a:cs typeface="Open Sans"/>
            </a:endParaRPr>
          </a:p>
          <a:p>
            <a:pPr algn="just"/>
            <a:r>
              <a:rPr lang="en-BE" sz="2100" b="1" dirty="0">
                <a:solidFill>
                  <a:srgbClr val="1F6BA7"/>
                </a:solidFill>
                <a:latin typeface="Open Sans"/>
                <a:cs typeface="Open Sans"/>
              </a:rPr>
              <a:t>Parliament Resolution: </a:t>
            </a:r>
            <a:r>
              <a:rPr lang="en-GB" sz="2100" dirty="0">
                <a:cs typeface="Open Sans"/>
              </a:rPr>
              <a:t>Underlines, when talking about the decarbonization of the different sectors, the importance of the principle of technology neutrality for achieving a climate-neutral EU;</a:t>
            </a:r>
          </a:p>
          <a:p>
            <a:pPr algn="just"/>
            <a:r>
              <a:rPr lang="en-BE" sz="2100" b="1" dirty="0">
                <a:solidFill>
                  <a:srgbClr val="1F6BA7"/>
                </a:solidFill>
                <a:latin typeface="Open Sans"/>
                <a:cs typeface="Open Sans"/>
              </a:rPr>
              <a:t>European Commission H2 Strategy: </a:t>
            </a:r>
            <a:r>
              <a:rPr lang="en-BE" sz="2100" dirty="0">
                <a:cs typeface="Open Sans"/>
              </a:rPr>
              <a:t>Does not take a technology neutral approach in the long term, (focus on renewable hydrogen) but support low-carbon hydrogen for the transition. As we do not have a clear definition for low-carbon hydrogen, we do not know to what extent the transition is going to be technologically neutral.</a:t>
            </a:r>
          </a:p>
          <a:p>
            <a:pPr algn="just"/>
            <a:r>
              <a:rPr lang="en-BE" sz="2100" b="1" dirty="0">
                <a:solidFill>
                  <a:srgbClr val="1F6BA7"/>
                </a:solidFill>
                <a:latin typeface="Open Sans"/>
                <a:cs typeface="Open Sans"/>
              </a:rPr>
              <a:t>MSs Level: </a:t>
            </a:r>
            <a:r>
              <a:rPr lang="en-BE" sz="2100" dirty="0">
                <a:cs typeface="Open Sans"/>
              </a:rPr>
              <a:t>Focus on renewable H2 (GE, ES, IT), Focus on low-carbon as well (FR, NT, UK)</a:t>
            </a:r>
            <a:endParaRPr lang="en-GB" sz="2100" dirty="0">
              <a:cs typeface="Open Sans"/>
            </a:endParaRPr>
          </a:p>
          <a:p>
            <a:pPr marL="0" indent="0" algn="just">
              <a:buNone/>
            </a:pPr>
            <a:endParaRPr lang="en-BE" sz="2400" dirty="0">
              <a:cs typeface="Open Sans"/>
            </a:endParaRPr>
          </a:p>
          <a:p>
            <a:pPr marL="0" indent="0" algn="just">
              <a:buNone/>
            </a:pPr>
            <a:endParaRPr lang="en-BE" sz="2400" dirty="0"/>
          </a:p>
          <a:p>
            <a:pPr lvl="1" algn="just"/>
            <a:endParaRPr lang="en-BE" sz="2000" b="1" dirty="0"/>
          </a:p>
          <a:p>
            <a:pPr marL="0" indent="0" algn="just">
              <a:buNone/>
            </a:pPr>
            <a:endParaRPr lang="en-BE" dirty="0"/>
          </a:p>
          <a:p>
            <a:endParaRPr lang="en-BE" dirty="0"/>
          </a:p>
        </p:txBody>
      </p:sp>
      <p:sp>
        <p:nvSpPr>
          <p:cNvPr id="3" name="Text Placeholder 2">
            <a:extLst>
              <a:ext uri="{FF2B5EF4-FFF2-40B4-BE49-F238E27FC236}">
                <a16:creationId xmlns:a16="http://schemas.microsoft.com/office/drawing/2014/main" id="{272AC473-6BC9-7C4A-883B-ABE075EF1FF4}"/>
              </a:ext>
            </a:extLst>
          </p:cNvPr>
          <p:cNvSpPr>
            <a:spLocks noGrp="1"/>
          </p:cNvSpPr>
          <p:nvPr>
            <p:ph type="body" sz="quarter" idx="14"/>
          </p:nvPr>
        </p:nvSpPr>
        <p:spPr>
          <a:xfrm>
            <a:off x="263610" y="420625"/>
            <a:ext cx="9971254" cy="530352"/>
          </a:xfrm>
        </p:spPr>
        <p:txBody>
          <a:bodyPr>
            <a:normAutofit/>
          </a:bodyPr>
          <a:lstStyle/>
          <a:p>
            <a:r>
              <a:rPr lang="en-BE" dirty="0"/>
              <a:t>The role of the technology neutrality principle</a:t>
            </a:r>
          </a:p>
          <a:p>
            <a:endParaRPr lang="en-BE" dirty="0"/>
          </a:p>
        </p:txBody>
      </p:sp>
    </p:spTree>
    <p:extLst>
      <p:ext uri="{BB962C8B-B14F-4D97-AF65-F5344CB8AC3E}">
        <p14:creationId xmlns:p14="http://schemas.microsoft.com/office/powerpoint/2010/main" val="2622644339"/>
      </p:ext>
    </p:extLst>
  </p:cSld>
  <p:clrMapOvr>
    <a:overrideClrMapping bg1="lt1" tx1="dk1" bg2="lt2" tx2="dk2" accent1="accent1" accent2="accent2" accent3="accent3" accent4="accent4" accent5="accent5" accent6="accent6" hlink="hlink" folHlink="folHlink"/>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2AC473-6BC9-7C4A-883B-ABE075EF1FF4}"/>
              </a:ext>
            </a:extLst>
          </p:cNvPr>
          <p:cNvSpPr>
            <a:spLocks noGrp="1"/>
          </p:cNvSpPr>
          <p:nvPr>
            <p:ph type="body" sz="quarter" idx="14"/>
          </p:nvPr>
        </p:nvSpPr>
        <p:spPr>
          <a:xfrm>
            <a:off x="263610" y="420625"/>
            <a:ext cx="9971254" cy="530352"/>
          </a:xfrm>
        </p:spPr>
        <p:txBody>
          <a:bodyPr>
            <a:normAutofit/>
          </a:bodyPr>
          <a:lstStyle/>
          <a:p>
            <a:r>
              <a:rPr lang="en-BE" dirty="0"/>
              <a:t>The role of the technology neutrality principle</a:t>
            </a:r>
          </a:p>
          <a:p>
            <a:endParaRPr lang="en-BE" dirty="0"/>
          </a:p>
        </p:txBody>
      </p:sp>
      <p:pic>
        <p:nvPicPr>
          <p:cNvPr id="1026" name="Picture 2" descr="HYDROGEN, A NEW ENERGY VECTOR IN MOROCCO - Dii Desertenergy">
            <a:extLst>
              <a:ext uri="{FF2B5EF4-FFF2-40B4-BE49-F238E27FC236}">
                <a16:creationId xmlns:a16="http://schemas.microsoft.com/office/drawing/2014/main" id="{AD1C097A-80B7-3F4A-8EBA-5E94868F74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566" y="2811925"/>
            <a:ext cx="3322393" cy="17453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30CFAAE-DBF0-5449-AC06-0FC23FDE34C2}"/>
              </a:ext>
            </a:extLst>
          </p:cNvPr>
          <p:cNvSpPr txBox="1"/>
          <p:nvPr/>
        </p:nvSpPr>
        <p:spPr>
          <a:xfrm>
            <a:off x="2978301" y="2312056"/>
            <a:ext cx="1690577" cy="369332"/>
          </a:xfrm>
          <a:prstGeom prst="rect">
            <a:avLst/>
          </a:prstGeom>
          <a:noFill/>
          <a:ln w="38100">
            <a:solidFill>
              <a:schemeClr val="accent1"/>
            </a:solidFill>
          </a:ln>
        </p:spPr>
        <p:txBody>
          <a:bodyPr wrap="square" rtlCol="0">
            <a:spAutoFit/>
          </a:bodyPr>
          <a:lstStyle/>
          <a:p>
            <a:pPr algn="ctr"/>
            <a:r>
              <a:rPr lang="en-BE" dirty="0"/>
              <a:t>Incentives</a:t>
            </a:r>
          </a:p>
        </p:txBody>
      </p:sp>
      <p:sp>
        <p:nvSpPr>
          <p:cNvPr id="7" name="TextBox 6">
            <a:extLst>
              <a:ext uri="{FF2B5EF4-FFF2-40B4-BE49-F238E27FC236}">
                <a16:creationId xmlns:a16="http://schemas.microsoft.com/office/drawing/2014/main" id="{A71194D4-643A-A448-B50F-BE004F54F8D6}"/>
              </a:ext>
            </a:extLst>
          </p:cNvPr>
          <p:cNvSpPr txBox="1"/>
          <p:nvPr/>
        </p:nvSpPr>
        <p:spPr>
          <a:xfrm>
            <a:off x="1266509" y="3494625"/>
            <a:ext cx="1253457" cy="369332"/>
          </a:xfrm>
          <a:prstGeom prst="rect">
            <a:avLst/>
          </a:prstGeom>
          <a:noFill/>
          <a:ln w="38100">
            <a:solidFill>
              <a:schemeClr val="accent1"/>
            </a:solidFill>
          </a:ln>
        </p:spPr>
        <p:txBody>
          <a:bodyPr wrap="square" rtlCol="0">
            <a:spAutoFit/>
          </a:bodyPr>
          <a:lstStyle>
            <a:defPPr>
              <a:defRPr lang="en-BE"/>
            </a:defPPr>
            <a:lvl1pPr algn="ctr"/>
          </a:lstStyle>
          <a:p>
            <a:r>
              <a:rPr lang="en-BE" dirty="0"/>
              <a:t>Demand</a:t>
            </a:r>
          </a:p>
        </p:txBody>
      </p:sp>
      <p:sp>
        <p:nvSpPr>
          <p:cNvPr id="8" name="TextBox 7">
            <a:extLst>
              <a:ext uri="{FF2B5EF4-FFF2-40B4-BE49-F238E27FC236}">
                <a16:creationId xmlns:a16="http://schemas.microsoft.com/office/drawing/2014/main" id="{6FDB42CD-5ADD-C149-80DB-F5D96533F0FE}"/>
              </a:ext>
            </a:extLst>
          </p:cNvPr>
          <p:cNvSpPr txBox="1"/>
          <p:nvPr/>
        </p:nvSpPr>
        <p:spPr>
          <a:xfrm>
            <a:off x="5041923" y="3494625"/>
            <a:ext cx="1690577" cy="369332"/>
          </a:xfrm>
          <a:prstGeom prst="rect">
            <a:avLst/>
          </a:prstGeom>
          <a:noFill/>
          <a:ln w="38100">
            <a:solidFill>
              <a:schemeClr val="accent1"/>
            </a:solidFill>
          </a:ln>
        </p:spPr>
        <p:txBody>
          <a:bodyPr wrap="square" rtlCol="0">
            <a:spAutoFit/>
          </a:bodyPr>
          <a:lstStyle>
            <a:defPPr>
              <a:defRPr lang="en-BE"/>
            </a:defPPr>
            <a:lvl1pPr algn="ctr"/>
          </a:lstStyle>
          <a:p>
            <a:r>
              <a:rPr lang="en-BE" dirty="0"/>
              <a:t>Production</a:t>
            </a:r>
          </a:p>
        </p:txBody>
      </p:sp>
      <p:sp>
        <p:nvSpPr>
          <p:cNvPr id="9" name="TextBox 8">
            <a:extLst>
              <a:ext uri="{FF2B5EF4-FFF2-40B4-BE49-F238E27FC236}">
                <a16:creationId xmlns:a16="http://schemas.microsoft.com/office/drawing/2014/main" id="{862F0ED8-FB64-5E4C-BFA6-DD52853F961B}"/>
              </a:ext>
            </a:extLst>
          </p:cNvPr>
          <p:cNvSpPr txBox="1"/>
          <p:nvPr/>
        </p:nvSpPr>
        <p:spPr>
          <a:xfrm>
            <a:off x="2978302" y="4687826"/>
            <a:ext cx="1690577" cy="369332"/>
          </a:xfrm>
          <a:prstGeom prst="rect">
            <a:avLst/>
          </a:prstGeom>
          <a:noFill/>
          <a:ln w="38100">
            <a:solidFill>
              <a:schemeClr val="accent1"/>
            </a:solidFill>
          </a:ln>
        </p:spPr>
        <p:txBody>
          <a:bodyPr wrap="square" rtlCol="0">
            <a:spAutoFit/>
          </a:bodyPr>
          <a:lstStyle>
            <a:defPPr>
              <a:defRPr lang="en-BE"/>
            </a:defPPr>
            <a:lvl1pPr algn="ctr"/>
          </a:lstStyle>
          <a:p>
            <a:r>
              <a:rPr lang="en-BE" dirty="0"/>
              <a:t>Transportation</a:t>
            </a:r>
          </a:p>
        </p:txBody>
      </p:sp>
      <p:sp>
        <p:nvSpPr>
          <p:cNvPr id="10" name="TextBox 9">
            <a:extLst>
              <a:ext uri="{FF2B5EF4-FFF2-40B4-BE49-F238E27FC236}">
                <a16:creationId xmlns:a16="http://schemas.microsoft.com/office/drawing/2014/main" id="{BEA28EC3-2229-5443-83B3-D0B6EFD05D9A}"/>
              </a:ext>
            </a:extLst>
          </p:cNvPr>
          <p:cNvSpPr txBox="1"/>
          <p:nvPr/>
        </p:nvSpPr>
        <p:spPr>
          <a:xfrm>
            <a:off x="7476893" y="3341793"/>
            <a:ext cx="2904058" cy="646331"/>
          </a:xfrm>
          <a:prstGeom prst="rect">
            <a:avLst/>
          </a:prstGeom>
          <a:noFill/>
          <a:ln w="38100">
            <a:solidFill>
              <a:schemeClr val="accent1"/>
            </a:solidFill>
          </a:ln>
        </p:spPr>
        <p:txBody>
          <a:bodyPr wrap="square" rtlCol="0">
            <a:spAutoFit/>
          </a:bodyPr>
          <a:lstStyle>
            <a:defPPr>
              <a:defRPr lang="en-BE"/>
            </a:defPPr>
            <a:lvl1pPr algn="ctr"/>
          </a:lstStyle>
          <a:p>
            <a:r>
              <a:rPr lang="en-BE" dirty="0"/>
              <a:t>Classification of the different production proccesses</a:t>
            </a:r>
          </a:p>
        </p:txBody>
      </p:sp>
      <p:sp>
        <p:nvSpPr>
          <p:cNvPr id="11" name="TextBox 10">
            <a:extLst>
              <a:ext uri="{FF2B5EF4-FFF2-40B4-BE49-F238E27FC236}">
                <a16:creationId xmlns:a16="http://schemas.microsoft.com/office/drawing/2014/main" id="{6DD7CF94-1D2E-4341-8E9B-0DAE98CB87F5}"/>
              </a:ext>
            </a:extLst>
          </p:cNvPr>
          <p:cNvSpPr txBox="1"/>
          <p:nvPr/>
        </p:nvSpPr>
        <p:spPr>
          <a:xfrm>
            <a:off x="11125345" y="3480293"/>
            <a:ext cx="813074" cy="369332"/>
          </a:xfrm>
          <a:prstGeom prst="rect">
            <a:avLst/>
          </a:prstGeom>
          <a:noFill/>
          <a:ln w="38100">
            <a:solidFill>
              <a:schemeClr val="accent1"/>
            </a:solidFill>
          </a:ln>
        </p:spPr>
        <p:txBody>
          <a:bodyPr wrap="square" rtlCol="0">
            <a:spAutoFit/>
          </a:bodyPr>
          <a:lstStyle>
            <a:defPPr>
              <a:defRPr lang="en-BE"/>
            </a:defPPr>
            <a:lvl1pPr algn="ctr"/>
          </a:lstStyle>
          <a:p>
            <a:r>
              <a:rPr lang="en-BE" dirty="0"/>
              <a:t>GoOs</a:t>
            </a:r>
          </a:p>
        </p:txBody>
      </p:sp>
      <p:sp>
        <p:nvSpPr>
          <p:cNvPr id="16" name="Curved Left Arrow 15">
            <a:extLst>
              <a:ext uri="{FF2B5EF4-FFF2-40B4-BE49-F238E27FC236}">
                <a16:creationId xmlns:a16="http://schemas.microsoft.com/office/drawing/2014/main" id="{6BA64383-4E42-4D4B-917E-CBC3B1362F5D}"/>
              </a:ext>
            </a:extLst>
          </p:cNvPr>
          <p:cNvSpPr/>
          <p:nvPr/>
        </p:nvSpPr>
        <p:spPr>
          <a:xfrm rot="19445756">
            <a:off x="5371472" y="2224106"/>
            <a:ext cx="465635" cy="1180512"/>
          </a:xfrm>
          <a:prstGeom prst="curvedLeftArrow">
            <a:avLst>
              <a:gd name="adj1" fmla="val 25000"/>
              <a:gd name="adj2" fmla="val 50000"/>
              <a:gd name="adj3" fmla="val 276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sp>
        <p:nvSpPr>
          <p:cNvPr id="19" name="Curved Left Arrow 18">
            <a:extLst>
              <a:ext uri="{FF2B5EF4-FFF2-40B4-BE49-F238E27FC236}">
                <a16:creationId xmlns:a16="http://schemas.microsoft.com/office/drawing/2014/main" id="{ED84BFA9-253F-3842-8573-BCFC047D416E}"/>
              </a:ext>
            </a:extLst>
          </p:cNvPr>
          <p:cNvSpPr/>
          <p:nvPr/>
        </p:nvSpPr>
        <p:spPr>
          <a:xfrm rot="1755576">
            <a:off x="5371471" y="4040941"/>
            <a:ext cx="465635" cy="1180512"/>
          </a:xfrm>
          <a:prstGeom prst="curvedLeftArrow">
            <a:avLst>
              <a:gd name="adj1" fmla="val 25000"/>
              <a:gd name="adj2" fmla="val 50000"/>
              <a:gd name="adj3" fmla="val 276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sp>
        <p:nvSpPr>
          <p:cNvPr id="20" name="Curved Left Arrow 19">
            <a:extLst>
              <a:ext uri="{FF2B5EF4-FFF2-40B4-BE49-F238E27FC236}">
                <a16:creationId xmlns:a16="http://schemas.microsoft.com/office/drawing/2014/main" id="{1D881832-C26B-714F-B432-E9C1C3A5F835}"/>
              </a:ext>
            </a:extLst>
          </p:cNvPr>
          <p:cNvSpPr/>
          <p:nvPr/>
        </p:nvSpPr>
        <p:spPr>
          <a:xfrm rot="7848702">
            <a:off x="1808749" y="4017248"/>
            <a:ext cx="465635" cy="1180512"/>
          </a:xfrm>
          <a:prstGeom prst="curvedLeftArrow">
            <a:avLst>
              <a:gd name="adj1" fmla="val 25000"/>
              <a:gd name="adj2" fmla="val 50000"/>
              <a:gd name="adj3" fmla="val 276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sp>
        <p:nvSpPr>
          <p:cNvPr id="21" name="Curved Left Arrow 20">
            <a:extLst>
              <a:ext uri="{FF2B5EF4-FFF2-40B4-BE49-F238E27FC236}">
                <a16:creationId xmlns:a16="http://schemas.microsoft.com/office/drawing/2014/main" id="{3604AD2F-AF1A-6341-927B-FFB756CD6A90}"/>
              </a:ext>
            </a:extLst>
          </p:cNvPr>
          <p:cNvSpPr/>
          <p:nvPr/>
        </p:nvSpPr>
        <p:spPr>
          <a:xfrm rot="2413723" flipH="1">
            <a:off x="1734919" y="2195771"/>
            <a:ext cx="435965" cy="1180512"/>
          </a:xfrm>
          <a:prstGeom prst="curvedLeftArrow">
            <a:avLst>
              <a:gd name="adj1" fmla="val 25000"/>
              <a:gd name="adj2" fmla="val 50000"/>
              <a:gd name="adj3" fmla="val 276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sp>
        <p:nvSpPr>
          <p:cNvPr id="22" name="Right Arrow 21">
            <a:extLst>
              <a:ext uri="{FF2B5EF4-FFF2-40B4-BE49-F238E27FC236}">
                <a16:creationId xmlns:a16="http://schemas.microsoft.com/office/drawing/2014/main" id="{8CBC771D-9709-9F40-A363-4C02B38A7FB5}"/>
              </a:ext>
            </a:extLst>
          </p:cNvPr>
          <p:cNvSpPr/>
          <p:nvPr/>
        </p:nvSpPr>
        <p:spPr>
          <a:xfrm>
            <a:off x="6870780" y="3604544"/>
            <a:ext cx="467833" cy="1494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5" name="Right Arrow 24">
            <a:extLst>
              <a:ext uri="{FF2B5EF4-FFF2-40B4-BE49-F238E27FC236}">
                <a16:creationId xmlns:a16="http://schemas.microsoft.com/office/drawing/2014/main" id="{71EB2A7F-A300-DC48-A0A8-53D8B7B6FDE9}"/>
              </a:ext>
            </a:extLst>
          </p:cNvPr>
          <p:cNvSpPr/>
          <p:nvPr/>
        </p:nvSpPr>
        <p:spPr>
          <a:xfrm>
            <a:off x="10537356" y="3604544"/>
            <a:ext cx="467833" cy="1494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6" name="TextBox 25">
            <a:extLst>
              <a:ext uri="{FF2B5EF4-FFF2-40B4-BE49-F238E27FC236}">
                <a16:creationId xmlns:a16="http://schemas.microsoft.com/office/drawing/2014/main" id="{0F35369E-1FF0-C041-ADA2-6C7AB887242B}"/>
              </a:ext>
            </a:extLst>
          </p:cNvPr>
          <p:cNvSpPr txBox="1"/>
          <p:nvPr/>
        </p:nvSpPr>
        <p:spPr>
          <a:xfrm>
            <a:off x="7104696" y="1308264"/>
            <a:ext cx="2493923" cy="646331"/>
          </a:xfrm>
          <a:prstGeom prst="rect">
            <a:avLst/>
          </a:prstGeom>
          <a:noFill/>
          <a:ln w="57150">
            <a:solidFill>
              <a:schemeClr val="accent1"/>
            </a:solidFill>
          </a:ln>
        </p:spPr>
        <p:txBody>
          <a:bodyPr wrap="square" rtlCol="0">
            <a:spAutoFit/>
          </a:bodyPr>
          <a:lstStyle/>
          <a:p>
            <a:pPr algn="ctr"/>
            <a:r>
              <a:rPr lang="en-BE" b="1" dirty="0"/>
              <a:t>Technology neutrality principle </a:t>
            </a:r>
          </a:p>
        </p:txBody>
      </p:sp>
      <p:cxnSp>
        <p:nvCxnSpPr>
          <p:cNvPr id="24" name="Straight Arrow Connector 23">
            <a:extLst>
              <a:ext uri="{FF2B5EF4-FFF2-40B4-BE49-F238E27FC236}">
                <a16:creationId xmlns:a16="http://schemas.microsoft.com/office/drawing/2014/main" id="{5F985F99-CDB1-1A42-9671-ABCD95F32D9A}"/>
              </a:ext>
            </a:extLst>
          </p:cNvPr>
          <p:cNvCxnSpPr>
            <a:cxnSpLocks/>
          </p:cNvCxnSpPr>
          <p:nvPr/>
        </p:nvCxnSpPr>
        <p:spPr>
          <a:xfrm flipH="1">
            <a:off x="4442368" y="1576788"/>
            <a:ext cx="2435818" cy="56317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2C04A24-7DAE-A34A-9E35-2FBE0FDCD482}"/>
              </a:ext>
            </a:extLst>
          </p:cNvPr>
          <p:cNvCxnSpPr>
            <a:cxnSpLocks/>
          </p:cNvCxnSpPr>
          <p:nvPr/>
        </p:nvCxnSpPr>
        <p:spPr>
          <a:xfrm>
            <a:off x="8351657" y="2175968"/>
            <a:ext cx="0" cy="9446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6C4CDCB-C0FF-2343-A8DD-EF42DA7145DB}"/>
              </a:ext>
            </a:extLst>
          </p:cNvPr>
          <p:cNvCxnSpPr>
            <a:cxnSpLocks/>
          </p:cNvCxnSpPr>
          <p:nvPr/>
        </p:nvCxnSpPr>
        <p:spPr>
          <a:xfrm>
            <a:off x="9783922" y="1672903"/>
            <a:ext cx="1472151" cy="15805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85229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736184-744F-5C44-98C0-071EBEA2FE82}"/>
              </a:ext>
            </a:extLst>
          </p:cNvPr>
          <p:cNvSpPr>
            <a:spLocks noGrp="1"/>
          </p:cNvSpPr>
          <p:nvPr>
            <p:ph type="body" sz="quarter" idx="14"/>
          </p:nvPr>
        </p:nvSpPr>
        <p:spPr/>
        <p:txBody>
          <a:bodyPr>
            <a:normAutofit/>
          </a:bodyPr>
          <a:lstStyle/>
          <a:p>
            <a:r>
              <a:rPr lang="en-BE" sz="3000" dirty="0"/>
              <a:t>Current regulatory framework for incentives</a:t>
            </a:r>
          </a:p>
        </p:txBody>
      </p:sp>
      <p:sp>
        <p:nvSpPr>
          <p:cNvPr id="5" name="Content Placeholder 1">
            <a:extLst>
              <a:ext uri="{FF2B5EF4-FFF2-40B4-BE49-F238E27FC236}">
                <a16:creationId xmlns:a16="http://schemas.microsoft.com/office/drawing/2014/main" id="{C09BB4F3-6F70-EE4B-9A50-D9F1BD4EC7D2}"/>
              </a:ext>
            </a:extLst>
          </p:cNvPr>
          <p:cNvSpPr>
            <a:spLocks noGrp="1"/>
          </p:cNvSpPr>
          <p:nvPr>
            <p:ph idx="13"/>
          </p:nvPr>
        </p:nvSpPr>
        <p:spPr>
          <a:xfrm>
            <a:off x="304722" y="1246798"/>
            <a:ext cx="11616345" cy="5234092"/>
          </a:xfrm>
        </p:spPr>
        <p:txBody>
          <a:bodyPr>
            <a:normAutofit/>
          </a:bodyPr>
          <a:lstStyle/>
          <a:p>
            <a:pPr algn="just"/>
            <a:r>
              <a:rPr lang="en-BE" sz="2400" b="1" dirty="0">
                <a:solidFill>
                  <a:srgbClr val="1F6BA7"/>
                </a:solidFill>
                <a:latin typeface="Open Sans"/>
                <a:cs typeface="Open Sans"/>
              </a:rPr>
              <a:t>RED II: </a:t>
            </a:r>
            <a:r>
              <a:rPr lang="en-GB" sz="2200" dirty="0">
                <a:cs typeface="Open Sans"/>
              </a:rPr>
              <a:t>Under the RED II directives, mandates are laid out for the use of renewable fuels. Hydrogen and hydrogen-derived synthetic fuels therefore count towards the minimum targets laid out in the Directive, provided that GHG emissions are lower than 70% of fossil fuels and produced using additional renewable electricity. </a:t>
            </a:r>
          </a:p>
          <a:p>
            <a:pPr algn="just"/>
            <a:r>
              <a:rPr lang="en-GB" sz="2400" b="1" dirty="0" err="1">
                <a:solidFill>
                  <a:srgbClr val="1F6BA7"/>
                </a:solidFill>
                <a:latin typeface="Open Sans"/>
                <a:cs typeface="Open Sans"/>
              </a:rPr>
              <a:t>CCfD</a:t>
            </a:r>
            <a:r>
              <a:rPr lang="en-GB" sz="2400" b="1" dirty="0">
                <a:solidFill>
                  <a:srgbClr val="1F6BA7"/>
                </a:solidFill>
                <a:latin typeface="Open Sans"/>
                <a:cs typeface="Open Sans"/>
              </a:rPr>
              <a:t>: </a:t>
            </a:r>
            <a:r>
              <a:rPr lang="en-GB" sz="2200" dirty="0">
                <a:cs typeface="Open Sans"/>
              </a:rPr>
              <a:t>Although</a:t>
            </a:r>
            <a:r>
              <a:rPr lang="en-GB" sz="2200" b="1" dirty="0">
                <a:solidFill>
                  <a:srgbClr val="1F6BA7"/>
                </a:solidFill>
                <a:latin typeface="Open Sans"/>
                <a:cs typeface="Open Sans"/>
              </a:rPr>
              <a:t> </a:t>
            </a:r>
            <a:r>
              <a:rPr lang="en-GB" sz="2200" dirty="0">
                <a:cs typeface="Open Sans"/>
              </a:rPr>
              <a:t>some member states have stablished support schemes for </a:t>
            </a:r>
            <a:r>
              <a:rPr lang="en-GB" sz="2200" dirty="0" err="1">
                <a:cs typeface="Open Sans"/>
              </a:rPr>
              <a:t>CCfD</a:t>
            </a:r>
            <a:r>
              <a:rPr lang="en-GB" sz="2200" dirty="0">
                <a:cs typeface="Open Sans"/>
              </a:rPr>
              <a:t>, there is not an EU wide </a:t>
            </a:r>
            <a:r>
              <a:rPr lang="en-GB" sz="2200" dirty="0" err="1">
                <a:cs typeface="Open Sans"/>
              </a:rPr>
              <a:t>CCfD</a:t>
            </a:r>
            <a:r>
              <a:rPr lang="en-GB" sz="2200" dirty="0">
                <a:cs typeface="Open Sans"/>
              </a:rPr>
              <a:t> approach for the moment. The industrial strategy announced it will come with the EU ETS revision.</a:t>
            </a:r>
          </a:p>
          <a:p>
            <a:pPr algn="just"/>
            <a:r>
              <a:rPr lang="en-GB" sz="2000" b="1" dirty="0" err="1">
                <a:solidFill>
                  <a:srgbClr val="1F6BA7"/>
                </a:solidFill>
                <a:latin typeface="Open Sans"/>
                <a:cs typeface="Open Sans"/>
              </a:rPr>
              <a:t>CertifHy</a:t>
            </a:r>
            <a:r>
              <a:rPr lang="en-GB" sz="2000" b="1" dirty="0">
                <a:solidFill>
                  <a:srgbClr val="1F6BA7"/>
                </a:solidFill>
                <a:latin typeface="Open Sans"/>
                <a:cs typeface="Open Sans"/>
              </a:rPr>
              <a:t>: </a:t>
            </a:r>
            <a:r>
              <a:rPr lang="en-GB" sz="2200" dirty="0" err="1">
                <a:cs typeface="Open Sans"/>
              </a:rPr>
              <a:t>CertifHy</a:t>
            </a:r>
            <a:r>
              <a:rPr lang="en-GB" sz="2200" dirty="0">
                <a:cs typeface="Open Sans"/>
              </a:rPr>
              <a:t> is the first EU-wide hydrogen </a:t>
            </a:r>
            <a:r>
              <a:rPr lang="en-GB" sz="2200" dirty="0" err="1">
                <a:cs typeface="Open Sans"/>
              </a:rPr>
              <a:t>GoO</a:t>
            </a:r>
            <a:r>
              <a:rPr lang="en-GB" sz="2200" dirty="0">
                <a:cs typeface="Open Sans"/>
              </a:rPr>
              <a:t> scheme. It covers either hydrogen produced from renewable energy - defined as ‘Green Hydrogen’ - or from non-renewable low carbon energy sources (nuclear, fossil with CCS).</a:t>
            </a:r>
            <a:endParaRPr lang="en-BE" sz="2200" dirty="0">
              <a:cs typeface="Open Sans"/>
            </a:endParaRPr>
          </a:p>
          <a:p>
            <a:pPr lvl="1" algn="just"/>
            <a:endParaRPr lang="en-BE" sz="2000" b="1" dirty="0"/>
          </a:p>
          <a:p>
            <a:pPr marL="0" indent="0" algn="just">
              <a:buNone/>
            </a:pPr>
            <a:endParaRPr lang="en-BE" dirty="0"/>
          </a:p>
          <a:p>
            <a:endParaRPr lang="en-BE" dirty="0"/>
          </a:p>
        </p:txBody>
      </p:sp>
    </p:spTree>
    <p:extLst>
      <p:ext uri="{BB962C8B-B14F-4D97-AF65-F5344CB8AC3E}">
        <p14:creationId xmlns:p14="http://schemas.microsoft.com/office/powerpoint/2010/main" val="415163971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F6F37E-5C5B-BA41-AF30-C8718994CF06}"/>
              </a:ext>
            </a:extLst>
          </p:cNvPr>
          <p:cNvSpPr>
            <a:spLocks noGrp="1"/>
          </p:cNvSpPr>
          <p:nvPr>
            <p:ph type="body" sz="quarter" idx="14"/>
          </p:nvPr>
        </p:nvSpPr>
        <p:spPr>
          <a:xfrm>
            <a:off x="263609" y="420625"/>
            <a:ext cx="10935855" cy="651820"/>
          </a:xfrm>
        </p:spPr>
        <p:txBody>
          <a:bodyPr/>
          <a:lstStyle/>
          <a:p>
            <a:r>
              <a:rPr lang="nl-NL" dirty="0"/>
              <a:t>Different types of incentives</a:t>
            </a:r>
            <a:endParaRPr lang="en-BE" dirty="0"/>
          </a:p>
        </p:txBody>
      </p:sp>
      <p:sp>
        <p:nvSpPr>
          <p:cNvPr id="7" name="Content Placeholder 1">
            <a:extLst>
              <a:ext uri="{FF2B5EF4-FFF2-40B4-BE49-F238E27FC236}">
                <a16:creationId xmlns:a16="http://schemas.microsoft.com/office/drawing/2014/main" id="{11BFB328-BE3D-564C-971C-52F20EF63382}"/>
              </a:ext>
            </a:extLst>
          </p:cNvPr>
          <p:cNvSpPr txBox="1">
            <a:spLocks/>
          </p:cNvSpPr>
          <p:nvPr/>
        </p:nvSpPr>
        <p:spPr>
          <a:xfrm>
            <a:off x="457122" y="1399198"/>
            <a:ext cx="11616345" cy="5458802"/>
          </a:xfrm>
          <a:prstGeom prst="rect">
            <a:avLst/>
          </a:prstGeom>
        </p:spPr>
        <p:txBody>
          <a:bodyPr vert="horz" lIns="91440" tIns="45720" rIns="91440" bIns="45720" rtlCol="0">
            <a:normAutofit fontScale="85000" lnSpcReduction="20000"/>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BE" sz="2400" b="1" dirty="0">
                <a:solidFill>
                  <a:srgbClr val="1F6BA7"/>
                </a:solidFill>
                <a:latin typeface="Open Sans"/>
                <a:cs typeface="Open Sans"/>
              </a:rPr>
              <a:t>Sector quotas &amp; demand mandates.</a:t>
            </a:r>
          </a:p>
          <a:p>
            <a:pPr algn="just"/>
            <a:r>
              <a:rPr lang="en-BE" sz="2400" b="1" dirty="0">
                <a:solidFill>
                  <a:srgbClr val="1F6BA7"/>
                </a:solidFill>
                <a:latin typeface="Open Sans"/>
                <a:cs typeface="Open Sans"/>
              </a:rPr>
              <a:t>Sustainable finance</a:t>
            </a:r>
          </a:p>
          <a:p>
            <a:pPr lvl="1" algn="just"/>
            <a:r>
              <a:rPr lang="en-BE" sz="2000" b="1" dirty="0">
                <a:latin typeface="Open Sans"/>
                <a:cs typeface="Open Sans"/>
              </a:rPr>
              <a:t>EU Taxonomy</a:t>
            </a:r>
            <a:r>
              <a:rPr lang="en-GB" sz="2000" b="1" dirty="0">
                <a:latin typeface="Open Sans"/>
                <a:cs typeface="Open Sans"/>
              </a:rPr>
              <a:t> DA: </a:t>
            </a:r>
            <a:r>
              <a:rPr lang="en-GB" dirty="0">
                <a:cs typeface="Open Sans"/>
              </a:rPr>
              <a:t>Producing hydrogen is sustainable as long as emissions are under 3 tons of CO2 per ton of hydrogen and complies with the DNSH principle.</a:t>
            </a:r>
          </a:p>
          <a:p>
            <a:pPr lvl="1" algn="just"/>
            <a:r>
              <a:rPr lang="en-GB" dirty="0">
                <a:cs typeface="Open Sans"/>
              </a:rPr>
              <a:t>These requirements make production processes other than from renewables hardly compliant.</a:t>
            </a:r>
          </a:p>
          <a:p>
            <a:pPr lvl="1" algn="just"/>
            <a:r>
              <a:rPr lang="en-BE" sz="2000" b="1" dirty="0">
                <a:latin typeface="Open Sans"/>
                <a:cs typeface="Open Sans"/>
              </a:rPr>
              <a:t>Infrastructure: </a:t>
            </a:r>
            <a:r>
              <a:rPr lang="en-GB" dirty="0">
                <a:cs typeface="Open Sans"/>
              </a:rPr>
              <a:t>Conversion/repurposing of existing natural gas networks to hydrogen 100% substantially contributes to climate change mitigation. </a:t>
            </a:r>
            <a:endParaRPr lang="en-BE" dirty="0">
              <a:cs typeface="Open Sans"/>
            </a:endParaRPr>
          </a:p>
          <a:p>
            <a:pPr algn="just"/>
            <a:r>
              <a:rPr lang="en-BE" sz="2400" b="1" dirty="0">
                <a:solidFill>
                  <a:srgbClr val="1F6BA7"/>
                </a:solidFill>
                <a:latin typeface="Open Sans"/>
                <a:cs typeface="Open Sans"/>
              </a:rPr>
              <a:t>Other EU funding Instruments:</a:t>
            </a:r>
            <a:endParaRPr lang="en-BE" sz="2000" b="1" dirty="0">
              <a:latin typeface="Open Sans"/>
              <a:cs typeface="Open Sans"/>
            </a:endParaRPr>
          </a:p>
          <a:p>
            <a:pPr lvl="1" algn="just"/>
            <a:r>
              <a:rPr lang="en-BE" sz="2000" b="1" dirty="0">
                <a:latin typeface="Open Sans"/>
                <a:cs typeface="Open Sans"/>
              </a:rPr>
              <a:t>ETS Innovation Fund, Next Generation EU, Invest EU, European Investment Bank financing. TEN-E (CEF)</a:t>
            </a:r>
          </a:p>
          <a:p>
            <a:pPr algn="just"/>
            <a:r>
              <a:rPr lang="en-BE" sz="2400" b="1" dirty="0">
                <a:solidFill>
                  <a:srgbClr val="1F6BA7"/>
                </a:solidFill>
                <a:latin typeface="Open Sans"/>
                <a:cs typeface="Open Sans"/>
              </a:rPr>
              <a:t>State Aid</a:t>
            </a:r>
          </a:p>
          <a:p>
            <a:pPr lvl="1" algn="just"/>
            <a:r>
              <a:rPr lang="en-BE" sz="2000" b="1" dirty="0">
                <a:latin typeface="Open Sans"/>
                <a:cs typeface="Open Sans"/>
              </a:rPr>
              <a:t>Revised guidelines for energy and climate: </a:t>
            </a:r>
            <a:r>
              <a:rPr lang="en-GB" dirty="0">
                <a:cs typeface="Open Sans"/>
              </a:rPr>
              <a:t>enable Member States to fund projects for environmental protection and energy. They are applicable until 31 December 2021 following a 1-year prolongation.</a:t>
            </a:r>
            <a:endParaRPr lang="en-BE" sz="2000" b="1" dirty="0">
              <a:solidFill>
                <a:srgbClr val="1F6BA7"/>
              </a:solidFill>
              <a:latin typeface="Open Sans"/>
              <a:cs typeface="Open Sans"/>
            </a:endParaRPr>
          </a:p>
          <a:p>
            <a:pPr lvl="1" algn="just"/>
            <a:r>
              <a:rPr lang="en-BE" sz="2000" b="1" dirty="0">
                <a:latin typeface="Open Sans"/>
                <a:cs typeface="Open Sans"/>
              </a:rPr>
              <a:t>IPCEIs: </a:t>
            </a:r>
            <a:r>
              <a:rPr lang="en-GB" sz="2500" dirty="0">
                <a:cs typeface="Open Sans"/>
              </a:rPr>
              <a:t>S</a:t>
            </a:r>
            <a:r>
              <a:rPr lang="en-GB" dirty="0">
                <a:cs typeface="Open Sans"/>
              </a:rPr>
              <a:t>ets out the criteria under which State aid for the execution of important projects of common European interest may be considered compatible with the internal market pursuant to Article 107(3)(b) of the (TFEU).</a:t>
            </a:r>
            <a:endParaRPr lang="en-BE" dirty="0">
              <a:cs typeface="Open Sans"/>
            </a:endParaRPr>
          </a:p>
          <a:p>
            <a:pPr algn="just"/>
            <a:r>
              <a:rPr lang="en-BE" sz="2400" b="1" dirty="0">
                <a:solidFill>
                  <a:srgbClr val="1F6BA7"/>
                </a:solidFill>
                <a:latin typeface="Open Sans"/>
                <a:cs typeface="Open Sans"/>
              </a:rPr>
              <a:t>Tax exemptions: </a:t>
            </a:r>
            <a:r>
              <a:rPr lang="en-GB" sz="2400" dirty="0">
                <a:cs typeface="Open Sans"/>
              </a:rPr>
              <a:t>E.g. Exempt the electricity used for electrolysis from taxes.</a:t>
            </a:r>
          </a:p>
          <a:p>
            <a:pPr algn="just"/>
            <a:r>
              <a:rPr lang="en-GB" sz="2400" b="1" dirty="0">
                <a:solidFill>
                  <a:srgbClr val="1F6BA7"/>
                </a:solidFill>
                <a:latin typeface="Open Sans"/>
                <a:cs typeface="Open Sans"/>
              </a:rPr>
              <a:t>ETS extension and free allocations.</a:t>
            </a:r>
          </a:p>
          <a:p>
            <a:pPr algn="just"/>
            <a:endParaRPr lang="en-GB" sz="2400" b="1" dirty="0">
              <a:solidFill>
                <a:srgbClr val="1F6BA7"/>
              </a:solidFill>
              <a:latin typeface="Open Sans"/>
              <a:cs typeface="Open Sans"/>
            </a:endParaRPr>
          </a:p>
          <a:p>
            <a:pPr algn="just"/>
            <a:endParaRPr lang="en-BE" sz="2400" b="1" dirty="0">
              <a:solidFill>
                <a:srgbClr val="1F6BA7"/>
              </a:solidFill>
              <a:latin typeface="Open Sans"/>
              <a:cs typeface="Open Sans"/>
            </a:endParaRPr>
          </a:p>
          <a:p>
            <a:pPr marL="0" indent="0" algn="just">
              <a:buFont typeface="Arial" panose="020B0604020202020204" pitchFamily="34" charset="0"/>
              <a:buNone/>
            </a:pPr>
            <a:endParaRPr lang="en-BE" dirty="0"/>
          </a:p>
          <a:p>
            <a:endParaRPr lang="en-BE" dirty="0"/>
          </a:p>
        </p:txBody>
      </p:sp>
    </p:spTree>
    <p:extLst>
      <p:ext uri="{BB962C8B-B14F-4D97-AF65-F5344CB8AC3E}">
        <p14:creationId xmlns:p14="http://schemas.microsoft.com/office/powerpoint/2010/main" val="1327704069"/>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10078</TotalTime>
  <Words>1903</Words>
  <Application>Microsoft Macintosh PowerPoint</Application>
  <PresentationFormat>Widescreen</PresentationFormat>
  <Paragraphs>166</Paragraphs>
  <Slides>15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Cambria</vt:lpstr>
      <vt:lpstr>Open Sans</vt:lpstr>
      <vt:lpstr>Wingdings</vt:lpstr>
      <vt:lpstr>Office Theme</vt:lpstr>
      <vt:lpstr>Andrei Marcu Antonio A. Fernández</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Antonio Fernandez</dc:creator>
  <cp:lastModifiedBy>Antonio Fernandez</cp:lastModifiedBy>
  <cp:revision>213</cp:revision>
  <cp:lastPrinted>2021-06-15T08:35:41Z</cp:lastPrinted>
  <dcterms:created xsi:type="dcterms:W3CDTF">2021-04-13T08:47:27Z</dcterms:created>
  <dcterms:modified xsi:type="dcterms:W3CDTF">2021-06-16T06:21:47Z</dcterms:modified>
</cp:coreProperties>
</file>