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4"/>
  </p:notesMasterIdLst>
  <p:handoutMasterIdLst>
    <p:handoutMasterId r:id="rId15"/>
  </p:handoutMasterIdLst>
  <p:sldIdLst>
    <p:sldId id="256" r:id="rId2"/>
    <p:sldId id="331" r:id="rId3"/>
    <p:sldId id="335" r:id="rId4"/>
    <p:sldId id="340" r:id="rId5"/>
    <p:sldId id="334" r:id="rId6"/>
    <p:sldId id="332" r:id="rId7"/>
    <p:sldId id="338" r:id="rId8"/>
    <p:sldId id="339" r:id="rId9"/>
    <p:sldId id="333" r:id="rId10"/>
    <p:sldId id="336" r:id="rId11"/>
    <p:sldId id="337" r:id="rId12"/>
    <p:sldId id="341" r:id="rId13"/>
  </p:sldIdLst>
  <p:sldSz cx="12192000" cy="6858000"/>
  <p:notesSz cx="6797675" cy="992822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omas Forth" initials="TF" lastIdx="2" clrIdx="0">
    <p:extLst>
      <p:ext uri="{19B8F6BF-5375-455C-9EA6-DF929625EA0E}">
        <p15:presenceInfo xmlns:p15="http://schemas.microsoft.com/office/powerpoint/2012/main" userId="379d6d816903773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0929" autoAdjust="0"/>
  </p:normalViewPr>
  <p:slideViewPr>
    <p:cSldViewPr>
      <p:cViewPr varScale="1">
        <p:scale>
          <a:sx n="82" d="100"/>
          <a:sy n="82" d="100"/>
        </p:scale>
        <p:origin x="125" y="1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87" d="100"/>
          <a:sy n="87" d="100"/>
        </p:scale>
        <p:origin x="3816" y="-60"/>
      </p:cViewPr>
      <p:guideLst>
        <p:guide orient="horz" pos="3127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958" cy="495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54" tIns="46177" rIns="92354" bIns="46177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717" y="0"/>
            <a:ext cx="2944958" cy="495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54" tIns="46177" rIns="92354" bIns="46177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017"/>
            <a:ext cx="2944958" cy="497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54" tIns="46177" rIns="92354" bIns="46177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717" y="9431017"/>
            <a:ext cx="2944958" cy="497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54" tIns="46177" rIns="92354" bIns="46177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5CB8408-4992-48E8-83D3-0140CC71B11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3648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7208"/>
          </a:xfrm>
          <a:prstGeom prst="rect">
            <a:avLst/>
          </a:prstGeom>
        </p:spPr>
        <p:txBody>
          <a:bodyPr vert="horz" lIns="92354" tIns="46177" rIns="92354" bIns="46177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1098" y="0"/>
            <a:ext cx="2944958" cy="497208"/>
          </a:xfrm>
          <a:prstGeom prst="rect">
            <a:avLst/>
          </a:prstGeom>
        </p:spPr>
        <p:txBody>
          <a:bodyPr vert="horz" lIns="92354" tIns="46177" rIns="92354" bIns="46177" rtlCol="0"/>
          <a:lstStyle>
            <a:lvl1pPr algn="r">
              <a:defRPr sz="1200" smtClean="0"/>
            </a:lvl1pPr>
          </a:lstStyle>
          <a:p>
            <a:pPr>
              <a:defRPr/>
            </a:pPr>
            <a:fld id="{506FBA26-0D60-4330-8579-AA1B132D5D40}" type="datetimeFigureOut">
              <a:rPr lang="de-DE"/>
              <a:pPr>
                <a:defRPr/>
              </a:pPr>
              <a:t>28.09.2020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54" tIns="46177" rIns="92354" bIns="46177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606" y="4715509"/>
            <a:ext cx="5438464" cy="4468498"/>
          </a:xfrm>
          <a:prstGeom prst="rect">
            <a:avLst/>
          </a:prstGeom>
        </p:spPr>
        <p:txBody>
          <a:bodyPr vert="horz" lIns="92354" tIns="46177" rIns="92354" bIns="46177" rtlCol="0"/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424"/>
            <a:ext cx="2944958" cy="497208"/>
          </a:xfrm>
          <a:prstGeom prst="rect">
            <a:avLst/>
          </a:prstGeom>
        </p:spPr>
        <p:txBody>
          <a:bodyPr vert="horz" lIns="92354" tIns="46177" rIns="92354" bIns="46177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1098" y="9429424"/>
            <a:ext cx="2944958" cy="497208"/>
          </a:xfrm>
          <a:prstGeom prst="rect">
            <a:avLst/>
          </a:prstGeom>
        </p:spPr>
        <p:txBody>
          <a:bodyPr vert="horz" lIns="92354" tIns="46177" rIns="92354" bIns="46177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1A9837D8-EF85-4A5E-B758-C945A4A6496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7204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88900" y="744538"/>
            <a:ext cx="6619875" cy="372427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9837D8-EF85-4A5E-B758-C945A4A6496B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4256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de-D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036492-E0CE-4571-B481-2B87AE0478C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6616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46F0A0-0554-478C-AE6D-203FC171DD4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8170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B58000-81A1-43ED-9E33-BDE026E07C7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7967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628800"/>
            <a:ext cx="5085589" cy="44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83544" y="1633562"/>
            <a:ext cx="5085589" cy="44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7D68C8-EA40-4E89-80BE-3D65192C916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9102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71433" y="341784"/>
            <a:ext cx="731096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628800"/>
            <a:ext cx="5386917" cy="546075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4"/>
            <a:ext cx="5386917" cy="399042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5502" y="1628800"/>
            <a:ext cx="5389033" cy="546075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5502" y="2174874"/>
            <a:ext cx="5389033" cy="399042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572B5E-E474-49F3-97E0-0A0FADE70A9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7781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06B36-7ED1-4701-AF35-1EBFDAC7374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4885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BA01A-CE93-4ADD-8D85-E42390E7432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6789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1557338"/>
            <a:ext cx="4011084" cy="11515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51851" y="332657"/>
            <a:ext cx="6815667" cy="575992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2708921"/>
            <a:ext cx="4011084" cy="341724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B598E2-E28F-4AF8-876C-F58955E82A3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1067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1628800"/>
            <a:ext cx="7315200" cy="309877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08565-A784-4A39-ABFF-FC0DBB1CBFF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0440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71798" y="332656"/>
            <a:ext cx="700616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Klicken Sie, um das Titelformat zu bearbeiten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fld id="{0AE4AE43-01AF-4849-970A-ACF138C5D858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30" name="Rectangle 11"/>
          <p:cNvSpPr>
            <a:spLocks noChangeArrowheads="1"/>
          </p:cNvSpPr>
          <p:nvPr/>
        </p:nvSpPr>
        <p:spPr bwMode="auto">
          <a:xfrm>
            <a:off x="-533400" y="-220663"/>
            <a:ext cx="12192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altLang="de-DE" sz="1200">
                <a:cs typeface="Times New Roman" pitchFamily="18" charset="0"/>
              </a:rPr>
              <a:t>                      </a:t>
            </a:r>
          </a:p>
          <a:p>
            <a:r>
              <a:rPr lang="de-DE" altLang="de-DE" sz="1200">
                <a:cs typeface="Times New Roman" pitchFamily="18" charset="0"/>
              </a:rPr>
              <a:t> </a:t>
            </a:r>
          </a:p>
          <a:p>
            <a:r>
              <a:rPr lang="de-DE" altLang="de-DE" sz="1200">
                <a:cs typeface="Times New Roman" pitchFamily="18" charset="0"/>
              </a:rPr>
              <a:t> </a:t>
            </a:r>
          </a:p>
          <a:p>
            <a:r>
              <a:rPr lang="de-DE" altLang="de-DE" sz="1200">
                <a:cs typeface="Times New Roman" pitchFamily="18" charset="0"/>
              </a:rPr>
              <a:t> </a:t>
            </a:r>
          </a:p>
          <a:p>
            <a:endParaRPr lang="de-DE" altLang="de-DE" sz="240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-533400" y="601664"/>
            <a:ext cx="121920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altLang="de-DE" sz="1200">
                <a:cs typeface="Times New Roman" pitchFamily="18" charset="0"/>
              </a:rPr>
              <a:t>                                  </a:t>
            </a:r>
            <a:endParaRPr lang="de-DE" altLang="de-DE" sz="2400"/>
          </a:p>
        </p:txBody>
      </p:sp>
      <p:sp>
        <p:nvSpPr>
          <p:cNvPr id="1032" name="Rectangle 17"/>
          <p:cNvSpPr>
            <a:spLocks noChangeArrowheads="1"/>
          </p:cNvSpPr>
          <p:nvPr/>
        </p:nvSpPr>
        <p:spPr bwMode="auto">
          <a:xfrm>
            <a:off x="-406400" y="1066801"/>
            <a:ext cx="12192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altLang="de-DE" sz="1200">
                <a:cs typeface="Times New Roman" pitchFamily="18" charset="0"/>
              </a:rPr>
              <a:t> </a:t>
            </a:r>
          </a:p>
          <a:p>
            <a:endParaRPr lang="de-DE" altLang="de-DE" sz="2400"/>
          </a:p>
        </p:txBody>
      </p:sp>
      <p:sp>
        <p:nvSpPr>
          <p:cNvPr id="1033" name="Rectangle 18"/>
          <p:cNvSpPr>
            <a:spLocks noChangeArrowheads="1"/>
          </p:cNvSpPr>
          <p:nvPr/>
        </p:nvSpPr>
        <p:spPr bwMode="auto">
          <a:xfrm>
            <a:off x="-533400" y="1606551"/>
            <a:ext cx="12192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altLang="de-DE" sz="1200">
                <a:cs typeface="Times New Roman" pitchFamily="18" charset="0"/>
              </a:rPr>
              <a:t> </a:t>
            </a:r>
          </a:p>
          <a:p>
            <a:endParaRPr lang="de-DE" altLang="de-DE" sz="2400"/>
          </a:p>
        </p:txBody>
      </p:sp>
      <p:sp>
        <p:nvSpPr>
          <p:cNvPr id="1034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6550"/>
            <a:ext cx="10363200" cy="4489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Klicken Sie, um die Formate des Vorlagentextes zu bearbeiten</a:t>
            </a:r>
          </a:p>
          <a:p>
            <a:pPr lvl="1"/>
            <a:r>
              <a:rPr lang="de-DE" altLang="de-DE" dirty="0"/>
              <a:t>Zweite Ebene</a:t>
            </a:r>
          </a:p>
          <a:p>
            <a:pPr lvl="2"/>
            <a:r>
              <a:rPr lang="de-DE" altLang="de-DE" dirty="0"/>
              <a:t>Dritte Ebene</a:t>
            </a:r>
          </a:p>
          <a:p>
            <a:pPr lvl="3"/>
            <a:r>
              <a:rPr lang="de-DE" altLang="de-DE" dirty="0"/>
              <a:t>Vierte Ebene</a:t>
            </a:r>
          </a:p>
          <a:p>
            <a:pPr lvl="4"/>
            <a:r>
              <a:rPr lang="de-DE" altLang="de-DE" dirty="0"/>
              <a:t>Fünfte Ebene</a:t>
            </a:r>
          </a:p>
        </p:txBody>
      </p:sp>
      <p:pic>
        <p:nvPicPr>
          <p:cNvPr id="4" name="Grafik 3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352825" cy="132081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63588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82688" indent="-228600" algn="l" rtl="0" eaLnBrk="1" fontAlgn="base" hangingPunct="1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</a:defRPr>
      </a:lvl3pPr>
      <a:lvl4pPr marL="1601788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39416" y="1628800"/>
            <a:ext cx="10363200" cy="1470025"/>
          </a:xfrm>
        </p:spPr>
        <p:txBody>
          <a:bodyPr/>
          <a:lstStyle/>
          <a:p>
            <a:r>
              <a:rPr lang="en-US" b="1" dirty="0"/>
              <a:t>What can be learned from current pilots/on-the-ground activities towards Art. 6 negotiations</a:t>
            </a:r>
            <a:endParaRPr lang="de-DE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703512" y="4221088"/>
            <a:ext cx="8534400" cy="1752600"/>
          </a:xfrm>
        </p:spPr>
        <p:txBody>
          <a:bodyPr/>
          <a:lstStyle/>
          <a:p>
            <a:r>
              <a:rPr lang="de-DE" b="1" dirty="0"/>
              <a:t>ERCST - </a:t>
            </a:r>
            <a:r>
              <a:rPr lang="en-US" b="1" dirty="0"/>
              <a:t>Informal Forum on Implementation </a:t>
            </a:r>
          </a:p>
          <a:p>
            <a:r>
              <a:rPr lang="en-US" b="1" dirty="0"/>
              <a:t>of Article 6 of the Paris Agreement</a:t>
            </a:r>
            <a:endParaRPr lang="de-DE" b="1" dirty="0"/>
          </a:p>
          <a:p>
            <a:r>
              <a:rPr lang="de-DE" b="1" dirty="0"/>
              <a:t>28 September 2020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BA510D8B-1BDD-4FCA-A12B-E9406D0F9D64}"/>
              </a:ext>
            </a:extLst>
          </p:cNvPr>
          <p:cNvSpPr txBox="1"/>
          <p:nvPr/>
        </p:nvSpPr>
        <p:spPr>
          <a:xfrm>
            <a:off x="2567608" y="3054275"/>
            <a:ext cx="63634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b="1" dirty="0">
                <a:latin typeface="+mn-lt"/>
              </a:rPr>
              <a:t>Malin Ahlberg, Thomas Forth</a:t>
            </a:r>
          </a:p>
        </p:txBody>
      </p:sp>
    </p:spTree>
    <p:extLst>
      <p:ext uri="{BB962C8B-B14F-4D97-AF65-F5344CB8AC3E}">
        <p14:creationId xmlns:p14="http://schemas.microsoft.com/office/powerpoint/2010/main" val="2656147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0A71A7-C04D-4EF3-996A-AFF2783A1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Output of the IKI-project: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5C0750A-CC07-49FE-8D2D-F782739AD0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dirty="0"/>
              <a:t>Definition of eligible sectors and activities (elaborate Art. 6 pilots) in the light of the NDC goals</a:t>
            </a:r>
          </a:p>
          <a:p>
            <a:pPr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dirty="0"/>
              <a:t>Appropriate crediting period for international transfer (depending on activity)</a:t>
            </a:r>
          </a:p>
          <a:p>
            <a:pPr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dirty="0"/>
              <a:t>Prevention of overselling </a:t>
            </a:r>
          </a:p>
          <a:p>
            <a:pPr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dirty="0"/>
              <a:t>Recommendation how the activity could be transferred to the unconditional part of the NDC and continue to mitigate under national responsibility.</a:t>
            </a:r>
          </a:p>
          <a:p>
            <a:pPr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dirty="0"/>
              <a:t>Recommendation of the role of MM for LEDS and the SDG targets. </a:t>
            </a:r>
          </a:p>
          <a:p>
            <a:pPr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4269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06A9D3-CA75-4A4C-8A24-E2FEFF23B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Repercussion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raise</a:t>
            </a:r>
            <a:r>
              <a:rPr lang="de-DE" dirty="0"/>
              <a:t> </a:t>
            </a:r>
            <a:r>
              <a:rPr lang="de-DE" dirty="0" err="1"/>
              <a:t>ambition</a:t>
            </a:r>
            <a:r>
              <a:rPr lang="de-DE" dirty="0"/>
              <a:t> </a:t>
            </a:r>
            <a:r>
              <a:rPr lang="de-DE" dirty="0" err="1"/>
              <a:t>beyond</a:t>
            </a:r>
            <a:r>
              <a:rPr lang="de-DE" dirty="0"/>
              <a:t> </a:t>
            </a:r>
            <a:r>
              <a:rPr lang="de-DE" dirty="0" err="1"/>
              <a:t>current</a:t>
            </a:r>
            <a:r>
              <a:rPr lang="de-DE" dirty="0"/>
              <a:t> NDCs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053900C-39A9-41D1-B608-4C70D6BCCF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107000"/>
              </a:lnSpc>
            </a:pPr>
            <a:endParaRPr lang="en-US" dirty="0"/>
          </a:p>
          <a:p>
            <a:pPr marL="0" lvl="0" indent="0">
              <a:lnSpc>
                <a:spcPct val="107000"/>
              </a:lnSpc>
            </a:pPr>
            <a:r>
              <a:rPr lang="en-US" dirty="0"/>
              <a:t>With support of MM countries obtain readiness for domestic climate measures:</a:t>
            </a:r>
          </a:p>
          <a:p>
            <a:pPr lvl="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dirty="0"/>
              <a:t>market penetration of technology </a:t>
            </a:r>
          </a:p>
          <a:p>
            <a:pPr lvl="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dirty="0"/>
              <a:t>gathering sector emission data </a:t>
            </a:r>
          </a:p>
          <a:p>
            <a:pPr lvl="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dirty="0"/>
              <a:t>exploring reduction potential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89015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7F62FF-1CA3-4B8B-AE58-25A561134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Building </a:t>
            </a:r>
            <a:r>
              <a:rPr lang="de-DE" dirty="0" err="1"/>
              <a:t>sites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B01A3F2-FFF0-49A5-9003-963F23B4A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dirty="0" err="1"/>
              <a:t>Avoiding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continuation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project-based</a:t>
            </a:r>
            <a:r>
              <a:rPr lang="de-DE" dirty="0"/>
              <a:t> </a:t>
            </a:r>
            <a:r>
              <a:rPr lang="de-DE" dirty="0" err="1"/>
              <a:t>approaches</a:t>
            </a:r>
            <a:endParaRPr lang="de-DE" dirty="0"/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dirty="0" err="1"/>
              <a:t>Raising</a:t>
            </a:r>
            <a:r>
              <a:rPr lang="de-DE" dirty="0"/>
              <a:t> </a:t>
            </a:r>
            <a:r>
              <a:rPr lang="de-DE" dirty="0" err="1"/>
              <a:t>ambition</a:t>
            </a:r>
            <a:r>
              <a:rPr lang="de-DE" dirty="0"/>
              <a:t> in national </a:t>
            </a:r>
            <a:r>
              <a:rPr lang="de-DE" dirty="0" err="1"/>
              <a:t>policies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using</a:t>
            </a:r>
            <a:r>
              <a:rPr lang="de-DE" dirty="0"/>
              <a:t> A6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dirty="0" err="1"/>
              <a:t>Defining</a:t>
            </a:r>
            <a:r>
              <a:rPr lang="de-DE" dirty="0"/>
              <a:t> </a:t>
            </a:r>
            <a:r>
              <a:rPr lang="de-DE" dirty="0" err="1"/>
              <a:t>room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transferable </a:t>
            </a:r>
            <a:r>
              <a:rPr lang="de-DE" dirty="0" err="1"/>
              <a:t>emission</a:t>
            </a:r>
            <a:r>
              <a:rPr lang="de-DE" dirty="0"/>
              <a:t> </a:t>
            </a:r>
            <a:r>
              <a:rPr lang="de-DE" dirty="0" err="1"/>
              <a:t>reductions</a:t>
            </a:r>
            <a:r>
              <a:rPr lang="de-DE" dirty="0"/>
              <a:t> in </a:t>
            </a:r>
            <a:r>
              <a:rPr lang="de-DE" dirty="0" err="1"/>
              <a:t>line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LTG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PA and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country-specific</a:t>
            </a:r>
            <a:r>
              <a:rPr lang="de-DE" dirty="0"/>
              <a:t> </a:t>
            </a:r>
            <a:r>
              <a:rPr lang="de-DE" dirty="0" err="1"/>
              <a:t>neutrality</a:t>
            </a:r>
            <a:r>
              <a:rPr lang="de-DE" dirty="0"/>
              <a:t> </a:t>
            </a:r>
            <a:r>
              <a:rPr lang="de-DE" dirty="0" err="1"/>
              <a:t>strategy</a:t>
            </a:r>
            <a:r>
              <a:rPr lang="de-DE" dirty="0"/>
              <a:t> 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dirty="0"/>
              <a:t>Fair </a:t>
            </a:r>
            <a:r>
              <a:rPr lang="de-DE" dirty="0" err="1"/>
              <a:t>allocation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mitigation</a:t>
            </a:r>
            <a:r>
              <a:rPr lang="de-DE" dirty="0"/>
              <a:t> </a:t>
            </a:r>
            <a:r>
              <a:rPr lang="de-DE" dirty="0" err="1"/>
              <a:t>outcomes</a:t>
            </a:r>
            <a:endParaRPr lang="de-DE" dirty="0"/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dirty="0"/>
              <a:t>Hedging </a:t>
            </a:r>
            <a:r>
              <a:rPr lang="de-DE" dirty="0" err="1"/>
              <a:t>overselling</a:t>
            </a:r>
            <a:r>
              <a:rPr lang="de-DE" dirty="0"/>
              <a:t> </a:t>
            </a:r>
            <a:r>
              <a:rPr lang="de-DE" dirty="0" err="1"/>
              <a:t>risks</a:t>
            </a:r>
            <a:r>
              <a:rPr lang="de-DE" dirty="0"/>
              <a:t> </a:t>
            </a:r>
            <a:r>
              <a:rPr lang="de-DE" dirty="0" err="1"/>
              <a:t>based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activity</a:t>
            </a:r>
            <a:r>
              <a:rPr lang="de-DE" dirty="0"/>
              <a:t> </a:t>
            </a:r>
            <a:r>
              <a:rPr lang="de-DE" dirty="0" err="1"/>
              <a:t>boundaries</a:t>
            </a:r>
            <a:endParaRPr lang="de-DE" dirty="0"/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dirty="0" err="1"/>
              <a:t>Refraining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transfers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cheap</a:t>
            </a:r>
            <a:r>
              <a:rPr lang="de-DE" dirty="0"/>
              <a:t> </a:t>
            </a:r>
            <a:r>
              <a:rPr lang="de-DE" dirty="0" err="1"/>
              <a:t>mitigation</a:t>
            </a:r>
            <a:r>
              <a:rPr lang="de-DE" dirty="0"/>
              <a:t> </a:t>
            </a:r>
            <a:r>
              <a:rPr lang="de-DE" dirty="0" err="1"/>
              <a:t>outcomes</a:t>
            </a:r>
            <a:r>
              <a:rPr lang="de-DE" dirty="0"/>
              <a:t> – </a:t>
            </a:r>
            <a:r>
              <a:rPr lang="de-DE" dirty="0" err="1"/>
              <a:t>raising</a:t>
            </a:r>
            <a:r>
              <a:rPr lang="de-DE" dirty="0"/>
              <a:t> </a:t>
            </a:r>
            <a:r>
              <a:rPr lang="de-DE" dirty="0" err="1"/>
              <a:t>awareness</a:t>
            </a:r>
            <a:r>
              <a:rPr lang="de-DE" dirty="0"/>
              <a:t> in </a:t>
            </a:r>
            <a:r>
              <a:rPr lang="de-DE" dirty="0" err="1"/>
              <a:t>transferring</a:t>
            </a:r>
            <a:r>
              <a:rPr lang="de-DE" dirty="0"/>
              <a:t> countries (</a:t>
            </a:r>
            <a:r>
              <a:rPr lang="de-DE" dirty="0" err="1"/>
              <a:t>low</a:t>
            </a:r>
            <a:r>
              <a:rPr lang="de-DE" dirty="0"/>
              <a:t> </a:t>
            </a:r>
            <a:r>
              <a:rPr lang="de-DE" dirty="0" err="1"/>
              <a:t>hanging</a:t>
            </a:r>
            <a:r>
              <a:rPr lang="de-DE" dirty="0"/>
              <a:t> </a:t>
            </a:r>
            <a:r>
              <a:rPr lang="de-DE" dirty="0" err="1"/>
              <a:t>fruit</a:t>
            </a:r>
            <a:r>
              <a:rPr lang="de-DE" dirty="0"/>
              <a:t> </a:t>
            </a:r>
            <a:r>
              <a:rPr lang="de-DE" dirty="0" err="1"/>
              <a:t>argument</a:t>
            </a:r>
            <a:r>
              <a:rPr lang="de-DE" dirty="0"/>
              <a:t>)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dirty="0" err="1"/>
              <a:t>Strengthening</a:t>
            </a:r>
            <a:r>
              <a:rPr lang="de-DE" dirty="0"/>
              <a:t> SD and </a:t>
            </a:r>
            <a:r>
              <a:rPr lang="de-DE" dirty="0" err="1"/>
              <a:t>when</a:t>
            </a:r>
            <a:r>
              <a:rPr lang="de-DE" dirty="0"/>
              <a:t> possible </a:t>
            </a:r>
            <a:r>
              <a:rPr lang="de-DE" dirty="0" err="1"/>
              <a:t>aligning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concrete</a:t>
            </a:r>
            <a:r>
              <a:rPr lang="de-DE"/>
              <a:t> SDG </a:t>
            </a:r>
            <a:r>
              <a:rPr lang="de-DE" dirty="0" err="1"/>
              <a:t>strategies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9687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D73CD1-13FC-4586-8F9D-CF6E35564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err="1"/>
              <a:t>Overview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FAB6E4B-A71E-4F6E-9E99-431B63DD6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9665" y="2035894"/>
            <a:ext cx="9790112" cy="3553346"/>
          </a:xfrm>
        </p:spPr>
        <p:txBody>
          <a:bodyPr/>
          <a:lstStyle/>
          <a:p>
            <a:pPr marL="514350" indent="-514350">
              <a:buFont typeface="+mj-lt"/>
              <a:buAutoNum type="romanUcPeriod"/>
            </a:pPr>
            <a:r>
              <a:rPr lang="de-DE" dirty="0" err="1"/>
              <a:t>Germany‘s</a:t>
            </a:r>
            <a:r>
              <a:rPr lang="de-DE" dirty="0"/>
              <a:t> non-</a:t>
            </a:r>
            <a:r>
              <a:rPr lang="de-DE" dirty="0" err="1"/>
              <a:t>compliance</a:t>
            </a:r>
            <a:r>
              <a:rPr lang="de-DE" dirty="0"/>
              <a:t> </a:t>
            </a:r>
            <a:r>
              <a:rPr lang="de-DE" dirty="0" err="1"/>
              <a:t>approach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explore</a:t>
            </a:r>
            <a:r>
              <a:rPr lang="de-DE" dirty="0"/>
              <a:t> </a:t>
            </a:r>
            <a:r>
              <a:rPr lang="de-DE" dirty="0" err="1"/>
              <a:t>Article</a:t>
            </a:r>
            <a:r>
              <a:rPr lang="de-DE" dirty="0"/>
              <a:t> 6</a:t>
            </a:r>
          </a:p>
          <a:p>
            <a:pPr marL="514350" indent="-514350">
              <a:buFont typeface="+mj-lt"/>
              <a:buAutoNum type="romanUcPeriod"/>
            </a:pPr>
            <a:endParaRPr lang="de-DE" dirty="0"/>
          </a:p>
          <a:p>
            <a:pPr marL="514350" indent="-514350">
              <a:buFont typeface="+mj-lt"/>
              <a:buAutoNum type="romanUcPeriod"/>
            </a:pPr>
            <a:r>
              <a:rPr lang="de-DE" dirty="0"/>
              <a:t>„NACAG“ -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first</a:t>
            </a:r>
            <a:r>
              <a:rPr lang="de-DE" dirty="0"/>
              <a:t> NDC </a:t>
            </a:r>
            <a:r>
              <a:rPr lang="de-DE" dirty="0" err="1"/>
              <a:t>related</a:t>
            </a:r>
            <a:r>
              <a:rPr lang="de-DE" dirty="0"/>
              <a:t> </a:t>
            </a:r>
            <a:r>
              <a:rPr lang="de-DE" dirty="0" err="1"/>
              <a:t>market</a:t>
            </a:r>
            <a:r>
              <a:rPr lang="de-DE" dirty="0"/>
              <a:t> </a:t>
            </a:r>
            <a:r>
              <a:rPr lang="de-DE" dirty="0" err="1"/>
              <a:t>activity</a:t>
            </a:r>
            <a:endParaRPr lang="de-DE" dirty="0"/>
          </a:p>
          <a:p>
            <a:pPr marL="514350" indent="-514350">
              <a:buFont typeface="+mj-lt"/>
              <a:buAutoNum type="romanUcPeriod"/>
            </a:pPr>
            <a:endParaRPr lang="de-DE" dirty="0"/>
          </a:p>
          <a:p>
            <a:pPr marL="514350" indent="-514350">
              <a:buFont typeface="+mj-lt"/>
              <a:buAutoNum type="romanUcPeriod"/>
            </a:pPr>
            <a:r>
              <a:rPr lang="de-DE" dirty="0"/>
              <a:t>„TD </a:t>
            </a:r>
            <a:r>
              <a:rPr lang="de-DE" dirty="0" err="1"/>
              <a:t>Losses</a:t>
            </a:r>
            <a:r>
              <a:rPr lang="de-DE" dirty="0"/>
              <a:t>“ -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Article</a:t>
            </a:r>
            <a:r>
              <a:rPr lang="de-DE" dirty="0"/>
              <a:t> 6.2 </a:t>
            </a:r>
            <a:r>
              <a:rPr lang="de-DE" dirty="0" err="1"/>
              <a:t>pilot</a:t>
            </a:r>
            <a:endParaRPr lang="de-DE" dirty="0"/>
          </a:p>
          <a:p>
            <a:pPr marL="514350" indent="-514350">
              <a:buFont typeface="+mj-lt"/>
              <a:buAutoNum type="romanUcPeriod"/>
            </a:pPr>
            <a:endParaRPr lang="de-DE" dirty="0"/>
          </a:p>
          <a:p>
            <a:pPr marL="514350" indent="-514350">
              <a:buFont typeface="+mj-lt"/>
              <a:buAutoNum type="romanUcPeriod"/>
            </a:pPr>
            <a:r>
              <a:rPr lang="de-DE" dirty="0" err="1"/>
              <a:t>Pilots</a:t>
            </a:r>
            <a:r>
              <a:rPr lang="de-DE" dirty="0"/>
              <a:t> </a:t>
            </a:r>
            <a:r>
              <a:rPr lang="de-DE" dirty="0" err="1"/>
              <a:t>based</a:t>
            </a:r>
            <a:r>
              <a:rPr lang="de-DE" dirty="0"/>
              <a:t> on </a:t>
            </a:r>
            <a:r>
              <a:rPr lang="de-DE" dirty="0" err="1"/>
              <a:t>strategic</a:t>
            </a:r>
            <a:r>
              <a:rPr lang="de-DE" dirty="0"/>
              <a:t> </a:t>
            </a:r>
            <a:r>
              <a:rPr lang="de-DE" dirty="0" err="1"/>
              <a:t>capacity</a:t>
            </a:r>
            <a:r>
              <a:rPr lang="de-DE" dirty="0"/>
              <a:t> </a:t>
            </a:r>
            <a:r>
              <a:rPr lang="de-DE" dirty="0" err="1"/>
              <a:t>building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3947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AE9DCB-23B7-4126-AD04-58CFCE469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Exploring</a:t>
            </a:r>
            <a:r>
              <a:rPr lang="de-DE" dirty="0"/>
              <a:t> </a:t>
            </a:r>
            <a:r>
              <a:rPr lang="de-DE" dirty="0" err="1"/>
              <a:t>Article</a:t>
            </a:r>
            <a:r>
              <a:rPr lang="de-DE" dirty="0"/>
              <a:t> 6</a:t>
            </a:r>
            <a:br>
              <a:rPr lang="de-DE" dirty="0"/>
            </a:br>
            <a:r>
              <a:rPr lang="de-DE" dirty="0" err="1"/>
              <a:t>Piloting</a:t>
            </a:r>
            <a:r>
              <a:rPr lang="de-DE" dirty="0"/>
              <a:t> </a:t>
            </a:r>
            <a:r>
              <a:rPr lang="de-DE" dirty="0" err="1"/>
              <a:t>without</a:t>
            </a:r>
            <a:r>
              <a:rPr lang="de-DE" dirty="0"/>
              <a:t> </a:t>
            </a:r>
            <a:r>
              <a:rPr lang="de-DE" dirty="0" err="1"/>
              <a:t>compliance</a:t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B7847FA-0137-472B-A691-2DED3FB208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1384" y="1209124"/>
            <a:ext cx="11521280" cy="5616624"/>
          </a:xfrm>
        </p:spPr>
        <p:txBody>
          <a:bodyPr/>
          <a:lstStyle/>
          <a:p>
            <a:pPr marL="0" indent="0"/>
            <a:r>
              <a:rPr lang="de-DE" b="1" dirty="0"/>
              <a:t>Looking back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2400" dirty="0" err="1"/>
              <a:t>Under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KP Germany </a:t>
            </a:r>
            <a:r>
              <a:rPr lang="de-DE" sz="2400" dirty="0" err="1"/>
              <a:t>used</a:t>
            </a:r>
            <a:r>
              <a:rPr lang="de-DE" sz="2400" dirty="0"/>
              <a:t> CDM and JI </a:t>
            </a:r>
            <a:r>
              <a:rPr lang="de-DE" sz="2400" dirty="0" err="1"/>
              <a:t>mainly</a:t>
            </a:r>
            <a:r>
              <a:rPr lang="de-DE" sz="2400" dirty="0"/>
              <a:t> </a:t>
            </a:r>
            <a:r>
              <a:rPr lang="de-DE" sz="2400" dirty="0" err="1"/>
              <a:t>through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EU-ETS. 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2400" dirty="0" err="1"/>
              <a:t>No</a:t>
            </a:r>
            <a:r>
              <a:rPr lang="de-DE" sz="2400" dirty="0"/>
              <a:t> </a:t>
            </a:r>
            <a:r>
              <a:rPr lang="de-DE" sz="2400" dirty="0" err="1"/>
              <a:t>purchase</a:t>
            </a:r>
            <a:r>
              <a:rPr lang="de-DE" sz="2400" dirty="0"/>
              <a:t> </a:t>
            </a:r>
            <a:r>
              <a:rPr lang="de-DE" sz="2400" dirty="0" err="1"/>
              <a:t>for</a:t>
            </a:r>
            <a:r>
              <a:rPr lang="de-DE" sz="2400" dirty="0"/>
              <a:t> </a:t>
            </a:r>
            <a:r>
              <a:rPr lang="de-DE" sz="2400" dirty="0" err="1"/>
              <a:t>compliance</a:t>
            </a:r>
            <a:r>
              <a:rPr lang="de-DE" sz="2400" dirty="0"/>
              <a:t>, </a:t>
            </a:r>
            <a:r>
              <a:rPr lang="de-DE" sz="2400" dirty="0" err="1"/>
              <a:t>only</a:t>
            </a:r>
            <a:r>
              <a:rPr lang="de-DE" sz="2400" dirty="0"/>
              <a:t> </a:t>
            </a:r>
            <a:r>
              <a:rPr lang="de-DE" sz="2400" dirty="0" err="1"/>
              <a:t>voluntary</a:t>
            </a:r>
            <a:r>
              <a:rPr lang="de-DE" sz="2400" dirty="0"/>
              <a:t> </a:t>
            </a:r>
            <a:r>
              <a:rPr lang="de-DE" sz="2400" dirty="0" err="1"/>
              <a:t>cancelation</a:t>
            </a:r>
            <a:r>
              <a:rPr lang="de-DE" sz="2400" dirty="0"/>
              <a:t> and support </a:t>
            </a:r>
            <a:r>
              <a:rPr lang="de-DE" sz="2400" dirty="0" err="1"/>
              <a:t>of</a:t>
            </a:r>
            <a:r>
              <a:rPr lang="de-DE" sz="2400" dirty="0"/>
              <a:t> PoAs.</a:t>
            </a:r>
          </a:p>
          <a:p>
            <a:pPr marL="0" indent="0"/>
            <a:r>
              <a:rPr lang="de-DE" b="1" dirty="0"/>
              <a:t>Point </a:t>
            </a:r>
            <a:r>
              <a:rPr lang="de-DE" b="1" dirty="0" err="1"/>
              <a:t>of</a:t>
            </a:r>
            <a:r>
              <a:rPr lang="de-DE" b="1" dirty="0"/>
              <a:t> </a:t>
            </a:r>
            <a:r>
              <a:rPr lang="de-DE" b="1" dirty="0" err="1"/>
              <a:t>departure</a:t>
            </a:r>
            <a:r>
              <a:rPr lang="de-DE" b="1" dirty="0"/>
              <a:t> </a:t>
            </a:r>
            <a:r>
              <a:rPr lang="de-DE" b="1" dirty="0" err="1"/>
              <a:t>under</a:t>
            </a:r>
            <a:r>
              <a:rPr lang="de-DE" b="1" dirty="0"/>
              <a:t> </a:t>
            </a:r>
            <a:r>
              <a:rPr lang="de-DE" b="1" dirty="0" err="1"/>
              <a:t>the</a:t>
            </a:r>
            <a:r>
              <a:rPr lang="de-DE" b="1" dirty="0"/>
              <a:t> PA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2400" dirty="0"/>
              <a:t>Political </a:t>
            </a:r>
            <a:r>
              <a:rPr lang="de-DE" sz="2400" dirty="0" err="1"/>
              <a:t>interest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finalize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Paris Rule Book </a:t>
            </a:r>
            <a:r>
              <a:rPr lang="de-DE" sz="2400" dirty="0" err="1"/>
              <a:t>with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missing</a:t>
            </a:r>
            <a:r>
              <a:rPr lang="de-DE" sz="2400" dirty="0"/>
              <a:t> </a:t>
            </a:r>
            <a:r>
              <a:rPr lang="de-DE" sz="2400" dirty="0" err="1"/>
              <a:t>element</a:t>
            </a:r>
            <a:r>
              <a:rPr lang="de-DE" sz="2400" dirty="0"/>
              <a:t> on A6 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2400" dirty="0" err="1"/>
              <a:t>From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German </a:t>
            </a:r>
            <a:r>
              <a:rPr lang="de-DE" sz="2400" dirty="0" err="1"/>
              <a:t>perspective</a:t>
            </a:r>
            <a:r>
              <a:rPr lang="de-DE" sz="2400" dirty="0"/>
              <a:t> </a:t>
            </a:r>
            <a:r>
              <a:rPr lang="de-DE" sz="2400" dirty="0" err="1"/>
              <a:t>it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too</a:t>
            </a:r>
            <a:r>
              <a:rPr lang="de-DE" sz="2400" dirty="0"/>
              <a:t> </a:t>
            </a:r>
            <a:r>
              <a:rPr lang="de-DE" sz="2400" dirty="0" err="1"/>
              <a:t>early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decide</a:t>
            </a:r>
            <a:r>
              <a:rPr lang="de-DE" sz="2400" dirty="0"/>
              <a:t> on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use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Article</a:t>
            </a:r>
            <a:r>
              <a:rPr lang="de-DE" sz="2400" dirty="0"/>
              <a:t> 6, </a:t>
            </a:r>
            <a:br>
              <a:rPr lang="de-DE" sz="2400" dirty="0"/>
            </a:br>
            <a:r>
              <a:rPr lang="de-DE" sz="2400" dirty="0"/>
              <a:t>but </a:t>
            </a:r>
            <a:r>
              <a:rPr lang="de-DE" sz="2400" dirty="0" err="1"/>
              <a:t>there</a:t>
            </a:r>
            <a:r>
              <a:rPr lang="de-DE" sz="2400" dirty="0"/>
              <a:t> </a:t>
            </a:r>
            <a:r>
              <a:rPr lang="de-DE" sz="2400" dirty="0" err="1"/>
              <a:t>are</a:t>
            </a:r>
            <a:r>
              <a:rPr lang="de-DE" sz="2400" dirty="0"/>
              <a:t> high </a:t>
            </a:r>
            <a:r>
              <a:rPr lang="de-DE" sz="2400" dirty="0" err="1"/>
              <a:t>expectations</a:t>
            </a:r>
            <a:r>
              <a:rPr lang="de-DE" sz="2400" dirty="0"/>
              <a:t> on A 6.4 </a:t>
            </a:r>
            <a:r>
              <a:rPr lang="de-DE" sz="2400" dirty="0" err="1"/>
              <a:t>as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substitute</a:t>
            </a:r>
            <a:r>
              <a:rPr lang="de-DE" sz="2400" dirty="0"/>
              <a:t> </a:t>
            </a:r>
            <a:r>
              <a:rPr lang="de-DE" sz="2400" dirty="0" err="1"/>
              <a:t>for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CDM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2400" dirty="0" err="1"/>
              <a:t>Purchasing</a:t>
            </a:r>
            <a:r>
              <a:rPr lang="de-DE" sz="2400" dirty="0"/>
              <a:t> </a:t>
            </a:r>
            <a:r>
              <a:rPr lang="de-DE" sz="2400" dirty="0" err="1"/>
              <a:t>for</a:t>
            </a:r>
            <a:r>
              <a:rPr lang="de-DE" sz="2400" dirty="0"/>
              <a:t> </a:t>
            </a:r>
            <a:r>
              <a:rPr lang="de-DE" sz="2400" dirty="0" err="1"/>
              <a:t>compliance</a:t>
            </a:r>
            <a:r>
              <a:rPr lang="de-DE" sz="2400" dirty="0"/>
              <a:t> but </a:t>
            </a:r>
            <a:r>
              <a:rPr lang="de-DE" sz="2400" dirty="0" err="1"/>
              <a:t>for</a:t>
            </a:r>
            <a:r>
              <a:rPr lang="de-DE" sz="2400" dirty="0"/>
              <a:t> </a:t>
            </a:r>
            <a:r>
              <a:rPr lang="de-DE" sz="2400" dirty="0" err="1"/>
              <a:t>volantry</a:t>
            </a:r>
            <a:r>
              <a:rPr lang="de-DE" sz="2400" dirty="0"/>
              <a:t> </a:t>
            </a:r>
            <a:r>
              <a:rPr lang="de-DE" sz="2400" dirty="0" err="1"/>
              <a:t>compensation</a:t>
            </a:r>
            <a:r>
              <a:rPr lang="de-DE" sz="2400" dirty="0"/>
              <a:t> </a:t>
            </a:r>
            <a:r>
              <a:rPr lang="de-DE" sz="2400" dirty="0" err="1"/>
              <a:t>activities</a:t>
            </a:r>
            <a:endParaRPr lang="de-DE" sz="2400" dirty="0"/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2400" dirty="0"/>
              <a:t>A </a:t>
            </a:r>
            <a:r>
              <a:rPr lang="de-DE" sz="2400" dirty="0" err="1"/>
              <a:t>purchase</a:t>
            </a:r>
            <a:r>
              <a:rPr lang="de-DE" sz="2400" dirty="0"/>
              <a:t> </a:t>
            </a:r>
            <a:r>
              <a:rPr lang="de-DE" sz="2400" dirty="0" err="1"/>
              <a:t>programm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not on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agenda</a:t>
            </a:r>
            <a:r>
              <a:rPr lang="de-DE" sz="2400" dirty="0"/>
              <a:t>, but </a:t>
            </a:r>
            <a:r>
              <a:rPr lang="de-DE" sz="2400" dirty="0" err="1"/>
              <a:t>piloting</a:t>
            </a:r>
            <a:r>
              <a:rPr lang="de-DE" sz="2400" dirty="0"/>
              <a:t> </a:t>
            </a:r>
            <a:r>
              <a:rPr lang="de-DE" sz="2400" dirty="0" err="1"/>
              <a:t>experience</a:t>
            </a:r>
            <a:r>
              <a:rPr lang="de-DE" sz="2400" dirty="0"/>
              <a:t> </a:t>
            </a:r>
            <a:r>
              <a:rPr lang="de-DE" sz="2400" dirty="0" err="1"/>
              <a:t>under</a:t>
            </a:r>
            <a:r>
              <a:rPr lang="de-DE" sz="2400" dirty="0"/>
              <a:t> Art. 6.2 </a:t>
            </a:r>
            <a:r>
              <a:rPr lang="de-DE" sz="2400" dirty="0" err="1"/>
              <a:t>are</a:t>
            </a:r>
            <a:r>
              <a:rPr lang="de-DE" sz="2400" dirty="0"/>
              <a:t> </a:t>
            </a:r>
            <a:r>
              <a:rPr lang="de-DE" sz="2400" dirty="0" err="1"/>
              <a:t>under</a:t>
            </a:r>
            <a:r>
              <a:rPr lang="de-DE" sz="2400" dirty="0"/>
              <a:t> </a:t>
            </a:r>
            <a:r>
              <a:rPr lang="de-DE" sz="2400" dirty="0" err="1"/>
              <a:t>consideration</a:t>
            </a:r>
            <a:endParaRPr lang="de-DE" sz="24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55491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AE9DCB-23B7-4126-AD04-58CFCE469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Point </a:t>
            </a:r>
            <a:r>
              <a:rPr lang="de-DE" b="1" dirty="0" err="1"/>
              <a:t>of</a:t>
            </a:r>
            <a:r>
              <a:rPr lang="de-DE" b="1" dirty="0"/>
              <a:t> </a:t>
            </a:r>
            <a:r>
              <a:rPr lang="de-DE" b="1" dirty="0" err="1"/>
              <a:t>departure</a:t>
            </a:r>
            <a:r>
              <a:rPr lang="de-DE" b="1" dirty="0"/>
              <a:t> </a:t>
            </a:r>
            <a:r>
              <a:rPr lang="de-DE" b="1" dirty="0" err="1"/>
              <a:t>under</a:t>
            </a:r>
            <a:r>
              <a:rPr lang="de-DE" b="1" dirty="0"/>
              <a:t> </a:t>
            </a:r>
            <a:r>
              <a:rPr lang="de-DE" b="1" dirty="0" err="1"/>
              <a:t>the</a:t>
            </a:r>
            <a:r>
              <a:rPr lang="de-DE" b="1" dirty="0"/>
              <a:t> PA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B7847FA-0137-472B-A691-2DED3FB208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9376" y="1770112"/>
            <a:ext cx="11089232" cy="4755232"/>
          </a:xfrm>
        </p:spPr>
        <p:txBody>
          <a:bodyPr/>
          <a:lstStyle/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/>
              <a:t>No decision on purchasing for compliance has been taken but it is likely to continues with </a:t>
            </a:r>
            <a:r>
              <a:rPr lang="en-GB" sz="2200" dirty="0" err="1"/>
              <a:t>volantary</a:t>
            </a:r>
            <a:r>
              <a:rPr lang="en-GB" sz="2200" dirty="0"/>
              <a:t> compensation activities</a:t>
            </a:r>
          </a:p>
          <a:p>
            <a:pPr marL="0" indent="0">
              <a:spcAft>
                <a:spcPts val="600"/>
              </a:spcAft>
            </a:pPr>
            <a:r>
              <a:rPr lang="en-GB" sz="2200" b="1" dirty="0"/>
              <a:t>What is actual going on based on committed financial </a:t>
            </a:r>
            <a:r>
              <a:rPr lang="en-GB" sz="2200" b="1" dirty="0" err="1"/>
              <a:t>ressources</a:t>
            </a:r>
            <a:r>
              <a:rPr lang="en-GB" sz="2200" b="1" dirty="0"/>
              <a:t>: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/>
              <a:t>Limited financial contributions to international facilities, such as TCAF and the ADB A6 Support Facility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/>
              <a:t>NACAG: a low hanging fruit activity to raise ambition beyond current NDCs. Financial </a:t>
            </a:r>
            <a:r>
              <a:rPr lang="en-GB" sz="2200" dirty="0" err="1"/>
              <a:t>ressources</a:t>
            </a:r>
            <a:r>
              <a:rPr lang="en-GB" sz="2200" dirty="0"/>
              <a:t> for investments are committed to this initiative.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/>
              <a:t>Piloting activities under Art. 6.2 are under consideration. The example of TD losses will be presented. Financial </a:t>
            </a:r>
            <a:r>
              <a:rPr lang="en-GB" sz="2200" dirty="0" err="1"/>
              <a:t>ressources</a:t>
            </a:r>
            <a:r>
              <a:rPr lang="en-GB" sz="2200" dirty="0"/>
              <a:t> are reserved in the BMU budget.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/>
              <a:t>A new project for the strategic preparation of the use of A6 in line with further elaboration of NDCs of </a:t>
            </a:r>
            <a:r>
              <a:rPr lang="en-GB" sz="2200" dirty="0" err="1"/>
              <a:t>transfering</a:t>
            </a:r>
            <a:r>
              <a:rPr lang="en-GB" sz="2200" dirty="0"/>
              <a:t> countries. Activity includes Capacity building and preparation of pilots. Financial </a:t>
            </a:r>
            <a:r>
              <a:rPr lang="en-GB" sz="2200" dirty="0" err="1"/>
              <a:t>ressources</a:t>
            </a:r>
            <a:r>
              <a:rPr lang="en-GB" sz="2200" dirty="0"/>
              <a:t> are reserved in the BMU budget.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22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04085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F86B2B-C885-4953-AECB-343876370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400" dirty="0"/>
              <a:t>NACAG – </a:t>
            </a:r>
            <a:r>
              <a:rPr lang="de-DE" sz="2400" dirty="0" err="1"/>
              <a:t>Nitric</a:t>
            </a:r>
            <a:r>
              <a:rPr lang="de-DE" sz="2400" dirty="0"/>
              <a:t> Acid Action Group</a:t>
            </a:r>
            <a:br>
              <a:rPr lang="de-DE" sz="2400" dirty="0"/>
            </a:br>
            <a:r>
              <a:rPr lang="de-DE" sz="2400" dirty="0"/>
              <a:t>An</a:t>
            </a:r>
            <a:r>
              <a:rPr lang="de-DE" dirty="0"/>
              <a:t> </a:t>
            </a:r>
            <a:r>
              <a:rPr lang="de-DE" dirty="0" err="1"/>
              <a:t>early</a:t>
            </a:r>
            <a:r>
              <a:rPr lang="de-DE" dirty="0"/>
              <a:t> </a:t>
            </a:r>
            <a:r>
              <a:rPr lang="de-DE" dirty="0" err="1"/>
              <a:t>piloting</a:t>
            </a:r>
            <a:r>
              <a:rPr lang="de-DE" dirty="0"/>
              <a:t> hybrid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5054300-923D-4D72-8792-F266742562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5400" y="1268760"/>
            <a:ext cx="10573733" cy="532859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sz="2600" dirty="0"/>
              <a:t>A </a:t>
            </a:r>
            <a:r>
              <a:rPr lang="de-DE" sz="2600" dirty="0" err="1"/>
              <a:t>mechanism</a:t>
            </a:r>
            <a:r>
              <a:rPr lang="de-DE" sz="2600" dirty="0"/>
              <a:t> </a:t>
            </a:r>
            <a:r>
              <a:rPr lang="de-DE" sz="2600" dirty="0" err="1"/>
              <a:t>for</a:t>
            </a:r>
            <a:r>
              <a:rPr lang="de-DE" sz="2600" dirty="0"/>
              <a:t> </a:t>
            </a:r>
            <a:r>
              <a:rPr lang="de-DE" sz="2600" dirty="0" err="1"/>
              <a:t>raising</a:t>
            </a:r>
            <a:r>
              <a:rPr lang="de-DE" sz="2600" dirty="0"/>
              <a:t> NDC </a:t>
            </a:r>
            <a:r>
              <a:rPr lang="de-DE" sz="2600" dirty="0" err="1"/>
              <a:t>ambition</a:t>
            </a:r>
            <a:endParaRPr lang="de-DE" sz="2600" dirty="0"/>
          </a:p>
          <a:p>
            <a:pPr>
              <a:buFont typeface="Arial" panose="020B0604020202020204" pitchFamily="34" charset="0"/>
              <a:buChar char="•"/>
            </a:pPr>
            <a:r>
              <a:rPr lang="de-DE" sz="2600" dirty="0" err="1"/>
              <a:t>Could</a:t>
            </a:r>
            <a:r>
              <a:rPr lang="de-DE" sz="2600" dirty="0"/>
              <a:t> </a:t>
            </a:r>
            <a:r>
              <a:rPr lang="de-DE" sz="2600" dirty="0" err="1"/>
              <a:t>be</a:t>
            </a:r>
            <a:r>
              <a:rPr lang="de-DE" sz="2600" dirty="0"/>
              <a:t> </a:t>
            </a:r>
            <a:r>
              <a:rPr lang="de-DE" sz="2600" dirty="0" err="1"/>
              <a:t>implemented</a:t>
            </a:r>
            <a:r>
              <a:rPr lang="de-DE" sz="2600" dirty="0"/>
              <a:t> </a:t>
            </a:r>
            <a:r>
              <a:rPr lang="de-DE" sz="2600" dirty="0" err="1"/>
              <a:t>under</a:t>
            </a:r>
            <a:r>
              <a:rPr lang="de-DE" sz="2600" dirty="0"/>
              <a:t> A 6.2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600" dirty="0"/>
              <a:t>MO </a:t>
            </a:r>
            <a:r>
              <a:rPr lang="de-DE" sz="2600" dirty="0" err="1"/>
              <a:t>are</a:t>
            </a:r>
            <a:r>
              <a:rPr lang="de-DE" sz="2600" dirty="0"/>
              <a:t> not </a:t>
            </a:r>
            <a:r>
              <a:rPr lang="de-DE" sz="2600" dirty="0" err="1"/>
              <a:t>eligible</a:t>
            </a:r>
            <a:r>
              <a:rPr lang="de-DE" sz="2600" dirty="0"/>
              <a:t> </a:t>
            </a:r>
            <a:r>
              <a:rPr lang="de-DE" sz="2600" dirty="0" err="1"/>
              <a:t>for</a:t>
            </a:r>
            <a:r>
              <a:rPr lang="de-DE" sz="2600" dirty="0"/>
              <a:t> </a:t>
            </a:r>
            <a:r>
              <a:rPr lang="de-DE" sz="2600" dirty="0" err="1"/>
              <a:t>transfer</a:t>
            </a:r>
            <a:endParaRPr lang="de-DE" sz="2600" dirty="0"/>
          </a:p>
          <a:p>
            <a:pPr>
              <a:buFont typeface="Arial" panose="020B0604020202020204" pitchFamily="34" charset="0"/>
              <a:buChar char="•"/>
            </a:pPr>
            <a:r>
              <a:rPr lang="de-DE" sz="2600" dirty="0" err="1"/>
              <a:t>Combining</a:t>
            </a:r>
            <a:r>
              <a:rPr lang="de-DE" sz="2600" dirty="0"/>
              <a:t> KP and PA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600" dirty="0" err="1"/>
              <a:t>Using</a:t>
            </a:r>
            <a:r>
              <a:rPr lang="de-DE" sz="2600" dirty="0"/>
              <a:t> </a:t>
            </a:r>
            <a:r>
              <a:rPr lang="de-DE" sz="2600" dirty="0" err="1"/>
              <a:t>the</a:t>
            </a:r>
            <a:r>
              <a:rPr lang="de-DE" sz="2600" dirty="0"/>
              <a:t> CDM (VCR) </a:t>
            </a:r>
            <a:r>
              <a:rPr lang="de-DE" sz="2600" dirty="0" err="1"/>
              <a:t>as</a:t>
            </a:r>
            <a:r>
              <a:rPr lang="de-DE" sz="2600" dirty="0"/>
              <a:t> </a:t>
            </a:r>
            <a:r>
              <a:rPr lang="de-DE" sz="2600" dirty="0" err="1"/>
              <a:t>technical</a:t>
            </a:r>
            <a:r>
              <a:rPr lang="de-DE" sz="2600" dirty="0"/>
              <a:t> </a:t>
            </a:r>
            <a:r>
              <a:rPr lang="de-DE" sz="2600" dirty="0" err="1"/>
              <a:t>framework</a:t>
            </a:r>
            <a:endParaRPr lang="de-DE" sz="2600" dirty="0"/>
          </a:p>
          <a:p>
            <a:pPr>
              <a:buFont typeface="Arial" panose="020B0604020202020204" pitchFamily="34" charset="0"/>
              <a:buChar char="•"/>
            </a:pPr>
            <a:r>
              <a:rPr lang="de-DE" sz="2600" dirty="0" err="1"/>
              <a:t>Cancellation</a:t>
            </a:r>
            <a:r>
              <a:rPr lang="de-DE" sz="2600" dirty="0"/>
              <a:t> </a:t>
            </a:r>
            <a:r>
              <a:rPr lang="de-DE" sz="2600" dirty="0" err="1"/>
              <a:t>of</a:t>
            </a:r>
            <a:r>
              <a:rPr lang="de-DE" sz="2600" dirty="0"/>
              <a:t> transferable </a:t>
            </a:r>
            <a:r>
              <a:rPr lang="de-DE" sz="2600" dirty="0" err="1"/>
              <a:t>mitigation</a:t>
            </a:r>
            <a:r>
              <a:rPr lang="de-DE" sz="2600" dirty="0"/>
              <a:t> </a:t>
            </a:r>
            <a:r>
              <a:rPr lang="de-DE" sz="2600" dirty="0" err="1"/>
              <a:t>outcomes</a:t>
            </a:r>
            <a:r>
              <a:rPr lang="de-DE" sz="2600" dirty="0"/>
              <a:t> </a:t>
            </a:r>
            <a:r>
              <a:rPr lang="de-DE" sz="2600" dirty="0" err="1"/>
              <a:t>ahead</a:t>
            </a:r>
            <a:r>
              <a:rPr lang="de-DE" sz="2600" dirty="0"/>
              <a:t> </a:t>
            </a:r>
            <a:r>
              <a:rPr lang="de-DE" sz="2600" dirty="0" err="1"/>
              <a:t>of</a:t>
            </a:r>
            <a:r>
              <a:rPr lang="de-DE" sz="2600" dirty="0"/>
              <a:t>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600" dirty="0" err="1"/>
              <a:t>Using</a:t>
            </a:r>
            <a:r>
              <a:rPr lang="de-DE" sz="2600" dirty="0"/>
              <a:t> </a:t>
            </a:r>
            <a:r>
              <a:rPr lang="de-DE" sz="2600" dirty="0" err="1"/>
              <a:t>mitigation</a:t>
            </a:r>
            <a:r>
              <a:rPr lang="de-DE" sz="2600" dirty="0"/>
              <a:t> </a:t>
            </a:r>
            <a:r>
              <a:rPr lang="de-DE" sz="2600" dirty="0" err="1"/>
              <a:t>outcomes</a:t>
            </a:r>
            <a:r>
              <a:rPr lang="de-DE" sz="2600" dirty="0"/>
              <a:t> </a:t>
            </a:r>
            <a:r>
              <a:rPr lang="de-DE" sz="2600" dirty="0" err="1"/>
              <a:t>from</a:t>
            </a:r>
            <a:r>
              <a:rPr lang="de-DE" sz="2600" dirty="0"/>
              <a:t> 2021 </a:t>
            </a:r>
            <a:r>
              <a:rPr lang="de-DE" sz="2600" dirty="0" err="1"/>
              <a:t>onwards</a:t>
            </a:r>
            <a:r>
              <a:rPr lang="de-DE" sz="2600" dirty="0"/>
              <a:t> </a:t>
            </a:r>
            <a:r>
              <a:rPr lang="de-DE" sz="2600" dirty="0" err="1"/>
              <a:t>for</a:t>
            </a:r>
            <a:r>
              <a:rPr lang="de-DE" sz="2600" dirty="0"/>
              <a:t> NDC </a:t>
            </a:r>
            <a:r>
              <a:rPr lang="de-DE" sz="2600" dirty="0" err="1"/>
              <a:t>compliance</a:t>
            </a:r>
            <a:r>
              <a:rPr lang="de-DE" sz="2600" dirty="0"/>
              <a:t> </a:t>
            </a:r>
            <a:r>
              <a:rPr lang="de-DE" sz="2600" dirty="0" err="1"/>
              <a:t>to</a:t>
            </a:r>
            <a:r>
              <a:rPr lang="de-DE" sz="2600" dirty="0"/>
              <a:t> </a:t>
            </a:r>
            <a:r>
              <a:rPr lang="de-DE" sz="2600" dirty="0" err="1"/>
              <a:t>encourage</a:t>
            </a:r>
            <a:r>
              <a:rPr lang="de-DE" sz="2600" dirty="0"/>
              <a:t> </a:t>
            </a:r>
            <a:r>
              <a:rPr lang="de-DE" sz="2600" dirty="0" err="1"/>
              <a:t>the</a:t>
            </a:r>
            <a:r>
              <a:rPr lang="de-DE" sz="2600" dirty="0"/>
              <a:t> sub-</a:t>
            </a:r>
            <a:r>
              <a:rPr lang="de-DE" sz="2600" dirty="0" err="1"/>
              <a:t>sector</a:t>
            </a:r>
            <a:r>
              <a:rPr lang="de-DE" sz="2600" dirty="0"/>
              <a:t> </a:t>
            </a:r>
            <a:r>
              <a:rPr lang="de-DE" sz="2600" dirty="0" err="1"/>
              <a:t>to</a:t>
            </a:r>
            <a:r>
              <a:rPr lang="de-DE" sz="2600" dirty="0"/>
              <a:t> </a:t>
            </a:r>
            <a:r>
              <a:rPr lang="de-DE" sz="2600" dirty="0" err="1"/>
              <a:t>be</a:t>
            </a:r>
            <a:r>
              <a:rPr lang="de-DE" sz="2600" dirty="0"/>
              <a:t> </a:t>
            </a:r>
            <a:r>
              <a:rPr lang="de-DE" sz="2600" dirty="0" err="1"/>
              <a:t>covered</a:t>
            </a:r>
            <a:r>
              <a:rPr lang="de-DE" sz="2600" dirty="0"/>
              <a:t> </a:t>
            </a:r>
            <a:r>
              <a:rPr lang="de-DE" sz="2600" dirty="0" err="1"/>
              <a:t>under</a:t>
            </a:r>
            <a:r>
              <a:rPr lang="de-DE" sz="2600" dirty="0"/>
              <a:t> </a:t>
            </a:r>
            <a:r>
              <a:rPr lang="de-DE" sz="2600" dirty="0" err="1"/>
              <a:t>the</a:t>
            </a:r>
            <a:r>
              <a:rPr lang="de-DE" sz="2600" dirty="0"/>
              <a:t> NDC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600" dirty="0" err="1"/>
              <a:t>Preparing</a:t>
            </a:r>
            <a:r>
              <a:rPr lang="de-DE" sz="2600" dirty="0"/>
              <a:t> </a:t>
            </a:r>
            <a:r>
              <a:rPr lang="de-DE" sz="2600" dirty="0" err="1"/>
              <a:t>for</a:t>
            </a:r>
            <a:r>
              <a:rPr lang="de-DE" sz="2600" dirty="0"/>
              <a:t> </a:t>
            </a:r>
            <a:r>
              <a:rPr lang="de-DE" sz="2600" dirty="0" err="1"/>
              <a:t>the</a:t>
            </a:r>
            <a:r>
              <a:rPr lang="de-DE" sz="2600" dirty="0"/>
              <a:t> </a:t>
            </a:r>
            <a:r>
              <a:rPr lang="de-DE" sz="2600" dirty="0" err="1"/>
              <a:t>use</a:t>
            </a:r>
            <a:r>
              <a:rPr lang="de-DE" sz="2600" dirty="0"/>
              <a:t> </a:t>
            </a:r>
            <a:r>
              <a:rPr lang="de-DE" sz="2600" dirty="0" err="1"/>
              <a:t>of</a:t>
            </a:r>
            <a:r>
              <a:rPr lang="de-DE" sz="2600" dirty="0"/>
              <a:t> </a:t>
            </a:r>
            <a:r>
              <a:rPr lang="de-DE" sz="2600" dirty="0" err="1"/>
              <a:t>the</a:t>
            </a:r>
            <a:r>
              <a:rPr lang="de-DE" sz="2600" dirty="0"/>
              <a:t> </a:t>
            </a:r>
            <a:r>
              <a:rPr lang="de-DE" sz="2600" dirty="0" err="1"/>
              <a:t>WB‘s</a:t>
            </a:r>
            <a:r>
              <a:rPr lang="de-DE" sz="2600" dirty="0"/>
              <a:t> PAF </a:t>
            </a:r>
            <a:r>
              <a:rPr lang="de-DE" sz="2600" dirty="0" err="1"/>
              <a:t>with</a:t>
            </a:r>
            <a:r>
              <a:rPr lang="de-DE" sz="2600" dirty="0"/>
              <a:t> a separate </a:t>
            </a:r>
            <a:r>
              <a:rPr lang="de-DE" sz="2600" dirty="0" err="1"/>
              <a:t>tranche</a:t>
            </a:r>
            <a:r>
              <a:rPr lang="de-DE" sz="2600" dirty="0"/>
              <a:t> (NACAP – </a:t>
            </a:r>
            <a:r>
              <a:rPr lang="de-DE" sz="2600" dirty="0" err="1"/>
              <a:t>using</a:t>
            </a:r>
            <a:r>
              <a:rPr lang="de-DE" sz="2600" dirty="0"/>
              <a:t> </a:t>
            </a:r>
            <a:r>
              <a:rPr lang="de-DE" sz="2600" dirty="0" err="1"/>
              <a:t>the</a:t>
            </a:r>
            <a:r>
              <a:rPr lang="de-DE" sz="2600" dirty="0"/>
              <a:t> </a:t>
            </a:r>
            <a:r>
              <a:rPr lang="de-DE" sz="2600" dirty="0" err="1"/>
              <a:t>auctioning</a:t>
            </a:r>
            <a:r>
              <a:rPr lang="de-DE" sz="2600" dirty="0"/>
              <a:t> </a:t>
            </a:r>
            <a:r>
              <a:rPr lang="de-DE" sz="2600" dirty="0" err="1"/>
              <a:t>framework</a:t>
            </a:r>
            <a:r>
              <a:rPr lang="de-DE" sz="260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600" dirty="0" err="1"/>
              <a:t>While</a:t>
            </a:r>
            <a:r>
              <a:rPr lang="de-DE" sz="2600" dirty="0"/>
              <a:t> </a:t>
            </a:r>
            <a:r>
              <a:rPr lang="de-DE" sz="2600" dirty="0" err="1"/>
              <a:t>the</a:t>
            </a:r>
            <a:r>
              <a:rPr lang="de-DE" sz="2600" dirty="0"/>
              <a:t> </a:t>
            </a:r>
            <a:r>
              <a:rPr lang="de-DE" sz="2600" dirty="0" err="1"/>
              <a:t>Article</a:t>
            </a:r>
            <a:r>
              <a:rPr lang="de-DE" sz="2600" dirty="0"/>
              <a:t> 6.4 </a:t>
            </a:r>
            <a:r>
              <a:rPr lang="de-DE" sz="2600" dirty="0" err="1"/>
              <a:t>rules</a:t>
            </a:r>
            <a:r>
              <a:rPr lang="de-DE" sz="2600" dirty="0"/>
              <a:t> </a:t>
            </a:r>
            <a:r>
              <a:rPr lang="de-DE" sz="2600" dirty="0" err="1"/>
              <a:t>are</a:t>
            </a:r>
            <a:r>
              <a:rPr lang="de-DE" sz="2600" dirty="0"/>
              <a:t> not </a:t>
            </a:r>
            <a:r>
              <a:rPr lang="de-DE" sz="2600" dirty="0" err="1"/>
              <a:t>available</a:t>
            </a:r>
            <a:r>
              <a:rPr lang="de-DE" sz="2600" dirty="0"/>
              <a:t>, </a:t>
            </a:r>
            <a:r>
              <a:rPr lang="de-DE" sz="2600" dirty="0" err="1"/>
              <a:t>the</a:t>
            </a:r>
            <a:r>
              <a:rPr lang="de-DE" sz="2600" dirty="0"/>
              <a:t> CDM still </a:t>
            </a:r>
            <a:r>
              <a:rPr lang="de-DE" sz="2600" dirty="0" err="1"/>
              <a:t>can</a:t>
            </a:r>
            <a:r>
              <a:rPr lang="de-DE" sz="2600" dirty="0"/>
              <a:t> </a:t>
            </a:r>
            <a:r>
              <a:rPr lang="de-DE" sz="2600" dirty="0" err="1"/>
              <a:t>serbe</a:t>
            </a:r>
            <a:r>
              <a:rPr lang="de-DE" sz="2600" dirty="0"/>
              <a:t> </a:t>
            </a:r>
            <a:r>
              <a:rPr lang="de-DE" sz="2600" dirty="0" err="1"/>
              <a:t>as</a:t>
            </a:r>
            <a:r>
              <a:rPr lang="de-DE" sz="2600" dirty="0"/>
              <a:t> a </a:t>
            </a:r>
            <a:r>
              <a:rPr lang="de-DE" sz="2600" dirty="0" err="1"/>
              <a:t>framework</a:t>
            </a:r>
            <a:r>
              <a:rPr lang="de-DE" sz="2600" dirty="0"/>
              <a:t> and VCR </a:t>
            </a:r>
            <a:r>
              <a:rPr lang="de-DE" sz="2600" dirty="0" err="1"/>
              <a:t>is</a:t>
            </a:r>
            <a:r>
              <a:rPr lang="de-DE" sz="2600" dirty="0"/>
              <a:t> an </a:t>
            </a:r>
            <a:r>
              <a:rPr lang="de-DE" sz="2600" dirty="0" err="1"/>
              <a:t>option</a:t>
            </a:r>
            <a:r>
              <a:rPr lang="de-DE" sz="2600" dirty="0"/>
              <a:t> </a:t>
            </a:r>
            <a:r>
              <a:rPr lang="de-DE" sz="2600" dirty="0" err="1"/>
              <a:t>for</a:t>
            </a:r>
            <a:r>
              <a:rPr lang="de-DE" sz="2600" dirty="0"/>
              <a:t> post2020 </a:t>
            </a:r>
            <a:r>
              <a:rPr lang="de-DE" sz="2600" dirty="0" err="1"/>
              <a:t>reductions</a:t>
            </a:r>
            <a:endParaRPr lang="de-DE" sz="2600" dirty="0"/>
          </a:p>
          <a:p>
            <a:endParaRPr lang="de-DE" sz="1800" dirty="0"/>
          </a:p>
          <a:p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1883317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15A41C-3FB4-416A-A387-4C1102FD0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2800" b="1" i="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Art. 6 pilot example:</a:t>
            </a:r>
            <a:endParaRPr lang="de-DE" dirty="0">
              <a:latin typeface="+mn-lt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8C089C-2F96-4A39-AD51-DA21C40D2F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06550"/>
            <a:ext cx="10510192" cy="448945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b="1" i="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Program for reducing technical losses in the power grid (“TD-Losses”)</a:t>
            </a:r>
            <a:endParaRPr lang="de-DE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600" dirty="0"/>
              <a:t>The TD Losses Program for testing Art. 6.2 cooperative approaches under the Paris Agreement.  </a:t>
            </a:r>
            <a:endParaRPr lang="de-DE" sz="2600" dirty="0"/>
          </a:p>
          <a:p>
            <a:pPr lvl="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600" dirty="0"/>
              <a:t>Reactive Power Compensation (RPC) equipment will be installed at industrial facilities in four African countries (ZAM, UGA, MOZ, (ZIM)).</a:t>
            </a:r>
            <a:endParaRPr lang="de-DE" sz="2600" dirty="0"/>
          </a:p>
          <a:p>
            <a:pPr lvl="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600" dirty="0"/>
              <a:t>Result: Avoidance of emissions, improved power supply in the countries, improvement of the competitiveness of the industrial companies through reduced electricity payments.</a:t>
            </a:r>
            <a:endParaRPr lang="de-DE" sz="26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63028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8561D5-3FA0-47AB-8522-1E07A9C99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Project </a:t>
            </a:r>
            <a:r>
              <a:rPr lang="de-DE" dirty="0" err="1"/>
              <a:t>development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sectoral</a:t>
            </a:r>
            <a:r>
              <a:rPr lang="de-DE" dirty="0"/>
              <a:t> </a:t>
            </a:r>
            <a:r>
              <a:rPr lang="de-DE" dirty="0" err="1"/>
              <a:t>elements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F7932C3-82D3-4A1B-AC1C-E3FCE2CC51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dirty="0"/>
              <a:t>Build on early methodological work under the CDM (SB GEF SAPP)</a:t>
            </a:r>
          </a:p>
          <a:p>
            <a:pPr lvl="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dirty="0"/>
              <a:t>Start of project development in 2018 in close </a:t>
            </a:r>
            <a:r>
              <a:rPr lang="en-US" dirty="0" err="1"/>
              <a:t>coopera</a:t>
            </a:r>
            <a:r>
              <a:rPr lang="de-DE" dirty="0" err="1"/>
              <a:t>tion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national </a:t>
            </a:r>
            <a:r>
              <a:rPr lang="de-DE" dirty="0" err="1"/>
              <a:t>stakeholders</a:t>
            </a:r>
            <a:r>
              <a:rPr lang="de-DE" dirty="0"/>
              <a:t> </a:t>
            </a:r>
          </a:p>
          <a:p>
            <a:pPr lvl="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CA" dirty="0" err="1"/>
              <a:t>LoI</a:t>
            </a:r>
            <a:r>
              <a:rPr lang="en-CA" dirty="0"/>
              <a:t> with three countries – interest in Art. 6 pilot activities</a:t>
            </a:r>
            <a:endParaRPr lang="de-DE" dirty="0"/>
          </a:p>
          <a:p>
            <a:pPr lvl="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dirty="0"/>
              <a:t>Innovative finance tool: blended financing instrument based on ECA cover (</a:t>
            </a:r>
            <a:r>
              <a:rPr lang="en-US" dirty="0" err="1"/>
              <a:t>i.a</a:t>
            </a:r>
            <a:r>
              <a:rPr lang="en-US" dirty="0"/>
              <a:t>. Euler Hermes), concessional loan provided by </a:t>
            </a:r>
            <a:r>
              <a:rPr lang="en-US" dirty="0" err="1"/>
              <a:t>AfDB</a:t>
            </a:r>
            <a:r>
              <a:rPr lang="en-US" dirty="0"/>
              <a:t> and carbon finance (BMU) and lending by a regional commercial bank (Standard Bank)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58573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94156A-D460-44C5-AE44-552A873C0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7688" y="332656"/>
            <a:ext cx="7990277" cy="1143000"/>
          </a:xfrm>
        </p:spPr>
        <p:txBody>
          <a:bodyPr/>
          <a:lstStyle/>
          <a:p>
            <a:br>
              <a:rPr lang="en-US" dirty="0"/>
            </a:br>
            <a:r>
              <a:rPr lang="en-US" dirty="0"/>
              <a:t>Dynamic approach to split ERs between financing country and host country:</a:t>
            </a:r>
            <a:br>
              <a:rPr lang="en-US" dirty="0"/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DDA9C99-2AC5-4BB4-9381-C27BBB5CD9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Providing incentives for implementing countries to send more efficient signals to their end customers for reducing load dependent technical losses (e.g. adjust electricity tariffs)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Financing party‘s share of ERs becomes smaller, but overall ER volume becomes larger (more financially attractive)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Transfer agreement for ITMOS is currently elaborated (this will include an algorithm for the allocation of ERs.) </a:t>
            </a:r>
          </a:p>
          <a:p>
            <a:pPr marL="0" indent="0"/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Approach is scalable: more countries could be included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Project design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replicable</a:t>
            </a:r>
            <a:r>
              <a:rPr lang="de-DE" dirty="0"/>
              <a:t>: Other </a:t>
            </a:r>
            <a:r>
              <a:rPr lang="de-DE" dirty="0" err="1"/>
              <a:t>technology</a:t>
            </a:r>
            <a:r>
              <a:rPr lang="de-DE" dirty="0"/>
              <a:t> (e.g. </a:t>
            </a:r>
            <a:r>
              <a:rPr lang="de-DE" dirty="0" err="1"/>
              <a:t>cooling</a:t>
            </a:r>
            <a:r>
              <a:rPr lang="de-DE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317970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4E8F26-CF08-4FE3-86A9-CA82A3706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Opening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space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cooperative</a:t>
            </a:r>
            <a:r>
              <a:rPr lang="de-DE" dirty="0"/>
              <a:t> </a:t>
            </a:r>
            <a:r>
              <a:rPr lang="de-DE" dirty="0" err="1"/>
              <a:t>approaches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3EBC0B-3116-4055-A644-93760C55D9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i="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Strategic use of cooperative approaches of the Paris Agreement</a:t>
            </a:r>
            <a:endParaRPr lang="de-DE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dirty="0"/>
              <a:t>New IKI project: Support program for countries, which have an interest in developing a strategy to use the international carbon market mechanism to increase ambition of the NDC over time.</a:t>
            </a:r>
            <a:endParaRPr lang="de-DE" dirty="0"/>
          </a:p>
          <a:p>
            <a:pPr lvl="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dirty="0"/>
              <a:t>Target countries: 3-4 countries in mainly middle-income countries. </a:t>
            </a:r>
            <a:endParaRPr lang="de-DE" dirty="0"/>
          </a:p>
          <a:p>
            <a:pPr lvl="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dirty="0"/>
              <a:t>Budget 20 Mio Euros for 4 years </a:t>
            </a:r>
            <a:endParaRPr lang="de-DE" dirty="0"/>
          </a:p>
          <a:p>
            <a:pPr lvl="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dirty="0"/>
              <a:t>Objective: Build capacity how to use MM for robust NDC implementation and to develop a strategy how to extend the unconditional part of the NDC with the support MM.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28589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BMU de Azubi">
  <a:themeElements>
    <a:clrScheme name="TestBMU2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74B917"/>
      </a:accent1>
      <a:accent2>
        <a:srgbClr val="FFDE75"/>
      </a:accent2>
      <a:accent3>
        <a:srgbClr val="890D48"/>
      </a:accent3>
      <a:accent4>
        <a:srgbClr val="E799B5"/>
      </a:accent4>
      <a:accent5>
        <a:srgbClr val="F28502"/>
      </a:accent5>
      <a:accent6>
        <a:srgbClr val="C7E3A2"/>
      </a:accent6>
      <a:hlink>
        <a:srgbClr val="6AAEC9"/>
      </a:hlink>
      <a:folHlink>
        <a:srgbClr val="99B9CC"/>
      </a:folHlink>
    </a:clrScheme>
    <a:fontScheme name="Entwurfsvorlage-BMU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ntwurfsvorlage-BMU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twurfsvorlage-BMU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twurfsvorlage-BMU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twurfsvorlage-BMU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twurfsvorlage-BMU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twurfsvorlage-BMU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twurfsvorlage-BMU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BMU-de-16-9.potx" id="{E63C8E02-67C8-4E95-83C9-3B3987A79A8F}" vid="{1B624348-7C04-430D-BAF1-3883F22E3573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BMU-en-16-9</Template>
  <TotalTime>0</TotalTime>
  <Words>1002</Words>
  <Application>Microsoft Office PowerPoint</Application>
  <PresentationFormat>Breitbild</PresentationFormat>
  <Paragraphs>83</Paragraphs>
  <Slides>12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8" baseType="lpstr">
      <vt:lpstr>Arial</vt:lpstr>
      <vt:lpstr>Arial Black</vt:lpstr>
      <vt:lpstr>Calibri</vt:lpstr>
      <vt:lpstr>Times New Roman</vt:lpstr>
      <vt:lpstr>Wingdings</vt:lpstr>
      <vt:lpstr>BMU de Azubi</vt:lpstr>
      <vt:lpstr>What can be learned from current pilots/on-the-ground activities towards Art. 6 negotiations</vt:lpstr>
      <vt:lpstr>Overview</vt:lpstr>
      <vt:lpstr>Exploring Article 6 Piloting without compliance </vt:lpstr>
      <vt:lpstr>Point of departure under the PA</vt:lpstr>
      <vt:lpstr>NACAG – Nitric Acid Action Group An early piloting hybrid</vt:lpstr>
      <vt:lpstr>Art. 6 pilot example:</vt:lpstr>
      <vt:lpstr>Project development with sectoral elements</vt:lpstr>
      <vt:lpstr> Dynamic approach to split ERs between financing country and host country: </vt:lpstr>
      <vt:lpstr>Opening the space for cooperative approaches</vt:lpstr>
      <vt:lpstr>Output of the IKI-project:</vt:lpstr>
      <vt:lpstr>Repercussion to raise ambition beyond current NDCs</vt:lpstr>
      <vt:lpstr>Building sites</vt:lpstr>
    </vt:vector>
  </TitlesOfParts>
  <Company>BMU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Forth, Thomas (EXTERN)</dc:creator>
  <cp:lastModifiedBy>Thomas Forth</cp:lastModifiedBy>
  <cp:revision>61</cp:revision>
  <cp:lastPrinted>2020-09-28T10:56:53Z</cp:lastPrinted>
  <dcterms:created xsi:type="dcterms:W3CDTF">2020-05-25T07:57:06Z</dcterms:created>
  <dcterms:modified xsi:type="dcterms:W3CDTF">2020-09-28T10:57:10Z</dcterms:modified>
</cp:coreProperties>
</file>