
<file path=[Content_Types].xml><?xml version="1.0" encoding="utf-8"?>
<Types xmlns="http://schemas.openxmlformats.org/package/2006/content-types">
  <Default Extension="png" ContentType="image/png"/>
  <Default Extension="pdf" ContentType="image/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6"/>
  </p:notesMasterIdLst>
  <p:handoutMasterIdLst>
    <p:handoutMasterId r:id="rId7"/>
  </p:handoutMasterIdLst>
  <p:sldIdLst>
    <p:sldId id="668" r:id="rId2"/>
    <p:sldId id="710" r:id="rId3"/>
    <p:sldId id="729" r:id="rId4"/>
    <p:sldId id="730" r:id="rId5"/>
  </p:sldIdLst>
  <p:sldSz cx="13003213" cy="9752013"/>
  <p:notesSz cx="7010400" cy="9296400"/>
  <p:defaultTextStyle>
    <a:defPPr>
      <a:defRPr lang="fr-FR"/>
    </a:defPPr>
    <a:lvl1pPr algn="l" defTabSz="650138" rtl="0" fontAlgn="base">
      <a:spcBef>
        <a:spcPct val="0"/>
      </a:spcBef>
      <a:spcAft>
        <a:spcPct val="0"/>
      </a:spcAft>
      <a:defRPr sz="2844" kern="1200">
        <a:solidFill>
          <a:schemeClr val="tx1"/>
        </a:solidFill>
        <a:latin typeface="Arial" charset="0"/>
        <a:ea typeface="ＭＳ Ｐゴシック" charset="-128"/>
        <a:cs typeface="ＭＳ Ｐゴシック" charset="-128"/>
      </a:defRPr>
    </a:lvl1pPr>
    <a:lvl2pPr marL="650138" algn="l" defTabSz="650138" rtl="0" fontAlgn="base">
      <a:spcBef>
        <a:spcPct val="0"/>
      </a:spcBef>
      <a:spcAft>
        <a:spcPct val="0"/>
      </a:spcAft>
      <a:defRPr sz="2844" kern="1200">
        <a:solidFill>
          <a:schemeClr val="tx1"/>
        </a:solidFill>
        <a:latin typeface="Arial" charset="0"/>
        <a:ea typeface="ＭＳ Ｐゴシック" charset="-128"/>
        <a:cs typeface="ＭＳ Ｐゴシック" charset="-128"/>
      </a:defRPr>
    </a:lvl2pPr>
    <a:lvl3pPr marL="1300277" algn="l" defTabSz="650138" rtl="0" fontAlgn="base">
      <a:spcBef>
        <a:spcPct val="0"/>
      </a:spcBef>
      <a:spcAft>
        <a:spcPct val="0"/>
      </a:spcAft>
      <a:defRPr sz="2844" kern="1200">
        <a:solidFill>
          <a:schemeClr val="tx1"/>
        </a:solidFill>
        <a:latin typeface="Arial" charset="0"/>
        <a:ea typeface="ＭＳ Ｐゴシック" charset="-128"/>
        <a:cs typeface="ＭＳ Ｐゴシック" charset="-128"/>
      </a:defRPr>
    </a:lvl3pPr>
    <a:lvl4pPr marL="1950415" algn="l" defTabSz="650138" rtl="0" fontAlgn="base">
      <a:spcBef>
        <a:spcPct val="0"/>
      </a:spcBef>
      <a:spcAft>
        <a:spcPct val="0"/>
      </a:spcAft>
      <a:defRPr sz="2844" kern="1200">
        <a:solidFill>
          <a:schemeClr val="tx1"/>
        </a:solidFill>
        <a:latin typeface="Arial" charset="0"/>
        <a:ea typeface="ＭＳ Ｐゴシック" charset="-128"/>
        <a:cs typeface="ＭＳ Ｐゴシック" charset="-128"/>
      </a:defRPr>
    </a:lvl4pPr>
    <a:lvl5pPr marL="2600554" algn="l" defTabSz="650138" rtl="0" fontAlgn="base">
      <a:spcBef>
        <a:spcPct val="0"/>
      </a:spcBef>
      <a:spcAft>
        <a:spcPct val="0"/>
      </a:spcAft>
      <a:defRPr sz="2844" kern="1200">
        <a:solidFill>
          <a:schemeClr val="tx1"/>
        </a:solidFill>
        <a:latin typeface="Arial" charset="0"/>
        <a:ea typeface="ＭＳ Ｐゴシック" charset="-128"/>
        <a:cs typeface="ＭＳ Ｐゴシック" charset="-128"/>
      </a:defRPr>
    </a:lvl5pPr>
    <a:lvl6pPr marL="3250692" algn="l" defTabSz="650138" rtl="0" eaLnBrk="1" latinLnBrk="0" hangingPunct="1">
      <a:defRPr sz="2844" kern="1200">
        <a:solidFill>
          <a:schemeClr val="tx1"/>
        </a:solidFill>
        <a:latin typeface="Arial" charset="0"/>
        <a:ea typeface="ＭＳ Ｐゴシック" charset="-128"/>
        <a:cs typeface="ＭＳ Ｐゴシック" charset="-128"/>
      </a:defRPr>
    </a:lvl6pPr>
    <a:lvl7pPr marL="3900830" algn="l" defTabSz="650138" rtl="0" eaLnBrk="1" latinLnBrk="0" hangingPunct="1">
      <a:defRPr sz="2844" kern="1200">
        <a:solidFill>
          <a:schemeClr val="tx1"/>
        </a:solidFill>
        <a:latin typeface="Arial" charset="0"/>
        <a:ea typeface="ＭＳ Ｐゴシック" charset="-128"/>
        <a:cs typeface="ＭＳ Ｐゴシック" charset="-128"/>
      </a:defRPr>
    </a:lvl7pPr>
    <a:lvl8pPr marL="4550969" algn="l" defTabSz="650138" rtl="0" eaLnBrk="1" latinLnBrk="0" hangingPunct="1">
      <a:defRPr sz="2844" kern="1200">
        <a:solidFill>
          <a:schemeClr val="tx1"/>
        </a:solidFill>
        <a:latin typeface="Arial" charset="0"/>
        <a:ea typeface="ＭＳ Ｐゴシック" charset="-128"/>
        <a:cs typeface="ＭＳ Ｐゴシック" charset="-128"/>
      </a:defRPr>
    </a:lvl8pPr>
    <a:lvl9pPr marL="5201107" algn="l" defTabSz="650138" rtl="0" eaLnBrk="1" latinLnBrk="0" hangingPunct="1">
      <a:defRPr sz="2844"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iina Rasi" initials="KR" lastIdx="0" clrIdx="0">
    <p:extLst>
      <p:ext uri="{19B8F6BF-5375-455C-9EA6-DF929625EA0E}">
        <p15:presenceInfo xmlns:p15="http://schemas.microsoft.com/office/powerpoint/2012/main" userId="S-1-5-21-2368207361-3485087857-133498965-2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B"/>
    <a:srgbClr val="595A59"/>
    <a:srgbClr val="3E4D6A"/>
    <a:srgbClr val="000920"/>
    <a:srgbClr val="0C4F7E"/>
    <a:srgbClr val="000000"/>
    <a:srgbClr val="7DC2D9"/>
    <a:srgbClr val="E34D5B"/>
    <a:srgbClr val="D2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85" autoAdjust="0"/>
    <p:restoredTop sz="48469" autoAdjust="0"/>
  </p:normalViewPr>
  <p:slideViewPr>
    <p:cSldViewPr snapToGrid="0" snapToObjects="1">
      <p:cViewPr varScale="1">
        <p:scale>
          <a:sx n="45" d="100"/>
          <a:sy n="45" d="100"/>
        </p:scale>
        <p:origin x="2598" y="48"/>
      </p:cViewPr>
      <p:guideLst>
        <p:guide orient="horz" pos="3072"/>
        <p:guide pos="4096"/>
      </p:guideLst>
    </p:cSldViewPr>
  </p:slideViewPr>
  <p:outlineViewPr>
    <p:cViewPr>
      <p:scale>
        <a:sx n="33" d="100"/>
        <a:sy n="33" d="100"/>
      </p:scale>
      <p:origin x="0" y="-673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2" d="100"/>
          <a:sy n="52" d="100"/>
        </p:scale>
        <p:origin x="2958"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dirty="0"/>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EE17C6F-3EDB-4C64-B924-562C6E48F723}" type="datetimeFigureOut">
              <a:rPr lang="fr-FR"/>
              <a:pPr>
                <a:defRPr/>
              </a:pPr>
              <a:t>23/09/2020</a:t>
            </a:fld>
            <a:endParaRPr lang="fr-FR" dirty="0"/>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dirty="0"/>
          </a:p>
        </p:txBody>
      </p:sp>
      <p:sp>
        <p:nvSpPr>
          <p:cNvPr id="5" name="Espace réservé du numéro de diapositive 4"/>
          <p:cNvSpPr>
            <a:spLocks noGrp="1"/>
          </p:cNvSpPr>
          <p:nvPr>
            <p:ph type="sldNum" sz="quarter" idx="3"/>
          </p:nvPr>
        </p:nvSpPr>
        <p:spPr>
          <a:xfrm>
            <a:off x="3970938" y="8829966"/>
            <a:ext cx="3037840" cy="46482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9D70550-EA32-4125-AF75-D083122BB1D9}" type="slidenum">
              <a:rPr lang="fr-FR"/>
              <a:pPr>
                <a:defRPr/>
              </a:pPr>
              <a:t>‹#›</a:t>
            </a:fld>
            <a:endParaRPr lang="fr-FR" dirty="0"/>
          </a:p>
        </p:txBody>
      </p:sp>
    </p:spTree>
    <p:extLst>
      <p:ext uri="{BB962C8B-B14F-4D97-AF65-F5344CB8AC3E}">
        <p14:creationId xmlns:p14="http://schemas.microsoft.com/office/powerpoint/2010/main" val="22500903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dirty="0"/>
          </a:p>
        </p:txBody>
      </p:sp>
      <p:sp>
        <p:nvSpPr>
          <p:cNvPr id="3" name="Espace réservé de la date 2"/>
          <p:cNvSpPr>
            <a:spLocks noGrp="1"/>
          </p:cNvSpPr>
          <p:nvPr>
            <p:ph type="dt" idx="1"/>
          </p:nvPr>
        </p:nvSpPr>
        <p:spPr>
          <a:xfrm>
            <a:off x="3970938" y="0"/>
            <a:ext cx="3037840" cy="46482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60BBD2A-BFA3-4764-9C1D-1554D07E28EA}" type="datetimeFigureOut">
              <a:rPr lang="fr-FR"/>
              <a:pPr>
                <a:defRPr/>
              </a:pPr>
              <a:t>23/09/2020</a:t>
            </a:fld>
            <a:endParaRPr lang="fr-FR" dirty="0"/>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nl-BE" noProof="0" smtClean="0"/>
              <a:t>Cliquez pour modifier les styles du texte du masque</a:t>
            </a:r>
          </a:p>
          <a:p>
            <a:pPr lvl="1"/>
            <a:r>
              <a:rPr lang="nl-BE" noProof="0" smtClean="0"/>
              <a:t>Deuxième niveau</a:t>
            </a:r>
          </a:p>
          <a:p>
            <a:pPr lvl="2"/>
            <a:r>
              <a:rPr lang="nl-BE" noProof="0" smtClean="0"/>
              <a:t>Troisième niveau</a:t>
            </a:r>
          </a:p>
          <a:p>
            <a:pPr lvl="3"/>
            <a:r>
              <a:rPr lang="nl-BE" noProof="0" smtClean="0"/>
              <a:t>Quatrième niveau</a:t>
            </a:r>
          </a:p>
          <a:p>
            <a:pPr lvl="4"/>
            <a:r>
              <a:rPr lang="nl-BE" noProof="0" smtClean="0"/>
              <a:t>Cinquième niveau</a:t>
            </a:r>
            <a:endParaRPr lang="fr-FR" noProof="0"/>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63EFF39-21A2-4F15-8160-0CA51EA0723E}" type="slidenum">
              <a:rPr lang="fr-FR"/>
              <a:pPr>
                <a:defRPr/>
              </a:pPr>
              <a:t>‹#›</a:t>
            </a:fld>
            <a:endParaRPr lang="fr-FR" dirty="0"/>
          </a:p>
        </p:txBody>
      </p:sp>
    </p:spTree>
    <p:extLst>
      <p:ext uri="{BB962C8B-B14F-4D97-AF65-F5344CB8AC3E}">
        <p14:creationId xmlns:p14="http://schemas.microsoft.com/office/powerpoint/2010/main" val="114972538"/>
      </p:ext>
    </p:extLst>
  </p:cSld>
  <p:clrMap bg1="lt1" tx1="dk1" bg2="lt2" tx2="dk2" accent1="accent1" accent2="accent2" accent3="accent3" accent4="accent4" accent5="accent5" accent6="accent6" hlink="hlink" folHlink="folHlink"/>
  <p:hf hdr="0" ftr="0" dt="0"/>
  <p:notesStyle>
    <a:lvl1pPr algn="l" defTabSz="650138" rtl="0" eaLnBrk="0" fontAlgn="base" hangingPunct="0">
      <a:spcBef>
        <a:spcPct val="30000"/>
      </a:spcBef>
      <a:spcAft>
        <a:spcPct val="0"/>
      </a:spcAft>
      <a:defRPr sz="1706" kern="1200">
        <a:solidFill>
          <a:schemeClr val="tx1"/>
        </a:solidFill>
        <a:latin typeface="+mn-lt"/>
        <a:ea typeface="ＭＳ Ｐゴシック" pitchFamily="84" charset="-128"/>
        <a:cs typeface="ＭＳ Ｐゴシック" pitchFamily="84" charset="-128"/>
      </a:defRPr>
    </a:lvl1pPr>
    <a:lvl2pPr marL="650138" algn="l" defTabSz="650138" rtl="0" eaLnBrk="0" fontAlgn="base" hangingPunct="0">
      <a:spcBef>
        <a:spcPct val="30000"/>
      </a:spcBef>
      <a:spcAft>
        <a:spcPct val="0"/>
      </a:spcAft>
      <a:defRPr sz="1706" kern="1200">
        <a:solidFill>
          <a:schemeClr val="tx1"/>
        </a:solidFill>
        <a:latin typeface="+mn-lt"/>
        <a:ea typeface="ＭＳ Ｐゴシック" pitchFamily="84" charset="-128"/>
        <a:cs typeface="+mn-cs"/>
      </a:defRPr>
    </a:lvl2pPr>
    <a:lvl3pPr marL="1300277" algn="l" defTabSz="650138" rtl="0" eaLnBrk="0" fontAlgn="base" hangingPunct="0">
      <a:spcBef>
        <a:spcPct val="30000"/>
      </a:spcBef>
      <a:spcAft>
        <a:spcPct val="0"/>
      </a:spcAft>
      <a:defRPr sz="1706" kern="1200">
        <a:solidFill>
          <a:schemeClr val="tx1"/>
        </a:solidFill>
        <a:latin typeface="+mn-lt"/>
        <a:ea typeface="ＭＳ Ｐゴシック" pitchFamily="84" charset="-128"/>
        <a:cs typeface="+mn-cs"/>
      </a:defRPr>
    </a:lvl3pPr>
    <a:lvl4pPr marL="1950415" algn="l" defTabSz="650138" rtl="0" eaLnBrk="0" fontAlgn="base" hangingPunct="0">
      <a:spcBef>
        <a:spcPct val="30000"/>
      </a:spcBef>
      <a:spcAft>
        <a:spcPct val="0"/>
      </a:spcAft>
      <a:defRPr sz="1706" kern="1200">
        <a:solidFill>
          <a:schemeClr val="tx1"/>
        </a:solidFill>
        <a:latin typeface="+mn-lt"/>
        <a:ea typeface="ＭＳ Ｐゴシック" pitchFamily="84" charset="-128"/>
        <a:cs typeface="+mn-cs"/>
      </a:defRPr>
    </a:lvl4pPr>
    <a:lvl5pPr marL="2600554" algn="l" defTabSz="650138" rtl="0" eaLnBrk="0" fontAlgn="base" hangingPunct="0">
      <a:spcBef>
        <a:spcPct val="30000"/>
      </a:spcBef>
      <a:spcAft>
        <a:spcPct val="0"/>
      </a:spcAft>
      <a:defRPr sz="1706" kern="1200">
        <a:solidFill>
          <a:schemeClr val="tx1"/>
        </a:solidFill>
        <a:latin typeface="+mn-lt"/>
        <a:ea typeface="ＭＳ Ｐゴシック" pitchFamily="84" charset="-128"/>
        <a:cs typeface="+mn-cs"/>
      </a:defRPr>
    </a:lvl5pPr>
    <a:lvl6pPr marL="3250692" algn="l" defTabSz="650138" rtl="0" eaLnBrk="1" latinLnBrk="0" hangingPunct="1">
      <a:defRPr sz="1706" kern="1200">
        <a:solidFill>
          <a:schemeClr val="tx1"/>
        </a:solidFill>
        <a:latin typeface="+mn-lt"/>
        <a:ea typeface="+mn-ea"/>
        <a:cs typeface="+mn-cs"/>
      </a:defRPr>
    </a:lvl6pPr>
    <a:lvl7pPr marL="3900830" algn="l" defTabSz="650138" rtl="0" eaLnBrk="1" latinLnBrk="0" hangingPunct="1">
      <a:defRPr sz="1706" kern="1200">
        <a:solidFill>
          <a:schemeClr val="tx1"/>
        </a:solidFill>
        <a:latin typeface="+mn-lt"/>
        <a:ea typeface="+mn-ea"/>
        <a:cs typeface="+mn-cs"/>
      </a:defRPr>
    </a:lvl7pPr>
    <a:lvl8pPr marL="4550969" algn="l" defTabSz="650138" rtl="0" eaLnBrk="1" latinLnBrk="0" hangingPunct="1">
      <a:defRPr sz="1706" kern="1200">
        <a:solidFill>
          <a:schemeClr val="tx1"/>
        </a:solidFill>
        <a:latin typeface="+mn-lt"/>
        <a:ea typeface="+mn-ea"/>
        <a:cs typeface="+mn-cs"/>
      </a:defRPr>
    </a:lvl8pPr>
    <a:lvl9pPr marL="5201107" algn="l" defTabSz="650138" rtl="0" eaLnBrk="1" latinLnBrk="0" hangingPunct="1">
      <a:defRPr sz="17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3EFF39-21A2-4F15-8160-0CA51EA0723E}" type="slidenum">
              <a:rPr lang="fr-FR" smtClean="0"/>
              <a:pPr>
                <a:defRPr/>
              </a:pPr>
              <a:t>1</a:t>
            </a:fld>
            <a:endParaRPr lang="fr-FR" dirty="0"/>
          </a:p>
        </p:txBody>
      </p:sp>
    </p:spTree>
    <p:extLst>
      <p:ext uri="{BB962C8B-B14F-4D97-AF65-F5344CB8AC3E}">
        <p14:creationId xmlns:p14="http://schemas.microsoft.com/office/powerpoint/2010/main" val="369928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GB" baseline="0" dirty="0" smtClean="0"/>
              <a:t>About ECSA</a:t>
            </a:r>
          </a:p>
          <a:p>
            <a:pPr marL="0" marR="0" lvl="0" indent="0" algn="l" defTabSz="650138" rtl="0" eaLnBrk="0" fontAlgn="base" latinLnBrk="0" hangingPunct="0">
              <a:lnSpc>
                <a:spcPct val="100000"/>
              </a:lnSpc>
              <a:spcBef>
                <a:spcPct val="30000"/>
              </a:spcBef>
              <a:spcAft>
                <a:spcPct val="0"/>
              </a:spcAft>
              <a:buClrTx/>
              <a:buSzTx/>
              <a:buFontTx/>
              <a:buNone/>
              <a:tabLst/>
              <a:defRPr/>
            </a:pPr>
            <a:r>
              <a:rPr lang="en-GB" sz="1706" kern="1200" dirty="0" smtClean="0">
                <a:solidFill>
                  <a:schemeClr val="tx1"/>
                </a:solidFill>
                <a:effectLst/>
                <a:latin typeface="+mn-lt"/>
                <a:ea typeface="ＭＳ Ｐゴシック" pitchFamily="84" charset="-128"/>
                <a:cs typeface="ＭＳ Ｐゴシック" pitchFamily="84" charset="-128"/>
              </a:rPr>
              <a:t>The European Community </a:t>
            </a:r>
            <a:r>
              <a:rPr lang="en-GB" sz="1706" kern="1200" dirty="0" err="1" smtClean="0">
                <a:solidFill>
                  <a:schemeClr val="tx1"/>
                </a:solidFill>
                <a:effectLst/>
                <a:latin typeface="+mn-lt"/>
                <a:ea typeface="ＭＳ Ｐゴシック" pitchFamily="84" charset="-128"/>
                <a:cs typeface="ＭＳ Ｐゴシック" pitchFamily="84" charset="-128"/>
              </a:rPr>
              <a:t>Shipowners’</a:t>
            </a:r>
            <a:r>
              <a:rPr lang="en-GB" sz="1706" kern="1200" dirty="0" smtClean="0">
                <a:solidFill>
                  <a:schemeClr val="tx1"/>
                </a:solidFill>
                <a:effectLst/>
                <a:latin typeface="+mn-lt"/>
                <a:ea typeface="ＭＳ Ｐゴシック" pitchFamily="84" charset="-128"/>
                <a:cs typeface="ＭＳ Ｐゴシック" pitchFamily="84" charset="-128"/>
              </a:rPr>
              <a:t> Associations (ECSA) is the voice of the European shipping industry. Founded in 1965, ECSA promotes the interests of 20 member associations of the EU, the U.K. and Norway. ECSA strives for a regulatory environment that fosters the international competitiveness of European shipping.</a:t>
            </a:r>
          </a:p>
          <a:p>
            <a:pPr marL="0" marR="0" lvl="0" indent="0" algn="l" defTabSz="650138" rtl="0" eaLnBrk="0" fontAlgn="base" latinLnBrk="0" hangingPunct="0">
              <a:lnSpc>
                <a:spcPct val="100000"/>
              </a:lnSpc>
              <a:spcBef>
                <a:spcPct val="30000"/>
              </a:spcBef>
              <a:spcAft>
                <a:spcPct val="0"/>
              </a:spcAft>
              <a:buClrTx/>
              <a:buSzTx/>
              <a:buFontTx/>
              <a:buNone/>
              <a:tabLst/>
              <a:defRPr/>
            </a:pPr>
            <a:endParaRPr lang="en-GB" sz="1706" kern="1200" dirty="0" smtClean="0">
              <a:solidFill>
                <a:schemeClr val="tx1"/>
              </a:solidFill>
              <a:effectLst/>
              <a:latin typeface="+mn-lt"/>
              <a:ea typeface="ＭＳ Ｐゴシック" pitchFamily="84" charset="-128"/>
              <a:cs typeface="ＭＳ Ｐゴシック" pitchFamily="84" charset="-128"/>
            </a:endParaRPr>
          </a:p>
          <a:p>
            <a:pPr marL="0" marR="0" lvl="0" indent="0" algn="l" defTabSz="650138" rtl="0" eaLnBrk="0" fontAlgn="base" latinLnBrk="0" hangingPunct="0">
              <a:lnSpc>
                <a:spcPct val="100000"/>
              </a:lnSpc>
              <a:spcBef>
                <a:spcPct val="30000"/>
              </a:spcBef>
              <a:spcAft>
                <a:spcPct val="0"/>
              </a:spcAft>
              <a:buClrTx/>
              <a:buSzTx/>
              <a:buFontTx/>
              <a:buNone/>
              <a:tabLst/>
              <a:defRPr/>
            </a:pPr>
            <a:r>
              <a:rPr lang="en-GB" sz="1706" kern="1200" dirty="0" smtClean="0">
                <a:solidFill>
                  <a:schemeClr val="tx1"/>
                </a:solidFill>
                <a:effectLst/>
                <a:latin typeface="+mn-lt"/>
                <a:ea typeface="ＭＳ Ｐゴシック" pitchFamily="84" charset="-128"/>
                <a:cs typeface="ＭＳ Ｐゴシック" pitchFamily="84" charset="-128"/>
              </a:rPr>
              <a:t>2. The importance</a:t>
            </a:r>
            <a:r>
              <a:rPr lang="en-GB" sz="1706" kern="1200" baseline="0" dirty="0" smtClean="0">
                <a:solidFill>
                  <a:schemeClr val="tx1"/>
                </a:solidFill>
                <a:effectLst/>
                <a:latin typeface="+mn-lt"/>
                <a:ea typeface="ＭＳ Ｐゴシック" pitchFamily="84" charset="-128"/>
                <a:cs typeface="ＭＳ Ｐゴシック" pitchFamily="84" charset="-128"/>
              </a:rPr>
              <a:t> of the shipping industry</a:t>
            </a:r>
            <a:endParaRPr lang="en-GB" sz="1706" kern="1200" dirty="0" smtClean="0">
              <a:solidFill>
                <a:schemeClr val="tx1"/>
              </a:solidFill>
              <a:effectLst/>
              <a:latin typeface="+mn-lt"/>
              <a:ea typeface="ＭＳ Ｐゴシック" pitchFamily="84" charset="-128"/>
              <a:cs typeface="ＭＳ Ｐゴシック" pitchFamily="84" charset="-128"/>
            </a:endParaRPr>
          </a:p>
          <a:p>
            <a:pPr marL="342900" indent="-342900">
              <a:buAutoNum type="arabicPeriod"/>
            </a:pPr>
            <a:endParaRPr lang="en-GB" dirty="0"/>
          </a:p>
        </p:txBody>
      </p:sp>
      <p:sp>
        <p:nvSpPr>
          <p:cNvPr id="4" name="Slide Number Placeholder 3"/>
          <p:cNvSpPr>
            <a:spLocks noGrp="1"/>
          </p:cNvSpPr>
          <p:nvPr>
            <p:ph type="sldNum" sz="quarter" idx="10"/>
          </p:nvPr>
        </p:nvSpPr>
        <p:spPr/>
        <p:txBody>
          <a:bodyPr/>
          <a:lstStyle/>
          <a:p>
            <a:pPr>
              <a:defRPr/>
            </a:pPr>
            <a:fld id="{C63EFF39-21A2-4F15-8160-0CA51EA0723E}" type="slidenum">
              <a:rPr lang="fr-FR" smtClean="0"/>
              <a:pPr>
                <a:defRPr/>
              </a:pPr>
              <a:t>2</a:t>
            </a:fld>
            <a:endParaRPr lang="fr-FR" dirty="0"/>
          </a:p>
        </p:txBody>
      </p:sp>
    </p:spTree>
    <p:extLst>
      <p:ext uri="{BB962C8B-B14F-4D97-AF65-F5344CB8AC3E}">
        <p14:creationId xmlns:p14="http://schemas.microsoft.com/office/powerpoint/2010/main" val="3571932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706" kern="1200" dirty="0" smtClean="0">
                <a:solidFill>
                  <a:schemeClr val="tx1"/>
                </a:solidFill>
                <a:effectLst/>
                <a:latin typeface="+mn-lt"/>
                <a:ea typeface="ＭＳ Ｐゴシック" pitchFamily="84" charset="-128"/>
                <a:cs typeface="ＭＳ Ｐゴシック" pitchFamily="84" charset="-128"/>
              </a:rPr>
              <a:t>Green future</a:t>
            </a:r>
          </a:p>
          <a:p>
            <a:pPr marL="285750" indent="-285750">
              <a:buFont typeface="Arial" panose="020B0604020202020204" pitchFamily="34" charset="0"/>
              <a:buChar char="•"/>
            </a:pPr>
            <a:r>
              <a:rPr lang="en-GB" sz="1706" kern="1200" dirty="0" smtClean="0">
                <a:solidFill>
                  <a:schemeClr val="tx1"/>
                </a:solidFill>
                <a:effectLst/>
                <a:latin typeface="+mn-lt"/>
                <a:ea typeface="ＭＳ Ｐゴシック" pitchFamily="84" charset="-128"/>
                <a:cs typeface="ＭＳ Ｐゴシック" pitchFamily="84" charset="-128"/>
              </a:rPr>
              <a:t>The shipping industry is committed to becoming carbon neutral as soon as possible this century. New means of propulsion, new low carbon or fossil free fuels available worldwide and collaboration with partners in the supply chain are necessary to ultimately reach full decarbonisation. European </a:t>
            </a:r>
            <a:r>
              <a:rPr lang="en-GB" sz="1706" kern="1200" dirty="0" err="1" smtClean="0">
                <a:solidFill>
                  <a:schemeClr val="tx1"/>
                </a:solidFill>
                <a:effectLst/>
                <a:latin typeface="+mn-lt"/>
                <a:ea typeface="ＭＳ Ｐゴシック" pitchFamily="84" charset="-128"/>
                <a:cs typeface="ＭＳ Ｐゴシック" pitchFamily="84" charset="-128"/>
              </a:rPr>
              <a:t>shipowners</a:t>
            </a:r>
            <a:r>
              <a:rPr lang="en-GB" sz="1706" kern="1200" dirty="0" smtClean="0">
                <a:solidFill>
                  <a:schemeClr val="tx1"/>
                </a:solidFill>
                <a:effectLst/>
                <a:latin typeface="+mn-lt"/>
                <a:ea typeface="ＭＳ Ｐゴシック" pitchFamily="84" charset="-128"/>
                <a:cs typeface="ＭＳ Ｐゴシック" pitchFamily="84" charset="-128"/>
              </a:rPr>
              <a:t> cooperate with the shipbuilding sector, ports, equipment manufacturers and the research community in order to reach and implement as soon as possible  innovative and sustainable solutions, which can drive the entire maritime industry towards a greener and more sustainable future, including in key areas such as air and GHG emissions, waste management, and do no harm to marine life. The European shipping industry embraces these challenges and is committed to taking the global lead for clean shipping.</a:t>
            </a:r>
          </a:p>
          <a:p>
            <a:pPr marL="285750" indent="-285750">
              <a:buFont typeface="Arial" panose="020B0604020202020204" pitchFamily="34" charset="0"/>
              <a:buChar char="•"/>
            </a:pPr>
            <a:r>
              <a:rPr lang="en-GB" sz="1706" kern="1200" dirty="0" smtClean="0">
                <a:solidFill>
                  <a:schemeClr val="tx1"/>
                </a:solidFill>
                <a:effectLst/>
                <a:latin typeface="+mn-lt"/>
                <a:ea typeface="ＭＳ Ｐゴシック" pitchFamily="84" charset="-128"/>
                <a:cs typeface="ＭＳ Ｐゴシック" pitchFamily="84" charset="-128"/>
              </a:rPr>
              <a:t>Additionally</a:t>
            </a:r>
            <a:r>
              <a:rPr lang="en-GB" sz="1706" kern="1200" dirty="0" smtClean="0">
                <a:solidFill>
                  <a:schemeClr val="tx1"/>
                </a:solidFill>
                <a:effectLst/>
                <a:latin typeface="+mn-lt"/>
                <a:ea typeface="ＭＳ Ｐゴシック" pitchFamily="84" charset="-128"/>
                <a:cs typeface="ＭＳ Ｐゴシック" pitchFamily="84" charset="-128"/>
              </a:rPr>
              <a:t>, it is highlighted that in an unprecedented move, the international shipping community has recently announced plans to create the first collaborative shipping </a:t>
            </a:r>
            <a:r>
              <a:rPr lang="en-GB" sz="1706" kern="1200" dirty="0" err="1" smtClean="0">
                <a:solidFill>
                  <a:schemeClr val="tx1"/>
                </a:solidFill>
                <a:effectLst/>
                <a:latin typeface="+mn-lt"/>
                <a:ea typeface="ＭＳ Ｐゴシック" pitchFamily="84" charset="-128"/>
                <a:cs typeface="ＭＳ Ｐゴシック" pitchFamily="84" charset="-128"/>
              </a:rPr>
              <a:t>Research&amp;Development</a:t>
            </a:r>
            <a:r>
              <a:rPr lang="en-GB" sz="1706" kern="1200" dirty="0" smtClean="0">
                <a:solidFill>
                  <a:schemeClr val="tx1"/>
                </a:solidFill>
                <a:effectLst/>
                <a:latin typeface="+mn-lt"/>
                <a:ea typeface="ＭＳ Ｐゴシック" pitchFamily="84" charset="-128"/>
                <a:cs typeface="ＭＳ Ｐゴシック" pitchFamily="84" charset="-128"/>
              </a:rPr>
              <a:t> (R&amp;D) fund, intended to eliminate CO2 emissions from international shipping. The proposal includes core funding for R&amp;D activities necessary to develop innovative and sustainable solutions from shipping companies across the world of about USD 5 billion over a 10-year period.</a:t>
            </a:r>
          </a:p>
          <a:p>
            <a:pPr marL="0" indent="0">
              <a:buFont typeface="Arial" panose="020B0604020202020204" pitchFamily="34" charset="0"/>
              <a:buNone/>
            </a:pPr>
            <a:endParaRPr lang="en-GB" sz="1706" kern="1200" dirty="0" smtClean="0">
              <a:solidFill>
                <a:schemeClr val="tx1"/>
              </a:solidFill>
              <a:effectLst/>
              <a:latin typeface="+mn-lt"/>
              <a:ea typeface="ＭＳ Ｐゴシック" pitchFamily="84" charset="-128"/>
            </a:endParaRPr>
          </a:p>
          <a:p>
            <a:pPr marL="0" marR="0" lvl="0" indent="0" algn="l" defTabSz="650138"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706" kern="1200" dirty="0" smtClean="0">
                <a:solidFill>
                  <a:schemeClr val="tx1"/>
                </a:solidFill>
                <a:effectLst/>
                <a:latin typeface="+mn-lt"/>
                <a:ea typeface="ＭＳ Ｐゴシック" pitchFamily="84" charset="-128"/>
                <a:cs typeface="ＭＳ Ｐゴシック" pitchFamily="84" charset="-128"/>
              </a:rPr>
              <a:t>The industry completely endorses the approach that tax incentives should be used to enable the transition to a climate neutral EU and that the revision of the ETD should be considered in this light.</a:t>
            </a:r>
            <a:r>
              <a:rPr lang="en-GB" sz="1706" kern="1200" baseline="0" dirty="0" smtClean="0">
                <a:solidFill>
                  <a:schemeClr val="tx1"/>
                </a:solidFill>
                <a:effectLst/>
                <a:latin typeface="+mn-lt"/>
                <a:ea typeface="ＭＳ Ｐゴシック" pitchFamily="84" charset="-128"/>
                <a:cs typeface="ＭＳ Ｐゴシック" pitchFamily="84" charset="-128"/>
              </a:rPr>
              <a:t> </a:t>
            </a:r>
            <a:r>
              <a:rPr lang="en-GB" sz="1706" kern="1200" dirty="0" smtClean="0">
                <a:solidFill>
                  <a:schemeClr val="tx1"/>
                </a:solidFill>
                <a:effectLst/>
                <a:latin typeface="+mn-lt"/>
                <a:ea typeface="ＭＳ Ｐゴシック" pitchFamily="84" charset="-128"/>
                <a:cs typeface="ＭＳ Ｐゴシック" pitchFamily="84" charset="-128"/>
              </a:rPr>
              <a:t> It is clear that providing incentives for alternative fuels and use of electricity on board are the proper way forward. Below are the arguments in more detail why taxing bunker fuels in EU ports is not an effective way forward.</a:t>
            </a:r>
          </a:p>
          <a:p>
            <a:pPr marL="0" indent="0">
              <a:buFont typeface="Arial" panose="020B0604020202020204" pitchFamily="34" charset="0"/>
              <a:buNone/>
            </a:pPr>
            <a:endParaRPr lang="en-GB" sz="1706" kern="1200" dirty="0" smtClean="0">
              <a:solidFill>
                <a:schemeClr val="tx1"/>
              </a:solidFill>
              <a:effectLst/>
              <a:latin typeface="+mn-lt"/>
              <a:ea typeface="ＭＳ Ｐゴシック" pitchFamily="84" charset="-128"/>
            </a:endParaRPr>
          </a:p>
          <a:p>
            <a:pPr marL="0" indent="0">
              <a:buFont typeface="Arial" panose="020B0604020202020204" pitchFamily="34" charset="0"/>
              <a:buNone/>
            </a:pPr>
            <a:endParaRPr lang="en-GB" sz="1706" kern="1200" dirty="0" smtClean="0">
              <a:solidFill>
                <a:schemeClr val="tx1"/>
              </a:solidFill>
              <a:effectLst/>
              <a:latin typeface="+mn-lt"/>
              <a:ea typeface="ＭＳ Ｐゴシック" pitchFamily="84" charset="-128"/>
            </a:endParaRPr>
          </a:p>
          <a:p>
            <a:pPr marL="0" marR="0" lvl="0" indent="0" algn="l" defTabSz="650138" rtl="0" eaLnBrk="0" fontAlgn="base" latinLnBrk="0" hangingPunct="0">
              <a:lnSpc>
                <a:spcPct val="100000"/>
              </a:lnSpc>
              <a:spcBef>
                <a:spcPct val="30000"/>
              </a:spcBef>
              <a:spcAft>
                <a:spcPct val="0"/>
              </a:spcAft>
              <a:buClrTx/>
              <a:buSzTx/>
              <a:buFontTx/>
              <a:buNone/>
              <a:tabLst/>
              <a:defRPr/>
            </a:pPr>
            <a:r>
              <a:rPr lang="en-GB" dirty="0" smtClean="0"/>
              <a:t>Technology</a:t>
            </a:r>
            <a:r>
              <a:rPr lang="en-GB" baseline="0" dirty="0" smtClean="0"/>
              <a:t> neutral approach</a:t>
            </a:r>
          </a:p>
          <a:p>
            <a:pPr marL="285750" indent="-285750">
              <a:buFont typeface="Arial" panose="020B0604020202020204" pitchFamily="34" charset="0"/>
              <a:buChar char="•"/>
            </a:pPr>
            <a:r>
              <a:rPr lang="en-GB" sz="1706" kern="1200" dirty="0" smtClean="0">
                <a:solidFill>
                  <a:schemeClr val="tx1"/>
                </a:solidFill>
                <a:effectLst/>
                <a:latin typeface="+mn-lt"/>
                <a:ea typeface="ＭＳ Ｐゴシック" pitchFamily="84" charset="-128"/>
                <a:cs typeface="ＭＳ Ｐゴシック" pitchFamily="84" charset="-128"/>
              </a:rPr>
              <a:t>The industry considers that the Directive should be updated with developments in new technologies that have been or are being developed such as renewables and low carbon fuels etc. The current Directive is not providing equal treatment of energy supplies to the shipping industry thus hampering investments in and the uptake of cleaner technologies, such as shore-side electricity, fuel cells, ammonia, methanol, etc. Therefore, the industry advocates for a technology neutral approach so that all energy supplied to sea going vessels including </a:t>
            </a:r>
            <a:r>
              <a:rPr lang="en-GB" sz="1706" kern="1200" dirty="0" err="1" smtClean="0">
                <a:solidFill>
                  <a:schemeClr val="tx1"/>
                </a:solidFill>
                <a:effectLst/>
                <a:latin typeface="+mn-lt"/>
                <a:ea typeface="ＭＳ Ｐゴシック" pitchFamily="84" charset="-128"/>
                <a:cs typeface="ＭＳ Ｐゴシック" pitchFamily="84" charset="-128"/>
              </a:rPr>
              <a:t>a.o.</a:t>
            </a:r>
            <a:r>
              <a:rPr lang="en-GB" sz="1706" kern="1200" dirty="0" smtClean="0">
                <a:solidFill>
                  <a:schemeClr val="tx1"/>
                </a:solidFill>
                <a:effectLst/>
                <a:latin typeface="+mn-lt"/>
                <a:ea typeface="ＭＳ Ｐゴシック" pitchFamily="84" charset="-128"/>
                <a:cs typeface="ＭＳ Ｐゴシック" pitchFamily="84" charset="-128"/>
              </a:rPr>
              <a:t> cargo vessels, ferries, dredgers and service vessels to enable it to operate should be subject to the same tax treatment, whether the energy is supplied as fuel or as electricity. Therefore, a mandatory EU wide taxation exemption for all energy carriers (i.e. fuels and electricity, including shore-side) would provide a level playing field which would help close the cost gap between traditional marine fuels and alternative fuels and electricity. </a:t>
            </a:r>
          </a:p>
          <a:p>
            <a:pPr marL="285750" indent="-285750">
              <a:buFont typeface="Arial" panose="020B0604020202020204" pitchFamily="34" charset="0"/>
              <a:buChar char="•"/>
            </a:pPr>
            <a:endParaRPr lang="en-GB" sz="1706" kern="1200" dirty="0" smtClean="0">
              <a:solidFill>
                <a:schemeClr val="tx1"/>
              </a:solidFill>
              <a:effectLst/>
              <a:latin typeface="+mn-lt"/>
              <a:ea typeface="ＭＳ Ｐゴシック" pitchFamily="84" charset="-128"/>
              <a:cs typeface="ＭＳ Ｐゴシック" pitchFamily="84" charset="-128"/>
            </a:endParaRPr>
          </a:p>
          <a:p>
            <a:pPr marL="285750" indent="-285750">
              <a:buFont typeface="Arial" panose="020B0604020202020204" pitchFamily="34" charset="0"/>
              <a:buChar char="•"/>
            </a:pPr>
            <a:r>
              <a:rPr lang="en-GB" sz="1706" kern="1200" dirty="0" smtClean="0">
                <a:solidFill>
                  <a:schemeClr val="tx1"/>
                </a:solidFill>
                <a:effectLst/>
                <a:latin typeface="+mn-lt"/>
                <a:ea typeface="ＭＳ Ｐゴシック" pitchFamily="84" charset="-128"/>
                <a:cs typeface="ＭＳ Ｐゴシック" pitchFamily="84" charset="-128"/>
              </a:rPr>
              <a:t>Currently according to the Commission’s interpretation only the electricity produced on board (through for e.g. diesel generators) is exempted from energy taxation under Article 14(1)(c). It considers that the current Directive does not cover electricity supplied to the ship. So for example electricity supplied to a battery-driven or a hybrid electric ship is normally subject to taxation. While we are aware that there are different possibilities to get a tax reduction or even a tax exemption for electricity, none of these options are specific to shipping or navigation. </a:t>
            </a:r>
          </a:p>
          <a:p>
            <a:pPr marL="0" marR="0" lvl="0" indent="0" algn="l" defTabSz="650138" rtl="0" eaLnBrk="0" fontAlgn="base" latinLnBrk="0" hangingPunct="0">
              <a:lnSpc>
                <a:spcPct val="100000"/>
              </a:lnSpc>
              <a:spcBef>
                <a:spcPct val="30000"/>
              </a:spcBef>
              <a:spcAft>
                <a:spcPct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63EFF39-21A2-4F15-8160-0CA51EA0723E}" type="slidenum">
              <a:rPr lang="fr-FR" smtClean="0"/>
              <a:pPr>
                <a:defRPr/>
              </a:pPr>
              <a:t>3</a:t>
            </a:fld>
            <a:endParaRPr lang="fr-FR" dirty="0"/>
          </a:p>
        </p:txBody>
      </p:sp>
    </p:spTree>
    <p:extLst>
      <p:ext uri="{BB962C8B-B14F-4D97-AF65-F5344CB8AC3E}">
        <p14:creationId xmlns:p14="http://schemas.microsoft.com/office/powerpoint/2010/main" val="349935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6" kern="1200" dirty="0" smtClean="0">
                <a:solidFill>
                  <a:schemeClr val="tx1"/>
                </a:solidFill>
                <a:effectLst/>
                <a:latin typeface="+mn-lt"/>
                <a:ea typeface="ＭＳ Ｐゴシック" pitchFamily="84" charset="-128"/>
                <a:cs typeface="ＭＳ Ｐゴシック" pitchFamily="84" charset="-128"/>
              </a:rPr>
              <a:t>The shipping industry considers that a revised Directive should take a technology neutral approach. Currently, it is not providing for the equal treatment of energy supplies to the shipping industry.</a:t>
            </a:r>
          </a:p>
          <a:p>
            <a:r>
              <a:rPr lang="en-GB" sz="1706" kern="1200" dirty="0" smtClean="0">
                <a:solidFill>
                  <a:schemeClr val="tx1"/>
                </a:solidFill>
                <a:effectLst/>
                <a:latin typeface="+mn-lt"/>
                <a:ea typeface="ＭＳ Ｐゴシック" pitchFamily="84" charset="-128"/>
                <a:cs typeface="ＭＳ Ｐゴシック" pitchFamily="84" charset="-128"/>
              </a:rPr>
              <a:t>In view of the global nature of the industry and the importance of the move to greener shipping, a revised Directive should provide for a taxation exemption for all energy carriers (i.e. fuels and electricity) in order to close the cost gap between traditional marine fuels and alternative fuels and electricity. </a:t>
            </a:r>
          </a:p>
          <a:p>
            <a:r>
              <a:rPr lang="en-GB" sz="1706" kern="1200" dirty="0" smtClean="0">
                <a:solidFill>
                  <a:schemeClr val="tx1"/>
                </a:solidFill>
                <a:effectLst/>
                <a:latin typeface="+mn-lt"/>
                <a:ea typeface="ＭＳ Ｐゴシック" pitchFamily="84" charset="-128"/>
                <a:cs typeface="ＭＳ Ｐゴシック" pitchFamily="84" charset="-128"/>
              </a:rPr>
              <a:t>The gap existing under the current Directive hampers investments in and the uptake of cleaner technologies and fuels, such as shore-side electricity, fuel cells, ammonia, methanol, etc. </a:t>
            </a:r>
          </a:p>
          <a:p>
            <a:pPr marL="0" indent="0">
              <a:buFont typeface="Wingdings" panose="05000000000000000000" pitchFamily="2" charset="2"/>
              <a:buNone/>
            </a:pPr>
            <a:endParaRPr lang="en-GB" sz="1800" b="1" dirty="0" smtClean="0">
              <a:solidFill>
                <a:schemeClr val="tx2"/>
              </a:solidFill>
            </a:endParaRPr>
          </a:p>
          <a:p>
            <a:pPr marL="0" indent="0">
              <a:buFont typeface="Wingdings" panose="05000000000000000000" pitchFamily="2" charset="2"/>
              <a:buNone/>
            </a:pPr>
            <a:endParaRPr lang="en-GB" sz="1800" b="1" dirty="0" smtClean="0">
              <a:solidFill>
                <a:schemeClr val="tx2"/>
              </a:solidFill>
            </a:endParaRPr>
          </a:p>
          <a:p>
            <a:pPr marL="0" indent="0">
              <a:buFont typeface="Wingdings" panose="05000000000000000000" pitchFamily="2" charset="2"/>
              <a:buNone/>
            </a:pPr>
            <a:r>
              <a:rPr lang="en-GB" sz="1800" b="1" dirty="0" smtClean="0">
                <a:solidFill>
                  <a:schemeClr val="tx2"/>
                </a:solidFill>
              </a:rPr>
              <a:t>1. International legal context and global competitiveness: the arguments for  the exemption for fuel for navigation under article 14.1.c remain valid</a:t>
            </a:r>
          </a:p>
          <a:p>
            <a:r>
              <a:rPr lang="en-GB" sz="1706" kern="1200" dirty="0" smtClean="0">
                <a:solidFill>
                  <a:schemeClr val="tx1"/>
                </a:solidFill>
                <a:effectLst/>
                <a:latin typeface="+mn-lt"/>
                <a:ea typeface="ＭＳ Ｐゴシック" pitchFamily="84" charset="-128"/>
                <a:cs typeface="ＭＳ Ｐゴシック" pitchFamily="84" charset="-128"/>
              </a:rPr>
              <a:t>Imposing tax on bunkers sold/bought in EU ports would significantly undermine the competitiveness of EU businesses in world markets.:</a:t>
            </a:r>
          </a:p>
          <a:p>
            <a:r>
              <a:rPr lang="en-GB" sz="1706" kern="1200" dirty="0" smtClean="0">
                <a:solidFill>
                  <a:schemeClr val="tx1"/>
                </a:solidFill>
                <a:effectLst/>
                <a:latin typeface="+mn-lt"/>
                <a:ea typeface="ＭＳ Ｐゴシック" pitchFamily="84" charset="-128"/>
                <a:cs typeface="ＭＳ Ｐゴシック" pitchFamily="84" charset="-128"/>
              </a:rPr>
              <a:t>Fuelling outside Europe leads to competitive imbalance between deep sea and short sea shipping +</a:t>
            </a:r>
            <a:r>
              <a:rPr lang="en-GB" sz="1706" kern="1200" baseline="0" dirty="0" smtClean="0">
                <a:solidFill>
                  <a:schemeClr val="tx1"/>
                </a:solidFill>
                <a:effectLst/>
                <a:latin typeface="+mn-lt"/>
                <a:ea typeface="ＭＳ Ｐゴシック" pitchFamily="84" charset="-128"/>
                <a:cs typeface="ＭＳ Ｐゴシック" pitchFamily="84" charset="-128"/>
              </a:rPr>
              <a:t> decreased expected tax revenues</a:t>
            </a:r>
            <a:endParaRPr lang="en-GB" sz="1706" kern="1200" dirty="0" smtClean="0">
              <a:solidFill>
                <a:schemeClr val="tx1"/>
              </a:solidFill>
              <a:effectLst/>
              <a:latin typeface="+mn-lt"/>
              <a:ea typeface="ＭＳ Ｐゴシック" pitchFamily="84" charset="-128"/>
              <a:cs typeface="ＭＳ Ｐゴシック" pitchFamily="84" charset="-128"/>
            </a:endParaRPr>
          </a:p>
          <a:p>
            <a:endParaRPr lang="en-GB" sz="1706" kern="1200" dirty="0" smtClean="0">
              <a:solidFill>
                <a:schemeClr val="tx1"/>
              </a:solidFill>
              <a:effectLst/>
              <a:latin typeface="+mn-lt"/>
              <a:ea typeface="ＭＳ Ｐゴシック" pitchFamily="84" charset="-128"/>
              <a:cs typeface="ＭＳ Ｐゴシック" pitchFamily="84" charset="-128"/>
            </a:endParaRPr>
          </a:p>
          <a:p>
            <a:r>
              <a:rPr lang="en-GB" sz="1706" kern="1200" dirty="0" smtClean="0">
                <a:solidFill>
                  <a:schemeClr val="tx1"/>
                </a:solidFill>
                <a:effectLst/>
                <a:latin typeface="+mn-lt"/>
                <a:ea typeface="ＭＳ Ｐゴシック" pitchFamily="84" charset="-128"/>
                <a:cs typeface="ＭＳ Ｐゴシック" pitchFamily="84" charset="-128"/>
              </a:rPr>
              <a:t>The capacity of ships’ bunker tanks varies depending on the trades for which the ship was designed – but, typically, a ship will be capable of carrying sufficient bunkers for several weeks. If the EU were to impose tax on bunkers supplied in European ports, the certain practical consequence would be that deep-sea shipping would even more bunker outside Europe and only short sea shipping will be faced with higher bunker fuel prices. </a:t>
            </a:r>
          </a:p>
          <a:p>
            <a:r>
              <a:rPr lang="en-GB" sz="1706" kern="1200" dirty="0" smtClean="0">
                <a:solidFill>
                  <a:schemeClr val="tx1"/>
                </a:solidFill>
                <a:effectLst/>
                <a:latin typeface="+mn-lt"/>
                <a:ea typeface="ＭＳ Ｐゴシック" pitchFamily="84" charset="-128"/>
                <a:cs typeface="ＭＳ Ｐゴシック" pitchFamily="84" charset="-128"/>
              </a:rPr>
              <a:t>At the same time this</a:t>
            </a:r>
            <a:r>
              <a:rPr lang="en-GB" sz="1706" kern="1200" baseline="0" dirty="0" smtClean="0">
                <a:solidFill>
                  <a:schemeClr val="tx1"/>
                </a:solidFill>
                <a:effectLst/>
                <a:latin typeface="+mn-lt"/>
                <a:ea typeface="ＭＳ Ｐゴシック" pitchFamily="84" charset="-128"/>
                <a:cs typeface="ＭＳ Ｐゴシック" pitchFamily="84" charset="-128"/>
              </a:rPr>
              <a:t> reduces significantly the increase in tax income hoped for.</a:t>
            </a:r>
            <a:endParaRPr lang="en-GB" sz="1706" kern="1200" dirty="0" smtClean="0">
              <a:solidFill>
                <a:schemeClr val="tx1"/>
              </a:solidFill>
              <a:effectLst/>
              <a:latin typeface="+mn-lt"/>
              <a:ea typeface="ＭＳ Ｐゴシック" pitchFamily="84" charset="-128"/>
              <a:cs typeface="ＭＳ Ｐゴシック" pitchFamily="84" charset="-128"/>
            </a:endParaRPr>
          </a:p>
          <a:p>
            <a:endParaRPr lang="en-GB" sz="1706" kern="1200" dirty="0" smtClean="0">
              <a:solidFill>
                <a:schemeClr val="tx1"/>
              </a:solidFill>
              <a:effectLst/>
              <a:latin typeface="+mn-lt"/>
              <a:ea typeface="ＭＳ Ｐゴシック" pitchFamily="84" charset="-128"/>
              <a:cs typeface="ＭＳ Ｐゴシック" pitchFamily="84" charset="-128"/>
            </a:endParaRPr>
          </a:p>
          <a:p>
            <a:r>
              <a:rPr lang="en-GB" sz="1706" kern="1200" dirty="0" smtClean="0">
                <a:solidFill>
                  <a:schemeClr val="tx1"/>
                </a:solidFill>
                <a:effectLst/>
                <a:latin typeface="+mn-lt"/>
                <a:ea typeface="ＭＳ Ｐゴシック" pitchFamily="84" charset="-128"/>
                <a:cs typeface="ＭＳ Ｐゴシック" pitchFamily="84" charset="-128"/>
              </a:rPr>
              <a:t>If the cost increase is not passed on to shippers, profit margins of short sea shipping operators will be reduced with less funds available for R&amp;D for green technologies. </a:t>
            </a:r>
          </a:p>
          <a:p>
            <a:endParaRPr lang="en-GB" sz="1706" kern="1200" dirty="0" smtClean="0">
              <a:solidFill>
                <a:schemeClr val="tx1"/>
              </a:solidFill>
              <a:effectLst/>
              <a:latin typeface="+mn-lt"/>
              <a:ea typeface="ＭＳ Ｐゴシック" pitchFamily="84" charset="-128"/>
              <a:cs typeface="ＭＳ Ｐゴシック" pitchFamily="84" charset="-128"/>
            </a:endParaRPr>
          </a:p>
          <a:p>
            <a:r>
              <a:rPr lang="en-GB" sz="1706" kern="1200" dirty="0" smtClean="0">
                <a:solidFill>
                  <a:schemeClr val="tx1"/>
                </a:solidFill>
                <a:effectLst/>
                <a:latin typeface="+mn-lt"/>
                <a:ea typeface="ＭＳ Ｐゴシック" pitchFamily="84" charset="-128"/>
                <a:cs typeface="ＭＳ Ｐゴシック" pitchFamily="84" charset="-128"/>
              </a:rPr>
              <a:t>If the increased fuel costs are passed on to shippers, shippers will look at alternatives, mainly the much less efficient road transport leading to higher CO</a:t>
            </a:r>
            <a:r>
              <a:rPr lang="en-GB" sz="1706" kern="1200" baseline="-25000" dirty="0" smtClean="0">
                <a:solidFill>
                  <a:schemeClr val="tx1"/>
                </a:solidFill>
                <a:effectLst/>
                <a:latin typeface="+mn-lt"/>
                <a:ea typeface="ＭＳ Ｐゴシック" pitchFamily="84" charset="-128"/>
                <a:cs typeface="ＭＳ Ｐゴシック" pitchFamily="84" charset="-128"/>
              </a:rPr>
              <a:t>2</a:t>
            </a:r>
            <a:r>
              <a:rPr lang="en-GB" sz="1706" kern="1200" dirty="0" smtClean="0">
                <a:solidFill>
                  <a:schemeClr val="tx1"/>
                </a:solidFill>
                <a:effectLst/>
                <a:latin typeface="+mn-lt"/>
                <a:ea typeface="ＭＳ Ｐゴシック" pitchFamily="84" charset="-128"/>
                <a:cs typeface="ＭＳ Ｐゴシック" pitchFamily="84" charset="-128"/>
              </a:rPr>
              <a:t> emissions. Many European citizens living on islands will face higher transport costs, with a negative effect on the social cohesion of Europe. All this will negatively affect EU business and society – intra EU shipping, bunkering companies and EU ports. </a:t>
            </a:r>
          </a:p>
          <a:p>
            <a:endParaRPr lang="en-GB" sz="1706" kern="1200" dirty="0" smtClean="0">
              <a:solidFill>
                <a:schemeClr val="tx1"/>
              </a:solidFill>
              <a:effectLst/>
              <a:latin typeface="+mn-lt"/>
              <a:ea typeface="ＭＳ Ｐゴシック" pitchFamily="84" charset="-128"/>
              <a:cs typeface="ＭＳ Ｐゴシック" pitchFamily="84" charset="-128"/>
            </a:endParaRPr>
          </a:p>
          <a:p>
            <a:r>
              <a:rPr lang="en-GB" sz="1706" kern="1200" dirty="0" smtClean="0">
                <a:solidFill>
                  <a:schemeClr val="tx1"/>
                </a:solidFill>
                <a:effectLst/>
                <a:latin typeface="+mn-lt"/>
                <a:ea typeface="ＭＳ Ｐゴシック" pitchFamily="84" charset="-128"/>
                <a:cs typeface="ＭＳ Ｐゴシック" pitchFamily="84" charset="-128"/>
              </a:rPr>
              <a:t>This might also affect EU ports’ investments in LNG or shore power infrastructure. Besides, the EU would raise no new tax revenue. And most importantly, it will not incentivise the much needed shift to alternative fuels necessary to decarbonise the shipping industry.</a:t>
            </a:r>
          </a:p>
          <a:p>
            <a:endParaRPr lang="en-GB" sz="1706" kern="1200" dirty="0" smtClean="0">
              <a:solidFill>
                <a:schemeClr val="tx1"/>
              </a:solidFill>
              <a:effectLst/>
              <a:latin typeface="+mn-lt"/>
              <a:ea typeface="ＭＳ Ｐゴシック" pitchFamily="84" charset="-128"/>
              <a:cs typeface="ＭＳ Ｐゴシック" pitchFamily="84" charset="-128"/>
            </a:endParaRPr>
          </a:p>
          <a:p>
            <a:r>
              <a:rPr lang="en-GB" sz="1706" kern="1200" dirty="0" smtClean="0">
                <a:solidFill>
                  <a:schemeClr val="tx1"/>
                </a:solidFill>
                <a:effectLst/>
                <a:latin typeface="+mn-lt"/>
                <a:ea typeface="ＭＳ Ｐゴシック" pitchFamily="84" charset="-128"/>
                <a:cs typeface="ＭＳ Ｐゴシック" pitchFamily="84" charset="-128"/>
              </a:rPr>
              <a:t>It is, and always has been, standard practice all over the world for ships to be able to obtain their bunkers duty-free. This international norm is reflected in the International Convention on the Simplification and Harmonisation of Customs Procedures (the Kyoto Convention) 1999. The Convention stipulates, in chapter 4 of Annex J, that ships on international voyages shall be entitled to take on board fuel and lubricants, exempt from duties and taxes. Article 14 of the Energy Taxation Directive, provides the basis for the EU to conform to the global norm as stipulated in this international Convention. If it was decided to impose tax on ships’ fuel, the EU would be acting in defiance of global norms and Convention stipulations.</a:t>
            </a:r>
          </a:p>
          <a:p>
            <a:pPr marL="0" indent="0">
              <a:buFont typeface="Wingdings" panose="05000000000000000000" pitchFamily="2" charset="2"/>
              <a:buNone/>
            </a:pPr>
            <a:endParaRPr lang="en-GB" sz="1800" b="1" dirty="0" smtClean="0">
              <a:solidFill>
                <a:schemeClr val="tx2"/>
              </a:solidFill>
            </a:endParaRPr>
          </a:p>
          <a:p>
            <a:pPr marL="514350" indent="-514350">
              <a:buFont typeface="Wingdings" panose="05000000000000000000" pitchFamily="2" charset="2"/>
              <a:buChar char="v"/>
            </a:pPr>
            <a:endParaRPr lang="en-GB" sz="1800" b="1" dirty="0" smtClean="0">
              <a:solidFill>
                <a:schemeClr val="tx2"/>
              </a:solidFill>
            </a:endParaRPr>
          </a:p>
          <a:p>
            <a:pPr marL="0" indent="0">
              <a:buFont typeface="Wingdings" panose="05000000000000000000" pitchFamily="2" charset="2"/>
              <a:buNone/>
            </a:pPr>
            <a:r>
              <a:rPr lang="en-GB" sz="1800" b="1" dirty="0" smtClean="0">
                <a:solidFill>
                  <a:schemeClr val="tx2"/>
                </a:solidFill>
              </a:rPr>
              <a:t>2. Removing the disincentive for the greener option of using shore-side electricity: a mandatory tax exemption would facilitate ships to significantly reduce CO2 and other air </a:t>
            </a:r>
            <a:r>
              <a:rPr lang="en-GB" sz="1800" b="1" dirty="0" err="1" smtClean="0">
                <a:solidFill>
                  <a:schemeClr val="tx2"/>
                </a:solidFill>
              </a:rPr>
              <a:t>emmissions</a:t>
            </a:r>
            <a:r>
              <a:rPr lang="en-GB" sz="1800" b="1" dirty="0" smtClean="0">
                <a:solidFill>
                  <a:schemeClr val="tx2"/>
                </a:solidFill>
              </a:rPr>
              <a:t> as well as noise while in port</a:t>
            </a:r>
          </a:p>
          <a:p>
            <a:pPr marL="0" indent="0">
              <a:buFont typeface="Wingdings" panose="05000000000000000000" pitchFamily="2" charset="2"/>
              <a:buNone/>
            </a:pPr>
            <a:endParaRPr lang="en-GB" sz="1800" b="1" dirty="0" smtClean="0">
              <a:solidFill>
                <a:schemeClr val="tx2"/>
              </a:solidFill>
            </a:endParaRPr>
          </a:p>
          <a:p>
            <a:r>
              <a:rPr lang="en-GB" sz="1706" kern="1200" dirty="0" smtClean="0">
                <a:solidFill>
                  <a:schemeClr val="tx1"/>
                </a:solidFill>
                <a:effectLst/>
                <a:latin typeface="+mn-lt"/>
                <a:ea typeface="ＭＳ Ｐゴシック" pitchFamily="84" charset="-128"/>
                <a:cs typeface="ＭＳ Ｐゴシック" pitchFamily="84" charset="-128"/>
              </a:rPr>
              <a:t>The current procedures for favourable tax treatment for shore-side electricity under Directive 2003/96/EC are cumbersome. A lengthy procedure for application for authorisation submitted to the Commission and approved by the Council is required. The authorisation can only be for time-limited period of time, so renewal of authorisation would be required. </a:t>
            </a:r>
          </a:p>
          <a:p>
            <a:r>
              <a:rPr lang="en-GB" sz="1706" kern="1200" dirty="0" smtClean="0">
                <a:solidFill>
                  <a:schemeClr val="tx1"/>
                </a:solidFill>
                <a:effectLst/>
                <a:latin typeface="+mn-lt"/>
                <a:ea typeface="ＭＳ Ｐゴシック" pitchFamily="84" charset="-128"/>
                <a:cs typeface="ＭＳ Ｐゴシック" pitchFamily="84" charset="-128"/>
              </a:rPr>
              <a:t>Running on electricity supplied from shore rather than on ships’ engines can significantly reduce the volume of CO</a:t>
            </a:r>
            <a:r>
              <a:rPr lang="en-GB" sz="1706" kern="1200" baseline="-25000" dirty="0" smtClean="0">
                <a:solidFill>
                  <a:schemeClr val="tx1"/>
                </a:solidFill>
                <a:effectLst/>
                <a:latin typeface="+mn-lt"/>
                <a:ea typeface="ＭＳ Ｐゴシック" pitchFamily="84" charset="-128"/>
                <a:cs typeface="ＭＳ Ｐゴシック" pitchFamily="84" charset="-128"/>
              </a:rPr>
              <a:t>2</a:t>
            </a:r>
            <a:r>
              <a:rPr lang="en-GB" sz="1706" kern="1200" dirty="0" smtClean="0">
                <a:solidFill>
                  <a:schemeClr val="tx1"/>
                </a:solidFill>
                <a:effectLst/>
                <a:latin typeface="+mn-lt"/>
                <a:ea typeface="ＭＳ Ｐゴシック" pitchFamily="84" charset="-128"/>
                <a:cs typeface="ＭＳ Ｐゴシック" pitchFamily="84" charset="-128"/>
              </a:rPr>
              <a:t>, other air emissions and noise emitted by a ship while in port. It is perverse that the tax treatment of the greener option should be less favourable. </a:t>
            </a:r>
          </a:p>
          <a:p>
            <a:r>
              <a:rPr lang="en-GB" sz="1706" kern="1200" dirty="0" smtClean="0">
                <a:solidFill>
                  <a:schemeClr val="tx1"/>
                </a:solidFill>
                <a:effectLst/>
                <a:latin typeface="+mn-lt"/>
                <a:ea typeface="ＭＳ Ｐゴシック" pitchFamily="84" charset="-128"/>
                <a:cs typeface="ＭＳ Ｐゴシック" pitchFamily="84" charset="-128"/>
              </a:rPr>
              <a:t>A permanent arrangement would ensure much needed legal clarity and certainty for port and ship operators about the tax measures applied for the purpose of promoting the use of shore-side electricity. </a:t>
            </a:r>
          </a:p>
          <a:p>
            <a:r>
              <a:rPr lang="en-GB" sz="1706" kern="1200" dirty="0" smtClean="0">
                <a:solidFill>
                  <a:schemeClr val="tx1"/>
                </a:solidFill>
                <a:effectLst/>
                <a:latin typeface="+mn-lt"/>
                <a:ea typeface="ＭＳ Ｐゴシック" pitchFamily="84" charset="-128"/>
                <a:cs typeface="ＭＳ Ｐゴシック" pitchFamily="84" charset="-128"/>
              </a:rPr>
              <a:t>Therefore, in order to remove a disincentive for the greener option of using shore-side electricity, it would be important to create a mandatory tax exemption in a revised Directive. </a:t>
            </a:r>
          </a:p>
          <a:p>
            <a:pPr marL="0" indent="0">
              <a:buFont typeface="Wingdings" panose="05000000000000000000" pitchFamily="2" charset="2"/>
              <a:buNone/>
            </a:pPr>
            <a:endParaRPr lang="en-GB" sz="1800" b="1" dirty="0" smtClean="0">
              <a:solidFill>
                <a:schemeClr val="tx2"/>
              </a:solidFill>
            </a:endParaRPr>
          </a:p>
          <a:p>
            <a:pPr marL="514350" indent="-514350">
              <a:buFont typeface="Wingdings" panose="05000000000000000000" pitchFamily="2" charset="2"/>
              <a:buChar char="v"/>
            </a:pPr>
            <a:endParaRPr lang="en-GB" sz="1800" b="1" dirty="0" smtClean="0">
              <a:solidFill>
                <a:schemeClr val="tx2"/>
              </a:solidFill>
            </a:endParaRPr>
          </a:p>
          <a:p>
            <a:pPr marL="0" indent="0">
              <a:buFont typeface="Wingdings" panose="05000000000000000000" pitchFamily="2" charset="2"/>
              <a:buNone/>
            </a:pPr>
            <a:r>
              <a:rPr lang="en-GB" sz="1800" b="1" dirty="0" smtClean="0">
                <a:solidFill>
                  <a:schemeClr val="tx2"/>
                </a:solidFill>
              </a:rPr>
              <a:t>3. Electricity supplied to the ship as alternative fuel or as electricity:  energy supplied to sea-going vessels enabling operation should be subject  to the same tax treatment </a:t>
            </a:r>
          </a:p>
          <a:p>
            <a:pPr marL="0" indent="0">
              <a:buFont typeface="Wingdings" panose="05000000000000000000" pitchFamily="2" charset="2"/>
              <a:buNone/>
            </a:pPr>
            <a:endParaRPr lang="en-GB" sz="1800" b="1" dirty="0" smtClean="0">
              <a:solidFill>
                <a:schemeClr val="tx2"/>
              </a:solidFill>
            </a:endParaRPr>
          </a:p>
          <a:p>
            <a:r>
              <a:rPr lang="en-GB" sz="1706" kern="1200" dirty="0" smtClean="0">
                <a:solidFill>
                  <a:schemeClr val="tx1"/>
                </a:solidFill>
                <a:effectLst/>
                <a:latin typeface="+mn-lt"/>
                <a:ea typeface="ＭＳ Ｐゴシック" pitchFamily="84" charset="-128"/>
                <a:cs typeface="ＭＳ Ｐゴシック" pitchFamily="84" charset="-128"/>
              </a:rPr>
              <a:t>Currently according to the Commission’s interpretation only the electricity produced on board (through for e.g. diesel generators) is exempted from energy taxation under Article 14(1)(c). It considers that the current Directive does not cover electricity supplied to the ship. So for example electricity supplied to a battery-driven or a hybrid electric ship is normally subject to taxation. </a:t>
            </a:r>
          </a:p>
          <a:p>
            <a:r>
              <a:rPr lang="en-GB" sz="1706" kern="1200" dirty="0" smtClean="0">
                <a:solidFill>
                  <a:schemeClr val="tx1"/>
                </a:solidFill>
                <a:effectLst/>
                <a:latin typeface="+mn-lt"/>
                <a:ea typeface="ＭＳ Ｐゴシック" pitchFamily="84" charset="-128"/>
                <a:cs typeface="ＭＳ Ｐゴシック" pitchFamily="84" charset="-128"/>
              </a:rPr>
              <a:t>While we are aware that there are different possibilities</a:t>
            </a:r>
            <a:r>
              <a:rPr lang="en-GB" sz="1706" kern="1200" baseline="30000" dirty="0" smtClean="0">
                <a:solidFill>
                  <a:schemeClr val="tx1"/>
                </a:solidFill>
                <a:effectLst/>
                <a:latin typeface="+mn-lt"/>
                <a:ea typeface="ＭＳ Ｐゴシック" pitchFamily="84" charset="-128"/>
                <a:cs typeface="ＭＳ Ｐゴシック" pitchFamily="84" charset="-128"/>
              </a:rPr>
              <a:t> </a:t>
            </a:r>
            <a:r>
              <a:rPr lang="en-GB" sz="1706" kern="1200" dirty="0" smtClean="0">
                <a:solidFill>
                  <a:schemeClr val="tx1"/>
                </a:solidFill>
                <a:effectLst/>
                <a:latin typeface="+mn-lt"/>
                <a:ea typeface="ＭＳ Ｐゴシック" pitchFamily="84" charset="-128"/>
                <a:cs typeface="ＭＳ Ｐゴシック" pitchFamily="84" charset="-128"/>
              </a:rPr>
              <a:t>to get a tax reduction or even a tax exemption for electricity, none of these options are specific to shipping or navigation. All energy supplied to sea-going vessels to enable it to operate should be subject to the same tax treatment, whether the energy is supplied as fuel or as electricity</a:t>
            </a:r>
            <a:r>
              <a:rPr lang="en-GB" sz="1800" dirty="0" smtClean="0">
                <a:effectLst/>
              </a:rPr>
              <a:t> </a:t>
            </a:r>
            <a:r>
              <a:rPr lang="en-US" sz="1706" kern="1200" dirty="0" smtClean="0">
                <a:solidFill>
                  <a:schemeClr val="tx1"/>
                </a:solidFill>
                <a:effectLst/>
                <a:latin typeface="+mn-lt"/>
                <a:ea typeface="ＭＳ Ｐゴシック" pitchFamily="84" charset="-128"/>
                <a:cs typeface="ＭＳ Ｐゴシック" pitchFamily="84" charset="-128"/>
              </a:rPr>
              <a:t>One option e.g. would be to extend a tax reduction to the minimum level of taxation to electric or hybrid ships used for local passenger transport (Article 5 of the Directive). Another option would be for the ship to claim that it is energy-intensive business as defined in Article 17(1)(a) of the Directive, but it would have to meet the requirements stipulated thereof. If the electricity is from a renewable source of energy it can be exempted altogether (Article 15(1)(b)), etc.</a:t>
            </a:r>
            <a:endParaRPr lang="en-GB" sz="1706" kern="1200" dirty="0" smtClean="0">
              <a:solidFill>
                <a:schemeClr val="tx1"/>
              </a:solidFill>
              <a:effectLst/>
              <a:latin typeface="+mn-lt"/>
              <a:ea typeface="ＭＳ Ｐゴシック" pitchFamily="84" charset="-128"/>
              <a:cs typeface="ＭＳ Ｐゴシック" pitchFamily="84" charset="-128"/>
            </a:endParaRPr>
          </a:p>
          <a:p>
            <a:r>
              <a:rPr lang="en-US" sz="1706" kern="1200" dirty="0" smtClean="0">
                <a:solidFill>
                  <a:schemeClr val="tx1"/>
                </a:solidFill>
                <a:effectLst/>
                <a:latin typeface="+mn-lt"/>
                <a:ea typeface="ＭＳ Ｐゴシック" pitchFamily="84" charset="-128"/>
                <a:cs typeface="ＭＳ Ｐゴシック" pitchFamily="84" charset="-128"/>
              </a:rPr>
              <a:t>There is the possibility for Member States to request an </a:t>
            </a:r>
            <a:r>
              <a:rPr lang="en-US" sz="1706" kern="1200" dirty="0" err="1" smtClean="0">
                <a:solidFill>
                  <a:schemeClr val="tx1"/>
                </a:solidFill>
                <a:effectLst/>
                <a:latin typeface="+mn-lt"/>
                <a:ea typeface="ＭＳ Ｐゴシック" pitchFamily="84" charset="-128"/>
                <a:cs typeface="ＭＳ Ｐゴシック" pitchFamily="84" charset="-128"/>
              </a:rPr>
              <a:t>authorisation</a:t>
            </a:r>
            <a:r>
              <a:rPr lang="en-US" sz="1706" kern="1200" dirty="0" smtClean="0">
                <a:solidFill>
                  <a:schemeClr val="tx1"/>
                </a:solidFill>
                <a:effectLst/>
                <a:latin typeface="+mn-lt"/>
                <a:ea typeface="ＭＳ Ｐゴシック" pitchFamily="84" charset="-128"/>
                <a:cs typeface="ＭＳ Ｐゴシック" pitchFamily="84" charset="-128"/>
              </a:rPr>
              <a:t> to apply a reduced rate or even an energy tax exemption for electricity supplied to a ship for the purpose of navigation on the basis of Article 19 of the Directive. The procedure is described in this provision.</a:t>
            </a:r>
            <a:endParaRPr lang="en-GB" sz="1706" kern="1200" dirty="0" smtClean="0">
              <a:solidFill>
                <a:schemeClr val="tx1"/>
              </a:solidFill>
              <a:effectLst/>
              <a:latin typeface="+mn-lt"/>
              <a:ea typeface="ＭＳ Ｐゴシック" pitchFamily="84" charset="-128"/>
              <a:cs typeface="ＭＳ Ｐゴシック" pitchFamily="84" charset="-128"/>
            </a:endParaRPr>
          </a:p>
          <a:p>
            <a:pPr marL="0" indent="0">
              <a:buFont typeface="Wingdings" panose="05000000000000000000" pitchFamily="2" charset="2"/>
              <a:buNone/>
            </a:pPr>
            <a:endParaRPr lang="en-GB" sz="1800" b="1" dirty="0" smtClean="0">
              <a:solidFill>
                <a:schemeClr val="tx2"/>
              </a:solidFill>
            </a:endParaRPr>
          </a:p>
          <a:p>
            <a:pPr marL="514350" indent="-514350">
              <a:buFont typeface="Wingdings" panose="05000000000000000000" pitchFamily="2" charset="2"/>
              <a:buChar char="v"/>
            </a:pPr>
            <a:endParaRPr lang="en-GB" sz="1800" b="1" dirty="0" smtClean="0">
              <a:solidFill>
                <a:schemeClr val="tx2"/>
              </a:solidFill>
            </a:endParaRPr>
          </a:p>
          <a:p>
            <a:pPr marL="0" indent="0">
              <a:buFont typeface="Wingdings" panose="05000000000000000000" pitchFamily="2" charset="2"/>
              <a:buNone/>
            </a:pPr>
            <a:r>
              <a:rPr lang="en-GB" sz="1800" b="1" dirty="0" smtClean="0">
                <a:solidFill>
                  <a:schemeClr val="tx2"/>
                </a:solidFill>
              </a:rPr>
              <a:t>4. Legal clarity on varying interpretations: al trips of merchant vessels being part of normal commercial operations should fall under the exemption defined in article 14.1.c </a:t>
            </a:r>
          </a:p>
          <a:p>
            <a:pPr marL="0" indent="0">
              <a:buFont typeface="Wingdings" panose="05000000000000000000" pitchFamily="2" charset="2"/>
              <a:buNone/>
            </a:pPr>
            <a:r>
              <a:rPr lang="en-GB" sz="1706" kern="1200" dirty="0" smtClean="0">
                <a:solidFill>
                  <a:schemeClr val="tx1"/>
                </a:solidFill>
                <a:effectLst/>
                <a:latin typeface="+mn-lt"/>
                <a:ea typeface="ＭＳ Ｐゴシック" pitchFamily="84" charset="-128"/>
                <a:cs typeface="ＭＳ Ｐゴシック" pitchFamily="84" charset="-128"/>
              </a:rPr>
              <a:t>Allow us to mention that we have also been advocating that a revised ETD should provide clarity of interpretation of the exemption in view of varying interpretation due to case law. We advocate that all merchant vessels that are operating for consideration – whether transporting passengers or cargo or travelling to a yard for maintenance or to another country to pick up a charter there - so all trips of merchant vessels part of normal commercial operations should fall under the exemption in article 14.1.c and thus be tax free. Dividing the fuel into part being tax free and the part used for voyages for maintenance or empty voyages, being normal commercial operations, would also be not practically implementable and lead to no sufficient monetary gains to justify it.</a:t>
            </a:r>
            <a:endParaRPr lang="en-GB" sz="1800" b="1" dirty="0" smtClean="0">
              <a:solidFill>
                <a:schemeClr val="tx2"/>
              </a:solidFill>
            </a:endParaRPr>
          </a:p>
          <a:p>
            <a:endParaRPr lang="en-GB" dirty="0"/>
          </a:p>
        </p:txBody>
      </p:sp>
      <p:sp>
        <p:nvSpPr>
          <p:cNvPr id="4" name="Slide Number Placeholder 3"/>
          <p:cNvSpPr>
            <a:spLocks noGrp="1"/>
          </p:cNvSpPr>
          <p:nvPr>
            <p:ph type="sldNum" sz="quarter" idx="10"/>
          </p:nvPr>
        </p:nvSpPr>
        <p:spPr/>
        <p:txBody>
          <a:bodyPr/>
          <a:lstStyle/>
          <a:p>
            <a:pPr>
              <a:defRPr/>
            </a:pPr>
            <a:fld id="{C63EFF39-21A2-4F15-8160-0CA51EA0723E}" type="slidenum">
              <a:rPr lang="fr-FR" smtClean="0"/>
              <a:pPr>
                <a:defRPr/>
              </a:pPr>
              <a:t>4</a:t>
            </a:fld>
            <a:endParaRPr lang="fr-FR" dirty="0"/>
          </a:p>
        </p:txBody>
      </p:sp>
    </p:spTree>
    <p:extLst>
      <p:ext uri="{BB962C8B-B14F-4D97-AF65-F5344CB8AC3E}">
        <p14:creationId xmlns:p14="http://schemas.microsoft.com/office/powerpoint/2010/main" val="1505686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 y="-1"/>
            <a:ext cx="13002684" cy="9752013"/>
          </a:xfrm>
          <a:prstGeom prst="rect">
            <a:avLst/>
          </a:prstGeom>
        </p:spPr>
      </p:pic>
      <p:sp>
        <p:nvSpPr>
          <p:cNvPr id="12" name="Titre 1"/>
          <p:cNvSpPr>
            <a:spLocks noGrp="1"/>
          </p:cNvSpPr>
          <p:nvPr>
            <p:ph type="title" hasCustomPrompt="1"/>
          </p:nvPr>
        </p:nvSpPr>
        <p:spPr>
          <a:xfrm>
            <a:off x="0" y="3725563"/>
            <a:ext cx="13002684" cy="2300886"/>
          </a:xfrm>
          <a:prstGeom prst="rect">
            <a:avLst/>
          </a:prstGeom>
        </p:spPr>
        <p:txBody>
          <a:bodyPr/>
          <a:lstStyle>
            <a:lvl1pPr>
              <a:defRPr sz="6000" b="0">
                <a:solidFill>
                  <a:srgbClr val="005A9B"/>
                </a:solidFill>
                <a:latin typeface="+mn-lt"/>
              </a:defRPr>
            </a:lvl1pPr>
          </a:lstStyle>
          <a:p>
            <a:r>
              <a:rPr lang="nl-BE" dirty="0" smtClean="0"/>
              <a:t>TITLE OF</a:t>
            </a:r>
            <a:br>
              <a:rPr lang="nl-BE" dirty="0" smtClean="0"/>
            </a:br>
            <a:r>
              <a:rPr lang="nl-BE" dirty="0" smtClean="0"/>
              <a:t>THE PRESENTATION</a:t>
            </a:r>
            <a:endParaRPr lang="fr-FR" dirty="0"/>
          </a:p>
        </p:txBody>
      </p:sp>
      <p:sp>
        <p:nvSpPr>
          <p:cNvPr id="43" name="Espace réservé du texte 42"/>
          <p:cNvSpPr>
            <a:spLocks noGrp="1"/>
          </p:cNvSpPr>
          <p:nvPr>
            <p:ph type="body" sz="quarter" idx="10" hasCustomPrompt="1"/>
          </p:nvPr>
        </p:nvSpPr>
        <p:spPr>
          <a:xfrm>
            <a:off x="0" y="5933271"/>
            <a:ext cx="13002683" cy="410287"/>
          </a:xfrm>
          <a:prstGeom prst="rect">
            <a:avLst/>
          </a:prstGeom>
        </p:spPr>
        <p:txBody>
          <a:bodyPr/>
          <a:lstStyle>
            <a:lvl1pPr marL="0" indent="0" algn="ctr">
              <a:buNone/>
              <a:defRPr sz="2000" b="0" i="0">
                <a:solidFill>
                  <a:srgbClr val="595A59"/>
                </a:solidFill>
                <a:latin typeface="Verdana" charset="0"/>
                <a:ea typeface="Verdana" charset="0"/>
                <a:cs typeface="Verdana" charset="0"/>
              </a:defRPr>
            </a:lvl1pPr>
          </a:lstStyle>
          <a:p>
            <a:pPr lvl="0"/>
            <a:r>
              <a:rPr lang="fr-FR" dirty="0" smtClean="0"/>
              <a:t>Place and date</a:t>
            </a:r>
            <a:endParaRPr lang="fr-FR" dirty="0"/>
          </a:p>
        </p:txBody>
      </p:sp>
      <p:sp>
        <p:nvSpPr>
          <p:cNvPr id="45" name="Espace réservé du texte 44"/>
          <p:cNvSpPr>
            <a:spLocks noGrp="1"/>
          </p:cNvSpPr>
          <p:nvPr>
            <p:ph type="body" sz="quarter" idx="11" hasCustomPrompt="1"/>
          </p:nvPr>
        </p:nvSpPr>
        <p:spPr>
          <a:xfrm>
            <a:off x="0" y="6317179"/>
            <a:ext cx="13003213" cy="960698"/>
          </a:xfrm>
          <a:prstGeom prst="rect">
            <a:avLst/>
          </a:prstGeom>
        </p:spPr>
        <p:txBody>
          <a:bodyPr/>
          <a:lstStyle>
            <a:lvl1pPr marL="0" indent="0" algn="ctr">
              <a:buNone/>
              <a:defRPr sz="2000" b="1" i="0">
                <a:solidFill>
                  <a:srgbClr val="595A59"/>
                </a:solidFill>
                <a:latin typeface="Verdana" charset="0"/>
                <a:ea typeface="Verdana" charset="0"/>
                <a:cs typeface="Verdana" charset="0"/>
              </a:defRPr>
            </a:lvl1pPr>
          </a:lstStyle>
          <a:p>
            <a:pPr lvl="0"/>
            <a:r>
              <a:rPr lang="fr-FR" dirty="0" smtClean="0"/>
              <a:t>Name of the </a:t>
            </a:r>
            <a:r>
              <a:rPr lang="fr-FR" dirty="0" err="1" smtClean="0"/>
              <a:t>presentation</a:t>
            </a:r>
            <a:endParaRPr lang="fr-FR" dirty="0"/>
          </a:p>
        </p:txBody>
      </p:sp>
    </p:spTree>
    <p:extLst>
      <p:ext uri="{BB962C8B-B14F-4D97-AF65-F5344CB8AC3E}">
        <p14:creationId xmlns:p14="http://schemas.microsoft.com/office/powerpoint/2010/main" val="2865697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2684" cy="9752013"/>
          </a:xfrm>
          <a:prstGeom prst="rect">
            <a:avLst/>
          </a:prstGeom>
        </p:spPr>
      </p:pic>
      <p:sp>
        <p:nvSpPr>
          <p:cNvPr id="19" name="Espace réservé du texte 18"/>
          <p:cNvSpPr>
            <a:spLocks noGrp="1"/>
          </p:cNvSpPr>
          <p:nvPr>
            <p:ph type="body" sz="quarter" idx="10" hasCustomPrompt="1"/>
          </p:nvPr>
        </p:nvSpPr>
        <p:spPr>
          <a:xfrm>
            <a:off x="2052705" y="3918438"/>
            <a:ext cx="9144032" cy="4105889"/>
          </a:xfrm>
          <a:prstGeom prst="rect">
            <a:avLst/>
          </a:prstGeom>
        </p:spPr>
        <p:txBody>
          <a:bodyPr>
            <a:normAutofit/>
          </a:bodyPr>
          <a:lstStyle>
            <a:lvl1pPr marL="0" indent="0" algn="l">
              <a:buNone/>
              <a:defRPr sz="2300">
                <a:solidFill>
                  <a:schemeClr val="bg1"/>
                </a:solidFill>
                <a:latin typeface="Verdana" charset="0"/>
                <a:ea typeface="Verdana" charset="0"/>
                <a:cs typeface="Verdana" charset="0"/>
              </a:defRPr>
            </a:lvl1pPr>
          </a:lstStyle>
          <a:p>
            <a:pPr lvl="0"/>
            <a:r>
              <a:rPr lang="fr-FR" dirty="0" err="1" smtClean="0"/>
              <a:t>Text</a:t>
            </a:r>
            <a:r>
              <a:rPr lang="fr-FR" dirty="0" smtClean="0"/>
              <a:t> of the </a:t>
            </a:r>
            <a:r>
              <a:rPr lang="fr-FR" dirty="0" err="1" smtClean="0"/>
              <a:t>presentation</a:t>
            </a:r>
            <a:endParaRPr lang="fr-FR" dirty="0"/>
          </a:p>
        </p:txBody>
      </p:sp>
    </p:spTree>
    <p:extLst>
      <p:ext uri="{BB962C8B-B14F-4D97-AF65-F5344CB8AC3E}">
        <p14:creationId xmlns:p14="http://schemas.microsoft.com/office/powerpoint/2010/main" val="6173390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12" name="Espace réservé pour une image  11"/>
          <p:cNvSpPr>
            <a:spLocks noGrp="1"/>
          </p:cNvSpPr>
          <p:nvPr>
            <p:ph type="pic" sz="quarter" idx="12"/>
          </p:nvPr>
        </p:nvSpPr>
        <p:spPr>
          <a:xfrm>
            <a:off x="0" y="0"/>
            <a:ext cx="13003213" cy="9752013"/>
          </a:xfrm>
          <a:prstGeom prst="rect">
            <a:avLst/>
          </a:prstGeom>
        </p:spPr>
        <p:txBody>
          <a:bodyPr/>
          <a:lstStyle/>
          <a:p>
            <a:endParaRPr lang="fr-FR" dirty="0"/>
          </a:p>
        </p:txBody>
      </p:sp>
      <p:sp>
        <p:nvSpPr>
          <p:cNvPr id="8" name="Espace réservé du texte 7"/>
          <p:cNvSpPr>
            <a:spLocks noGrp="1"/>
          </p:cNvSpPr>
          <p:nvPr>
            <p:ph type="body" sz="quarter" idx="10" hasCustomPrompt="1"/>
          </p:nvPr>
        </p:nvSpPr>
        <p:spPr>
          <a:xfrm>
            <a:off x="2407622" y="3581077"/>
            <a:ext cx="2295007" cy="2440570"/>
          </a:xfrm>
          <a:prstGeom prst="rect">
            <a:avLst/>
          </a:prstGeom>
        </p:spPr>
        <p:txBody>
          <a:bodyPr/>
          <a:lstStyle>
            <a:lvl1pPr marL="0" indent="0">
              <a:buNone/>
              <a:defRPr sz="20000">
                <a:solidFill>
                  <a:schemeClr val="bg1"/>
                </a:solidFill>
              </a:defRPr>
            </a:lvl1pPr>
          </a:lstStyle>
          <a:p>
            <a:pPr lvl="0"/>
            <a:r>
              <a:rPr lang="fr-FR" dirty="0" smtClean="0"/>
              <a:t>1</a:t>
            </a:r>
            <a:endParaRPr lang="fr-FR" dirty="0"/>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581077"/>
            <a:ext cx="13003213" cy="3461649"/>
          </a:xfrm>
          <a:prstGeom prst="rect">
            <a:avLst/>
          </a:prstGeom>
        </p:spPr>
      </p:pic>
      <p:sp>
        <p:nvSpPr>
          <p:cNvPr id="10" name="Espace réservé du texte 9"/>
          <p:cNvSpPr>
            <a:spLocks noGrp="1"/>
          </p:cNvSpPr>
          <p:nvPr>
            <p:ph type="body" sz="quarter" idx="11" hasCustomPrompt="1"/>
          </p:nvPr>
        </p:nvSpPr>
        <p:spPr>
          <a:xfrm>
            <a:off x="3844893" y="4627984"/>
            <a:ext cx="7594438" cy="2164702"/>
          </a:xfrm>
          <a:prstGeom prst="rect">
            <a:avLst/>
          </a:prstGeom>
        </p:spPr>
        <p:txBody>
          <a:bodyPr/>
          <a:lstStyle>
            <a:lvl1pPr marL="0" indent="0" algn="ctr">
              <a:buNone/>
              <a:defRPr sz="4000">
                <a:solidFill>
                  <a:schemeClr val="bg1"/>
                </a:solidFill>
              </a:defRPr>
            </a:lvl1pPr>
            <a:lvl2pPr marL="650138" indent="0">
              <a:buNone/>
              <a:defRPr sz="2800"/>
            </a:lvl2pPr>
            <a:lvl3pPr marL="1300277" indent="0">
              <a:buNone/>
              <a:defRPr sz="2800"/>
            </a:lvl3pPr>
            <a:lvl4pPr marL="1950415" indent="0">
              <a:buNone/>
              <a:defRPr sz="2800"/>
            </a:lvl4pPr>
            <a:lvl5pPr marL="2600554" indent="0">
              <a:buNone/>
              <a:defRPr sz="2800"/>
            </a:lvl5pPr>
          </a:lstStyle>
          <a:p>
            <a:pPr lvl="0"/>
            <a:r>
              <a:rPr lang="fr-FR" dirty="0" smtClean="0"/>
              <a:t>TEXT OF THE PRESENTATION</a:t>
            </a:r>
            <a:endParaRPr lang="fr-FR" dirty="0"/>
          </a:p>
        </p:txBody>
      </p:sp>
    </p:spTree>
    <p:extLst>
      <p:ext uri="{BB962C8B-B14F-4D97-AF65-F5344CB8AC3E}">
        <p14:creationId xmlns:p14="http://schemas.microsoft.com/office/powerpoint/2010/main" val="13369487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2684" cy="9752013"/>
          </a:xfrm>
          <a:prstGeom prst="rect">
            <a:avLst/>
          </a:prstGeom>
        </p:spPr>
      </p:pic>
      <p:sp>
        <p:nvSpPr>
          <p:cNvPr id="13" name="Espace réservé du numéro de diapositive 5"/>
          <p:cNvSpPr txBox="1">
            <a:spLocks/>
          </p:cNvSpPr>
          <p:nvPr userDrawn="1"/>
        </p:nvSpPr>
        <p:spPr>
          <a:xfrm>
            <a:off x="11988800" y="9067800"/>
            <a:ext cx="1013884" cy="584200"/>
          </a:xfrm>
          <a:prstGeom prst="rect">
            <a:avLst/>
          </a:prstGeom>
        </p:spPr>
        <p:txBody>
          <a:bodyPr/>
          <a:lstStyle>
            <a:defPPr>
              <a:defRPr lang="fr-FR"/>
            </a:defPPr>
            <a:lvl1pPr algn="l" defTabSz="650138" rtl="0" fontAlgn="base">
              <a:spcBef>
                <a:spcPct val="0"/>
              </a:spcBef>
              <a:spcAft>
                <a:spcPct val="0"/>
              </a:spcAft>
              <a:defRPr sz="2100" kern="1200">
                <a:solidFill>
                  <a:schemeClr val="bg1"/>
                </a:solidFill>
                <a:latin typeface="Verdana" charset="0"/>
                <a:ea typeface="Verdana" charset="0"/>
                <a:cs typeface="Verdana" charset="0"/>
              </a:defRPr>
            </a:lvl1pPr>
            <a:lvl2pPr marL="650138" algn="l" defTabSz="650138" rtl="0" fontAlgn="base">
              <a:spcBef>
                <a:spcPct val="0"/>
              </a:spcBef>
              <a:spcAft>
                <a:spcPct val="0"/>
              </a:spcAft>
              <a:defRPr sz="2844" kern="1200">
                <a:solidFill>
                  <a:schemeClr val="tx1"/>
                </a:solidFill>
                <a:latin typeface="Arial" charset="0"/>
                <a:ea typeface="ＭＳ Ｐゴシック" charset="-128"/>
                <a:cs typeface="ＭＳ Ｐゴシック" charset="-128"/>
              </a:defRPr>
            </a:lvl2pPr>
            <a:lvl3pPr marL="1300277" algn="l" defTabSz="650138" rtl="0" fontAlgn="base">
              <a:spcBef>
                <a:spcPct val="0"/>
              </a:spcBef>
              <a:spcAft>
                <a:spcPct val="0"/>
              </a:spcAft>
              <a:defRPr sz="2844" kern="1200">
                <a:solidFill>
                  <a:schemeClr val="tx1"/>
                </a:solidFill>
                <a:latin typeface="Arial" charset="0"/>
                <a:ea typeface="ＭＳ Ｐゴシック" charset="-128"/>
                <a:cs typeface="ＭＳ Ｐゴシック" charset="-128"/>
              </a:defRPr>
            </a:lvl3pPr>
            <a:lvl4pPr marL="1950415" algn="l" defTabSz="650138" rtl="0" fontAlgn="base">
              <a:spcBef>
                <a:spcPct val="0"/>
              </a:spcBef>
              <a:spcAft>
                <a:spcPct val="0"/>
              </a:spcAft>
              <a:defRPr sz="2844" kern="1200">
                <a:solidFill>
                  <a:schemeClr val="tx1"/>
                </a:solidFill>
                <a:latin typeface="Arial" charset="0"/>
                <a:ea typeface="ＭＳ Ｐゴシック" charset="-128"/>
                <a:cs typeface="ＭＳ Ｐゴシック" charset="-128"/>
              </a:defRPr>
            </a:lvl4pPr>
            <a:lvl5pPr marL="2600554" algn="l" defTabSz="650138" rtl="0" fontAlgn="base">
              <a:spcBef>
                <a:spcPct val="0"/>
              </a:spcBef>
              <a:spcAft>
                <a:spcPct val="0"/>
              </a:spcAft>
              <a:defRPr sz="2844" kern="1200">
                <a:solidFill>
                  <a:schemeClr val="tx1"/>
                </a:solidFill>
                <a:latin typeface="Arial" charset="0"/>
                <a:ea typeface="ＭＳ Ｐゴシック" charset="-128"/>
                <a:cs typeface="ＭＳ Ｐゴシック" charset="-128"/>
              </a:defRPr>
            </a:lvl5pPr>
            <a:lvl6pPr marL="3250692" algn="l" defTabSz="650138" rtl="0" eaLnBrk="1" latinLnBrk="0" hangingPunct="1">
              <a:defRPr sz="2844" kern="1200">
                <a:solidFill>
                  <a:schemeClr val="tx1"/>
                </a:solidFill>
                <a:latin typeface="Arial" charset="0"/>
                <a:ea typeface="ＭＳ Ｐゴシック" charset="-128"/>
                <a:cs typeface="ＭＳ Ｐゴシック" charset="-128"/>
              </a:defRPr>
            </a:lvl6pPr>
            <a:lvl7pPr marL="3900830" algn="l" defTabSz="650138" rtl="0" eaLnBrk="1" latinLnBrk="0" hangingPunct="1">
              <a:defRPr sz="2844" kern="1200">
                <a:solidFill>
                  <a:schemeClr val="tx1"/>
                </a:solidFill>
                <a:latin typeface="Arial" charset="0"/>
                <a:ea typeface="ＭＳ Ｐゴシック" charset="-128"/>
                <a:cs typeface="ＭＳ Ｐゴシック" charset="-128"/>
              </a:defRPr>
            </a:lvl7pPr>
            <a:lvl8pPr marL="4550969" algn="l" defTabSz="650138" rtl="0" eaLnBrk="1" latinLnBrk="0" hangingPunct="1">
              <a:defRPr sz="2844" kern="1200">
                <a:solidFill>
                  <a:schemeClr val="tx1"/>
                </a:solidFill>
                <a:latin typeface="Arial" charset="0"/>
                <a:ea typeface="ＭＳ Ｐゴシック" charset="-128"/>
                <a:cs typeface="ＭＳ Ｐゴシック" charset="-128"/>
              </a:defRPr>
            </a:lvl8pPr>
            <a:lvl9pPr marL="5201107" algn="l" defTabSz="650138" rtl="0" eaLnBrk="1" latinLnBrk="0" hangingPunct="1">
              <a:defRPr sz="2844" kern="1200">
                <a:solidFill>
                  <a:schemeClr val="tx1"/>
                </a:solidFill>
                <a:latin typeface="Arial" charset="0"/>
                <a:ea typeface="ＭＳ Ｐゴシック" charset="-128"/>
                <a:cs typeface="ＭＳ Ｐゴシック" charset="-128"/>
              </a:defRPr>
            </a:lvl9pPr>
          </a:lstStyle>
          <a:p>
            <a:pPr>
              <a:defRPr/>
            </a:pPr>
            <a:fld id="{5330DC5A-5CB6-496D-B389-E491F20C935E}" type="slidenum">
              <a:rPr lang="fr-FR" smtClean="0"/>
              <a:pPr>
                <a:defRPr/>
              </a:pPr>
              <a:t>‹#›</a:t>
            </a:fld>
            <a:endParaRPr lang="fr-FR" dirty="0"/>
          </a:p>
        </p:txBody>
      </p:sp>
      <p:sp>
        <p:nvSpPr>
          <p:cNvPr id="15" name="Espace réservé du texte 14"/>
          <p:cNvSpPr>
            <a:spLocks noGrp="1"/>
          </p:cNvSpPr>
          <p:nvPr>
            <p:ph type="body" sz="quarter" idx="10" hasCustomPrompt="1"/>
          </p:nvPr>
        </p:nvSpPr>
        <p:spPr>
          <a:xfrm>
            <a:off x="2781300" y="2426121"/>
            <a:ext cx="9207500" cy="1287463"/>
          </a:xfrm>
          <a:prstGeom prst="rect">
            <a:avLst/>
          </a:prstGeom>
        </p:spPr>
        <p:txBody>
          <a:bodyPr/>
          <a:lstStyle>
            <a:lvl1pPr marL="0" indent="0">
              <a:buNone/>
              <a:defRPr sz="2800">
                <a:solidFill>
                  <a:srgbClr val="005A9B"/>
                </a:solidFill>
              </a:defRPr>
            </a:lvl1pPr>
          </a:lstStyle>
          <a:p>
            <a:pPr lvl="0"/>
            <a:r>
              <a:rPr lang="fr-FR" dirty="0" err="1" smtClean="0"/>
              <a:t>Text</a:t>
            </a:r>
            <a:r>
              <a:rPr lang="fr-FR" dirty="0" smtClean="0"/>
              <a:t> of the </a:t>
            </a:r>
            <a:r>
              <a:rPr lang="fr-FR" dirty="0" err="1" smtClean="0"/>
              <a:t>presentation</a:t>
            </a:r>
            <a:endParaRPr lang="fr-FR" dirty="0" smtClean="0"/>
          </a:p>
        </p:txBody>
      </p:sp>
      <p:sp>
        <p:nvSpPr>
          <p:cNvPr id="16" name="Espace réservé du texte 14"/>
          <p:cNvSpPr>
            <a:spLocks noGrp="1"/>
          </p:cNvSpPr>
          <p:nvPr>
            <p:ph type="body" sz="quarter" idx="11" hasCustomPrompt="1"/>
          </p:nvPr>
        </p:nvSpPr>
        <p:spPr>
          <a:xfrm>
            <a:off x="2781300" y="4049648"/>
            <a:ext cx="9207500" cy="3862711"/>
          </a:xfrm>
          <a:prstGeom prst="rect">
            <a:avLst/>
          </a:prstGeom>
        </p:spPr>
        <p:txBody>
          <a:bodyPr/>
          <a:lstStyle>
            <a:lvl1pPr marL="457200" indent="-457200">
              <a:buFont typeface="Arial" charset="0"/>
              <a:buChar char="•"/>
              <a:defRPr sz="2800">
                <a:solidFill>
                  <a:srgbClr val="005A9B"/>
                </a:solidFill>
              </a:defRPr>
            </a:lvl1pPr>
          </a:lstStyle>
          <a:p>
            <a:pPr lvl="0"/>
            <a:r>
              <a:rPr lang="fr-FR" dirty="0" err="1" smtClean="0"/>
              <a:t>Text</a:t>
            </a:r>
            <a:r>
              <a:rPr lang="fr-FR" dirty="0" smtClean="0"/>
              <a:t> of the </a:t>
            </a:r>
            <a:r>
              <a:rPr lang="fr-FR" dirty="0" err="1" smtClean="0"/>
              <a:t>presentation</a:t>
            </a:r>
            <a:r>
              <a:rPr lang="fr-FR" dirty="0" smtClean="0"/>
              <a:t>  </a:t>
            </a:r>
          </a:p>
        </p:txBody>
      </p:sp>
      <p:sp>
        <p:nvSpPr>
          <p:cNvPr id="18" name="Espace réservé du texte 17"/>
          <p:cNvSpPr>
            <a:spLocks noGrp="1"/>
          </p:cNvSpPr>
          <p:nvPr>
            <p:ph type="body" sz="quarter" idx="12" hasCustomPrompt="1"/>
          </p:nvPr>
        </p:nvSpPr>
        <p:spPr>
          <a:xfrm>
            <a:off x="1586560" y="9086461"/>
            <a:ext cx="2836150" cy="665552"/>
          </a:xfrm>
          <a:prstGeom prst="rect">
            <a:avLst/>
          </a:prstGeom>
        </p:spPr>
        <p:txBody>
          <a:bodyPr/>
          <a:lstStyle>
            <a:lvl1pPr marL="342900" indent="-342900">
              <a:buSzPct val="99000"/>
              <a:buFont typeface="Arial" charset="0"/>
              <a:buChar char="•"/>
              <a:defRPr sz="2000">
                <a:solidFill>
                  <a:schemeClr val="bg1"/>
                </a:solidFill>
              </a:defRPr>
            </a:lvl1pPr>
          </a:lstStyle>
          <a:p>
            <a:pPr lvl="0"/>
            <a:r>
              <a:rPr lang="fr-FR" dirty="0" smtClean="0"/>
              <a:t>10/09/2017</a:t>
            </a:r>
            <a:endParaRPr lang="fr-FR" dirty="0"/>
          </a:p>
        </p:txBody>
      </p:sp>
      <p:sp>
        <p:nvSpPr>
          <p:cNvPr id="20" name="Espace réservé du texte 19"/>
          <p:cNvSpPr>
            <a:spLocks noGrp="1"/>
          </p:cNvSpPr>
          <p:nvPr>
            <p:ph type="body" sz="quarter" idx="13" hasCustomPrompt="1"/>
          </p:nvPr>
        </p:nvSpPr>
        <p:spPr>
          <a:xfrm>
            <a:off x="18663" y="9086461"/>
            <a:ext cx="1306284" cy="690238"/>
          </a:xfrm>
          <a:prstGeom prst="rect">
            <a:avLst/>
          </a:prstGeom>
        </p:spPr>
        <p:txBody>
          <a:bodyPr/>
          <a:lstStyle>
            <a:lvl1pPr marL="0" indent="0" algn="r">
              <a:buNone/>
              <a:defRPr sz="2000">
                <a:solidFill>
                  <a:schemeClr val="bg1"/>
                </a:solidFill>
              </a:defRPr>
            </a:lvl1pPr>
          </a:lstStyle>
          <a:p>
            <a:pPr lvl="0"/>
            <a:r>
              <a:rPr lang="fr-FR" dirty="0" smtClean="0"/>
              <a:t>ECSA</a:t>
            </a:r>
            <a:endParaRPr lang="fr-FR" dirty="0"/>
          </a:p>
        </p:txBody>
      </p:sp>
    </p:spTree>
    <p:extLst>
      <p:ext uri="{BB962C8B-B14F-4D97-AF65-F5344CB8AC3E}">
        <p14:creationId xmlns:p14="http://schemas.microsoft.com/office/powerpoint/2010/main" val="28213870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581077"/>
            <a:ext cx="13003213" cy="3461649"/>
          </a:xfrm>
          <a:prstGeom prst="rect">
            <a:avLst/>
          </a:prstGeom>
        </p:spPr>
      </p:pic>
      <p:sp>
        <p:nvSpPr>
          <p:cNvPr id="12" name="Espace réservé du texte 11"/>
          <p:cNvSpPr>
            <a:spLocks noGrp="1"/>
          </p:cNvSpPr>
          <p:nvPr>
            <p:ph type="body" sz="quarter" idx="12" hasCustomPrompt="1"/>
          </p:nvPr>
        </p:nvSpPr>
        <p:spPr>
          <a:xfrm>
            <a:off x="2394123" y="3610610"/>
            <a:ext cx="3003551" cy="3359150"/>
          </a:xfrm>
          <a:prstGeom prst="rect">
            <a:avLst/>
          </a:prstGeom>
        </p:spPr>
        <p:txBody>
          <a:bodyPr/>
          <a:lstStyle>
            <a:lvl1pPr marL="0" indent="0">
              <a:buNone/>
              <a:defRPr sz="20000">
                <a:solidFill>
                  <a:schemeClr val="bg1"/>
                </a:solidFill>
              </a:defRPr>
            </a:lvl1pPr>
          </a:lstStyle>
          <a:p>
            <a:pPr lvl="0"/>
            <a:r>
              <a:rPr lang="fr-FR" dirty="0" smtClean="0"/>
              <a:t>2</a:t>
            </a:r>
            <a:endParaRPr lang="fr-FR" dirty="0"/>
          </a:p>
        </p:txBody>
      </p:sp>
      <p:sp>
        <p:nvSpPr>
          <p:cNvPr id="14" name="Espace réservé du texte 13"/>
          <p:cNvSpPr>
            <a:spLocks noGrp="1"/>
          </p:cNvSpPr>
          <p:nvPr>
            <p:ph type="body" sz="quarter" idx="13" hasCustomPrompt="1"/>
          </p:nvPr>
        </p:nvSpPr>
        <p:spPr>
          <a:xfrm>
            <a:off x="3844363" y="4870579"/>
            <a:ext cx="7594967" cy="3790261"/>
          </a:xfrm>
          <a:prstGeom prst="rect">
            <a:avLst/>
          </a:prstGeom>
        </p:spPr>
        <p:txBody>
          <a:bodyPr/>
          <a:lstStyle>
            <a:lvl1pPr marL="0" indent="0" algn="ctr">
              <a:buNone/>
              <a:defRPr sz="4000">
                <a:solidFill>
                  <a:schemeClr val="bg1"/>
                </a:solidFill>
              </a:defRPr>
            </a:lvl1pPr>
          </a:lstStyle>
          <a:p>
            <a:pPr lvl="0"/>
            <a:r>
              <a:rPr lang="fr-FR" dirty="0" smtClean="0"/>
              <a:t>TEXT OF THE PRESENTATION</a:t>
            </a:r>
            <a:endParaRPr lang="fr-FR" dirty="0"/>
          </a:p>
        </p:txBody>
      </p:sp>
    </p:spTree>
    <p:extLst>
      <p:ext uri="{BB962C8B-B14F-4D97-AF65-F5344CB8AC3E}">
        <p14:creationId xmlns:p14="http://schemas.microsoft.com/office/powerpoint/2010/main" val="32566715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22" name="Imag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581077"/>
            <a:ext cx="13003213" cy="3461649"/>
          </a:xfrm>
          <a:prstGeom prst="rect">
            <a:avLst/>
          </a:prstGeom>
        </p:spPr>
      </p:pic>
      <p:sp>
        <p:nvSpPr>
          <p:cNvPr id="17" name="Espace réservé du texte 16"/>
          <p:cNvSpPr>
            <a:spLocks noGrp="1"/>
          </p:cNvSpPr>
          <p:nvPr>
            <p:ph type="body" sz="quarter" idx="12" hasCustomPrompt="1"/>
          </p:nvPr>
        </p:nvSpPr>
        <p:spPr>
          <a:xfrm>
            <a:off x="2407622" y="3641345"/>
            <a:ext cx="3621088" cy="2779713"/>
          </a:xfrm>
          <a:prstGeom prst="rect">
            <a:avLst/>
          </a:prstGeom>
        </p:spPr>
        <p:txBody>
          <a:bodyPr/>
          <a:lstStyle>
            <a:lvl1pPr marL="0" indent="0">
              <a:buNone/>
              <a:defRPr sz="20000">
                <a:solidFill>
                  <a:schemeClr val="bg1"/>
                </a:solidFill>
              </a:defRPr>
            </a:lvl1pPr>
          </a:lstStyle>
          <a:p>
            <a:pPr lvl="0"/>
            <a:r>
              <a:rPr lang="fr-FR" dirty="0" smtClean="0"/>
              <a:t>3</a:t>
            </a:r>
            <a:endParaRPr lang="fr-FR" dirty="0"/>
          </a:p>
        </p:txBody>
      </p:sp>
      <p:sp>
        <p:nvSpPr>
          <p:cNvPr id="19" name="Espace réservé du texte 18"/>
          <p:cNvSpPr>
            <a:spLocks noGrp="1"/>
          </p:cNvSpPr>
          <p:nvPr>
            <p:ph type="body" sz="quarter" idx="13" hasCustomPrompt="1"/>
          </p:nvPr>
        </p:nvSpPr>
        <p:spPr>
          <a:xfrm>
            <a:off x="3844893" y="4718386"/>
            <a:ext cx="7538454" cy="4256087"/>
          </a:xfrm>
          <a:prstGeom prst="rect">
            <a:avLst/>
          </a:prstGeom>
        </p:spPr>
        <p:txBody>
          <a:bodyPr/>
          <a:lstStyle>
            <a:lvl1pPr marL="0" indent="0" algn="ctr">
              <a:buNone/>
              <a:defRPr sz="4000">
                <a:solidFill>
                  <a:schemeClr val="bg1"/>
                </a:solidFill>
              </a:defRPr>
            </a:lvl1pPr>
            <a:lvl2pPr marL="650138" indent="0">
              <a:buNone/>
              <a:defRPr/>
            </a:lvl2pPr>
            <a:lvl3pPr marL="1300277" indent="0">
              <a:buNone/>
              <a:defRPr/>
            </a:lvl3pPr>
            <a:lvl4pPr marL="1950415" indent="0">
              <a:buNone/>
              <a:defRPr/>
            </a:lvl4pPr>
            <a:lvl5pPr marL="2600554" indent="0">
              <a:buNone/>
              <a:defRPr/>
            </a:lvl5pPr>
          </a:lstStyle>
          <a:p>
            <a:pPr lvl="0"/>
            <a:r>
              <a:rPr lang="fr-FR" dirty="0" smtClean="0"/>
              <a:t>TEXT OF THE PRESENTATION</a:t>
            </a:r>
            <a:endParaRPr lang="fr-FR" dirty="0"/>
          </a:p>
        </p:txBody>
      </p:sp>
    </p:spTree>
    <p:extLst>
      <p:ext uri="{BB962C8B-B14F-4D97-AF65-F5344CB8AC3E}">
        <p14:creationId xmlns:p14="http://schemas.microsoft.com/office/powerpoint/2010/main" val="4289758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2684" cy="9752013"/>
          </a:xfrm>
          <a:prstGeom prst="rect">
            <a:avLst/>
          </a:prstGeom>
        </p:spPr>
      </p:pic>
      <p:sp>
        <p:nvSpPr>
          <p:cNvPr id="9" name="Espace réservé du texte 8"/>
          <p:cNvSpPr>
            <a:spLocks noGrp="1"/>
          </p:cNvSpPr>
          <p:nvPr>
            <p:ph type="body" sz="quarter" idx="10" hasCustomPrompt="1"/>
          </p:nvPr>
        </p:nvSpPr>
        <p:spPr>
          <a:xfrm>
            <a:off x="0" y="3097244"/>
            <a:ext cx="13003213" cy="2388378"/>
          </a:xfrm>
          <a:prstGeom prst="rect">
            <a:avLst/>
          </a:prstGeom>
        </p:spPr>
        <p:txBody>
          <a:bodyPr/>
          <a:lstStyle>
            <a:lvl1pPr marL="0" indent="0" algn="ctr">
              <a:buNone/>
              <a:defRPr sz="6000">
                <a:solidFill>
                  <a:srgbClr val="005A9B"/>
                </a:solidFill>
              </a:defRPr>
            </a:lvl1pPr>
            <a:lvl2pPr marL="650138" indent="0" algn="ctr">
              <a:buNone/>
              <a:defRPr sz="6000"/>
            </a:lvl2pPr>
            <a:lvl3pPr marL="1300277" indent="0" algn="ctr">
              <a:buNone/>
              <a:defRPr sz="6000"/>
            </a:lvl3pPr>
            <a:lvl4pPr marL="1950415" indent="0" algn="ctr">
              <a:buNone/>
              <a:defRPr sz="6000"/>
            </a:lvl4pPr>
            <a:lvl5pPr marL="2600554" indent="0" algn="ctr">
              <a:buNone/>
              <a:defRPr sz="6000"/>
            </a:lvl5pPr>
          </a:lstStyle>
          <a:p>
            <a:pPr lvl="0"/>
            <a:r>
              <a:rPr lang="fr-FR" dirty="0" err="1" smtClean="0"/>
              <a:t>Thank</a:t>
            </a:r>
            <a:r>
              <a:rPr lang="fr-FR" dirty="0" smtClean="0"/>
              <a:t> </a:t>
            </a:r>
            <a:r>
              <a:rPr lang="fr-FR" dirty="0" err="1" smtClean="0"/>
              <a:t>you</a:t>
            </a:r>
            <a:r>
              <a:rPr lang="fr-FR" dirty="0" smtClean="0"/>
              <a:t/>
            </a:r>
            <a:br>
              <a:rPr lang="fr-FR" dirty="0" smtClean="0"/>
            </a:br>
            <a:r>
              <a:rPr lang="fr-FR" dirty="0" smtClean="0"/>
              <a:t>for </a:t>
            </a:r>
            <a:r>
              <a:rPr lang="fr-FR" dirty="0" err="1" smtClean="0"/>
              <a:t>your</a:t>
            </a:r>
            <a:r>
              <a:rPr lang="fr-FR" dirty="0" smtClean="0"/>
              <a:t> animation</a:t>
            </a:r>
            <a:endParaRPr lang="fr-FR" dirty="0"/>
          </a:p>
        </p:txBody>
      </p:sp>
      <p:sp>
        <p:nvSpPr>
          <p:cNvPr id="11" name="Espace réservé du texte 10"/>
          <p:cNvSpPr>
            <a:spLocks noGrp="1"/>
          </p:cNvSpPr>
          <p:nvPr>
            <p:ph type="body" sz="quarter" idx="11" hasCustomPrompt="1"/>
          </p:nvPr>
        </p:nvSpPr>
        <p:spPr>
          <a:xfrm>
            <a:off x="-529" y="5690895"/>
            <a:ext cx="13003213" cy="672582"/>
          </a:xfrm>
          <a:prstGeom prst="rect">
            <a:avLst/>
          </a:prstGeom>
        </p:spPr>
        <p:txBody>
          <a:bodyPr/>
          <a:lstStyle>
            <a:lvl1pPr marL="0" indent="0" algn="ctr">
              <a:buNone/>
              <a:defRPr sz="2400">
                <a:solidFill>
                  <a:srgbClr val="595A59"/>
                </a:solidFill>
              </a:defRPr>
            </a:lvl1pPr>
          </a:lstStyle>
          <a:p>
            <a:pPr lvl="0"/>
            <a:r>
              <a:rPr lang="fr-FR" dirty="0" smtClean="0"/>
              <a:t>Name of the </a:t>
            </a:r>
            <a:r>
              <a:rPr lang="fr-FR" dirty="0" err="1" smtClean="0"/>
              <a:t>presenter</a:t>
            </a:r>
            <a:endParaRPr lang="fr-FR" dirty="0"/>
          </a:p>
        </p:txBody>
      </p:sp>
      <p:sp>
        <p:nvSpPr>
          <p:cNvPr id="13" name="Espace réservé du texte 12"/>
          <p:cNvSpPr>
            <a:spLocks noGrp="1"/>
          </p:cNvSpPr>
          <p:nvPr>
            <p:ph type="body" sz="quarter" idx="12" hasCustomPrompt="1"/>
          </p:nvPr>
        </p:nvSpPr>
        <p:spPr>
          <a:xfrm>
            <a:off x="9014083" y="8416925"/>
            <a:ext cx="3283663" cy="689753"/>
          </a:xfrm>
          <a:prstGeom prst="rect">
            <a:avLst/>
          </a:prstGeom>
        </p:spPr>
        <p:txBody>
          <a:bodyPr/>
          <a:lstStyle>
            <a:lvl1pPr>
              <a:defRPr sz="2400">
                <a:solidFill>
                  <a:srgbClr val="005A9B"/>
                </a:solidFill>
              </a:defRPr>
            </a:lvl1pPr>
          </a:lstStyle>
          <a:p>
            <a:pPr lvl="0"/>
            <a:r>
              <a:rPr lang="fr-FR" dirty="0" err="1" smtClean="0"/>
              <a:t>www.ecsa.eu</a:t>
            </a:r>
            <a:endParaRPr lang="fr-FR" dirty="0"/>
          </a:p>
        </p:txBody>
      </p:sp>
      <p:sp>
        <p:nvSpPr>
          <p:cNvPr id="17" name="Espace réservé du texte 16"/>
          <p:cNvSpPr>
            <a:spLocks noGrp="1"/>
          </p:cNvSpPr>
          <p:nvPr>
            <p:ph type="body" sz="quarter" idx="13" hasCustomPrompt="1"/>
          </p:nvPr>
        </p:nvSpPr>
        <p:spPr>
          <a:xfrm>
            <a:off x="6028256" y="8416926"/>
            <a:ext cx="2836009" cy="689752"/>
          </a:xfrm>
          <a:prstGeom prst="rect">
            <a:avLst/>
          </a:prstGeom>
        </p:spPr>
        <p:txBody>
          <a:bodyPr/>
          <a:lstStyle>
            <a:lvl1pPr marL="0" indent="0" algn="r">
              <a:buNone/>
              <a:defRPr sz="2400">
                <a:solidFill>
                  <a:srgbClr val="005A9B"/>
                </a:solidFill>
              </a:defRPr>
            </a:lvl1pPr>
          </a:lstStyle>
          <a:p>
            <a:pPr lvl="0"/>
            <a:r>
              <a:rPr lang="fr-FR" dirty="0" err="1" smtClean="0"/>
              <a:t>mail@ecsa.eu</a:t>
            </a:r>
            <a:endParaRPr lang="fr-FR" dirty="0"/>
          </a:p>
        </p:txBody>
      </p:sp>
    </p:spTree>
    <p:extLst>
      <p:ext uri="{BB962C8B-B14F-4D97-AF65-F5344CB8AC3E}">
        <p14:creationId xmlns:p14="http://schemas.microsoft.com/office/powerpoint/2010/main" val="16009653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195722"/>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4" r:id="rId3"/>
    <p:sldLayoutId id="2147483692" r:id="rId4"/>
    <p:sldLayoutId id="2147483693" r:id="rId5"/>
    <p:sldLayoutId id="2147483689" r:id="rId6"/>
    <p:sldLayoutId id="2147483698" r:id="rId7"/>
  </p:sldLayoutIdLst>
  <p:timing>
    <p:tnLst>
      <p:par>
        <p:cTn id="1" dur="indefinite" restart="never" nodeType="tmRoot"/>
      </p:par>
    </p:tnLst>
  </p:timing>
  <p:hf hdr="0" ftr="0"/>
  <p:txStyles>
    <p:titleStyle>
      <a:lvl1pPr algn="ctr" defTabSz="650138" rtl="0" eaLnBrk="1" latinLnBrk="0" hangingPunct="1">
        <a:spcBef>
          <a:spcPct val="0"/>
        </a:spcBef>
        <a:buNone/>
        <a:defRPr sz="6257" kern="1200">
          <a:solidFill>
            <a:schemeClr val="tx1"/>
          </a:solidFill>
          <a:latin typeface="+mj-lt"/>
          <a:ea typeface="+mj-ea"/>
          <a:cs typeface="+mj-cs"/>
        </a:defRPr>
      </a:lvl1pPr>
    </p:titleStyle>
    <p:bodyStyle>
      <a:lvl1pPr marL="487604" indent="-487604" algn="l" defTabSz="650138" rtl="0" eaLnBrk="1" latinLnBrk="0" hangingPunct="1">
        <a:spcBef>
          <a:spcPct val="20000"/>
        </a:spcBef>
        <a:buFont typeface="Arial"/>
        <a:buChar char="•"/>
        <a:defRPr sz="4550" kern="1200">
          <a:solidFill>
            <a:schemeClr val="tx1"/>
          </a:solidFill>
          <a:latin typeface="+mn-lt"/>
          <a:ea typeface="+mn-ea"/>
          <a:cs typeface="+mn-cs"/>
        </a:defRPr>
      </a:lvl1pPr>
      <a:lvl2pPr marL="1056475" indent="-406337" algn="l" defTabSz="650138" rtl="0" eaLnBrk="1" latinLnBrk="0" hangingPunct="1">
        <a:spcBef>
          <a:spcPct val="20000"/>
        </a:spcBef>
        <a:buFont typeface="Arial"/>
        <a:buChar char="–"/>
        <a:defRPr sz="3982" kern="1200">
          <a:solidFill>
            <a:schemeClr val="tx1"/>
          </a:solidFill>
          <a:latin typeface="+mn-lt"/>
          <a:ea typeface="+mn-ea"/>
          <a:cs typeface="+mn-cs"/>
        </a:defRPr>
      </a:lvl2pPr>
      <a:lvl3pPr marL="1625346" indent="-325069" algn="l" defTabSz="650138" rtl="0" eaLnBrk="1" latinLnBrk="0" hangingPunct="1">
        <a:spcBef>
          <a:spcPct val="20000"/>
        </a:spcBef>
        <a:buFont typeface="Arial"/>
        <a:buChar char="•"/>
        <a:defRPr sz="3413" kern="1200">
          <a:solidFill>
            <a:schemeClr val="tx1"/>
          </a:solidFill>
          <a:latin typeface="+mn-lt"/>
          <a:ea typeface="+mn-ea"/>
          <a:cs typeface="+mn-cs"/>
        </a:defRPr>
      </a:lvl3pPr>
      <a:lvl4pPr marL="2275484" indent="-325069" algn="l" defTabSz="650138" rtl="0" eaLnBrk="1" latinLnBrk="0" hangingPunct="1">
        <a:spcBef>
          <a:spcPct val="20000"/>
        </a:spcBef>
        <a:buFont typeface="Arial"/>
        <a:buChar char="–"/>
        <a:defRPr sz="2844" kern="1200">
          <a:solidFill>
            <a:schemeClr val="tx1"/>
          </a:solidFill>
          <a:latin typeface="+mn-lt"/>
          <a:ea typeface="+mn-ea"/>
          <a:cs typeface="+mn-cs"/>
        </a:defRPr>
      </a:lvl4pPr>
      <a:lvl5pPr marL="2925623" indent="-325069" algn="l" defTabSz="650138" rtl="0" eaLnBrk="1" latinLnBrk="0" hangingPunct="1">
        <a:spcBef>
          <a:spcPct val="20000"/>
        </a:spcBef>
        <a:buFont typeface="Arial"/>
        <a:buChar char="»"/>
        <a:defRPr sz="2844" kern="1200">
          <a:solidFill>
            <a:schemeClr val="tx1"/>
          </a:solidFill>
          <a:latin typeface="+mn-lt"/>
          <a:ea typeface="+mn-ea"/>
          <a:cs typeface="+mn-cs"/>
        </a:defRPr>
      </a:lvl5pPr>
      <a:lvl6pPr marL="3575761" indent="-325069" algn="l" defTabSz="650138" rtl="0" eaLnBrk="1" latinLnBrk="0" hangingPunct="1">
        <a:spcBef>
          <a:spcPct val="20000"/>
        </a:spcBef>
        <a:buFont typeface="Arial"/>
        <a:buChar char="•"/>
        <a:defRPr sz="2844" kern="1200">
          <a:solidFill>
            <a:schemeClr val="tx1"/>
          </a:solidFill>
          <a:latin typeface="+mn-lt"/>
          <a:ea typeface="+mn-ea"/>
          <a:cs typeface="+mn-cs"/>
        </a:defRPr>
      </a:lvl6pPr>
      <a:lvl7pPr marL="4225900" indent="-325069" algn="l" defTabSz="650138" rtl="0" eaLnBrk="1" latinLnBrk="0" hangingPunct="1">
        <a:spcBef>
          <a:spcPct val="20000"/>
        </a:spcBef>
        <a:buFont typeface="Arial"/>
        <a:buChar char="•"/>
        <a:defRPr sz="2844" kern="1200">
          <a:solidFill>
            <a:schemeClr val="tx1"/>
          </a:solidFill>
          <a:latin typeface="+mn-lt"/>
          <a:ea typeface="+mn-ea"/>
          <a:cs typeface="+mn-cs"/>
        </a:defRPr>
      </a:lvl7pPr>
      <a:lvl8pPr marL="4876038" indent="-325069" algn="l" defTabSz="650138" rtl="0" eaLnBrk="1" latinLnBrk="0" hangingPunct="1">
        <a:spcBef>
          <a:spcPct val="20000"/>
        </a:spcBef>
        <a:buFont typeface="Arial"/>
        <a:buChar char="•"/>
        <a:defRPr sz="2844" kern="1200">
          <a:solidFill>
            <a:schemeClr val="tx1"/>
          </a:solidFill>
          <a:latin typeface="+mn-lt"/>
          <a:ea typeface="+mn-ea"/>
          <a:cs typeface="+mn-cs"/>
        </a:defRPr>
      </a:lvl8pPr>
      <a:lvl9pPr marL="5526176" indent="-325069" algn="l" defTabSz="650138"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fr-FR"/>
      </a:defPPr>
      <a:lvl1pPr marL="0" algn="l" defTabSz="650138" rtl="0" eaLnBrk="1" latinLnBrk="0" hangingPunct="1">
        <a:defRPr sz="2560" kern="1200">
          <a:solidFill>
            <a:schemeClr val="tx1"/>
          </a:solidFill>
          <a:latin typeface="+mn-lt"/>
          <a:ea typeface="+mn-ea"/>
          <a:cs typeface="+mn-cs"/>
        </a:defRPr>
      </a:lvl1pPr>
      <a:lvl2pPr marL="650138" algn="l" defTabSz="650138" rtl="0" eaLnBrk="1" latinLnBrk="0" hangingPunct="1">
        <a:defRPr sz="2560" kern="1200">
          <a:solidFill>
            <a:schemeClr val="tx1"/>
          </a:solidFill>
          <a:latin typeface="+mn-lt"/>
          <a:ea typeface="+mn-ea"/>
          <a:cs typeface="+mn-cs"/>
        </a:defRPr>
      </a:lvl2pPr>
      <a:lvl3pPr marL="1300277" algn="l" defTabSz="650138" rtl="0" eaLnBrk="1" latinLnBrk="0" hangingPunct="1">
        <a:defRPr sz="2560" kern="1200">
          <a:solidFill>
            <a:schemeClr val="tx1"/>
          </a:solidFill>
          <a:latin typeface="+mn-lt"/>
          <a:ea typeface="+mn-ea"/>
          <a:cs typeface="+mn-cs"/>
        </a:defRPr>
      </a:lvl3pPr>
      <a:lvl4pPr marL="1950415" algn="l" defTabSz="650138" rtl="0" eaLnBrk="1" latinLnBrk="0" hangingPunct="1">
        <a:defRPr sz="2560" kern="1200">
          <a:solidFill>
            <a:schemeClr val="tx1"/>
          </a:solidFill>
          <a:latin typeface="+mn-lt"/>
          <a:ea typeface="+mn-ea"/>
          <a:cs typeface="+mn-cs"/>
        </a:defRPr>
      </a:lvl4pPr>
      <a:lvl5pPr marL="2600554" algn="l" defTabSz="650138" rtl="0" eaLnBrk="1" latinLnBrk="0" hangingPunct="1">
        <a:defRPr sz="2560" kern="1200">
          <a:solidFill>
            <a:schemeClr val="tx1"/>
          </a:solidFill>
          <a:latin typeface="+mn-lt"/>
          <a:ea typeface="+mn-ea"/>
          <a:cs typeface="+mn-cs"/>
        </a:defRPr>
      </a:lvl5pPr>
      <a:lvl6pPr marL="3250692" algn="l" defTabSz="650138" rtl="0" eaLnBrk="1" latinLnBrk="0" hangingPunct="1">
        <a:defRPr sz="2560" kern="1200">
          <a:solidFill>
            <a:schemeClr val="tx1"/>
          </a:solidFill>
          <a:latin typeface="+mn-lt"/>
          <a:ea typeface="+mn-ea"/>
          <a:cs typeface="+mn-cs"/>
        </a:defRPr>
      </a:lvl6pPr>
      <a:lvl7pPr marL="3900830" algn="l" defTabSz="650138" rtl="0" eaLnBrk="1" latinLnBrk="0" hangingPunct="1">
        <a:defRPr sz="2560" kern="1200">
          <a:solidFill>
            <a:schemeClr val="tx1"/>
          </a:solidFill>
          <a:latin typeface="+mn-lt"/>
          <a:ea typeface="+mn-ea"/>
          <a:cs typeface="+mn-cs"/>
        </a:defRPr>
      </a:lvl7pPr>
      <a:lvl8pPr marL="4550969" algn="l" defTabSz="650138" rtl="0" eaLnBrk="1" latinLnBrk="0" hangingPunct="1">
        <a:defRPr sz="2560" kern="1200">
          <a:solidFill>
            <a:schemeClr val="tx1"/>
          </a:solidFill>
          <a:latin typeface="+mn-lt"/>
          <a:ea typeface="+mn-ea"/>
          <a:cs typeface="+mn-cs"/>
        </a:defRPr>
      </a:lvl8pPr>
      <a:lvl9pPr marL="5201107" algn="l" defTabSz="65013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d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217" y="2515324"/>
            <a:ext cx="11880106" cy="6441586"/>
          </a:xfrm>
        </p:spPr>
        <p:txBody>
          <a:bodyPr/>
          <a:lstStyle/>
          <a:p>
            <a:r>
              <a:rPr lang="fr-FR" sz="2800" b="1" dirty="0" smtClean="0"/>
              <a:t> </a:t>
            </a:r>
            <a:br>
              <a:rPr lang="fr-FR" sz="2800" b="1" dirty="0" smtClean="0"/>
            </a:br>
            <a:r>
              <a:rPr lang="fr-FR" sz="2800" b="1" dirty="0" smtClean="0"/>
              <a:t/>
            </a:r>
            <a:br>
              <a:rPr lang="fr-FR" sz="2800" b="1" dirty="0" smtClean="0"/>
            </a:br>
            <a:r>
              <a:rPr lang="fr-FR" sz="2800" b="1" dirty="0" smtClean="0"/>
              <a:t>ERCST </a:t>
            </a:r>
            <a:r>
              <a:rPr lang="fr-FR" sz="2800" b="1" dirty="0" err="1" smtClean="0"/>
              <a:t>Stakeholder</a:t>
            </a:r>
            <a:r>
              <a:rPr lang="fr-FR" sz="2800" b="1" dirty="0" smtClean="0"/>
              <a:t> </a:t>
            </a:r>
            <a:r>
              <a:rPr lang="fr-FR" sz="2800" b="1" dirty="0" err="1" smtClean="0"/>
              <a:t>event</a:t>
            </a:r>
            <a:r>
              <a:rPr lang="fr-FR" sz="2800" b="1" dirty="0"/>
              <a:t> </a:t>
            </a:r>
            <a:r>
              <a:rPr lang="fr-FR" sz="2800" b="1" dirty="0" smtClean="0"/>
              <a:t>on</a:t>
            </a:r>
            <a:br>
              <a:rPr lang="fr-FR" sz="2800" b="1" dirty="0" smtClean="0"/>
            </a:br>
            <a:r>
              <a:rPr lang="fr-FR" sz="2800" b="1" dirty="0" smtClean="0"/>
              <a:t>the </a:t>
            </a:r>
            <a:r>
              <a:rPr lang="fr-FR" sz="2800" b="1" dirty="0" err="1" smtClean="0"/>
              <a:t>revision</a:t>
            </a:r>
            <a:r>
              <a:rPr lang="fr-FR" sz="2800" b="1" dirty="0" smtClean="0"/>
              <a:t> of the </a:t>
            </a:r>
            <a:r>
              <a:rPr lang="fr-FR" sz="2800" b="1" dirty="0" err="1" smtClean="0"/>
              <a:t>Energy</a:t>
            </a:r>
            <a:r>
              <a:rPr lang="fr-FR" sz="2800" b="1" dirty="0" smtClean="0"/>
              <a:t> Taxation Directive</a:t>
            </a: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smtClean="0"/>
              <a:t>24 </a:t>
            </a:r>
            <a:r>
              <a:rPr lang="en-GB" sz="3200" b="1" dirty="0" smtClean="0"/>
              <a:t>September 2020</a:t>
            </a:r>
            <a:br>
              <a:rPr lang="en-GB" sz="3200" b="1" dirty="0" smtClean="0"/>
            </a:br>
            <a:r>
              <a:rPr lang="en-GB" sz="3200" b="1" dirty="0" smtClean="0"/>
              <a:t/>
            </a:r>
            <a:br>
              <a:rPr lang="en-GB" sz="3200" b="1" dirty="0" smtClean="0"/>
            </a:br>
            <a:r>
              <a:rPr lang="en-GB" sz="3200" b="1" dirty="0" smtClean="0"/>
              <a:t/>
            </a:r>
            <a:br>
              <a:rPr lang="en-GB" sz="3200" b="1" dirty="0" smtClean="0"/>
            </a:br>
            <a:r>
              <a:rPr lang="en-GB" sz="2800" b="1" dirty="0" smtClean="0"/>
              <a:t>Katalin Dobranszky-Bartus</a:t>
            </a:r>
            <a:br>
              <a:rPr lang="en-GB" sz="2800" b="1" dirty="0" smtClean="0"/>
            </a:br>
            <a:r>
              <a:rPr lang="en-GB" sz="2800" b="1" dirty="0" smtClean="0"/>
              <a:t>(katalin.dobranszky@ecsa.eu)</a:t>
            </a:r>
            <a:r>
              <a:rPr lang="en-US" sz="3200" dirty="0"/>
              <a:t/>
            </a:r>
            <a:br>
              <a:rPr lang="en-US" sz="3200" dirty="0"/>
            </a:br>
            <a:endParaRPr lang="fr-FR" sz="3200" dirty="0"/>
          </a:p>
        </p:txBody>
      </p:sp>
    </p:spTree>
    <p:extLst>
      <p:ext uri="{BB962C8B-B14F-4D97-AF65-F5344CB8AC3E}">
        <p14:creationId xmlns:p14="http://schemas.microsoft.com/office/powerpoint/2010/main" val="553944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ext Placeholder 2"/>
          <p:cNvSpPr>
            <a:spLocks noGrp="1"/>
          </p:cNvSpPr>
          <p:nvPr>
            <p:ph type="body" sz="quarter" idx="11"/>
          </p:nvPr>
        </p:nvSpPr>
        <p:spPr/>
        <p:txBody>
          <a:bodyPr/>
          <a:lstStyle/>
          <a:p>
            <a:endParaRPr lang="en-GB"/>
          </a:p>
        </p:txBody>
      </p:sp>
      <p:sp>
        <p:nvSpPr>
          <p:cNvPr id="5" name="Text Placeholder 4"/>
          <p:cNvSpPr>
            <a:spLocks noGrp="1"/>
          </p:cNvSpPr>
          <p:nvPr>
            <p:ph type="body" sz="quarter" idx="13"/>
          </p:nvPr>
        </p:nvSpPr>
        <p:spPr/>
        <p:txBody>
          <a:bodyPr/>
          <a:lstStyle/>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356" y="4399756"/>
            <a:ext cx="952500" cy="952500"/>
          </a:xfrm>
          <a:prstGeom prst="rect">
            <a:avLst/>
          </a:prstGeom>
        </p:spPr>
      </p:pic>
      <p:pic>
        <p:nvPicPr>
          <p:cNvPr id="7" name="Picture 6"/>
          <p:cNvPicPr>
            <a:picLocks noChangeAspect="1"/>
          </p:cNvPicPr>
          <p:nvPr/>
        </p:nvPicPr>
        <p:blipFill>
          <a:blip r:embed="rId4"/>
          <a:stretch>
            <a:fillRect/>
          </a:stretch>
        </p:blipFill>
        <p:spPr>
          <a:xfrm>
            <a:off x="544770" y="149447"/>
            <a:ext cx="12115315" cy="8500618"/>
          </a:xfrm>
          <a:prstGeom prst="rect">
            <a:avLst/>
          </a:prstGeom>
        </p:spPr>
      </p:pic>
    </p:spTree>
    <p:extLst>
      <p:ext uri="{BB962C8B-B14F-4D97-AF65-F5344CB8AC3E}">
        <p14:creationId xmlns:p14="http://schemas.microsoft.com/office/powerpoint/2010/main" val="800332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24946" y="3884530"/>
            <a:ext cx="10797775" cy="1119512"/>
          </a:xfrm>
        </p:spPr>
        <p:txBody>
          <a:bodyPr/>
          <a:lstStyle/>
          <a:p>
            <a:pPr algn="ctr"/>
            <a:r>
              <a:rPr lang="nl-NL" sz="3200" b="1" dirty="0" err="1"/>
              <a:t>Choice</a:t>
            </a:r>
            <a:r>
              <a:rPr lang="nl-NL" sz="3200" b="1" dirty="0"/>
              <a:t> and </a:t>
            </a:r>
            <a:r>
              <a:rPr lang="nl-NL" sz="3200" b="1" dirty="0" err="1"/>
              <a:t>calibration</a:t>
            </a:r>
            <a:r>
              <a:rPr lang="nl-NL" sz="3200" b="1" dirty="0"/>
              <a:t> of </a:t>
            </a:r>
            <a:r>
              <a:rPr lang="nl-NL" sz="3200" b="1" dirty="0" err="1" smtClean="0">
                <a:solidFill>
                  <a:srgbClr val="FF0000"/>
                </a:solidFill>
              </a:rPr>
              <a:t>the</a:t>
            </a:r>
            <a:r>
              <a:rPr lang="nl-NL" sz="3200" b="1" dirty="0" smtClean="0">
                <a:solidFill>
                  <a:srgbClr val="FF0000"/>
                </a:solidFill>
              </a:rPr>
              <a:t> right tools</a:t>
            </a:r>
            <a:r>
              <a:rPr lang="nl-NL" sz="3200" b="1" dirty="0" smtClean="0"/>
              <a:t> </a:t>
            </a:r>
            <a:r>
              <a:rPr lang="nl-NL" sz="3200" b="1" dirty="0" smtClean="0"/>
              <a:t>is </a:t>
            </a:r>
            <a:r>
              <a:rPr lang="nl-NL" sz="3200" b="1" dirty="0" err="1" smtClean="0"/>
              <a:t>key</a:t>
            </a:r>
            <a:r>
              <a:rPr lang="nl-NL" sz="3200" b="1" dirty="0" smtClean="0"/>
              <a:t> </a:t>
            </a:r>
            <a:endParaRPr lang="en-GB" sz="3200" b="1" dirty="0"/>
          </a:p>
        </p:txBody>
      </p:sp>
      <p:sp>
        <p:nvSpPr>
          <p:cNvPr id="5" name="Text Placeholder 4"/>
          <p:cNvSpPr>
            <a:spLocks noGrp="1"/>
          </p:cNvSpPr>
          <p:nvPr>
            <p:ph type="body" sz="quarter" idx="13"/>
          </p:nvPr>
        </p:nvSpPr>
        <p:spPr/>
        <p:txBody>
          <a:bodyPr/>
          <a:lstStyle/>
          <a:p>
            <a:endParaRPr lang="en-GB"/>
          </a:p>
        </p:txBody>
      </p:sp>
      <p:sp>
        <p:nvSpPr>
          <p:cNvPr id="9" name="TextBox 8"/>
          <p:cNvSpPr txBox="1"/>
          <p:nvPr/>
        </p:nvSpPr>
        <p:spPr>
          <a:xfrm>
            <a:off x="6407019" y="1325568"/>
            <a:ext cx="365806" cy="707886"/>
          </a:xfrm>
          <a:prstGeom prst="rect">
            <a:avLst/>
          </a:prstGeom>
        </p:spPr>
        <p:txBody>
          <a:bodyPr wrap="none" rtlCol="0">
            <a:spAutoFit/>
          </a:bodyPr>
          <a:lstStyle/>
          <a:p>
            <a:pPr algn="ctr" fontAlgn="auto">
              <a:spcAft>
                <a:spcPts val="0"/>
              </a:spcAft>
            </a:pPr>
            <a:r>
              <a:rPr lang="nl-NL" sz="4000" dirty="0" smtClean="0">
                <a:solidFill>
                  <a:srgbClr val="595A59"/>
                </a:solidFill>
                <a:latin typeface="+mn-lt"/>
              </a:rPr>
              <a:t> </a:t>
            </a:r>
            <a:endParaRPr lang="en-GB" sz="4000" b="0" dirty="0" smtClean="0">
              <a:solidFill>
                <a:srgbClr val="595A59"/>
              </a:solidFill>
              <a:latin typeface="+mn-lt"/>
            </a:endParaRPr>
          </a:p>
        </p:txBody>
      </p:sp>
      <p:sp>
        <p:nvSpPr>
          <p:cNvPr id="3" name="Rectangle 2"/>
          <p:cNvSpPr/>
          <p:nvPr/>
        </p:nvSpPr>
        <p:spPr>
          <a:xfrm>
            <a:off x="1324947" y="5782298"/>
            <a:ext cx="10797774" cy="1405385"/>
          </a:xfrm>
          <a:prstGeom prst="rect">
            <a:avLst/>
          </a:prstGeom>
        </p:spPr>
        <p:txBody>
          <a:bodyPr wrap="square">
            <a:spAutoFit/>
          </a:bodyPr>
          <a:lstStyle/>
          <a:p>
            <a:pPr marL="285750" indent="-285750">
              <a:buFont typeface="Wingdings" panose="05000000000000000000" pitchFamily="2" charset="2"/>
              <a:buChar char="v"/>
            </a:pPr>
            <a:r>
              <a:rPr lang="en-GB" b="1" dirty="0" smtClean="0"/>
              <a:t> T</a:t>
            </a:r>
            <a:r>
              <a:rPr lang="en-GB" b="1" dirty="0" smtClean="0"/>
              <a:t>he Energy Taxation Directive has the potential to support a technology neutral approach and thus to encourage towards transition</a:t>
            </a:r>
            <a:endParaRPr lang="en-GB" dirty="0"/>
          </a:p>
        </p:txBody>
      </p:sp>
      <p:sp>
        <p:nvSpPr>
          <p:cNvPr id="4" name="Rectangle 3"/>
          <p:cNvSpPr/>
          <p:nvPr/>
        </p:nvSpPr>
        <p:spPr>
          <a:xfrm>
            <a:off x="1237158" y="1159065"/>
            <a:ext cx="10737128" cy="1244700"/>
          </a:xfrm>
          <a:prstGeom prst="rect">
            <a:avLst/>
          </a:prstGeom>
        </p:spPr>
        <p:txBody>
          <a:bodyPr wrap="square">
            <a:spAutoFit/>
          </a:bodyPr>
          <a:lstStyle/>
          <a:p>
            <a:pPr marL="285750" indent="-285750">
              <a:buFont typeface="Wingdings" panose="05000000000000000000" pitchFamily="2" charset="2"/>
              <a:buChar char="v"/>
            </a:pPr>
            <a:endParaRPr lang="en-US" sz="1800" dirty="0"/>
          </a:p>
          <a:p>
            <a:pPr marL="285750" indent="-285750">
              <a:buFont typeface="Wingdings" panose="05000000000000000000" pitchFamily="2" charset="2"/>
              <a:buChar char="v"/>
            </a:pPr>
            <a:r>
              <a:rPr lang="en-US" b="1" dirty="0"/>
              <a:t> </a:t>
            </a:r>
            <a:r>
              <a:rPr lang="en-GB" b="1" dirty="0"/>
              <a:t>The European shipping industry is dedicated to be at the heart of the green future </a:t>
            </a:r>
          </a:p>
        </p:txBody>
      </p:sp>
    </p:spTree>
    <p:extLst>
      <p:ext uri="{BB962C8B-B14F-4D97-AF65-F5344CB8AC3E}">
        <p14:creationId xmlns:p14="http://schemas.microsoft.com/office/powerpoint/2010/main" val="2628191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1025" y="559999"/>
            <a:ext cx="10797775" cy="1119512"/>
          </a:xfrm>
        </p:spPr>
        <p:txBody>
          <a:bodyPr/>
          <a:lstStyle/>
          <a:p>
            <a:pPr algn="ctr"/>
            <a:r>
              <a:rPr lang="nl-NL" sz="3200" b="1" dirty="0" err="1" smtClean="0">
                <a:solidFill>
                  <a:schemeClr val="tx2"/>
                </a:solidFill>
              </a:rPr>
              <a:t>Key</a:t>
            </a:r>
            <a:r>
              <a:rPr lang="nl-NL" sz="3200" b="1" dirty="0" smtClean="0">
                <a:solidFill>
                  <a:schemeClr val="tx2"/>
                </a:solidFill>
              </a:rPr>
              <a:t> points</a:t>
            </a:r>
            <a:endParaRPr lang="en-GB" sz="3200" b="1" dirty="0">
              <a:solidFill>
                <a:schemeClr val="tx2"/>
              </a:solidFill>
            </a:endParaRPr>
          </a:p>
        </p:txBody>
      </p:sp>
      <p:sp>
        <p:nvSpPr>
          <p:cNvPr id="5" name="Text Placeholder 4"/>
          <p:cNvSpPr>
            <a:spLocks noGrp="1"/>
          </p:cNvSpPr>
          <p:nvPr>
            <p:ph type="body" sz="quarter" idx="13"/>
          </p:nvPr>
        </p:nvSpPr>
        <p:spPr/>
        <p:txBody>
          <a:bodyPr/>
          <a:lstStyle/>
          <a:p>
            <a:endParaRPr lang="en-GB"/>
          </a:p>
        </p:txBody>
      </p:sp>
      <p:sp>
        <p:nvSpPr>
          <p:cNvPr id="9" name="TextBox 8"/>
          <p:cNvSpPr txBox="1"/>
          <p:nvPr/>
        </p:nvSpPr>
        <p:spPr>
          <a:xfrm>
            <a:off x="6407019" y="1325568"/>
            <a:ext cx="365806" cy="707886"/>
          </a:xfrm>
          <a:prstGeom prst="rect">
            <a:avLst/>
          </a:prstGeom>
        </p:spPr>
        <p:txBody>
          <a:bodyPr wrap="none" rtlCol="0">
            <a:spAutoFit/>
          </a:bodyPr>
          <a:lstStyle/>
          <a:p>
            <a:pPr algn="ctr" fontAlgn="auto">
              <a:spcAft>
                <a:spcPts val="0"/>
              </a:spcAft>
            </a:pPr>
            <a:r>
              <a:rPr lang="nl-NL" sz="4000" dirty="0" smtClean="0">
                <a:solidFill>
                  <a:srgbClr val="595A59"/>
                </a:solidFill>
                <a:latin typeface="+mn-lt"/>
              </a:rPr>
              <a:t> </a:t>
            </a:r>
            <a:endParaRPr lang="en-GB" sz="4000" b="0" dirty="0" smtClean="0">
              <a:solidFill>
                <a:srgbClr val="595A59"/>
              </a:solidFill>
              <a:latin typeface="+mn-lt"/>
            </a:endParaRPr>
          </a:p>
        </p:txBody>
      </p:sp>
      <p:sp>
        <p:nvSpPr>
          <p:cNvPr id="3" name="Rectangle 2"/>
          <p:cNvSpPr/>
          <p:nvPr/>
        </p:nvSpPr>
        <p:spPr>
          <a:xfrm>
            <a:off x="465220" y="1940768"/>
            <a:ext cx="12272211" cy="5262979"/>
          </a:xfrm>
          <a:prstGeom prst="rect">
            <a:avLst/>
          </a:prstGeom>
        </p:spPr>
        <p:txBody>
          <a:bodyPr wrap="square">
            <a:spAutoFit/>
          </a:bodyPr>
          <a:lstStyle/>
          <a:p>
            <a:pPr marL="514350" indent="-514350">
              <a:buFont typeface="Wingdings" panose="05000000000000000000" pitchFamily="2" charset="2"/>
              <a:buChar char="v"/>
            </a:pPr>
            <a:r>
              <a:rPr lang="en-GB" sz="2400" b="1" dirty="0" smtClean="0">
                <a:solidFill>
                  <a:schemeClr val="tx2"/>
                </a:solidFill>
              </a:rPr>
              <a:t>International legal context and global competitiveness: </a:t>
            </a:r>
            <a:r>
              <a:rPr lang="en-GB" sz="2400" b="1" dirty="0">
                <a:solidFill>
                  <a:schemeClr val="tx2"/>
                </a:solidFill>
              </a:rPr>
              <a:t>t</a:t>
            </a:r>
            <a:r>
              <a:rPr lang="en-GB" sz="2400" b="1" dirty="0" smtClean="0">
                <a:solidFill>
                  <a:schemeClr val="tx2"/>
                </a:solidFill>
              </a:rPr>
              <a:t>he arguments for  the exemption for fuel for navigation under article 14.1.c remain valid</a:t>
            </a:r>
          </a:p>
          <a:p>
            <a:pPr marL="514350" indent="-514350">
              <a:buFont typeface="Wingdings" panose="05000000000000000000" pitchFamily="2" charset="2"/>
              <a:buChar char="v"/>
            </a:pPr>
            <a:endParaRPr lang="en-GB" sz="2400" b="1" dirty="0">
              <a:solidFill>
                <a:schemeClr val="tx2"/>
              </a:solidFill>
            </a:endParaRPr>
          </a:p>
          <a:p>
            <a:pPr marL="514350" indent="-514350">
              <a:buFont typeface="Wingdings" panose="05000000000000000000" pitchFamily="2" charset="2"/>
              <a:buChar char="v"/>
            </a:pPr>
            <a:r>
              <a:rPr lang="en-GB" sz="2400" b="1" dirty="0" smtClean="0">
                <a:solidFill>
                  <a:schemeClr val="tx2"/>
                </a:solidFill>
              </a:rPr>
              <a:t>Removing the disincentive for the greener option of using shore-side electricity: a mandatory tax exemption would facilitate ships to significantly reduce CO2 and other air </a:t>
            </a:r>
            <a:r>
              <a:rPr lang="en-GB" sz="2400" b="1" dirty="0" err="1" smtClean="0">
                <a:solidFill>
                  <a:schemeClr val="tx2"/>
                </a:solidFill>
              </a:rPr>
              <a:t>emmissions</a:t>
            </a:r>
            <a:r>
              <a:rPr lang="en-GB" sz="2400" b="1" dirty="0" smtClean="0">
                <a:solidFill>
                  <a:schemeClr val="tx2"/>
                </a:solidFill>
              </a:rPr>
              <a:t> as well as noise while in port</a:t>
            </a:r>
          </a:p>
          <a:p>
            <a:pPr marL="514350" indent="-514350">
              <a:buFont typeface="Wingdings" panose="05000000000000000000" pitchFamily="2" charset="2"/>
              <a:buChar char="v"/>
            </a:pPr>
            <a:endParaRPr lang="en-GB" sz="2400" b="1" dirty="0">
              <a:solidFill>
                <a:schemeClr val="tx2"/>
              </a:solidFill>
            </a:endParaRPr>
          </a:p>
          <a:p>
            <a:pPr marL="514350" indent="-514350">
              <a:buFont typeface="Wingdings" panose="05000000000000000000" pitchFamily="2" charset="2"/>
              <a:buChar char="v"/>
            </a:pPr>
            <a:r>
              <a:rPr lang="en-GB" sz="2400" b="1" dirty="0" smtClean="0">
                <a:solidFill>
                  <a:schemeClr val="tx2"/>
                </a:solidFill>
              </a:rPr>
              <a:t>Electricity supplied to the ship as alternative fuel or as electricity:  energy supplied to sea-going vessels enabling operation should be subject  to the same tax treatment </a:t>
            </a:r>
          </a:p>
          <a:p>
            <a:pPr marL="514350" indent="-514350">
              <a:buFont typeface="Wingdings" panose="05000000000000000000" pitchFamily="2" charset="2"/>
              <a:buChar char="v"/>
            </a:pPr>
            <a:endParaRPr lang="en-GB" sz="2400" b="1" dirty="0">
              <a:solidFill>
                <a:schemeClr val="tx2"/>
              </a:solidFill>
            </a:endParaRPr>
          </a:p>
          <a:p>
            <a:pPr marL="514350" indent="-514350">
              <a:buFont typeface="Wingdings" panose="05000000000000000000" pitchFamily="2" charset="2"/>
              <a:buChar char="v"/>
            </a:pPr>
            <a:r>
              <a:rPr lang="en-GB" sz="2400" b="1" dirty="0" smtClean="0">
                <a:solidFill>
                  <a:schemeClr val="tx2"/>
                </a:solidFill>
              </a:rPr>
              <a:t>Legal clarity on varying interpretations: al trips of merchant vessels being part of normal commercial operations should fall under the exemption defined in </a:t>
            </a:r>
            <a:r>
              <a:rPr lang="en-GB" sz="2400" b="1" dirty="0">
                <a:solidFill>
                  <a:schemeClr val="tx2"/>
                </a:solidFill>
              </a:rPr>
              <a:t>article 14.1.c </a:t>
            </a:r>
            <a:endParaRPr lang="en-GB" sz="2400" b="1" dirty="0" smtClean="0">
              <a:solidFill>
                <a:schemeClr val="tx2"/>
              </a:solidFill>
            </a:endParaRPr>
          </a:p>
        </p:txBody>
      </p:sp>
    </p:spTree>
    <p:extLst>
      <p:ext uri="{BB962C8B-B14F-4D97-AF65-F5344CB8AC3E}">
        <p14:creationId xmlns:p14="http://schemas.microsoft.com/office/powerpoint/2010/main" val="524682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algn="ctr" fontAlgn="auto">
          <a:spcAft>
            <a:spcPts val="0"/>
          </a:spcAft>
          <a:defRPr sz="4000" b="0" dirty="0" smtClean="0">
            <a:solidFill>
              <a:srgbClr val="595A59"/>
            </a:solidFill>
            <a:latin typeface="+mn-lt"/>
          </a:defRPr>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11961</TotalTime>
  <Words>2046</Words>
  <Application>Microsoft Office PowerPoint</Application>
  <PresentationFormat>Custom</PresentationFormat>
  <Paragraphs>72</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ＭＳ Ｐゴシック</vt:lpstr>
      <vt:lpstr>Arial</vt:lpstr>
      <vt:lpstr>Calibri</vt:lpstr>
      <vt:lpstr>Verdana</vt:lpstr>
      <vt:lpstr>Wingdings</vt:lpstr>
      <vt:lpstr>Thème Office</vt:lpstr>
      <vt:lpstr>   ERCST Stakeholder event on the revision of the Energy Taxation Directive   24 September 2020   Katalin Dobranszky-Bartus (katalin.dobranszky@ecsa.eu)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SEMINAIRE D’INITIATION AUX TECHNIQUES DE COMMUNITY MANAGEMENT</dc:title>
  <dc:creator>François Charles</dc:creator>
  <cp:lastModifiedBy>Katalin Dobranszky</cp:lastModifiedBy>
  <cp:revision>757</cp:revision>
  <cp:lastPrinted>2018-01-18T07:53:51Z</cp:lastPrinted>
  <dcterms:created xsi:type="dcterms:W3CDTF">2013-05-26T11:47:03Z</dcterms:created>
  <dcterms:modified xsi:type="dcterms:W3CDTF">2020-09-23T20:36:12Z</dcterms:modified>
</cp:coreProperties>
</file>