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  <p:sldMasterId id="2147483651" r:id="rId5"/>
    <p:sldMasterId id="2147483652" r:id="rId6"/>
  </p:sldMasterIdLst>
  <p:notesMasterIdLst>
    <p:notesMasterId r:id="rId12"/>
  </p:notesMasterIdLst>
  <p:handoutMasterIdLst>
    <p:handoutMasterId r:id="rId13"/>
  </p:handoutMasterIdLst>
  <p:sldIdLst>
    <p:sldId id="256" r:id="rId7"/>
    <p:sldId id="269" r:id="rId8"/>
    <p:sldId id="275" r:id="rId9"/>
    <p:sldId id="283" r:id="rId10"/>
    <p:sldId id="268" r:id="rId11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5F5F5F"/>
    <a:srgbClr val="777777"/>
    <a:srgbClr val="808080"/>
    <a:srgbClr val="1960AB"/>
    <a:srgbClr val="FFFFFF"/>
    <a:srgbClr val="6C547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AC6F8A-23AC-4E3A-B35E-DC0D2088F955}" v="231" dt="2020-09-03T09:14:03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2517" autoAdjust="0"/>
  </p:normalViewPr>
  <p:slideViewPr>
    <p:cSldViewPr>
      <p:cViewPr varScale="1">
        <p:scale>
          <a:sx n="118" d="100"/>
          <a:sy n="118" d="100"/>
        </p:scale>
        <p:origin x="240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4008" y="12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410" y="9559222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14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3" rIns="99048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496888" y="401638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496888" y="9529763"/>
            <a:ext cx="61055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90538" y="153988"/>
            <a:ext cx="6103937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defRPr sz="1200">
                <a:cs typeface="Arial" charset="0"/>
              </a:defRPr>
            </a:lvl1pPr>
          </a:lstStyle>
          <a:p>
            <a:r>
              <a:rPr lang="en-GB"/>
              <a:t>Presentation title</a:t>
            </a:r>
          </a:p>
        </p:txBody>
      </p:sp>
      <p:pic>
        <p:nvPicPr>
          <p:cNvPr id="8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9529763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26696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Presentation title</a:t>
            </a:r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82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0" y="1265238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112" name="Picture 40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4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00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258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553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54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79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447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87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18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484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205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510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315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756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2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e-DE"/>
          </a:p>
        </p:txBody>
      </p:sp>
      <p:sp>
        <p:nvSpPr>
          <p:cNvPr id="1597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endParaRPr lang="de-DE"/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9755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757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38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7926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96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01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331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83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7272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78856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1298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1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57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0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0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78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45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519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" name="Picture 42" descr="unfccc-letter-es-e-header"/>
          <p:cNvPicPr preferRelativeResize="0"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258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25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2592" name="Picture 16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fontAlgn="base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873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nfccc.int/process/the-paris-agreement/cooperative-implement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5" Type="http://schemas.openxmlformats.org/officeDocument/2006/relationships/hyperlink" Target="mailto:condolences@unfccc.int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0653" y="1844824"/>
            <a:ext cx="7881937" cy="1584176"/>
          </a:xfrm>
        </p:spPr>
        <p:txBody>
          <a:bodyPr/>
          <a:lstStyle/>
          <a:p>
            <a:r>
              <a:rPr lang="en-US" dirty="0"/>
              <a:t>Implementing CDM activity transition 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ERCST call 3 September 2020</a:t>
            </a:r>
          </a:p>
          <a:p>
            <a:r>
              <a:rPr lang="de-DE" dirty="0"/>
              <a:t>Amy Merrill Steen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1D845-D476-4A03-9B3B-76ACAAEB2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Purpose of this 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C53B5-FA5C-4162-921F-E46A796E1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836712"/>
            <a:ext cx="8136904" cy="5184576"/>
          </a:xfrm>
        </p:spPr>
        <p:txBody>
          <a:bodyPr/>
          <a:lstStyle/>
          <a:p>
            <a:r>
              <a:rPr lang="en-US" sz="2000" dirty="0"/>
              <a:t>Purpose</a:t>
            </a:r>
          </a:p>
          <a:p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To provide </a:t>
            </a:r>
            <a:r>
              <a:rPr lang="en-US" sz="2000" b="1" dirty="0">
                <a:solidFill>
                  <a:schemeClr val="tx2"/>
                </a:solidFill>
              </a:rPr>
              <a:t>some reflections</a:t>
            </a:r>
            <a:r>
              <a:rPr lang="en-US" sz="2000" dirty="0"/>
              <a:t> on implementing transition of CDM activities to the Article 6.4 mechanism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/>
              <a:t>Caveats  </a:t>
            </a:r>
          </a:p>
          <a:p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2"/>
                </a:solidFill>
              </a:rPr>
              <a:t>Chatham House Rule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General presentation, focused on </a:t>
            </a:r>
            <a:r>
              <a:rPr lang="en-US" sz="2000" b="1" dirty="0">
                <a:solidFill>
                  <a:schemeClr val="tx2"/>
                </a:solidFill>
              </a:rPr>
              <a:t>practicalities</a:t>
            </a:r>
            <a:r>
              <a:rPr lang="en-US" sz="2000" dirty="0"/>
              <a:t> and not focused on addressing positions/interests of Parties and groups</a:t>
            </a:r>
          </a:p>
          <a:p>
            <a:pPr marL="271462" lvl="1" indent="0">
              <a:buNone/>
            </a:pPr>
            <a:r>
              <a:rPr lang="en-US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Presentation uses </a:t>
            </a:r>
            <a:r>
              <a:rPr lang="en-US" sz="2000" b="1" dirty="0">
                <a:solidFill>
                  <a:schemeClr val="tx2"/>
                </a:solidFill>
              </a:rPr>
              <a:t>version 3 6.4 Presidency text </a:t>
            </a:r>
            <a:r>
              <a:rPr lang="en-US" sz="2000" dirty="0"/>
              <a:t>- noting it is not agreed - version 2 6.4 Presidency text is similar in many respects in relation to CDM activity transition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334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C83E8-B465-4C92-A51C-08E85114A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450379"/>
            <a:ext cx="7869238" cy="314325"/>
          </a:xfrm>
        </p:spPr>
        <p:txBody>
          <a:bodyPr/>
          <a:lstStyle/>
          <a:p>
            <a:r>
              <a:rPr lang="en-US" sz="2400" b="1" dirty="0"/>
              <a:t>Implementation of CDM activity transition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1AF5B-FD67-41EC-A8B8-9559D3250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256584"/>
          </a:xfrm>
        </p:spPr>
        <p:txBody>
          <a:bodyPr/>
          <a:lstStyle/>
          <a:p>
            <a:pPr marL="0" indent="0">
              <a:buNone/>
            </a:pPr>
            <a:r>
              <a:rPr lang="en-US" sz="1800" i="1" dirty="0"/>
              <a:t>CDM activity transition: the handover of eligible activities from CDM under Kyoto Protocol to the 6.4 mechanism under Paris Agreement</a:t>
            </a:r>
            <a:r>
              <a:rPr lang="en-US" sz="1800" b="1" i="1" dirty="0"/>
              <a:t>. </a:t>
            </a:r>
            <a:r>
              <a:rPr lang="en-US" sz="1800" i="1" dirty="0"/>
              <a:t>Does not cover all CDM activities, does not relate to all 6.4 activities…</a:t>
            </a:r>
            <a:endParaRPr lang="en-US" sz="1800" dirty="0"/>
          </a:p>
          <a:p>
            <a:r>
              <a:rPr lang="en-US" sz="1800" b="1" dirty="0">
                <a:solidFill>
                  <a:schemeClr val="tx2"/>
                </a:solidFill>
              </a:rPr>
              <a:t>Conditions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</a:rPr>
              <a:t>Approval by the host Party </a:t>
            </a:r>
            <a:r>
              <a:rPr lang="en-US" sz="1600" dirty="0"/>
              <a:t>– the host Party has a CHOICE whether to approve transition – likely base decision depending on its intended engagement in 6.4 – and in deciding what it will allow to transition – could be activity by activity basis, or by activity type/region/scale/</a:t>
            </a:r>
            <a:r>
              <a:rPr lang="en-US" sz="1600" dirty="0" err="1"/>
              <a:t>etc</a:t>
            </a:r>
            <a:r>
              <a:rPr lang="en-US" sz="1600" dirty="0"/>
              <a:t>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</a:rPr>
              <a:t>Compliance with the RMP for 6.4 </a:t>
            </a:r>
            <a:r>
              <a:rPr lang="en-US" sz="1600" dirty="0"/>
              <a:t>– the activity will become a “full” 6.4 activity (but see paragraph 73) </a:t>
            </a:r>
            <a:r>
              <a:rPr lang="en-US" sz="1600" b="1" dirty="0">
                <a:solidFill>
                  <a:schemeClr val="tx2"/>
                </a:solidFill>
              </a:rPr>
              <a:t> </a:t>
            </a:r>
            <a:endParaRPr lang="en-US" sz="2000" b="1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2"/>
                </a:solidFill>
              </a:rPr>
              <a:t>Process </a:t>
            </a:r>
            <a:r>
              <a:rPr lang="en-US" sz="1800" dirty="0"/>
              <a:t>(paras 73 and 74)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Has a </a:t>
            </a:r>
            <a:r>
              <a:rPr lang="en-US" sz="1600" b="1" dirty="0">
                <a:solidFill>
                  <a:schemeClr val="tx2"/>
                </a:solidFill>
              </a:rPr>
              <a:t>deadline</a:t>
            </a:r>
            <a:r>
              <a:rPr lang="en-US" sz="1600" dirty="0"/>
              <a:t> (31 December 2023 (as at Madrid, foresaw a three year period)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Addresses the </a:t>
            </a:r>
            <a:r>
              <a:rPr lang="en-US" sz="1600" b="1" dirty="0">
                <a:solidFill>
                  <a:schemeClr val="tx2"/>
                </a:solidFill>
              </a:rPr>
              <a:t>crediting basis </a:t>
            </a:r>
            <a:r>
              <a:rPr lang="en-US" sz="1600" dirty="0"/>
              <a:t>(switch of methodology from CDM to 6.4 – 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Addresses the </a:t>
            </a:r>
            <a:r>
              <a:rPr lang="en-US" sz="1600" b="1" dirty="0">
                <a:solidFill>
                  <a:schemeClr val="tx2"/>
                </a:solidFill>
              </a:rPr>
              <a:t>issuance basis </a:t>
            </a:r>
            <a:r>
              <a:rPr lang="en-US" sz="1600" dirty="0"/>
              <a:t>for transitioned activities (6.4 ERs from 1 January 2021)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Provides for faster transition for small scale and POA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Further work on the transition still with SBSTA in version 3 of Presidency text…</a:t>
            </a:r>
          </a:p>
        </p:txBody>
      </p:sp>
    </p:spTree>
    <p:extLst>
      <p:ext uri="{BB962C8B-B14F-4D97-AF65-F5344CB8AC3E}">
        <p14:creationId xmlns:p14="http://schemas.microsoft.com/office/powerpoint/2010/main" val="51531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EA11E94-3982-4EC5-BA4B-79576956F27B}"/>
              </a:ext>
            </a:extLst>
          </p:cNvPr>
          <p:cNvCxnSpPr/>
          <p:nvPr/>
        </p:nvCxnSpPr>
        <p:spPr bwMode="auto">
          <a:xfrm>
            <a:off x="3563888" y="825005"/>
            <a:ext cx="0" cy="3605862"/>
          </a:xfrm>
          <a:prstGeom prst="line">
            <a:avLst/>
          </a:prstGeom>
          <a:solidFill>
            <a:schemeClr val="accent1"/>
          </a:solidFill>
          <a:ln w="539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5682088-8787-4669-9C30-5F16B635EFA2}"/>
              </a:ext>
            </a:extLst>
          </p:cNvPr>
          <p:cNvCxnSpPr/>
          <p:nvPr/>
        </p:nvCxnSpPr>
        <p:spPr bwMode="auto">
          <a:xfrm>
            <a:off x="4602284" y="825005"/>
            <a:ext cx="1" cy="3605862"/>
          </a:xfrm>
          <a:prstGeom prst="line">
            <a:avLst/>
          </a:prstGeom>
          <a:solidFill>
            <a:schemeClr val="accent1"/>
          </a:solidFill>
          <a:ln w="539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E1C83E8-B465-4C92-A51C-08E85114A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58" y="544160"/>
            <a:ext cx="8573420" cy="144054"/>
          </a:xfrm>
        </p:spPr>
        <p:txBody>
          <a:bodyPr/>
          <a:lstStyle/>
          <a:p>
            <a:r>
              <a:rPr lang="en-US" sz="2400" b="1" dirty="0"/>
              <a:t>Crediting periods and the transition period </a:t>
            </a:r>
            <a:r>
              <a:rPr lang="en-US" sz="1000" b="1" dirty="0"/>
              <a:t>(para 73 version 3 Presidency Text)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021193-0507-4226-B0CA-85591B4A7401}"/>
              </a:ext>
            </a:extLst>
          </p:cNvPr>
          <p:cNvSpPr/>
          <p:nvPr/>
        </p:nvSpPr>
        <p:spPr bwMode="auto">
          <a:xfrm>
            <a:off x="1495637" y="812902"/>
            <a:ext cx="2629039" cy="4253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CDM – A c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rediting period of ten years, non-renewable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C3831D0-3951-4DD9-8640-4B44D321C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999" y="1710192"/>
            <a:ext cx="1881108" cy="50601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ED721F5-4C7D-4354-8904-D9F2173EE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327" y="1710192"/>
            <a:ext cx="1482472" cy="50601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A75184C-EBBF-4F23-9538-1F85DAA01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67" y="1710344"/>
            <a:ext cx="1482472" cy="50601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26732EA-9731-46B6-B5A1-60030B7A7E13}"/>
              </a:ext>
            </a:extLst>
          </p:cNvPr>
          <p:cNvSpPr txBox="1"/>
          <p:nvPr/>
        </p:nvSpPr>
        <p:spPr>
          <a:xfrm>
            <a:off x="909379" y="1694802"/>
            <a:ext cx="3600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CDM - A crediting period of seven years renewable twice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DC27D6-6405-4009-B6BA-A892ABEDABAE}"/>
              </a:ext>
            </a:extLst>
          </p:cNvPr>
          <p:cNvCxnSpPr/>
          <p:nvPr/>
        </p:nvCxnSpPr>
        <p:spPr bwMode="auto">
          <a:xfrm flipV="1">
            <a:off x="3058799" y="2265649"/>
            <a:ext cx="0" cy="9402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1D7B503-088A-4055-A3FF-EBE5BB774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899" y="2126538"/>
            <a:ext cx="158510" cy="102421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38B0539-D8E6-4EBE-AD71-62BDF09596F5}"/>
              </a:ext>
            </a:extLst>
          </p:cNvPr>
          <p:cNvSpPr txBox="1"/>
          <p:nvPr/>
        </p:nvSpPr>
        <p:spPr>
          <a:xfrm>
            <a:off x="1683509" y="2246232"/>
            <a:ext cx="13446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Revalidation of the baseline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20EBD6-AD23-4C44-831C-619687592BB7}"/>
              </a:ext>
            </a:extLst>
          </p:cNvPr>
          <p:cNvSpPr txBox="1"/>
          <p:nvPr/>
        </p:nvSpPr>
        <p:spPr>
          <a:xfrm>
            <a:off x="3515893" y="3994670"/>
            <a:ext cx="111646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Transition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Period  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B7545F5-7BB0-402B-AD5B-D93E25CD4353}"/>
              </a:ext>
            </a:extLst>
          </p:cNvPr>
          <p:cNvCxnSpPr/>
          <p:nvPr/>
        </p:nvCxnSpPr>
        <p:spPr bwMode="auto">
          <a:xfrm>
            <a:off x="3088286" y="2780928"/>
            <a:ext cx="1881108" cy="0"/>
          </a:xfrm>
          <a:prstGeom prst="line">
            <a:avLst/>
          </a:prstGeom>
          <a:solidFill>
            <a:schemeClr val="accent1"/>
          </a:solidFill>
          <a:ln w="698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5A15363-F7AD-4E02-A35A-BE14FCD36190}"/>
              </a:ext>
            </a:extLst>
          </p:cNvPr>
          <p:cNvSpPr txBox="1"/>
          <p:nvPr/>
        </p:nvSpPr>
        <p:spPr>
          <a:xfrm>
            <a:off x="3117774" y="2744280"/>
            <a:ext cx="1851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B0F0"/>
                </a:solidFill>
              </a:rPr>
              <a:t>Methodology and baseline are applied  </a:t>
            </a:r>
            <a:r>
              <a:rPr lang="en-US" sz="1200" dirty="0"/>
              <a:t>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336569B-473E-4DFD-91C2-E5169E80DF87}"/>
              </a:ext>
            </a:extLst>
          </p:cNvPr>
          <p:cNvSpPr txBox="1"/>
          <p:nvPr/>
        </p:nvSpPr>
        <p:spPr>
          <a:xfrm>
            <a:off x="5411861" y="807482"/>
            <a:ext cx="3078857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Version 3, 6.4 Presidency text para 73 (b)</a:t>
            </a:r>
          </a:p>
          <a:p>
            <a:r>
              <a:rPr lang="en-US" i="1" dirty="0"/>
              <a:t>Continue to apply CDM methodology to the EARLIER of end of crediting period or transition completion date, after which apply 6.4 methodology.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4FED63-3C36-4DE7-BACC-539B2FAA366F}"/>
              </a:ext>
            </a:extLst>
          </p:cNvPr>
          <p:cNvSpPr txBox="1"/>
          <p:nvPr/>
        </p:nvSpPr>
        <p:spPr>
          <a:xfrm>
            <a:off x="3987611" y="4469169"/>
            <a:ext cx="12871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31/12/2023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FB605A2-12E9-4696-B712-4F27A948F2A5}"/>
              </a:ext>
            </a:extLst>
          </p:cNvPr>
          <p:cNvCxnSpPr>
            <a:cxnSpLocks/>
            <a:stCxn id="48" idx="1"/>
          </p:cNvCxnSpPr>
          <p:nvPr/>
        </p:nvCxnSpPr>
        <p:spPr bwMode="auto">
          <a:xfrm flipH="1" flipV="1">
            <a:off x="4994182" y="2118139"/>
            <a:ext cx="417679" cy="11469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7DC771B-1556-4F06-B5F9-B8FE63B203BC}"/>
              </a:ext>
            </a:extLst>
          </p:cNvPr>
          <p:cNvCxnSpPr>
            <a:stCxn id="48" idx="1"/>
          </p:cNvCxnSpPr>
          <p:nvPr/>
        </p:nvCxnSpPr>
        <p:spPr bwMode="auto">
          <a:xfrm flipH="1">
            <a:off x="4651861" y="3265081"/>
            <a:ext cx="760000" cy="4732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C69B5F3-F5FF-47FB-8DF2-EEF19D7B7222}"/>
              </a:ext>
            </a:extLst>
          </p:cNvPr>
          <p:cNvSpPr txBox="1"/>
          <p:nvPr/>
        </p:nvSpPr>
        <p:spPr>
          <a:xfrm>
            <a:off x="5411861" y="2872666"/>
            <a:ext cx="284535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73(b) that transitioned activities moved to 6.4 methodologies by the end of the transition period. </a:t>
            </a:r>
          </a:p>
        </p:txBody>
      </p:sp>
      <p:sp>
        <p:nvSpPr>
          <p:cNvPr id="49" name="Left Brace 48">
            <a:extLst>
              <a:ext uri="{FF2B5EF4-FFF2-40B4-BE49-F238E27FC236}">
                <a16:creationId xmlns:a16="http://schemas.microsoft.com/office/drawing/2014/main" id="{FB8495F5-1907-488C-B14D-1057DB73BA4D}"/>
              </a:ext>
            </a:extLst>
          </p:cNvPr>
          <p:cNvSpPr/>
          <p:nvPr/>
        </p:nvSpPr>
        <p:spPr bwMode="auto">
          <a:xfrm rot="16200000">
            <a:off x="3546243" y="4296229"/>
            <a:ext cx="643254" cy="1476505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33369B8-FF0C-4871-ADF4-4D13E615F078}"/>
              </a:ext>
            </a:extLst>
          </p:cNvPr>
          <p:cNvSpPr txBox="1"/>
          <p:nvPr/>
        </p:nvSpPr>
        <p:spPr>
          <a:xfrm>
            <a:off x="5519551" y="4186073"/>
            <a:ext cx="28987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Version 3, 6.4 Presidency text, para 73 (c) 6.4 ERs issued for emission reductions achieved after 31 December 2020.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C3F4BBD-8A4A-46DC-A483-1B0861F1B954}"/>
              </a:ext>
            </a:extLst>
          </p:cNvPr>
          <p:cNvCxnSpPr>
            <a:endCxn id="49" idx="1"/>
          </p:cNvCxnSpPr>
          <p:nvPr/>
        </p:nvCxnSpPr>
        <p:spPr bwMode="auto">
          <a:xfrm flipH="1">
            <a:off x="3867871" y="4682401"/>
            <a:ext cx="1678289" cy="6737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9" name="Picture 68">
            <a:extLst>
              <a:ext uri="{FF2B5EF4-FFF2-40B4-BE49-F238E27FC236}">
                <a16:creationId xmlns:a16="http://schemas.microsoft.com/office/drawing/2014/main" id="{45CFB523-42FE-466E-AA7D-9D249DF71F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1598" y="1302540"/>
            <a:ext cx="2713941" cy="94773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668CD5B3-479B-4404-AE1B-FFD36A7D2349}"/>
              </a:ext>
            </a:extLst>
          </p:cNvPr>
          <p:cNvSpPr txBox="1"/>
          <p:nvPr/>
        </p:nvSpPr>
        <p:spPr>
          <a:xfrm>
            <a:off x="1419733" y="1417803"/>
            <a:ext cx="2775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F0"/>
                </a:solidFill>
              </a:rPr>
              <a:t>Methodology and baseline are applied 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8EDE89C-8A1C-43B3-B6B8-F43DE348D137}"/>
              </a:ext>
            </a:extLst>
          </p:cNvPr>
          <p:cNvCxnSpPr>
            <a:cxnSpLocks/>
            <a:stCxn id="48" idx="1"/>
            <a:endCxn id="4" idx="3"/>
          </p:cNvCxnSpPr>
          <p:nvPr/>
        </p:nvCxnSpPr>
        <p:spPr bwMode="auto">
          <a:xfrm flipH="1" flipV="1">
            <a:off x="4124676" y="1025587"/>
            <a:ext cx="1287185" cy="22394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3FDDDF0C-12C8-432A-AF36-80EE37351800}"/>
              </a:ext>
            </a:extLst>
          </p:cNvPr>
          <p:cNvSpPr/>
          <p:nvPr/>
        </p:nvSpPr>
        <p:spPr bwMode="auto">
          <a:xfrm>
            <a:off x="3515893" y="5630379"/>
            <a:ext cx="4974825" cy="4213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6.4 - Paragraphs 31(f), 53,54 Crediting periods for 6.4 activities – do not start before 2020, renewals etc. </a:t>
            </a:r>
          </a:p>
        </p:txBody>
      </p:sp>
    </p:spTree>
    <p:extLst>
      <p:ext uri="{BB962C8B-B14F-4D97-AF65-F5344CB8AC3E}">
        <p14:creationId xmlns:p14="http://schemas.microsoft.com/office/powerpoint/2010/main" val="412603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205038"/>
            <a:ext cx="8784977" cy="730249"/>
          </a:xfrm>
        </p:spPr>
        <p:txBody>
          <a:bodyPr/>
          <a:lstStyle/>
          <a:p>
            <a:r>
              <a:rPr lang="de-DE" sz="2000" dirty="0"/>
              <a:t>The cooperative implementation webpage:</a:t>
            </a:r>
            <a:br>
              <a:rPr lang="de-DE" sz="2000" dirty="0"/>
            </a:br>
            <a:r>
              <a:rPr lang="de-DE" sz="2000" dirty="0">
                <a:hlinkClick r:id="rId3"/>
              </a:rPr>
              <a:t>https://unfccc.int/process/the-paris-agreement/cooperative-implementation</a:t>
            </a:r>
            <a:br>
              <a:rPr lang="de-DE" sz="2000" dirty="0"/>
            </a:br>
            <a:endParaRPr lang="de-DE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39525E-73CF-42ED-A284-F78418C1D0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2775" b="26774"/>
          <a:stretch/>
        </p:blipFill>
        <p:spPr>
          <a:xfrm>
            <a:off x="5292080" y="3429000"/>
            <a:ext cx="3136431" cy="2016224"/>
          </a:xfrm>
          <a:prstGeom prst="rect">
            <a:avLst/>
          </a:prstGeom>
        </p:spPr>
      </p:pic>
      <p:sp>
        <p:nvSpPr>
          <p:cNvPr id="161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In remembrance of Mr Rajesh Sethi</a:t>
            </a:r>
          </a:p>
          <a:p>
            <a:r>
              <a:rPr lang="de-DE" dirty="0">
                <a:hlinkClick r:id="rId5"/>
              </a:rPr>
              <a:t>condolences@unfccc.int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5775330"/>
      </p:ext>
    </p:extLst>
  </p:cSld>
  <p:clrMapOvr>
    <a:masterClrMapping/>
  </p:clrMapOvr>
</p:sld>
</file>

<file path=ppt/theme/theme1.xml><?xml version="1.0" encoding="utf-8"?>
<a:theme xmlns:a="http://schemas.openxmlformats.org/drawingml/2006/main" name=" UNFCCC PowerPoint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FB7D729065347B070178D832B8AFD" ma:contentTypeVersion="13" ma:contentTypeDescription="Create a new document." ma:contentTypeScope="" ma:versionID="a943b35ba305cdc4b5a0cd6513411ed7">
  <xsd:schema xmlns:xsd="http://www.w3.org/2001/XMLSchema" xmlns:xs="http://www.w3.org/2001/XMLSchema" xmlns:p="http://schemas.microsoft.com/office/2006/metadata/properties" xmlns:ns3="d51b9139-623a-4f88-aa00-837ed8ae6948" xmlns:ns4="b02ce08a-42f1-4a25-9214-d58ae9d2239a" targetNamespace="http://schemas.microsoft.com/office/2006/metadata/properties" ma:root="true" ma:fieldsID="30d93456cf150b995439d519055a8a60" ns3:_="" ns4:_="">
    <xsd:import namespace="d51b9139-623a-4f88-aa00-837ed8ae6948"/>
    <xsd:import namespace="b02ce08a-42f1-4a25-9214-d58ae9d223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1b9139-623a-4f88-aa00-837ed8ae694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ce08a-42f1-4a25-9214-d58ae9d223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7CCB6D-3F00-4EBA-845A-5E3005824F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C4F8F3-0B0C-402B-A9A4-FD295043984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b02ce08a-42f1-4a25-9214-d58ae9d2239a"/>
    <ds:schemaRef ds:uri="http://schemas.openxmlformats.org/package/2006/metadata/core-properties"/>
    <ds:schemaRef ds:uri="d51b9139-623a-4f88-aa00-837ed8ae694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E1DE18-3B77-4135-94CE-33D2376802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1b9139-623a-4f88-aa00-837ed8ae6948"/>
    <ds:schemaRef ds:uri="b02ce08a-42f1-4a25-9214-d58ae9d223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473</Words>
  <Application>Microsoft Macintosh PowerPoint</Application>
  <PresentationFormat>On-screen Show (4:3)</PresentationFormat>
  <Paragraphs>45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 UNFCCC PowerPoint</vt:lpstr>
      <vt:lpstr>UNFCCC quote</vt:lpstr>
      <vt:lpstr>UNFCCC_Master 70pt title</vt:lpstr>
      <vt:lpstr>Implementing CDM activity transition </vt:lpstr>
      <vt:lpstr>Purpose of this presentation </vt:lpstr>
      <vt:lpstr>Implementation of CDM activity transition </vt:lpstr>
      <vt:lpstr>Crediting periods and the transition period (para 73 version 3 Presidency Text) </vt:lpstr>
      <vt:lpstr>The cooperative implementation webpage: https://unfccc.int/process/the-paris-agreement/cooperative-implementation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2020-02-19T09:51:33Z</dcterms:created>
  <dcterms:modified xsi:type="dcterms:W3CDTF">2020-09-03T09:58:12Z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0x010100ED7FB7D729065347B070178D832B8AFD</vt:lpwstr>
  </property>
</Properties>
</file>