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9" r:id="rId2"/>
    <p:sldId id="338" r:id="rId3"/>
    <p:sldId id="420" r:id="rId4"/>
    <p:sldId id="411" r:id="rId5"/>
    <p:sldId id="413" r:id="rId6"/>
    <p:sldId id="421" r:id="rId7"/>
    <p:sldId id="422" r:id="rId8"/>
    <p:sldId id="423" r:id="rId9"/>
    <p:sldId id="414" r:id="rId10"/>
    <p:sldId id="415" r:id="rId11"/>
    <p:sldId id="407" r:id="rId12"/>
    <p:sldId id="409" r:id="rId13"/>
    <p:sldId id="418" r:id="rId14"/>
    <p:sldId id="4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Cosbey" initials="AC" lastIdx="19" clrIdx="0">
    <p:extLst/>
  </p:cmAuthor>
  <p:cmAuthor id="2" name="Michael Mehling" initials="MM" lastIdx="1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8"/>
    <p:restoredTop sz="79020"/>
  </p:normalViewPr>
  <p:slideViewPr>
    <p:cSldViewPr snapToGrid="0" snapToObjects="1">
      <p:cViewPr>
        <p:scale>
          <a:sx n="108" d="100"/>
          <a:sy n="108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18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AD1CA6B-F26F-1B43-AF77-C4F0A3ED7A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6F68A1-C323-B647-940D-18B257F373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8EA5-3B57-EB45-AB9E-A048054F959C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D1A8AC-4164-0C43-926E-505BC0BDC3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11FF39F-F0D0-014E-AAE5-B4774C48F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93CC9-238D-3A4D-96C0-6A460E557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5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A37D-2FDE-F047-A814-B89AF3CAA999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819B1-5A62-8942-A1A9-7C81B8FCF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0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323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23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3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39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454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5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04722" y="1246798"/>
            <a:ext cx="11616345" cy="523409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it-IT" b="1" dirty="0">
                <a:latin typeface="Open Sans"/>
                <a:cs typeface="Open Sans"/>
              </a:rPr>
              <a:t>Text (</a:t>
            </a:r>
            <a:r>
              <a:rPr lang="it-IT" b="1" dirty="0" err="1">
                <a:latin typeface="Open Sans"/>
                <a:cs typeface="Open Sans"/>
              </a:rPr>
              <a:t>title</a:t>
            </a:r>
            <a:r>
              <a:rPr lang="it-IT" b="1" dirty="0">
                <a:latin typeface="Open Sans"/>
                <a:cs typeface="Open San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800" dirty="0">
                <a:latin typeface="Open Sans"/>
                <a:cs typeface="Open Sans"/>
              </a:rPr>
              <a:t>Text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</a:t>
            </a: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63609" y="420625"/>
            <a:ext cx="10935855" cy="530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1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>
              <a:defRPr lang="en-GB" sz="105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1E641C7-CC69-6945-A1AC-1FF05AD96B6F}"/>
              </a:ext>
            </a:extLst>
          </p:cNvPr>
          <p:cNvCxnSpPr>
            <a:cxnSpLocks/>
          </p:cNvCxnSpPr>
          <p:nvPr userDrawn="1"/>
        </p:nvCxnSpPr>
        <p:spPr>
          <a:xfrm>
            <a:off x="12135497" y="0"/>
            <a:ext cx="0" cy="685800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027964-0995-8F43-9E2B-8D42B3704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645" y="27832"/>
            <a:ext cx="1913263" cy="107105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7204E7F-823B-6242-BF5D-893F8B1E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11586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F26FC048-DF4E-0746-B313-543F0DD72F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158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432" y="4310142"/>
            <a:ext cx="10515600" cy="468103"/>
          </a:xfrm>
          <a:prstGeom prst="rect">
            <a:avLst/>
          </a:prstGeom>
        </p:spPr>
        <p:txBody>
          <a:bodyPr/>
          <a:lstStyle>
            <a:lvl1pPr>
              <a:defRPr lang="en-GB" sz="18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Name(s) of presenters</a:t>
            </a:r>
            <a:r>
              <a:rPr lang="en-US" b="0" dirty="0"/>
              <a:t>, affiliation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432" y="3132712"/>
            <a:ext cx="10911367" cy="380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rgbClr val="1F6BA7"/>
                </a:solidFill>
                <a:latin typeface="Cambria" panose="02040503050406030204" pitchFamily="18" charset="0"/>
                <a:ea typeface="+mn-ea"/>
                <a:cs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Subtitle – location,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2432" y="2323677"/>
            <a:ext cx="10911367" cy="714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lang="en-GB" sz="24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Main title</a:t>
            </a:r>
          </a:p>
        </p:txBody>
      </p:sp>
      <p:cxnSp>
        <p:nvCxnSpPr>
          <p:cNvPr id="12" name="Connettore 1 15"/>
          <p:cNvCxnSpPr>
            <a:cxnSpLocks/>
          </p:cNvCxnSpPr>
          <p:nvPr userDrawn="1"/>
        </p:nvCxnSpPr>
        <p:spPr>
          <a:xfrm>
            <a:off x="442432" y="5942730"/>
            <a:ext cx="11565954" cy="0"/>
          </a:xfrm>
          <a:prstGeom prst="line">
            <a:avLst/>
          </a:prstGeom>
          <a:ln w="6350" cmpd="sng">
            <a:solidFill>
              <a:srgbClr val="1F497D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59217" y="655227"/>
            <a:ext cx="3188315" cy="271462"/>
          </a:xfrm>
          <a:prstGeom prst="rect">
            <a:avLst/>
          </a:prstGeom>
        </p:spPr>
        <p:txBody>
          <a:bodyPr/>
          <a:lstStyle>
            <a:lvl1pPr>
              <a:defRPr lang="en-US" sz="1600" b="1" kern="1200" dirty="0" smtClean="0">
                <a:solidFill>
                  <a:prstClr val="white"/>
                </a:solidFill>
                <a:latin typeface="Open Sans"/>
                <a:ea typeface="+mn-ea"/>
                <a:cs typeface="Open San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Immagin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1119" y="386816"/>
            <a:ext cx="4606591" cy="714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38A5C0-9CAE-D448-9A43-C65D1B01E4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793" y="5338161"/>
            <a:ext cx="2478779" cy="13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309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48DBD6C-32A7-3F44-A2EB-469D7D3C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B8AB5F-426D-FC43-A1CE-4A8228FF0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4AE1AC-505D-D244-BF59-1FF84006F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1556B6-3911-514A-A2D3-508B453B6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FC081-57EB-A143-A1A7-1FC603BAE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C048-DF4E-0746-B313-543F0DD72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3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D2C9BC-2C6A-4244-998F-180C3DF2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32" y="4222438"/>
            <a:ext cx="10515600" cy="963337"/>
          </a:xfrm>
        </p:spPr>
        <p:txBody>
          <a:bodyPr>
            <a:normAutofit/>
          </a:bodyPr>
          <a:lstStyle/>
          <a:p>
            <a:r>
              <a:rPr lang="en-US" dirty="0"/>
              <a:t>Andrei Marcu, </a:t>
            </a:r>
            <a:r>
              <a:rPr lang="en-US" b="0" dirty="0" smtClean="0"/>
              <a:t>ERCST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Jean-Yves Caneill, </a:t>
            </a:r>
            <a:r>
              <a:rPr lang="en-US" b="0" dirty="0" smtClean="0"/>
              <a:t>ERCST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Domien Vangenechten, </a:t>
            </a:r>
            <a:r>
              <a:rPr lang="en-US" b="0" dirty="0" smtClean="0"/>
              <a:t>ERCST</a:t>
            </a:r>
            <a:endParaRPr lang="en-US" b="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484248" y="1614266"/>
            <a:ext cx="9473784" cy="1708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b="1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4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1E6BA7"/>
                </a:solidFill>
                <a:latin typeface="Cambria Math" charset="0"/>
                <a:ea typeface="Cambria Math" charset="0"/>
              </a:rPr>
              <a:t>The EU ETS in the Commission’s </a:t>
            </a:r>
            <a:br>
              <a:rPr lang="en-US" dirty="0" smtClean="0">
                <a:solidFill>
                  <a:srgbClr val="1E6BA7"/>
                </a:solidFill>
                <a:latin typeface="Cambria Math" charset="0"/>
                <a:ea typeface="Cambria Math" charset="0"/>
              </a:rPr>
            </a:br>
            <a:r>
              <a:rPr lang="en-US" dirty="0" smtClean="0">
                <a:solidFill>
                  <a:srgbClr val="1E6BA7"/>
                </a:solidFill>
                <a:latin typeface="Cambria Math" charset="0"/>
                <a:ea typeface="Cambria Math" charset="0"/>
              </a:rPr>
              <a:t>2030 Climate Target Plan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Webinar</a:t>
            </a:r>
          </a:p>
          <a:p>
            <a:pPr algn="ctr"/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This meeting is under Chatham House Rules</a:t>
            </a:r>
          </a:p>
          <a:p>
            <a:pPr algn="ctr"/>
            <a:r>
              <a:rPr lang="en-US" sz="2800" dirty="0" smtClean="0">
                <a:latin typeface="Cambria Math" charset="0"/>
                <a:ea typeface="Cambria Math" charset="0"/>
              </a:rPr>
              <a:t>September 29, 2020</a:t>
            </a:r>
            <a:endParaRPr lang="en-US" sz="2800" dirty="0">
              <a:latin typeface="Cambria Math" charset="0"/>
              <a:ea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59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b="1" dirty="0" smtClean="0"/>
              <a:t>Problem definition:</a:t>
            </a:r>
          </a:p>
          <a:p>
            <a:pPr lvl="1"/>
            <a:r>
              <a:rPr lang="en-US" dirty="0" smtClean="0"/>
              <a:t>Current ETS framework not in line with 55% ambition</a:t>
            </a:r>
          </a:p>
          <a:p>
            <a:pPr lvl="1"/>
            <a:r>
              <a:rPr lang="en-US" dirty="0" smtClean="0"/>
              <a:t>Current ETS framework not (sufficiently) driving emission reductions in covered sectors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i="1" dirty="0" smtClean="0"/>
              <a:t>is this a real issue for the institutions? </a:t>
            </a:r>
            <a:endParaRPr lang="en-US" dirty="0" smtClean="0"/>
          </a:p>
          <a:p>
            <a:pPr lvl="1"/>
            <a:endParaRPr lang="en-US" dirty="0"/>
          </a:p>
          <a:p>
            <a:endParaRPr lang="en-US" b="1" dirty="0"/>
          </a:p>
          <a:p>
            <a:r>
              <a:rPr lang="en-US" b="1" dirty="0" smtClean="0"/>
              <a:t>Objectives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’Increased role for ETS’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i="1" dirty="0" smtClean="0"/>
              <a:t>what does the Commission precisely mean with this?</a:t>
            </a:r>
            <a:endParaRPr lang="en-US" dirty="0" smtClean="0"/>
          </a:p>
          <a:p>
            <a:pPr lvl="1"/>
            <a:r>
              <a:rPr lang="en-US" dirty="0" smtClean="0"/>
              <a:t>Manage surplus and policy overlap </a:t>
            </a:r>
          </a:p>
          <a:p>
            <a:pPr lvl="1"/>
            <a:r>
              <a:rPr lang="en-US" dirty="0" smtClean="0"/>
              <a:t>Provide ‘a story’ for the decarbonization of industry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/>
              <a:t>inception) impact </a:t>
            </a:r>
            <a:r>
              <a:rPr lang="en-US" dirty="0" smtClean="0"/>
              <a:t>assessment: problem and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309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From objectives to policy options </a:t>
            </a:r>
            <a:r>
              <a:rPr lang="mr-IN" dirty="0" smtClean="0"/>
              <a:t>–</a:t>
            </a:r>
            <a:r>
              <a:rPr lang="en-US" dirty="0" smtClean="0"/>
              <a:t> the ETS galaxy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032998" y="3011437"/>
            <a:ext cx="19771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Ensure efficiency and effectiveness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61191" y="1047682"/>
            <a:ext cx="22673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Increased role for </a:t>
            </a:r>
            <a:r>
              <a:rPr lang="en-US" b="1" smtClean="0"/>
              <a:t>ETS 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646308" y="5439447"/>
            <a:ext cx="33051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Provide ‘a story’ for the decarbonization of industry 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213540" y="5439448"/>
            <a:ext cx="21907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Manage surplus and policy overlap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7932" y="2807022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Scope extension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15037" y="4338989"/>
            <a:ext cx="1371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Free allocation + BCAM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335923" y="2719049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 of revenues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546540" y="2345377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Level of ambition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372071" y="4462101"/>
            <a:ext cx="124162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Rebasing of cap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613694" y="3631104"/>
            <a:ext cx="112834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Market Stability Reserve</a:t>
            </a:r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1924155" y="3601492"/>
            <a:ext cx="256395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Role of Domestic/international credits (incl. negative emissions)</a:t>
            </a:r>
            <a:endParaRPr lang="en-US" sz="1600" dirty="0"/>
          </a:p>
        </p:txBody>
      </p:sp>
      <p:sp>
        <p:nvSpPr>
          <p:cNvPr id="77" name="Oval 76"/>
          <p:cNvSpPr/>
          <p:nvPr/>
        </p:nvSpPr>
        <p:spPr>
          <a:xfrm>
            <a:off x="2614613" y="920521"/>
            <a:ext cx="6757987" cy="306599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19939939">
            <a:off x="1108567" y="2293055"/>
            <a:ext cx="6440576" cy="424544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 rot="1860910">
            <a:off x="4369601" y="2750701"/>
            <a:ext cx="6678796" cy="3493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37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1" grpId="0"/>
      <p:bldP spid="12" grpId="0"/>
      <p:bldP spid="13" grpId="0"/>
      <p:bldP spid="15" grpId="0"/>
      <p:bldP spid="16" grpId="0"/>
      <p:bldP spid="66" grpId="0"/>
      <p:bldP spid="77" grpId="0" animBg="1"/>
      <p:bldP spid="79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How and when will the ‘difficult choices’ be made </a:t>
            </a:r>
          </a:p>
          <a:p>
            <a:pPr lvl="1"/>
            <a:r>
              <a:rPr lang="en-US" sz="2300" dirty="0" smtClean="0"/>
              <a:t>Impact assessment highlights some potential trade-offs between the policy options, e.g.:</a:t>
            </a:r>
          </a:p>
          <a:p>
            <a:pPr lvl="2"/>
            <a:r>
              <a:rPr lang="en-US" sz="1600" dirty="0" smtClean="0"/>
              <a:t>GDP; consumption; employment; household costs</a:t>
            </a:r>
          </a:p>
          <a:p>
            <a:pPr lvl="2"/>
            <a:r>
              <a:rPr lang="en-US" sz="1600" dirty="0" smtClean="0"/>
              <a:t>Political issues: application of ESR or not;  ETS vs. Energy Taxation?</a:t>
            </a:r>
          </a:p>
          <a:p>
            <a:pPr lvl="1"/>
            <a:r>
              <a:rPr lang="en-US" sz="2300" dirty="0" smtClean="0"/>
              <a:t>Decisions </a:t>
            </a:r>
            <a:r>
              <a:rPr lang="en-US" sz="2300" u="sng" dirty="0"/>
              <a:t>will</a:t>
            </a:r>
            <a:r>
              <a:rPr lang="en-US" sz="2300" dirty="0"/>
              <a:t> have to be made by June 2021. </a:t>
            </a:r>
            <a:r>
              <a:rPr lang="en-US" sz="2300" dirty="0" smtClean="0"/>
              <a:t>Are the coming 9months meant to discuss these issues among institutions and stakeholders?  </a:t>
            </a:r>
            <a:endParaRPr lang="en-US" dirty="0" smtClean="0"/>
          </a:p>
          <a:p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smtClean="0"/>
              <a:t>key issues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84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700" dirty="0"/>
              <a:t>How and when will the ‘difficult choices’ be made </a:t>
            </a:r>
          </a:p>
          <a:p>
            <a:pPr lvl="1"/>
            <a:r>
              <a:rPr lang="en-US" sz="2300" dirty="0" smtClean="0"/>
              <a:t>Impact assessment highlights some potential trade-offs between the policy options</a:t>
            </a:r>
          </a:p>
          <a:p>
            <a:pPr lvl="1"/>
            <a:r>
              <a:rPr lang="en-US" sz="2300" dirty="0"/>
              <a:t>Decisions </a:t>
            </a:r>
            <a:r>
              <a:rPr lang="en-US" sz="2300" u="sng" dirty="0"/>
              <a:t>will</a:t>
            </a:r>
            <a:r>
              <a:rPr lang="en-US" sz="2300" dirty="0"/>
              <a:t> have to be made by June 2021. Are the coming 9months meant to discuss these issues among institutions and stakeholders?  </a:t>
            </a:r>
            <a:endParaRPr lang="en-US" sz="2000" dirty="0"/>
          </a:p>
          <a:p>
            <a:pPr lvl="1"/>
            <a:endParaRPr lang="en-US" sz="20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700" dirty="0" smtClean="0"/>
              <a:t>A clear pathway beyond 2030 </a:t>
            </a:r>
            <a:r>
              <a:rPr lang="mr-IN" sz="2700" dirty="0" smtClean="0"/>
              <a:t>–</a:t>
            </a:r>
            <a:r>
              <a:rPr lang="en-US" sz="2700" dirty="0" smtClean="0"/>
              <a:t> when does the EU ETS reach zero?</a:t>
            </a:r>
          </a:p>
          <a:p>
            <a:endParaRPr lang="en-US" sz="2700" dirty="0"/>
          </a:p>
          <a:p>
            <a:endParaRPr lang="en-US" sz="27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smtClean="0"/>
              <a:t>key issues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80894"/>
              </p:ext>
            </p:extLst>
          </p:nvPr>
        </p:nvGraphicFramePr>
        <p:xfrm>
          <a:off x="665019" y="4069116"/>
          <a:ext cx="11055928" cy="183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982"/>
                <a:gridCol w="2763982"/>
                <a:gridCol w="2763982"/>
                <a:gridCol w="2763982"/>
              </a:tblGrid>
              <a:tr h="8289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Starting</a:t>
                      </a:r>
                      <a:r>
                        <a:rPr lang="en-US" baseline="0" dirty="0" smtClean="0"/>
                        <a:t> year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Rebase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the cap?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Resulting LRF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to reach 2030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Year net-zero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emissions is reached 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(if LRF continued)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1585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5.89%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2037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02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250mt 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(ref. impact assessment)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3.62%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2041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99178" y="6468934"/>
            <a:ext cx="2121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Source</a:t>
            </a:r>
            <a:r>
              <a:rPr lang="en-US" sz="1400" i="1" dirty="0" smtClean="0"/>
              <a:t>: </a:t>
            </a:r>
            <a:r>
              <a:rPr lang="en-US" sz="1400" i="1" smtClean="0"/>
              <a:t>own calculations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52752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700" dirty="0"/>
              <a:t>How and when will the ‘difficult choices’ be made </a:t>
            </a:r>
          </a:p>
          <a:p>
            <a:pPr lvl="1"/>
            <a:r>
              <a:rPr lang="en-US" sz="2300" dirty="0" smtClean="0"/>
              <a:t>Impact assessment highlights some potential trade-offs between the policy options, e.g.:</a:t>
            </a:r>
          </a:p>
          <a:p>
            <a:pPr lvl="1"/>
            <a:r>
              <a:rPr lang="en-US" sz="2300" dirty="0"/>
              <a:t>Decisions </a:t>
            </a:r>
            <a:r>
              <a:rPr lang="en-US" sz="2300" u="sng" dirty="0"/>
              <a:t>will</a:t>
            </a:r>
            <a:r>
              <a:rPr lang="en-US" sz="2300" dirty="0"/>
              <a:t> have to be made by June 2021. Are the coming 9months meant to discuss these issues among institutions and stakeholders?  </a:t>
            </a:r>
            <a:endParaRPr lang="en-US" sz="2000" dirty="0"/>
          </a:p>
          <a:p>
            <a:endParaRPr lang="en-US" sz="27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2700" dirty="0" smtClean="0"/>
              <a:t>A clear pathway beyond 2030 </a:t>
            </a:r>
            <a:r>
              <a:rPr lang="mr-IN" sz="2700" dirty="0" smtClean="0"/>
              <a:t>–</a:t>
            </a:r>
            <a:r>
              <a:rPr lang="en-US" sz="2700" dirty="0" smtClean="0"/>
              <a:t> when is ‘net-zero’ achieved in the EU ETS?</a:t>
            </a:r>
          </a:p>
          <a:p>
            <a:endParaRPr lang="en-US" sz="2700" dirty="0"/>
          </a:p>
          <a:p>
            <a:endParaRPr lang="en-US" sz="27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2700" dirty="0" smtClean="0"/>
              <a:t>Holistic </a:t>
            </a:r>
            <a:r>
              <a:rPr lang="en-US" sz="2700" dirty="0"/>
              <a:t>vision to </a:t>
            </a:r>
            <a:r>
              <a:rPr lang="en-US" sz="2700" dirty="0" smtClean="0"/>
              <a:t>decarbonize industry</a:t>
            </a:r>
          </a:p>
          <a:p>
            <a:pPr marL="914400" lvl="1" indent="-514350"/>
            <a:r>
              <a:rPr lang="en-US" dirty="0" smtClean="0"/>
              <a:t>A </a:t>
            </a:r>
            <a:r>
              <a:rPr lang="en-US" dirty="0"/>
              <a:t>lot of different tools are being discussed </a:t>
            </a:r>
            <a:r>
              <a:rPr lang="mr-IN" dirty="0"/>
              <a:t>–</a:t>
            </a:r>
            <a:r>
              <a:rPr lang="en-US" dirty="0"/>
              <a:t> how </a:t>
            </a:r>
            <a:r>
              <a:rPr lang="en-US" dirty="0" smtClean="0"/>
              <a:t>(and where) are they coordinated? </a:t>
            </a:r>
          </a:p>
          <a:p>
            <a:pPr lvl="2"/>
            <a:r>
              <a:rPr lang="en-US" dirty="0"/>
              <a:t>ETS, CBAM, hydrogen, consumption charges, contracts-for-difference, standards,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smtClean="0"/>
              <a:t>key issues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020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F3A717-37E3-0D4A-889A-667C83C6E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Structure of the meeting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CD86C6BD-5513-F843-9535-47A97B01AD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800" y="1082676"/>
            <a:ext cx="11260428" cy="5346699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US" sz="8000" dirty="0" smtClean="0"/>
              <a:t>15:00	</a:t>
            </a:r>
            <a:r>
              <a:rPr lang="en-US" sz="6400" dirty="0"/>
              <a:t>	</a:t>
            </a:r>
            <a:r>
              <a:rPr lang="en-US" sz="8000" b="1" dirty="0" smtClean="0"/>
              <a:t>Welcome</a:t>
            </a:r>
            <a:r>
              <a:rPr lang="en-US" sz="8000" dirty="0" smtClean="0"/>
              <a:t>  </a:t>
            </a:r>
            <a:r>
              <a:rPr lang="en-US" sz="8000" dirty="0"/>
              <a:t>A. Marcu, Director of </a:t>
            </a:r>
            <a:r>
              <a:rPr lang="en-US" sz="8000" dirty="0" smtClean="0"/>
              <a:t>ERCST</a:t>
            </a:r>
            <a:endParaRPr lang="en-US" sz="6400" dirty="0" smtClean="0"/>
          </a:p>
          <a:p>
            <a:pPr fontAlgn="base"/>
            <a:endParaRPr lang="en-US" sz="2400" dirty="0" smtClean="0"/>
          </a:p>
          <a:p>
            <a:pPr fontAlgn="base"/>
            <a:r>
              <a:rPr lang="en-US" sz="8000" dirty="0" smtClean="0"/>
              <a:t>15:05</a:t>
            </a:r>
            <a:r>
              <a:rPr lang="en-US" sz="8000" dirty="0"/>
              <a:t>	</a:t>
            </a:r>
            <a:r>
              <a:rPr lang="en-US" sz="6400" dirty="0"/>
              <a:t>	</a:t>
            </a:r>
            <a:r>
              <a:rPr lang="en-US" sz="8000" b="1" dirty="0" smtClean="0"/>
              <a:t>The 2030 Climate Target Plan </a:t>
            </a:r>
            <a:r>
              <a:rPr lang="mr-IN" sz="8000" b="1" dirty="0" smtClean="0"/>
              <a:t>–</a:t>
            </a:r>
            <a:r>
              <a:rPr lang="en-US" sz="8000" b="1" dirty="0" smtClean="0"/>
              <a:t> an overview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6400" dirty="0"/>
              <a:t>			</a:t>
            </a:r>
            <a:r>
              <a:rPr lang="en-US" sz="8000" dirty="0"/>
              <a:t>- </a:t>
            </a:r>
            <a:r>
              <a:rPr lang="en-US" sz="8000" dirty="0" smtClean="0"/>
              <a:t>Hans Bergman, DG </a:t>
            </a:r>
            <a:r>
              <a:rPr lang="en-US" sz="8000" dirty="0" err="1" smtClean="0"/>
              <a:t>Clima</a:t>
            </a:r>
            <a:r>
              <a:rPr lang="en-US" sz="6400" dirty="0"/>
              <a:t/>
            </a:r>
            <a:br>
              <a:rPr lang="en-US" sz="6400" dirty="0"/>
            </a:br>
            <a:endParaRPr lang="en-US" sz="6400" dirty="0"/>
          </a:p>
          <a:p>
            <a:pPr fontAlgn="base"/>
            <a:r>
              <a:rPr lang="en-US" sz="8000" dirty="0" smtClean="0"/>
              <a:t>15:20</a:t>
            </a:r>
            <a:r>
              <a:rPr lang="en-US" sz="8000" dirty="0"/>
              <a:t>	</a:t>
            </a:r>
            <a:r>
              <a:rPr lang="en-US" sz="6400" dirty="0"/>
              <a:t>	</a:t>
            </a:r>
            <a:r>
              <a:rPr lang="en-US" sz="8000" b="1" dirty="0" smtClean="0"/>
              <a:t>Stakeholder views on the 2030 Climate Target Plan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6400" dirty="0"/>
              <a:t>			</a:t>
            </a:r>
            <a:r>
              <a:rPr lang="en-US" sz="8000" dirty="0"/>
              <a:t>- </a:t>
            </a:r>
            <a:r>
              <a:rPr lang="en-US" sz="8000" dirty="0" err="1" smtClean="0"/>
              <a:t>Wojciech</a:t>
            </a:r>
            <a:r>
              <a:rPr lang="en-US" sz="8000" dirty="0" smtClean="0"/>
              <a:t> </a:t>
            </a:r>
            <a:r>
              <a:rPr lang="en-US" sz="8000" dirty="0" err="1" smtClean="0"/>
              <a:t>Burkiewicz</a:t>
            </a:r>
            <a:r>
              <a:rPr lang="en-US" sz="8000" dirty="0" smtClean="0"/>
              <a:t>, Government of Poland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>			- </a:t>
            </a:r>
            <a:r>
              <a:rPr lang="en-US" sz="8000" dirty="0" err="1" smtClean="0"/>
              <a:t>Outi</a:t>
            </a:r>
            <a:r>
              <a:rPr lang="en-US" sz="8000" dirty="0" smtClean="0"/>
              <a:t> </a:t>
            </a:r>
            <a:r>
              <a:rPr lang="en-US" sz="8000" dirty="0" err="1" smtClean="0"/>
              <a:t>Haanperä</a:t>
            </a:r>
            <a:r>
              <a:rPr lang="en-US" sz="8000" dirty="0" smtClean="0"/>
              <a:t>, Finnish Innovation Fund (</a:t>
            </a:r>
            <a:r>
              <a:rPr lang="en-US" sz="8000" dirty="0" err="1" smtClean="0"/>
              <a:t>Sitra</a:t>
            </a:r>
            <a:r>
              <a:rPr lang="en-US" sz="8000" dirty="0"/>
              <a:t>)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			- Joachim Hein, BDI</a:t>
            </a:r>
          </a:p>
          <a:p>
            <a:pPr fontAlgn="base"/>
            <a:r>
              <a:rPr lang="en-US" sz="8000" dirty="0" smtClean="0"/>
              <a:t>16:10</a:t>
            </a:r>
            <a:r>
              <a:rPr lang="en-US" sz="8000" dirty="0"/>
              <a:t>	</a:t>
            </a:r>
            <a:r>
              <a:rPr lang="en-US" sz="6400" b="1" dirty="0"/>
              <a:t>	</a:t>
            </a:r>
            <a:r>
              <a:rPr lang="en-US" sz="8000" b="1" dirty="0" smtClean="0"/>
              <a:t>Beyond the 2030 Climate Target Plan: EU ETS Impact Assessment and Review</a:t>
            </a:r>
            <a:br>
              <a:rPr lang="en-US" sz="8000" b="1" dirty="0" smtClean="0"/>
            </a:br>
            <a:r>
              <a:rPr lang="en-US" sz="8000" b="1" dirty="0" smtClean="0"/>
              <a:t>		</a:t>
            </a:r>
            <a:r>
              <a:rPr lang="en-US" sz="7000" b="1" dirty="0" smtClean="0"/>
              <a:t>Presentation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			</a:t>
            </a:r>
            <a:r>
              <a:rPr lang="en-US" sz="8000" dirty="0" smtClean="0"/>
              <a:t>- Jean-Yves Caneill, ERCST</a:t>
            </a:r>
            <a:br>
              <a:rPr lang="en-US" sz="8000" dirty="0" smtClean="0"/>
            </a:br>
            <a:r>
              <a:rPr lang="en-US" sz="8000" dirty="0" smtClean="0"/>
              <a:t>			- Domien Vangenechten, ERCST</a:t>
            </a:r>
            <a:r>
              <a:rPr lang="en-US" sz="7000" dirty="0"/>
              <a:t/>
            </a:r>
            <a:br>
              <a:rPr lang="en-US" sz="7000" dirty="0"/>
            </a:br>
            <a:r>
              <a:rPr lang="en-US" sz="7000" dirty="0"/>
              <a:t>			</a:t>
            </a:r>
            <a:endParaRPr lang="en-US" sz="7000" dirty="0" smtClean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400" b="1" dirty="0" smtClean="0"/>
              <a:t>		</a:t>
            </a:r>
            <a:r>
              <a:rPr lang="en-US" sz="8000" b="1" dirty="0" smtClean="0"/>
              <a:t>Reactions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			- Milan </a:t>
            </a:r>
            <a:r>
              <a:rPr lang="en-US" sz="8000" dirty="0" err="1" smtClean="0"/>
              <a:t>Elkerbout</a:t>
            </a:r>
            <a:r>
              <a:rPr lang="en-US" sz="8000" dirty="0" smtClean="0"/>
              <a:t>, CEPS</a:t>
            </a:r>
            <a:endParaRPr lang="en-US" sz="80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8000" dirty="0" smtClean="0"/>
              <a:t>			- Cristina </a:t>
            </a:r>
            <a:r>
              <a:rPr lang="en-US" sz="8000" dirty="0" err="1" smtClean="0"/>
              <a:t>Rivero</a:t>
            </a:r>
            <a:r>
              <a:rPr lang="en-US" sz="8000" dirty="0" smtClean="0"/>
              <a:t> Fernandez, CEOE</a:t>
            </a:r>
            <a:r>
              <a:rPr lang="en-US" sz="4300" b="1" dirty="0"/>
              <a:t/>
            </a:r>
            <a:br>
              <a:rPr lang="en-US" sz="4300" b="1" dirty="0"/>
            </a:br>
            <a:endParaRPr lang="fr-FR" sz="4300" b="1" dirty="0"/>
          </a:p>
        </p:txBody>
      </p:sp>
    </p:spTree>
    <p:extLst>
      <p:ext uri="{BB962C8B-B14F-4D97-AF65-F5344CB8AC3E}">
        <p14:creationId xmlns:p14="http://schemas.microsoft.com/office/powerpoint/2010/main" val="2552985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Proposes an updated headline climate target of at least -55% by 2030</a:t>
            </a:r>
          </a:p>
          <a:p>
            <a:endParaRPr lang="en-US" dirty="0" smtClean="0"/>
          </a:p>
          <a:p>
            <a:r>
              <a:rPr lang="en-US" dirty="0" smtClean="0"/>
              <a:t>Provides insights into the sectoral policy options being considered, and their impacts on a wide range of </a:t>
            </a:r>
            <a:r>
              <a:rPr lang="en-US" dirty="0" smtClean="0"/>
              <a:t>factors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2030 climate target plan (+IA): synopsis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81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" y="1205345"/>
            <a:ext cx="11892375" cy="4517851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2030 climate target plan: impact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63610" y="1759527"/>
            <a:ext cx="11291082" cy="346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3609" y="2937164"/>
            <a:ext cx="11291083" cy="346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00900" y="6550223"/>
            <a:ext cx="7820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Source</a:t>
            </a:r>
            <a:r>
              <a:rPr lang="en-US" sz="1400" i="1" dirty="0" smtClean="0"/>
              <a:t>: Commission impact assessment accompanying the 2030 climate target plan communication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96575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33" y="950977"/>
            <a:ext cx="10456131" cy="5622831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2030 climate target plan: impact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183641" y="1843067"/>
            <a:ext cx="2222103" cy="42301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18501" y="1843067"/>
            <a:ext cx="2107135" cy="42301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6527" y="6534117"/>
            <a:ext cx="7820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Source</a:t>
            </a:r>
            <a:r>
              <a:rPr lang="en-US" sz="1400" i="1" dirty="0" smtClean="0"/>
              <a:t>: Commission impact assessment accompanying the 2030 climate target plan communication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405146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417549564"/>
              </p:ext>
            </p:extLst>
          </p:nvPr>
        </p:nvGraphicFramePr>
        <p:xfrm>
          <a:off x="304800" y="1246188"/>
          <a:ext cx="11615740" cy="509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3935"/>
                <a:gridCol w="2903935"/>
                <a:gridCol w="2903935"/>
                <a:gridCol w="290393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BSL </a:t>
                      </a:r>
                      <a:r>
                        <a:rPr lang="en-US" b="1" i="1" dirty="0" smtClean="0"/>
                        <a:t>(baseline)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CPRICE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% change</a:t>
                      </a:r>
                      <a:r>
                        <a:rPr lang="en-US" b="1" i="1" baseline="0" dirty="0" smtClean="0"/>
                        <a:t> 2030 GHG emissions versus 2015</a:t>
                      </a:r>
                      <a:endParaRPr lang="en-US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CO2 emissions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-32.7%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-42.7%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-42.6%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Supply</a:t>
                      </a:r>
                      <a:r>
                        <a:rPr lang="en-US" baseline="0" dirty="0" smtClean="0"/>
                        <a:t> 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-50.3%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-67.3%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-67.5%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generation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-53.0%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-69.6%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-70.4%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-18.2%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-21.0%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-23.3%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-47.2%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-63.6%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-61.0%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-48.7%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-53.5%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-60.4%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Agriculture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-30.5%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-37.0%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-37.4%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-17.6%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-15.6%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Of which Road Transport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-16.4%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-20.7%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-18.9%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Intra EU aviation &amp;</a:t>
                      </a:r>
                      <a:r>
                        <a:rPr lang="en-US" baseline="0" dirty="0" smtClean="0"/>
                        <a:t> navigation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Non-CO2</a:t>
                      </a:r>
                      <a:r>
                        <a:rPr lang="en-US" baseline="0" dirty="0" smtClean="0"/>
                        <a:t> emissions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-22.3%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-31.0%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-31.0%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2030 climate target plan: impact assessment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04800" y="3093760"/>
            <a:ext cx="11615740" cy="3560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465743"/>
            <a:ext cx="11615740" cy="35602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4582643"/>
            <a:ext cx="11615740" cy="35602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71833" y="6562898"/>
            <a:ext cx="7820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Source</a:t>
            </a:r>
            <a:r>
              <a:rPr lang="en-US" sz="1400" i="1" dirty="0" smtClean="0"/>
              <a:t>: Commission impact assessment accompanying the 2030 climate target plan communication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57118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518130460"/>
              </p:ext>
            </p:extLst>
          </p:nvPr>
        </p:nvGraphicFramePr>
        <p:xfrm>
          <a:off x="263609" y="1333269"/>
          <a:ext cx="11615740" cy="227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49655"/>
                <a:gridCol w="1745673"/>
                <a:gridCol w="1759527"/>
                <a:gridCol w="14608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Economic and social impacts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BSL </a:t>
                      </a:r>
                      <a:r>
                        <a:rPr lang="en-US" b="1" i="1" dirty="0" smtClean="0"/>
                        <a:t>(baseline)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CPRICE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ETS price (€/ton)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 costs incl. carbon pricing and </a:t>
                      </a:r>
                      <a:r>
                        <a:rPr lang="en-US" sz="1600" dirty="0" err="1" smtClean="0"/>
                        <a:t>disutilities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ave.</a:t>
                      </a:r>
                      <a:r>
                        <a:rPr lang="en-US" sz="1600" baseline="0" dirty="0" smtClean="0"/>
                        <a:t> annual (21-30) as % of GDP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10.9%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11.6%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Investment expenditures (</a:t>
                      </a:r>
                      <a:r>
                        <a:rPr lang="en-US" sz="1600" dirty="0" err="1" smtClean="0"/>
                        <a:t>incl</a:t>
                      </a:r>
                      <a:r>
                        <a:rPr lang="en-US" sz="1600" dirty="0" smtClean="0"/>
                        <a:t> transport) </a:t>
                      </a:r>
                      <a:r>
                        <a:rPr lang="en-US" sz="1600" dirty="0" err="1" smtClean="0"/>
                        <a:t>ave.</a:t>
                      </a:r>
                      <a:r>
                        <a:rPr lang="en-US" sz="1600" dirty="0" smtClean="0"/>
                        <a:t> annual (21-30) vs (11-20), billion euros 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263                                                                                 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expenditures (</a:t>
                      </a:r>
                      <a:r>
                        <a:rPr lang="en-US" sz="1600" dirty="0" err="1" smtClean="0"/>
                        <a:t>excl</a:t>
                      </a:r>
                      <a:r>
                        <a:rPr lang="en-US" sz="1600" baseline="0" dirty="0" smtClean="0"/>
                        <a:t> transport) of households as % of household 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7.2%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7.8%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2030 climate target plan: impact assessment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6" y="1704109"/>
            <a:ext cx="9130818" cy="49067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00900" y="6550223"/>
            <a:ext cx="7820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Source</a:t>
            </a:r>
            <a:r>
              <a:rPr lang="en-US" sz="1400" i="1" dirty="0" smtClean="0"/>
              <a:t>: Commission impact assessment accompanying the 2030 climate target plan communication</a:t>
            </a:r>
            <a:endParaRPr lang="en-US" sz="1400" i="1" dirty="0"/>
          </a:p>
        </p:txBody>
      </p:sp>
      <p:sp>
        <p:nvSpPr>
          <p:cNvPr id="12" name="Rectangle 11"/>
          <p:cNvSpPr/>
          <p:nvPr/>
        </p:nvSpPr>
        <p:spPr>
          <a:xfrm>
            <a:off x="1969827" y="4289279"/>
            <a:ext cx="8757313" cy="263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44689" y="5128064"/>
            <a:ext cx="8780292" cy="2740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46848" y="5414566"/>
            <a:ext cx="8780292" cy="27403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0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Proposes an updated headline climate target of at least -55% by 2030</a:t>
            </a:r>
          </a:p>
          <a:p>
            <a:endParaRPr lang="en-US" dirty="0" smtClean="0"/>
          </a:p>
          <a:p>
            <a:r>
              <a:rPr lang="en-US" dirty="0" smtClean="0"/>
              <a:t>Provides insights into the sectoral policy options being considered, and their impacts on a wide range of factors</a:t>
            </a:r>
          </a:p>
          <a:p>
            <a:endParaRPr lang="en-US" b="1" dirty="0" smtClean="0"/>
          </a:p>
          <a:p>
            <a:r>
              <a:rPr lang="en-US" b="1" dirty="0" smtClean="0"/>
              <a:t>Does not</a:t>
            </a:r>
            <a:r>
              <a:rPr lang="en-US" dirty="0" smtClean="0"/>
              <a:t> make the ‘difficult choices’ yet, e.g.</a:t>
            </a:r>
          </a:p>
          <a:p>
            <a:pPr lvl="1"/>
            <a:r>
              <a:rPr lang="en-US" dirty="0" smtClean="0"/>
              <a:t>Which of the policy options is preferred </a:t>
            </a:r>
          </a:p>
          <a:p>
            <a:pPr lvl="1"/>
            <a:r>
              <a:rPr lang="en-US" dirty="0" smtClean="0"/>
              <a:t>What the preferred outcomes are in terms of impacts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2030 climate target plan (+IA): synopsis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905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Inception impact assessment is expected to be published in the coming weeks </a:t>
            </a:r>
            <a:r>
              <a:rPr lang="mr-IN" dirty="0" smtClean="0"/>
              <a:t>–</a:t>
            </a:r>
            <a:r>
              <a:rPr lang="en-US" dirty="0" smtClean="0"/>
              <a:t> will have to define: </a:t>
            </a:r>
          </a:p>
          <a:p>
            <a:pPr lvl="1"/>
            <a:r>
              <a:rPr lang="en-US" dirty="0" smtClean="0"/>
              <a:t>Problem the revision aims to tackle</a:t>
            </a:r>
          </a:p>
          <a:p>
            <a:pPr lvl="1"/>
            <a:r>
              <a:rPr lang="en-US" dirty="0" smtClean="0"/>
              <a:t>Objectives of the revision</a:t>
            </a:r>
          </a:p>
          <a:p>
            <a:pPr lvl="1"/>
            <a:r>
              <a:rPr lang="en-US" dirty="0" smtClean="0"/>
              <a:t>Policy options studied to reach the objectives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</a:t>
            </a:r>
            <a:r>
              <a:rPr lang="fr-FR" dirty="0" err="1" smtClean="0"/>
              <a:t>he</a:t>
            </a:r>
            <a:r>
              <a:rPr lang="fr-FR" dirty="0" smtClean="0"/>
              <a:t> impact </a:t>
            </a:r>
            <a:r>
              <a:rPr lang="fr-FR" dirty="0" err="1" smtClean="0"/>
              <a:t>assessment</a:t>
            </a:r>
            <a:r>
              <a:rPr lang="fr-FR" dirty="0" smtClean="0"/>
              <a:t> </a:t>
            </a:r>
            <a:r>
              <a:rPr lang="fr-FR" dirty="0" err="1" smtClean="0"/>
              <a:t>itself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published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proposal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June</a:t>
            </a:r>
            <a:r>
              <a:rPr lang="fr-FR" dirty="0" smtClean="0"/>
              <a:t> 2021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Looking ahead: (inception) impact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39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6BA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3C09D55-CCA0-2146-9FD9-7449152E9544}" vid="{A540A8AC-723E-8A40-A482-55C1D42503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10878</TotalTime>
  <Words>917</Words>
  <Application>Microsoft Macintosh PowerPoint</Application>
  <PresentationFormat>Widescreen</PresentationFormat>
  <Paragraphs>184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Calibri Light</vt:lpstr>
      <vt:lpstr>Cambria</vt:lpstr>
      <vt:lpstr>Cambria Math</vt:lpstr>
      <vt:lpstr>Mangal</vt:lpstr>
      <vt:lpstr>Open Sans</vt:lpstr>
      <vt:lpstr>Arial</vt:lpstr>
      <vt:lpstr>Office Theme</vt:lpstr>
      <vt:lpstr>Andrei Marcu, ERCST Jean-Yves Caneill, ERCST Domien Vangenechten, ERCST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Domien Vangenechten</dc:creator>
  <cp:lastModifiedBy>Domien Vangenechten</cp:lastModifiedBy>
  <cp:revision>290</cp:revision>
  <cp:lastPrinted>2020-09-29T12:47:58Z</cp:lastPrinted>
  <dcterms:created xsi:type="dcterms:W3CDTF">2020-01-17T14:09:25Z</dcterms:created>
  <dcterms:modified xsi:type="dcterms:W3CDTF">2020-09-29T15:11:35Z</dcterms:modified>
</cp:coreProperties>
</file>