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9" r:id="rId2"/>
    <p:sldId id="338" r:id="rId3"/>
    <p:sldId id="397" r:id="rId4"/>
    <p:sldId id="399" r:id="rId5"/>
    <p:sldId id="400" r:id="rId6"/>
    <p:sldId id="404" r:id="rId7"/>
    <p:sldId id="403" r:id="rId8"/>
    <p:sldId id="405" r:id="rId9"/>
    <p:sldId id="40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ron Cosbey" initials="AC" lastIdx="19" clrIdx="0">
    <p:extLst/>
  </p:cmAuthor>
  <p:cmAuthor id="2" name="Michael Mehling" initials="MM" lastIdx="1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7"/>
    <p:restoredTop sz="78995"/>
  </p:normalViewPr>
  <p:slideViewPr>
    <p:cSldViewPr snapToGrid="0" snapToObjects="1">
      <p:cViewPr>
        <p:scale>
          <a:sx n="140" d="100"/>
          <a:sy n="140" d="100"/>
        </p:scale>
        <p:origin x="144" y="-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180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2AD1CA6B-F26F-1B43-AF77-C4F0A3ED7A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76F68A1-C323-B647-940D-18B257F373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28EA5-3B57-EB45-AB9E-A048054F959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1D1A8AC-4164-0C43-926E-505BC0BDC3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11FF39F-F0D0-014E-AAE5-B4774C48F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93CC9-238D-3A4D-96C0-6A460E557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758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DA37D-2FDE-F047-A814-B89AF3CAA999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819B1-5A62-8942-A1A9-7C81B8FCF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80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323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23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150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9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304722" y="1246798"/>
            <a:ext cx="11616345" cy="523409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lvl1pPr>
          </a:lstStyle>
          <a:p>
            <a:pPr marL="0" indent="0">
              <a:buNone/>
            </a:pPr>
            <a:r>
              <a:rPr lang="it-IT" b="1" dirty="0">
                <a:latin typeface="Open Sans"/>
                <a:cs typeface="Open Sans"/>
              </a:rPr>
              <a:t>Text (</a:t>
            </a:r>
            <a:r>
              <a:rPr lang="it-IT" b="1" dirty="0" err="1">
                <a:latin typeface="Open Sans"/>
                <a:cs typeface="Open Sans"/>
              </a:rPr>
              <a:t>title</a:t>
            </a:r>
            <a:r>
              <a:rPr lang="it-IT" b="1" dirty="0">
                <a:latin typeface="Open Sans"/>
                <a:cs typeface="Open Sans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1800" dirty="0">
                <a:latin typeface="Open Sans"/>
                <a:cs typeface="Open Sans"/>
              </a:rPr>
              <a:t>Text </a:t>
            </a:r>
            <a:r>
              <a:rPr lang="it-IT" sz="1800" dirty="0" err="1">
                <a:latin typeface="Open Sans"/>
                <a:cs typeface="Open Sans"/>
              </a:rPr>
              <a:t>Lorem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ipsum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dolor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sitmkn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djsoinsc-msdece</a:t>
            </a:r>
            <a:r>
              <a:rPr lang="it-IT" sz="1800" dirty="0">
                <a:latin typeface="Open Sans"/>
                <a:cs typeface="Open Sans"/>
              </a:rPr>
              <a:t>. </a:t>
            </a:r>
            <a:r>
              <a:rPr lang="it-IT" sz="1800" dirty="0" err="1">
                <a:latin typeface="Open Sans"/>
                <a:cs typeface="Open Sans"/>
              </a:rPr>
              <a:t>Lorem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ipsum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dolor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sitmkn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djsoinsc-msdece</a:t>
            </a:r>
            <a:r>
              <a:rPr lang="it-IT" sz="1800" dirty="0">
                <a:latin typeface="Open Sans"/>
                <a:cs typeface="Open Sans"/>
              </a:rPr>
              <a:t>.</a:t>
            </a: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63609" y="420625"/>
            <a:ext cx="10935855" cy="530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1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1pPr>
            <a:lvl2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2pPr>
            <a:lvl3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3pPr>
            <a:lvl4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4pPr>
            <a:lvl5pPr>
              <a:defRPr lang="en-GB" sz="1050" kern="1200" dirty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F1E641C7-CC69-6945-A1AC-1FF05AD96B6F}"/>
              </a:ext>
            </a:extLst>
          </p:cNvPr>
          <p:cNvCxnSpPr>
            <a:cxnSpLocks/>
          </p:cNvCxnSpPr>
          <p:nvPr userDrawn="1"/>
        </p:nvCxnSpPr>
        <p:spPr>
          <a:xfrm>
            <a:off x="12135497" y="0"/>
            <a:ext cx="0" cy="685800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F027964-0995-8F43-9E2B-8D42B3704A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645" y="27832"/>
            <a:ext cx="1913263" cy="107105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17204E7F-823B-6242-BF5D-893F8B1E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867" y="6411586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F26FC048-DF4E-0746-B313-543F0DD72F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4158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432" y="4310142"/>
            <a:ext cx="10515600" cy="468103"/>
          </a:xfrm>
          <a:prstGeom prst="rect">
            <a:avLst/>
          </a:prstGeom>
        </p:spPr>
        <p:txBody>
          <a:bodyPr/>
          <a:lstStyle>
            <a:lvl1pPr>
              <a:defRPr lang="en-GB" sz="18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Name(s) of presenters</a:t>
            </a:r>
            <a:r>
              <a:rPr lang="en-US" b="0" dirty="0"/>
              <a:t>, affiliation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432" y="3132712"/>
            <a:ext cx="10911367" cy="380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000" b="0" i="0" kern="1200" dirty="0" smtClean="0">
                <a:solidFill>
                  <a:srgbClr val="1F6BA7"/>
                </a:solidFill>
                <a:latin typeface="Cambria" panose="02040503050406030204" pitchFamily="18" charset="0"/>
                <a:ea typeface="+mn-ea"/>
                <a:cs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Subtitle – location, 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2432" y="2323677"/>
            <a:ext cx="10911367" cy="7144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600" b="1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  <a:lvl2pPr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lang="en-GB" sz="24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Main title</a:t>
            </a:r>
          </a:p>
        </p:txBody>
      </p:sp>
      <p:cxnSp>
        <p:nvCxnSpPr>
          <p:cNvPr id="12" name="Connettore 1 15"/>
          <p:cNvCxnSpPr>
            <a:cxnSpLocks/>
          </p:cNvCxnSpPr>
          <p:nvPr userDrawn="1"/>
        </p:nvCxnSpPr>
        <p:spPr>
          <a:xfrm>
            <a:off x="442432" y="5942730"/>
            <a:ext cx="11565954" cy="0"/>
          </a:xfrm>
          <a:prstGeom prst="line">
            <a:avLst/>
          </a:prstGeom>
          <a:ln w="6350" cmpd="sng">
            <a:solidFill>
              <a:srgbClr val="1F497D"/>
            </a:solidFill>
          </a:ln>
          <a:effectLst>
            <a:outerShdw dist="12700" dir="5400000" sx="0" sy="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59217" y="655227"/>
            <a:ext cx="3188315" cy="271462"/>
          </a:xfrm>
          <a:prstGeom prst="rect">
            <a:avLst/>
          </a:prstGeom>
        </p:spPr>
        <p:txBody>
          <a:bodyPr/>
          <a:lstStyle>
            <a:lvl1pPr>
              <a:defRPr lang="en-US" sz="1600" b="1" kern="1200" dirty="0" smtClean="0">
                <a:solidFill>
                  <a:prstClr val="white"/>
                </a:solidFill>
                <a:latin typeface="Open Sans"/>
                <a:ea typeface="+mn-ea"/>
                <a:cs typeface="Open San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Immagin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1119" y="386816"/>
            <a:ext cx="4606591" cy="7144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738A5C0-9CAE-D448-9A43-C65D1B01E4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793" y="5338161"/>
            <a:ext cx="2478779" cy="138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309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48DBD6C-32A7-3F44-A2EB-469D7D3C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5B8AB5F-426D-FC43-A1CE-4A8228FF0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4AE1AC-505D-D244-BF59-1FF84006F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1556B6-3911-514A-A2D3-508B453B6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EFC081-57EB-A143-A1A7-1FC603BAE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C048-DF4E-0746-B313-543F0DD72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83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D2C9BC-2C6A-4244-998F-180C3DF2B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32" y="4222438"/>
            <a:ext cx="10515600" cy="963337"/>
          </a:xfrm>
        </p:spPr>
        <p:txBody>
          <a:bodyPr>
            <a:normAutofit/>
          </a:bodyPr>
          <a:lstStyle/>
          <a:p>
            <a:r>
              <a:rPr lang="en-US" dirty="0"/>
              <a:t>Andrei Marcu, </a:t>
            </a:r>
            <a:r>
              <a:rPr lang="en-US" b="0" dirty="0" smtClean="0"/>
              <a:t>ERCST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Jean-Yves Caneill, </a:t>
            </a:r>
            <a:r>
              <a:rPr lang="en-US" b="0" dirty="0" smtClean="0"/>
              <a:t>ERCST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Domien Vangenechten, </a:t>
            </a:r>
            <a:r>
              <a:rPr lang="en-US" b="0" dirty="0" smtClean="0"/>
              <a:t>ERCST</a:t>
            </a:r>
            <a:endParaRPr lang="en-US" b="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1484248" y="1614266"/>
            <a:ext cx="9473784" cy="1708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b="1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4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1E6BA7"/>
                </a:solidFill>
                <a:latin typeface="Cambria Math" charset="0"/>
                <a:ea typeface="Cambria Math" charset="0"/>
              </a:rPr>
              <a:t>Preparing for the Review of the EU ETS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Brainstorm Session - Webinar</a:t>
            </a:r>
          </a:p>
          <a:p>
            <a:pPr algn="ctr"/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This meeting is under Chatham House Rules</a:t>
            </a:r>
          </a:p>
          <a:p>
            <a:pPr algn="ctr"/>
            <a:r>
              <a:rPr lang="en-US" sz="2800" dirty="0" smtClean="0">
                <a:latin typeface="Cambria Math" charset="0"/>
                <a:ea typeface="Cambria Math" charset="0"/>
              </a:rPr>
              <a:t>September 4, 2020</a:t>
            </a:r>
            <a:endParaRPr lang="en-US" sz="2800" dirty="0">
              <a:latin typeface="Cambria Math" charset="0"/>
              <a:ea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959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2F3A717-37E3-0D4A-889A-667C83C6E3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Structure of the meeting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xmlns="" id="{CD86C6BD-5513-F843-9535-47A97B01AD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4800" y="1082676"/>
            <a:ext cx="11260428" cy="5346699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en-US" sz="8000" dirty="0" smtClean="0"/>
              <a:t>10:00 </a:t>
            </a:r>
            <a:r>
              <a:rPr lang="en-US" sz="6400" dirty="0"/>
              <a:t>	</a:t>
            </a:r>
            <a:r>
              <a:rPr lang="en-US" sz="8000" b="1" dirty="0" smtClean="0"/>
              <a:t>Welcome</a:t>
            </a:r>
            <a:r>
              <a:rPr lang="en-US" sz="8000" dirty="0" smtClean="0"/>
              <a:t>  </a:t>
            </a:r>
            <a:r>
              <a:rPr lang="en-US" sz="8000" dirty="0"/>
              <a:t>A. Marcu, Director of ERCST</a:t>
            </a:r>
            <a:endParaRPr lang="en-US" sz="6400" dirty="0"/>
          </a:p>
          <a:p>
            <a:pPr fontAlgn="base"/>
            <a:endParaRPr lang="en-US" sz="4300" dirty="0"/>
          </a:p>
          <a:p>
            <a:pPr fontAlgn="base"/>
            <a:r>
              <a:rPr lang="en-US" sz="8000" dirty="0"/>
              <a:t>10:05	</a:t>
            </a:r>
            <a:r>
              <a:rPr lang="en-US" sz="6400" dirty="0"/>
              <a:t>	</a:t>
            </a:r>
            <a:r>
              <a:rPr lang="en-US" sz="8000" b="1" dirty="0"/>
              <a:t>The EU </a:t>
            </a:r>
            <a:r>
              <a:rPr lang="en-US" sz="8000" b="1" dirty="0" smtClean="0"/>
              <a:t>ETS review: </a:t>
            </a:r>
            <a:r>
              <a:rPr lang="en-US" sz="8000" b="1" dirty="0"/>
              <a:t>State of Play and outline 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en-US" sz="6400" dirty="0"/>
              <a:t>			</a:t>
            </a:r>
            <a:r>
              <a:rPr lang="en-US" sz="8000" dirty="0"/>
              <a:t>- J-Y. Caneill, ERCST</a:t>
            </a:r>
            <a:br>
              <a:rPr lang="en-US" sz="8000" dirty="0"/>
            </a:br>
            <a:r>
              <a:rPr lang="en-US" sz="8000" dirty="0"/>
              <a:t>		</a:t>
            </a:r>
            <a:r>
              <a:rPr lang="en-US" sz="8000" dirty="0" smtClean="0"/>
              <a:t>	- </a:t>
            </a:r>
            <a:r>
              <a:rPr lang="en-US" sz="8000" dirty="0"/>
              <a:t>D. Vangenechten, ERCST</a:t>
            </a:r>
            <a:r>
              <a:rPr lang="en-US" sz="6400" dirty="0"/>
              <a:t/>
            </a:r>
            <a:br>
              <a:rPr lang="en-US" sz="6400" dirty="0"/>
            </a:br>
            <a:endParaRPr lang="en-US" sz="6400" dirty="0"/>
          </a:p>
          <a:p>
            <a:pPr fontAlgn="base"/>
            <a:r>
              <a:rPr lang="en-US" sz="8000" dirty="0"/>
              <a:t>10:15	</a:t>
            </a:r>
            <a:r>
              <a:rPr lang="en-US" sz="6400" b="1" dirty="0"/>
              <a:t>	</a:t>
            </a:r>
            <a:r>
              <a:rPr lang="en-US" sz="8000" b="1" dirty="0" smtClean="0"/>
              <a:t>First Session - icebreakers </a:t>
            </a:r>
            <a:r>
              <a:rPr lang="en-US" sz="8000" b="1" dirty="0"/>
              <a:t>and initial </a:t>
            </a:r>
            <a:r>
              <a:rPr lang="en-US" sz="8000" b="1" dirty="0" smtClean="0"/>
              <a:t>views</a:t>
            </a:r>
            <a:r>
              <a:rPr lang="en-US" sz="6400" dirty="0"/>
              <a:t/>
            </a:r>
            <a:br>
              <a:rPr lang="en-US" sz="6400" dirty="0"/>
            </a:br>
            <a:r>
              <a:rPr lang="en-US" sz="6400" dirty="0"/>
              <a:t>			</a:t>
            </a:r>
            <a:r>
              <a:rPr lang="en-US" sz="8000" dirty="0" smtClean="0"/>
              <a:t>- </a:t>
            </a:r>
            <a:r>
              <a:rPr lang="en-US" sz="8000" dirty="0"/>
              <a:t>M. </a:t>
            </a:r>
            <a:r>
              <a:rPr lang="en-US" sz="8000" dirty="0" err="1"/>
              <a:t>Pahle</a:t>
            </a:r>
            <a:r>
              <a:rPr lang="en-US" sz="8000" dirty="0"/>
              <a:t>, PIK</a:t>
            </a:r>
            <a:br>
              <a:rPr lang="en-US" sz="8000" dirty="0"/>
            </a:br>
            <a:r>
              <a:rPr lang="en-US" sz="8000" dirty="0"/>
              <a:t>			</a:t>
            </a:r>
            <a:r>
              <a:rPr lang="en-US" sz="8000" dirty="0" smtClean="0"/>
              <a:t>- </a:t>
            </a:r>
            <a:r>
              <a:rPr lang="en-US" sz="8000" dirty="0"/>
              <a:t>W. Acworth, </a:t>
            </a:r>
            <a:r>
              <a:rPr lang="en-US" sz="8000" dirty="0" smtClean="0"/>
              <a:t>ICAP</a:t>
            </a:r>
          </a:p>
          <a:p>
            <a:pPr marL="0" indent="0" fontAlgn="base">
              <a:buNone/>
            </a:pPr>
            <a:r>
              <a:rPr lang="en-US" sz="8000" i="1" dirty="0"/>
              <a:t>	</a:t>
            </a:r>
            <a:r>
              <a:rPr lang="en-US" sz="8000" i="1" dirty="0" smtClean="0"/>
              <a:t>		</a:t>
            </a:r>
            <a:r>
              <a:rPr lang="en-US" sz="6400" i="1" dirty="0" smtClean="0"/>
              <a:t>Followed by roundtable discussion with participants </a:t>
            </a:r>
          </a:p>
          <a:p>
            <a:pPr fontAlgn="base"/>
            <a:r>
              <a:rPr lang="en-US" sz="8000" dirty="0" smtClean="0"/>
              <a:t>11:10</a:t>
            </a:r>
            <a:r>
              <a:rPr lang="en-US" sz="8000" dirty="0"/>
              <a:t>	</a:t>
            </a:r>
            <a:r>
              <a:rPr lang="en-US" sz="6400" b="1" dirty="0"/>
              <a:t>	</a:t>
            </a:r>
            <a:r>
              <a:rPr lang="en-US" sz="8000" b="1" dirty="0" smtClean="0"/>
              <a:t>Second Session </a:t>
            </a:r>
            <a:r>
              <a:rPr lang="en-US" sz="8000" b="1" dirty="0"/>
              <a:t>- icebreakers and initial views 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/>
              <a:t>			</a:t>
            </a:r>
            <a:r>
              <a:rPr lang="en-US" sz="8000" dirty="0" smtClean="0"/>
              <a:t>- </a:t>
            </a:r>
            <a:r>
              <a:rPr lang="en-US" sz="8000" dirty="0"/>
              <a:t>A. Berman, IETA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8000" dirty="0" smtClean="0"/>
              <a:t>			</a:t>
            </a:r>
            <a:r>
              <a:rPr lang="en-US" sz="8000" dirty="0" smtClean="0"/>
              <a:t>- </a:t>
            </a:r>
            <a:r>
              <a:rPr lang="en-US" sz="8000" dirty="0" smtClean="0"/>
              <a:t>C. Maury, </a:t>
            </a:r>
            <a:r>
              <a:rPr lang="en-US" sz="8000" dirty="0" smtClean="0"/>
              <a:t>WWF</a:t>
            </a:r>
            <a:endParaRPr lang="en-US" sz="8000" dirty="0"/>
          </a:p>
          <a:p>
            <a:pPr marL="0" indent="0" fontAlgn="base">
              <a:buNone/>
            </a:pPr>
            <a:r>
              <a:rPr lang="en-US" sz="6400" i="1" dirty="0" smtClean="0"/>
              <a:t>			Followed </a:t>
            </a:r>
            <a:r>
              <a:rPr lang="en-US" sz="6400" i="1" dirty="0"/>
              <a:t>by roundtable discussion with participants </a:t>
            </a:r>
          </a:p>
          <a:p>
            <a:r>
              <a:rPr lang="fr-FR" sz="8000" dirty="0" smtClean="0"/>
              <a:t>12:00</a:t>
            </a:r>
            <a:r>
              <a:rPr lang="fr-FR" sz="8000" dirty="0"/>
              <a:t>	</a:t>
            </a:r>
            <a:r>
              <a:rPr lang="fr-FR" sz="6400" dirty="0"/>
              <a:t>	</a:t>
            </a:r>
            <a:r>
              <a:rPr lang="en-US" sz="8000" b="1" dirty="0"/>
              <a:t>Concluding remarks and next steps</a:t>
            </a:r>
            <a:r>
              <a:rPr lang="en-US" sz="4300" b="1" dirty="0"/>
              <a:t/>
            </a:r>
            <a:br>
              <a:rPr lang="en-US" sz="4300" b="1" dirty="0"/>
            </a:br>
            <a:endParaRPr lang="fr-FR" sz="4300" b="1" dirty="0"/>
          </a:p>
          <a:p>
            <a:pPr marL="400050" lvl="1" indent="0" algn="r">
              <a:spcBef>
                <a:spcPts val="0"/>
              </a:spcBef>
              <a:buNone/>
            </a:pPr>
            <a:r>
              <a:rPr lang="x-none" sz="5600" b="1" dirty="0" smtClean="0">
                <a:solidFill>
                  <a:srgbClr val="FF0000"/>
                </a:solidFill>
              </a:rPr>
              <a:t>House </a:t>
            </a:r>
            <a:r>
              <a:rPr lang="x-none" sz="5600" b="1" dirty="0">
                <a:solidFill>
                  <a:srgbClr val="FF0000"/>
                </a:solidFill>
              </a:rPr>
              <a:t>rules: </a:t>
            </a:r>
            <a:r>
              <a:rPr lang="fr-FR" sz="5600" b="1" dirty="0" smtClean="0">
                <a:solidFill>
                  <a:srgbClr val="FF0000"/>
                </a:solidFill>
              </a:rPr>
              <a:t>‘</a:t>
            </a:r>
            <a:r>
              <a:rPr lang="x-none" sz="5600" dirty="0" smtClean="0">
                <a:solidFill>
                  <a:srgbClr val="FF0000"/>
                </a:solidFill>
              </a:rPr>
              <a:t>raise hand</a:t>
            </a:r>
            <a:r>
              <a:rPr lang="fr-FR" sz="5600" dirty="0" smtClean="0">
                <a:solidFill>
                  <a:srgbClr val="FF0000"/>
                </a:solidFill>
              </a:rPr>
              <a:t>’</a:t>
            </a:r>
            <a:r>
              <a:rPr lang="x-none" sz="5600" dirty="0" smtClean="0">
                <a:solidFill>
                  <a:srgbClr val="FF0000"/>
                </a:solidFill>
              </a:rPr>
              <a:t> </a:t>
            </a:r>
            <a:r>
              <a:rPr lang="x-none" sz="5600" dirty="0">
                <a:solidFill>
                  <a:srgbClr val="FF0000"/>
                </a:solidFill>
              </a:rPr>
              <a:t>for </a:t>
            </a:r>
            <a:r>
              <a:rPr lang="x-none" sz="5600" dirty="0" smtClean="0">
                <a:solidFill>
                  <a:srgbClr val="FF0000"/>
                </a:solidFill>
              </a:rPr>
              <a:t>questions</a:t>
            </a:r>
            <a:r>
              <a:rPr lang="fr-FR" sz="5600" dirty="0" smtClean="0">
                <a:solidFill>
                  <a:srgbClr val="FF0000"/>
                </a:solidFill>
              </a:rPr>
              <a:t>/interventions</a:t>
            </a:r>
            <a:r>
              <a:rPr lang="x-none" sz="5600" dirty="0" smtClean="0">
                <a:solidFill>
                  <a:srgbClr val="FF0000"/>
                </a:solidFill>
              </a:rPr>
              <a:t> </a:t>
            </a:r>
            <a:r>
              <a:rPr lang="x-none" sz="5600" dirty="0">
                <a:solidFill>
                  <a:srgbClr val="FF0000"/>
                </a:solidFill>
              </a:rPr>
              <a:t>| mute </a:t>
            </a:r>
            <a:r>
              <a:rPr lang="x-none" sz="5600" dirty="0" smtClean="0">
                <a:solidFill>
                  <a:srgbClr val="FF0000"/>
                </a:solidFill>
              </a:rPr>
              <a:t>microphones</a:t>
            </a:r>
            <a:r>
              <a:rPr lang="fr-FR" sz="5600" dirty="0" smtClean="0">
                <a:solidFill>
                  <a:srgbClr val="FF0000"/>
                </a:solidFill>
              </a:rPr>
              <a:t> </a:t>
            </a:r>
            <a:r>
              <a:rPr lang="fr-FR" sz="5600" dirty="0" err="1" smtClean="0">
                <a:solidFill>
                  <a:srgbClr val="FF0000"/>
                </a:solidFill>
              </a:rPr>
              <a:t>when</a:t>
            </a:r>
            <a:r>
              <a:rPr lang="fr-FR" sz="5600" dirty="0" smtClean="0">
                <a:solidFill>
                  <a:srgbClr val="FF0000"/>
                </a:solidFill>
              </a:rPr>
              <a:t> not </a:t>
            </a:r>
            <a:r>
              <a:rPr lang="fr-FR" sz="5600" dirty="0" err="1" smtClean="0">
                <a:solidFill>
                  <a:srgbClr val="FF0000"/>
                </a:solidFill>
              </a:rPr>
              <a:t>speaking</a:t>
            </a:r>
            <a:r>
              <a:rPr lang="x-none" sz="5600" dirty="0" smtClean="0">
                <a:solidFill>
                  <a:srgbClr val="FF0000"/>
                </a:solidFill>
              </a:rPr>
              <a:t> </a:t>
            </a:r>
            <a:r>
              <a:rPr lang="x-none" sz="5600" dirty="0">
                <a:solidFill>
                  <a:srgbClr val="FF0000"/>
                </a:solidFill>
              </a:rPr>
              <a:t>| put video on if possible</a:t>
            </a:r>
          </a:p>
        </p:txBody>
      </p:sp>
    </p:spTree>
    <p:extLst>
      <p:ext uri="{BB962C8B-B14F-4D97-AF65-F5344CB8AC3E}">
        <p14:creationId xmlns:p14="http://schemas.microsoft.com/office/powerpoint/2010/main" val="2552985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33" y="837127"/>
            <a:ext cx="6366723" cy="60324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322" y="837127"/>
            <a:ext cx="6358815" cy="602497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3857498C-3EB5-C548-A6C6-5425347808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609" y="420625"/>
            <a:ext cx="9824771" cy="53035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2030 climate and energy framework vs. the European Green Deal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906561" y="1070897"/>
            <a:ext cx="14990" cy="56446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7867" y="6411586"/>
            <a:ext cx="2743200" cy="365125"/>
          </a:xfrm>
        </p:spPr>
        <p:txBody>
          <a:bodyPr/>
          <a:lstStyle/>
          <a:p>
            <a:r>
              <a:rPr lang="en-GB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889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3857498C-3EB5-C548-A6C6-5425347808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609" y="510778"/>
            <a:ext cx="10935855" cy="530352"/>
          </a:xfrm>
        </p:spPr>
        <p:txBody>
          <a:bodyPr/>
          <a:lstStyle/>
          <a:p>
            <a:r>
              <a:rPr lang="de-DE" dirty="0" err="1" smtClean="0">
                <a:latin typeface="Cambria" panose="02040503050406030204" pitchFamily="18" charset="0"/>
              </a:rPr>
              <a:t>What</a:t>
            </a:r>
            <a:r>
              <a:rPr lang="de-DE" dirty="0" smtClean="0">
                <a:latin typeface="Cambria" panose="02040503050406030204" pitchFamily="18" charset="0"/>
              </a:rPr>
              <a:t> </a:t>
            </a:r>
            <a:r>
              <a:rPr lang="de-DE" dirty="0" err="1" smtClean="0">
                <a:latin typeface="Cambria" panose="02040503050406030204" pitchFamily="18" charset="0"/>
              </a:rPr>
              <a:t>is</a:t>
            </a:r>
            <a:r>
              <a:rPr lang="de-DE" dirty="0" smtClean="0">
                <a:latin typeface="Cambria" panose="02040503050406030204" pitchFamily="18" charset="0"/>
              </a:rPr>
              <a:t> </a:t>
            </a:r>
            <a:r>
              <a:rPr lang="de-DE" dirty="0" err="1" smtClean="0">
                <a:latin typeface="Cambria" panose="02040503050406030204" pitchFamily="18" charset="0"/>
              </a:rPr>
              <a:t>already</a:t>
            </a:r>
            <a:r>
              <a:rPr lang="de-DE" dirty="0" smtClean="0">
                <a:latin typeface="Cambria" panose="02040503050406030204" pitchFamily="18" charset="0"/>
              </a:rPr>
              <a:t> on </a:t>
            </a:r>
            <a:r>
              <a:rPr lang="de-DE" dirty="0" err="1" smtClean="0">
                <a:latin typeface="Cambria" panose="02040503050406030204" pitchFamily="18" charset="0"/>
              </a:rPr>
              <a:t>the</a:t>
            </a:r>
            <a:r>
              <a:rPr lang="de-DE" dirty="0" smtClean="0">
                <a:latin typeface="Cambria" panose="02040503050406030204" pitchFamily="18" charset="0"/>
              </a:rPr>
              <a:t> </a:t>
            </a:r>
            <a:r>
              <a:rPr lang="de-DE" dirty="0" err="1" smtClean="0">
                <a:latin typeface="Cambria" panose="02040503050406030204" pitchFamily="18" charset="0"/>
              </a:rPr>
              <a:t>menu</a:t>
            </a:r>
            <a:r>
              <a:rPr lang="de-DE" dirty="0" smtClean="0">
                <a:latin typeface="Cambria" panose="02040503050406030204" pitchFamily="18" charset="0"/>
              </a:rPr>
              <a:t> </a:t>
            </a:r>
            <a:r>
              <a:rPr lang="de-DE" dirty="0" err="1" smtClean="0">
                <a:latin typeface="Cambria" panose="02040503050406030204" pitchFamily="18" charset="0"/>
              </a:rPr>
              <a:t>for</a:t>
            </a:r>
            <a:r>
              <a:rPr lang="de-DE" dirty="0" smtClean="0">
                <a:latin typeface="Cambria" panose="02040503050406030204" pitchFamily="18" charset="0"/>
              </a:rPr>
              <a:t> </a:t>
            </a:r>
            <a:r>
              <a:rPr lang="de-DE" dirty="0" err="1" smtClean="0">
                <a:latin typeface="Cambria" panose="02040503050406030204" pitchFamily="18" charset="0"/>
              </a:rPr>
              <a:t>the</a:t>
            </a:r>
            <a:r>
              <a:rPr lang="de-DE" dirty="0" smtClean="0">
                <a:latin typeface="Cambria" panose="02040503050406030204" pitchFamily="18" charset="0"/>
              </a:rPr>
              <a:t> </a:t>
            </a:r>
            <a:r>
              <a:rPr lang="de-DE" dirty="0" err="1" smtClean="0">
                <a:latin typeface="Cambria" panose="02040503050406030204" pitchFamily="18" charset="0"/>
              </a:rPr>
              <a:t>revision</a:t>
            </a:r>
            <a:r>
              <a:rPr lang="de-DE" dirty="0" smtClean="0">
                <a:latin typeface="Cambria" panose="02040503050406030204" pitchFamily="18" charset="0"/>
              </a:rPr>
              <a:t>?</a:t>
            </a:r>
            <a:endParaRPr lang="x-none" dirty="0"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184" y="1390916"/>
            <a:ext cx="598867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Revision of the target;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Mandated review of </a:t>
            </a:r>
            <a:r>
              <a:rPr lang="en-US" sz="2000" dirty="0"/>
              <a:t>the Market Stability </a:t>
            </a:r>
            <a:r>
              <a:rPr lang="en-US" sz="2000" smtClean="0"/>
              <a:t>Reserve </a:t>
            </a:r>
            <a:br>
              <a:rPr lang="en-US" sz="2000" smtClean="0"/>
            </a:br>
            <a:r>
              <a:rPr lang="en-US" sz="2000" smtClean="0"/>
              <a:t>+ </a:t>
            </a:r>
            <a:r>
              <a:rPr lang="en-US" sz="2000" dirty="0" smtClean="0"/>
              <a:t>possible revision;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Possible extension to other sectors;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Reconsider </a:t>
            </a:r>
            <a:r>
              <a:rPr lang="en-US" sz="2000" dirty="0" smtClean="0"/>
              <a:t>free </a:t>
            </a:r>
            <a:r>
              <a:rPr lang="en-US" sz="2000" dirty="0"/>
              <a:t>a</a:t>
            </a:r>
            <a:r>
              <a:rPr lang="en-US" sz="2000" dirty="0" smtClean="0"/>
              <a:t>llocation </a:t>
            </a:r>
            <a:r>
              <a:rPr lang="en-US" sz="2000" dirty="0" smtClean="0"/>
              <a:t>for </a:t>
            </a:r>
            <a:r>
              <a:rPr lang="en-US" sz="2000" dirty="0"/>
              <a:t>a</a:t>
            </a:r>
            <a:r>
              <a:rPr lang="en-US" sz="2000" dirty="0" smtClean="0"/>
              <a:t>viation</a:t>
            </a:r>
            <a:r>
              <a:rPr lang="en-US" sz="2000" dirty="0" smtClean="0"/>
              <a:t>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CBAM as alternative to free allocation;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Use of revenues;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For EU Budget (own resources)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Strengthened Innovation and/or Modernisation Fund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Just </a:t>
            </a:r>
            <a:r>
              <a:rPr lang="en-US" dirty="0" smtClean="0"/>
              <a:t>Transition?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814">
            <a:off x="6473507" y="4698294"/>
            <a:ext cx="5424195" cy="18048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119">
            <a:off x="4734071" y="2313903"/>
            <a:ext cx="7170969" cy="19690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4135" y="6452315"/>
            <a:ext cx="2112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</a:t>
            </a:r>
            <a:r>
              <a:rPr lang="en-US" sz="1200" i="1" dirty="0" err="1" smtClean="0"/>
              <a:t>CarbonPulse</a:t>
            </a:r>
            <a:endParaRPr lang="en-US" sz="1200" i="1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7867" y="6411586"/>
            <a:ext cx="2743200" cy="365125"/>
          </a:xfrm>
        </p:spPr>
        <p:txBody>
          <a:bodyPr/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637171" y="1662452"/>
            <a:ext cx="1068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Specials?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3380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err="1" smtClean="0"/>
              <a:t>Clearly</a:t>
            </a:r>
            <a:r>
              <a:rPr lang="fr-FR" b="1" dirty="0" smtClean="0"/>
              <a:t> </a:t>
            </a:r>
            <a:r>
              <a:rPr lang="fr-FR" b="1" dirty="0" err="1" smtClean="0"/>
              <a:t>define</a:t>
            </a:r>
            <a:r>
              <a:rPr lang="fr-FR" b="1" dirty="0" smtClean="0"/>
              <a:t> the objectives of the </a:t>
            </a:r>
            <a:r>
              <a:rPr lang="fr-FR" b="1" dirty="0" err="1" smtClean="0"/>
              <a:t>review</a:t>
            </a:r>
            <a:r>
              <a:rPr lang="fr-FR" b="1" dirty="0" smtClean="0"/>
              <a:t> </a:t>
            </a:r>
          </a:p>
          <a:p>
            <a:pPr marL="914400" lvl="1" indent="-514350"/>
            <a:r>
              <a:rPr lang="en-US" dirty="0" smtClean="0"/>
              <a:t>Little indication to the envisaged role of the ETS: cornerstone? driver? </a:t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mr-IN" dirty="0" smtClean="0"/>
              <a:t>…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Taking a step back: </a:t>
            </a:r>
            <a:r>
              <a:rPr lang="en-US" dirty="0"/>
              <a:t>2 key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08" y="2686787"/>
            <a:ext cx="11539519" cy="321368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919049" y="5296619"/>
            <a:ext cx="1380226" cy="379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37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err="1"/>
              <a:t>Clearly</a:t>
            </a:r>
            <a:r>
              <a:rPr lang="fr-FR" b="1" dirty="0"/>
              <a:t> </a:t>
            </a:r>
            <a:r>
              <a:rPr lang="fr-FR" b="1" dirty="0" err="1"/>
              <a:t>define</a:t>
            </a:r>
            <a:r>
              <a:rPr lang="fr-FR" b="1" dirty="0"/>
              <a:t> the objectives of the </a:t>
            </a:r>
            <a:r>
              <a:rPr lang="fr-FR" b="1" dirty="0" err="1"/>
              <a:t>review</a:t>
            </a:r>
            <a:r>
              <a:rPr lang="fr-FR" b="1" dirty="0"/>
              <a:t> </a:t>
            </a:r>
          </a:p>
          <a:p>
            <a:pPr marL="914400" lvl="1" indent="-514350"/>
            <a:r>
              <a:rPr lang="en-US" dirty="0" smtClean="0"/>
              <a:t>Little indication to the envisaged role of the ETS: cornerstone? driver? </a:t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mr-IN" dirty="0" smtClean="0"/>
              <a:t>…</a:t>
            </a:r>
            <a:r>
              <a:rPr lang="fr-FR" dirty="0" smtClean="0"/>
              <a:t> </a:t>
            </a:r>
            <a:r>
              <a:rPr lang="fr-FR" dirty="0" err="1" smtClean="0"/>
              <a:t>safety</a:t>
            </a:r>
            <a:r>
              <a:rPr lang="fr-FR" dirty="0" smtClean="0"/>
              <a:t> net?  </a:t>
            </a:r>
          </a:p>
          <a:p>
            <a:pPr marL="914400" lvl="1" indent="-514350"/>
            <a:r>
              <a:rPr lang="fr-FR" dirty="0" smtClean="0"/>
              <a:t>Just </a:t>
            </a:r>
            <a:r>
              <a:rPr lang="fr-FR" dirty="0" err="1" smtClean="0"/>
              <a:t>strenghten</a:t>
            </a:r>
            <a:r>
              <a:rPr lang="fr-FR" dirty="0" smtClean="0"/>
              <a:t> the ETS ambition, or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attempt</a:t>
            </a:r>
            <a:r>
              <a:rPr lang="fr-FR" dirty="0" smtClean="0"/>
              <a:t> to cure </a:t>
            </a:r>
            <a:r>
              <a:rPr lang="fr-FR" dirty="0" err="1" smtClean="0"/>
              <a:t>other</a:t>
            </a:r>
            <a:r>
              <a:rPr lang="fr-FR" dirty="0" smtClean="0"/>
              <a:t> ‘</a:t>
            </a:r>
            <a:r>
              <a:rPr lang="fr-FR" dirty="0" err="1" smtClean="0"/>
              <a:t>ills</a:t>
            </a:r>
            <a:r>
              <a:rPr lang="fr-FR" dirty="0" smtClean="0"/>
              <a:t>’?</a:t>
            </a:r>
          </a:p>
          <a:p>
            <a:pPr marL="914400" lvl="1" indent="-514350"/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appropriate</a:t>
            </a:r>
            <a:r>
              <a:rPr lang="fr-FR" dirty="0"/>
              <a:t> </a:t>
            </a:r>
            <a:r>
              <a:rPr lang="fr-FR" dirty="0" err="1"/>
              <a:t>way</a:t>
            </a:r>
            <a:r>
              <a:rPr lang="fr-FR" dirty="0"/>
              <a:t> to </a:t>
            </a:r>
            <a:r>
              <a:rPr lang="fr-FR" dirty="0" err="1"/>
              <a:t>increase</a:t>
            </a:r>
            <a:r>
              <a:rPr lang="fr-FR" dirty="0"/>
              <a:t> </a:t>
            </a:r>
            <a:r>
              <a:rPr lang="fr-FR" dirty="0" smtClean="0"/>
              <a:t>ambition?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Taking a step </a:t>
            </a:r>
            <a:r>
              <a:rPr lang="en-US" dirty="0" smtClean="0"/>
              <a:t>back: 2 key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348" y="1749608"/>
            <a:ext cx="6522719" cy="45140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77867" y="6258538"/>
            <a:ext cx="2112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2030 Climate Target Plan </a:t>
            </a:r>
            <a:r>
              <a:rPr lang="en-US" sz="1200" i="1" smtClean="0"/>
              <a:t>Public Consultation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652961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Taking a step </a:t>
            </a:r>
            <a:r>
              <a:rPr lang="en-US" dirty="0" smtClean="0"/>
              <a:t>back: </a:t>
            </a:r>
            <a:r>
              <a:rPr lang="en-US" dirty="0"/>
              <a:t>2 key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89695" y="1257529"/>
            <a:ext cx="11616345" cy="2462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 err="1"/>
              <a:t>Clearly</a:t>
            </a:r>
            <a:r>
              <a:rPr lang="fr-FR" b="1" dirty="0"/>
              <a:t> </a:t>
            </a:r>
            <a:r>
              <a:rPr lang="fr-FR" b="1" dirty="0" err="1"/>
              <a:t>define</a:t>
            </a:r>
            <a:r>
              <a:rPr lang="fr-FR" b="1" dirty="0"/>
              <a:t> the objectives of the </a:t>
            </a:r>
            <a:r>
              <a:rPr lang="fr-FR" b="1" dirty="0" err="1"/>
              <a:t>review</a:t>
            </a:r>
            <a:r>
              <a:rPr lang="fr-FR" b="1" dirty="0"/>
              <a:t> </a:t>
            </a:r>
          </a:p>
          <a:p>
            <a:pPr marL="914400" lvl="1" indent="-514350"/>
            <a:r>
              <a:rPr lang="en-US" dirty="0" smtClean="0"/>
              <a:t>Little indication to the envisaged role of the ETS: cornerstone? driver? </a:t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mr-IN" dirty="0" smtClean="0"/>
              <a:t>…</a:t>
            </a:r>
            <a:r>
              <a:rPr lang="fr-FR" dirty="0" smtClean="0"/>
              <a:t> </a:t>
            </a:r>
            <a:r>
              <a:rPr lang="fr-FR" dirty="0" err="1" smtClean="0"/>
              <a:t>safety</a:t>
            </a:r>
            <a:r>
              <a:rPr lang="fr-FR" dirty="0" smtClean="0"/>
              <a:t> net?  </a:t>
            </a:r>
          </a:p>
          <a:p>
            <a:pPr marL="914400" lvl="1" indent="-514350"/>
            <a:r>
              <a:rPr lang="fr-FR" dirty="0"/>
              <a:t>Just </a:t>
            </a:r>
            <a:r>
              <a:rPr lang="fr-FR" dirty="0" err="1"/>
              <a:t>strenghten</a:t>
            </a:r>
            <a:r>
              <a:rPr lang="fr-FR" dirty="0"/>
              <a:t> the ETS ambition, or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attempt</a:t>
            </a:r>
            <a:r>
              <a:rPr lang="fr-FR" dirty="0"/>
              <a:t> to cure </a:t>
            </a:r>
            <a:r>
              <a:rPr lang="fr-FR" dirty="0" err="1"/>
              <a:t>other</a:t>
            </a:r>
            <a:r>
              <a:rPr lang="fr-FR" dirty="0"/>
              <a:t> ‘</a:t>
            </a:r>
            <a:r>
              <a:rPr lang="fr-FR" dirty="0" err="1"/>
              <a:t>ills</a:t>
            </a:r>
            <a:r>
              <a:rPr lang="fr-FR" dirty="0"/>
              <a:t>’?</a:t>
            </a:r>
          </a:p>
          <a:p>
            <a:pPr marL="914400" lvl="1" indent="-514350"/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appropriate</a:t>
            </a:r>
            <a:r>
              <a:rPr lang="fr-FR" dirty="0"/>
              <a:t> </a:t>
            </a:r>
            <a:r>
              <a:rPr lang="fr-FR" dirty="0" err="1"/>
              <a:t>way</a:t>
            </a:r>
            <a:r>
              <a:rPr lang="fr-FR" dirty="0"/>
              <a:t> to </a:t>
            </a:r>
            <a:r>
              <a:rPr lang="fr-FR" dirty="0" err="1"/>
              <a:t>increase</a:t>
            </a:r>
            <a:r>
              <a:rPr lang="fr-FR" dirty="0"/>
              <a:t> ambition? 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53206" y="3477296"/>
            <a:ext cx="11616345" cy="320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 err="1" smtClean="0"/>
              <a:t>When</a:t>
            </a:r>
            <a:r>
              <a:rPr lang="fr-FR" b="1" dirty="0" smtClean="0"/>
              <a:t> </a:t>
            </a:r>
            <a:r>
              <a:rPr lang="fr-FR" b="1" dirty="0" err="1" smtClean="0"/>
              <a:t>does</a:t>
            </a:r>
            <a:r>
              <a:rPr lang="fr-FR" b="1" dirty="0" smtClean="0"/>
              <a:t> the EU ETS </a:t>
            </a:r>
            <a:r>
              <a:rPr lang="fr-FR" b="1" dirty="0" err="1" smtClean="0"/>
              <a:t>reach</a:t>
            </a:r>
            <a:r>
              <a:rPr lang="fr-FR" b="1" dirty="0" smtClean="0"/>
              <a:t> net-</a:t>
            </a:r>
            <a:r>
              <a:rPr lang="fr-FR" b="1" dirty="0" err="1" smtClean="0"/>
              <a:t>zero</a:t>
            </a:r>
            <a:r>
              <a:rPr lang="fr-FR" b="1" dirty="0" smtClean="0"/>
              <a:t>? </a:t>
            </a:r>
          </a:p>
          <a:p>
            <a:pPr marL="914400" lvl="1" indent="-514350"/>
            <a:r>
              <a:rPr lang="fr-FR" dirty="0" err="1" smtClean="0"/>
              <a:t>While</a:t>
            </a:r>
            <a:r>
              <a:rPr lang="fr-FR" dirty="0" smtClean="0"/>
              <a:t> </a:t>
            </a:r>
            <a:r>
              <a:rPr lang="fr-FR" dirty="0" err="1" smtClean="0"/>
              <a:t>it’s</a:t>
            </a:r>
            <a:r>
              <a:rPr lang="fr-FR" dirty="0" smtClean="0"/>
              <a:t> </a:t>
            </a:r>
            <a:r>
              <a:rPr lang="fr-FR" dirty="0" err="1" smtClean="0"/>
              <a:t>true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the LRF has no ‘</a:t>
            </a:r>
            <a:r>
              <a:rPr lang="fr-FR" dirty="0" err="1" smtClean="0"/>
              <a:t>sunset</a:t>
            </a:r>
            <a:r>
              <a:rPr lang="fr-FR" dirty="0" smtClean="0"/>
              <a:t>’</a:t>
            </a:r>
            <a:r>
              <a:rPr lang="mr-IN" dirty="0" smtClean="0"/>
              <a:t>…</a:t>
            </a:r>
            <a:r>
              <a:rPr lang="fr-FR" dirty="0" smtClean="0"/>
              <a:t> </a:t>
            </a:r>
            <a:r>
              <a:rPr lang="fr-FR" dirty="0" err="1" smtClean="0"/>
              <a:t>it’s</a:t>
            </a:r>
            <a:r>
              <a:rPr lang="fr-FR" dirty="0" smtClean="0"/>
              <a:t> </a:t>
            </a:r>
            <a:r>
              <a:rPr lang="fr-FR" dirty="0" err="1" smtClean="0"/>
              <a:t>updated</a:t>
            </a:r>
            <a:r>
              <a:rPr lang="fr-FR" dirty="0" smtClean="0"/>
              <a:t> value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depend</a:t>
            </a:r>
            <a:r>
              <a:rPr lang="fr-FR" dirty="0" smtClean="0"/>
              <a:t> on:</a:t>
            </a:r>
          </a:p>
          <a:p>
            <a:pPr marL="1371600" lvl="2" indent="-514350"/>
            <a:r>
              <a:rPr lang="fr-FR" dirty="0" smtClean="0"/>
              <a:t>The 2030 </a:t>
            </a:r>
            <a:r>
              <a:rPr lang="fr-FR" dirty="0" err="1"/>
              <a:t>target</a:t>
            </a:r>
            <a:r>
              <a:rPr lang="fr-FR" dirty="0"/>
              <a:t> </a:t>
            </a:r>
          </a:p>
          <a:p>
            <a:pPr marL="1371600" lvl="2" indent="-514350"/>
            <a:r>
              <a:rPr lang="fr-FR" dirty="0" smtClean="0"/>
              <a:t>A possible </a:t>
            </a:r>
            <a:r>
              <a:rPr lang="fr-FR" dirty="0" err="1" smtClean="0"/>
              <a:t>rebasing</a:t>
            </a:r>
            <a:r>
              <a:rPr lang="fr-FR" dirty="0" smtClean="0"/>
              <a:t> the cap</a:t>
            </a:r>
          </a:p>
          <a:p>
            <a:pPr marL="1371600" lvl="2" indent="-514350"/>
            <a:r>
              <a:rPr lang="fr-FR" dirty="0" smtClean="0"/>
              <a:t>Start </a:t>
            </a:r>
            <a:r>
              <a:rPr lang="fr-FR" dirty="0" err="1" smtClean="0"/>
              <a:t>year</a:t>
            </a:r>
            <a:r>
              <a:rPr lang="fr-FR" dirty="0" smtClean="0"/>
              <a:t> of </a:t>
            </a:r>
            <a:r>
              <a:rPr lang="fr-FR" dirty="0" err="1" smtClean="0"/>
              <a:t>updated</a:t>
            </a:r>
            <a:r>
              <a:rPr lang="fr-FR" dirty="0" smtClean="0"/>
              <a:t> LRF</a:t>
            </a:r>
          </a:p>
          <a:p>
            <a:pPr marL="914400" lvl="1" indent="-514350"/>
            <a:r>
              <a:rPr lang="mr-IN" dirty="0" smtClean="0"/>
              <a:t>…</a:t>
            </a:r>
            <a:r>
              <a:rPr lang="fr-FR" dirty="0" smtClean="0"/>
              <a:t> and not on the long-</a:t>
            </a:r>
            <a:r>
              <a:rPr lang="fr-FR" dirty="0" err="1" smtClean="0"/>
              <a:t>term</a:t>
            </a:r>
            <a:r>
              <a:rPr lang="fr-FR" dirty="0" smtClean="0"/>
              <a:t> goal. </a:t>
            </a:r>
          </a:p>
          <a:p>
            <a:pPr marL="914400" lvl="1" indent="-514350"/>
            <a:r>
              <a:rPr lang="fr-FR" dirty="0" smtClean="0"/>
              <a:t>This long-</a:t>
            </a:r>
            <a:r>
              <a:rPr lang="fr-FR" dirty="0" err="1" smtClean="0"/>
              <a:t>term</a:t>
            </a:r>
            <a:r>
              <a:rPr lang="fr-FR" dirty="0" smtClean="0"/>
              <a:t> goal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clarified</a:t>
            </a:r>
            <a:r>
              <a:rPr lang="fr-FR" dirty="0" smtClean="0"/>
              <a:t>, as </a:t>
            </a:r>
            <a:r>
              <a:rPr lang="fr-FR" dirty="0" err="1" smtClean="0"/>
              <a:t>currently</a:t>
            </a:r>
            <a:r>
              <a:rPr lang="fr-FR" dirty="0" smtClean="0"/>
              <a:t> </a:t>
            </a:r>
            <a:r>
              <a:rPr lang="fr-FR" dirty="0" err="1" smtClean="0"/>
              <a:t>ambiguity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</a:t>
            </a:r>
            <a:r>
              <a:rPr lang="fr-FR" dirty="0" err="1" smtClean="0"/>
              <a:t>exist</a:t>
            </a:r>
            <a:r>
              <a:rPr lang="fr-FR" dirty="0" smtClean="0"/>
              <a:t> </a:t>
            </a:r>
            <a:r>
              <a:rPr lang="fr-FR" i="1" dirty="0" smtClean="0"/>
              <a:t>(</a:t>
            </a:r>
            <a:r>
              <a:rPr lang="fr-FR" i="1" dirty="0" err="1" smtClean="0"/>
              <a:t>climate</a:t>
            </a:r>
            <a:r>
              <a:rPr lang="fr-FR" i="1" dirty="0" smtClean="0"/>
              <a:t> </a:t>
            </a:r>
            <a:r>
              <a:rPr lang="fr-FR" i="1" dirty="0" err="1" smtClean="0"/>
              <a:t>neutrality</a:t>
            </a:r>
            <a:r>
              <a:rPr lang="fr-FR" i="1" dirty="0" smtClean="0"/>
              <a:t> vs. </a:t>
            </a:r>
            <a:r>
              <a:rPr lang="fr-FR" i="1" dirty="0" err="1" smtClean="0"/>
              <a:t>Carbon</a:t>
            </a:r>
            <a:r>
              <a:rPr lang="fr-FR" i="1" dirty="0" smtClean="0"/>
              <a:t> </a:t>
            </a:r>
            <a:r>
              <a:rPr lang="fr-FR" i="1" dirty="0" err="1" smtClean="0"/>
              <a:t>neutrality</a:t>
            </a:r>
            <a:r>
              <a:rPr lang="fr-FR" i="1" dirty="0" smtClean="0"/>
              <a:t>) </a:t>
            </a:r>
            <a:endParaRPr lang="fr-FR" dirty="0" smtClean="0"/>
          </a:p>
          <a:p>
            <a:pPr marL="914400" lvl="1" indent="-51435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2053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2 additional dishes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27449" y="1211178"/>
            <a:ext cx="11616344" cy="2462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 err="1" smtClean="0"/>
              <a:t>Role</a:t>
            </a:r>
            <a:r>
              <a:rPr lang="fr-FR" b="1" dirty="0" smtClean="0"/>
              <a:t> of EU ETS in </a:t>
            </a:r>
            <a:r>
              <a:rPr lang="fr-FR" b="1" dirty="0" err="1" smtClean="0"/>
              <a:t>driving</a:t>
            </a:r>
            <a:r>
              <a:rPr lang="fr-FR" b="1" dirty="0" smtClean="0"/>
              <a:t> </a:t>
            </a:r>
            <a:r>
              <a:rPr lang="fr-FR" b="1" dirty="0" err="1" smtClean="0"/>
              <a:t>demand</a:t>
            </a:r>
            <a:r>
              <a:rPr lang="fr-FR" b="1" dirty="0" smtClean="0"/>
              <a:t> for </a:t>
            </a:r>
            <a:r>
              <a:rPr lang="fr-FR" b="1" dirty="0" err="1" smtClean="0"/>
              <a:t>negative</a:t>
            </a:r>
            <a:r>
              <a:rPr lang="fr-FR" b="1" dirty="0" smtClean="0"/>
              <a:t> </a:t>
            </a:r>
            <a:r>
              <a:rPr lang="fr-FR" b="1" dirty="0" err="1" smtClean="0"/>
              <a:t>emission</a:t>
            </a:r>
            <a:r>
              <a:rPr lang="fr-FR" b="1" dirty="0" smtClean="0"/>
              <a:t> </a:t>
            </a:r>
            <a:r>
              <a:rPr lang="fr-FR" b="1" dirty="0" err="1" smtClean="0"/>
              <a:t>credits</a:t>
            </a:r>
            <a:endParaRPr lang="fr-FR" b="1" dirty="0" smtClean="0"/>
          </a:p>
          <a:p>
            <a:pPr marL="914400" lvl="1" indent="-514350"/>
            <a:r>
              <a:rPr lang="fr-FR" dirty="0" smtClean="0"/>
              <a:t>It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clear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removal</a:t>
            </a:r>
            <a:r>
              <a:rPr lang="fr-FR" dirty="0" smtClean="0"/>
              <a:t> technologies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vital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deliver</a:t>
            </a:r>
            <a:r>
              <a:rPr lang="fr-FR" dirty="0" smtClean="0"/>
              <a:t> on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domestic</a:t>
            </a:r>
            <a:r>
              <a:rPr lang="fr-FR" dirty="0" smtClean="0"/>
              <a:t> and international ambition</a:t>
            </a:r>
          </a:p>
          <a:p>
            <a:pPr marL="914400" lvl="1" indent="-514350"/>
            <a:r>
              <a:rPr lang="fr-FR" dirty="0" smtClean="0"/>
              <a:t>The </a:t>
            </a:r>
            <a:r>
              <a:rPr lang="fr-FR" dirty="0" err="1" smtClean="0"/>
              <a:t>European</a:t>
            </a:r>
            <a:r>
              <a:rPr lang="fr-FR" dirty="0" smtClean="0"/>
              <a:t> Commission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currently</a:t>
            </a:r>
            <a:r>
              <a:rPr lang="fr-FR" dirty="0" smtClean="0"/>
              <a:t> </a:t>
            </a:r>
            <a:r>
              <a:rPr lang="fr-FR" dirty="0" err="1" smtClean="0"/>
              <a:t>exploring</a:t>
            </a:r>
            <a:r>
              <a:rPr lang="fr-FR" dirty="0" smtClean="0"/>
              <a:t> setting up a </a:t>
            </a:r>
            <a:r>
              <a:rPr lang="fr-FR" dirty="0" err="1" smtClean="0"/>
              <a:t>carbon</a:t>
            </a:r>
            <a:r>
              <a:rPr lang="fr-FR" dirty="0" smtClean="0"/>
              <a:t> </a:t>
            </a:r>
            <a:r>
              <a:rPr lang="fr-FR" dirty="0" err="1" smtClean="0"/>
              <a:t>removal</a:t>
            </a:r>
            <a:r>
              <a:rPr lang="fr-FR" dirty="0" smtClean="0"/>
              <a:t> certification </a:t>
            </a:r>
            <a:r>
              <a:rPr lang="fr-FR" dirty="0" err="1" smtClean="0"/>
              <a:t>mechanism</a:t>
            </a:r>
            <a:endParaRPr lang="fr-FR" dirty="0" smtClean="0"/>
          </a:p>
          <a:p>
            <a:pPr marL="914400" lvl="1" indent="-514350"/>
            <a:r>
              <a:rPr lang="fr-FR" dirty="0" smtClean="0"/>
              <a:t>The ETS </a:t>
            </a:r>
            <a:r>
              <a:rPr lang="fr-FR" i="1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play</a:t>
            </a:r>
            <a:r>
              <a:rPr lang="fr-FR" dirty="0" smtClean="0"/>
              <a:t> a key </a:t>
            </a:r>
            <a:r>
              <a:rPr lang="fr-FR" dirty="0" err="1" smtClean="0"/>
              <a:t>role</a:t>
            </a:r>
            <a:r>
              <a:rPr lang="fr-FR" dirty="0" smtClean="0"/>
              <a:t> in </a:t>
            </a:r>
            <a:r>
              <a:rPr lang="fr-FR" dirty="0" err="1" smtClean="0"/>
              <a:t>driving</a:t>
            </a:r>
            <a:r>
              <a:rPr lang="fr-FR" dirty="0" smtClean="0"/>
              <a:t> </a:t>
            </a:r>
            <a:r>
              <a:rPr lang="fr-FR" dirty="0" err="1" smtClean="0"/>
              <a:t>demand</a:t>
            </a:r>
            <a:r>
              <a:rPr lang="fr-FR" dirty="0" smtClean="0"/>
              <a:t> for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credits</a:t>
            </a:r>
            <a:endParaRPr lang="fr-FR" dirty="0" smtClean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66085" y="4174434"/>
            <a:ext cx="11616345" cy="2731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 err="1" smtClean="0"/>
              <a:t>Role</a:t>
            </a:r>
            <a:r>
              <a:rPr lang="fr-FR" b="1" dirty="0" smtClean="0"/>
              <a:t> of international </a:t>
            </a:r>
            <a:r>
              <a:rPr lang="fr-FR" b="1" dirty="0" err="1" smtClean="0"/>
              <a:t>cooperation</a:t>
            </a:r>
            <a:r>
              <a:rPr lang="fr-FR" b="1" dirty="0" smtClean="0"/>
              <a:t> </a:t>
            </a:r>
          </a:p>
          <a:p>
            <a:pPr marL="914400" lvl="1" indent="-514350"/>
            <a:r>
              <a:rPr lang="fr-FR" dirty="0" err="1" smtClean="0"/>
              <a:t>Role</a:t>
            </a:r>
            <a:r>
              <a:rPr lang="fr-FR" dirty="0" smtClean="0"/>
              <a:t> of international </a:t>
            </a:r>
            <a:r>
              <a:rPr lang="fr-FR" dirty="0" err="1" smtClean="0"/>
              <a:t>credits</a:t>
            </a:r>
            <a:r>
              <a:rPr lang="fr-FR" dirty="0" smtClean="0"/>
              <a:t> in the medium- to long-</a:t>
            </a: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explored</a:t>
            </a:r>
            <a:endParaRPr lang="fr-FR" dirty="0" smtClean="0"/>
          </a:p>
          <a:p>
            <a:pPr marL="914400" lvl="1" indent="-514350"/>
            <a:r>
              <a:rPr lang="fr-FR" dirty="0" smtClean="0"/>
              <a:t>Prospects for linkage </a:t>
            </a:r>
          </a:p>
          <a:p>
            <a:pPr marL="914400" lvl="1" indent="-514350"/>
            <a:r>
              <a:rPr lang="fr-FR" dirty="0" err="1" smtClean="0"/>
              <a:t>Dependable</a:t>
            </a:r>
            <a:r>
              <a:rPr lang="fr-FR" dirty="0" smtClean="0"/>
              <a:t> on the </a:t>
            </a:r>
            <a:r>
              <a:rPr lang="fr-FR" dirty="0" err="1" smtClean="0"/>
              <a:t>outcome</a:t>
            </a:r>
            <a:r>
              <a:rPr lang="fr-FR" dirty="0" smtClean="0"/>
              <a:t> of Article 6 </a:t>
            </a:r>
            <a:r>
              <a:rPr lang="fr-FR" dirty="0" err="1" smtClean="0"/>
              <a:t>negotiations</a:t>
            </a:r>
            <a:r>
              <a:rPr lang="fr-FR" dirty="0" smtClean="0"/>
              <a:t>?</a:t>
            </a:r>
          </a:p>
          <a:p>
            <a:pPr marL="914400" lvl="1" indent="-514350"/>
            <a:endParaRPr lang="fr-FR" dirty="0" smtClean="0"/>
          </a:p>
          <a:p>
            <a:pPr marL="914400" lvl="1" indent="-51435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6300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1 overarching theme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63609" y="1149237"/>
            <a:ext cx="11616345" cy="4651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 err="1" smtClean="0"/>
              <a:t>Provide</a:t>
            </a:r>
            <a:r>
              <a:rPr lang="fr-FR" b="1" dirty="0" smtClean="0"/>
              <a:t> a ‘story’ for </a:t>
            </a:r>
            <a:r>
              <a:rPr lang="fr-FR" b="1" dirty="0" err="1" smtClean="0"/>
              <a:t>industry</a:t>
            </a:r>
            <a:endParaRPr lang="fr-FR" b="1" dirty="0" smtClean="0"/>
          </a:p>
          <a:p>
            <a:pPr marL="914400" lvl="1" indent="-514350">
              <a:lnSpc>
                <a:spcPct val="120000"/>
              </a:lnSpc>
            </a:pPr>
            <a:r>
              <a:rPr lang="fr-FR" dirty="0" smtClean="0"/>
              <a:t>The in 2014 </a:t>
            </a:r>
            <a:r>
              <a:rPr lang="fr-FR" dirty="0" err="1" smtClean="0"/>
              <a:t>agreed</a:t>
            </a:r>
            <a:r>
              <a:rPr lang="fr-FR" dirty="0" smtClean="0"/>
              <a:t> </a:t>
            </a:r>
            <a:r>
              <a:rPr lang="fr-FR" dirty="0"/>
              <a:t>2030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smtClean="0"/>
              <a:t>and </a:t>
            </a:r>
            <a:r>
              <a:rPr lang="fr-FR" dirty="0" err="1" smtClean="0"/>
              <a:t>Climate</a:t>
            </a:r>
            <a:r>
              <a:rPr lang="fr-FR" dirty="0" smtClean="0"/>
              <a:t> </a:t>
            </a:r>
            <a:r>
              <a:rPr lang="fr-FR" dirty="0" err="1" smtClean="0"/>
              <a:t>framwork</a:t>
            </a:r>
            <a:r>
              <a:rPr lang="fr-FR" dirty="0" smtClean="0"/>
              <a:t> </a:t>
            </a:r>
            <a:r>
              <a:rPr lang="fr-FR" dirty="0" err="1" smtClean="0"/>
              <a:t>seems</a:t>
            </a:r>
            <a:r>
              <a:rPr lang="fr-FR" dirty="0" smtClean="0"/>
              <a:t> to have been more </a:t>
            </a:r>
            <a:r>
              <a:rPr lang="fr-FR" dirty="0" err="1" smtClean="0"/>
              <a:t>focused</a:t>
            </a:r>
            <a:r>
              <a:rPr lang="fr-FR" dirty="0" smtClean="0"/>
              <a:t> on </a:t>
            </a:r>
            <a:r>
              <a:rPr lang="fr-FR" dirty="0" err="1" smtClean="0"/>
              <a:t>providing</a:t>
            </a:r>
            <a:r>
              <a:rPr lang="fr-FR" dirty="0" smtClean="0"/>
              <a:t> </a:t>
            </a:r>
            <a:r>
              <a:rPr lang="fr-FR" dirty="0" err="1" smtClean="0"/>
              <a:t>answers</a:t>
            </a:r>
            <a:r>
              <a:rPr lang="fr-FR" dirty="0" smtClean="0"/>
              <a:t> to the power </a:t>
            </a:r>
            <a:r>
              <a:rPr lang="fr-FR" dirty="0" err="1" smtClean="0"/>
              <a:t>sector</a:t>
            </a:r>
            <a:endParaRPr lang="fr-FR" dirty="0" smtClean="0"/>
          </a:p>
          <a:p>
            <a:pPr marL="914400" lvl="1" indent="-514350">
              <a:lnSpc>
                <a:spcPct val="120000"/>
              </a:lnSpc>
            </a:pP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review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moment to </a:t>
            </a:r>
            <a:r>
              <a:rPr lang="fr-FR" dirty="0" err="1" smtClean="0"/>
              <a:t>provide</a:t>
            </a:r>
            <a:r>
              <a:rPr lang="fr-FR" dirty="0" smtClean="0"/>
              <a:t> </a:t>
            </a:r>
            <a:r>
              <a:rPr lang="fr-FR" dirty="0" err="1" smtClean="0"/>
              <a:t>answers</a:t>
            </a:r>
            <a:r>
              <a:rPr lang="fr-FR" dirty="0" smtClean="0"/>
              <a:t> for (</a:t>
            </a:r>
            <a:r>
              <a:rPr lang="fr-FR" dirty="0" err="1" smtClean="0"/>
              <a:t>energy</a:t>
            </a:r>
            <a:r>
              <a:rPr lang="fr-FR" dirty="0" smtClean="0"/>
              <a:t>-intensive) </a:t>
            </a:r>
            <a:r>
              <a:rPr lang="fr-FR" dirty="0" err="1" smtClean="0"/>
              <a:t>industry</a:t>
            </a:r>
            <a:r>
              <a:rPr lang="fr-FR" dirty="0" smtClean="0"/>
              <a:t>, 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</a:t>
            </a:r>
            <a:r>
              <a:rPr lang="fr-FR" dirty="0" err="1" smtClean="0"/>
              <a:t>accompanying</a:t>
            </a:r>
            <a:r>
              <a:rPr lang="fr-FR" dirty="0" smtClean="0"/>
              <a:t> </a:t>
            </a:r>
            <a:r>
              <a:rPr lang="fr-FR" dirty="0" err="1" smtClean="0"/>
              <a:t>policies</a:t>
            </a:r>
            <a:r>
              <a:rPr lang="fr-FR" dirty="0" smtClean="0"/>
              <a:t>: </a:t>
            </a:r>
          </a:p>
          <a:p>
            <a:pPr marL="1371600" lvl="2" indent="-514350">
              <a:lnSpc>
                <a:spcPct val="120000"/>
              </a:lnSpc>
            </a:pPr>
            <a:r>
              <a:rPr lang="fr-FR" dirty="0"/>
              <a:t>CBAM and/or ‘alternatives’ and </a:t>
            </a:r>
            <a:r>
              <a:rPr lang="fr-FR" dirty="0" err="1"/>
              <a:t>complementing</a:t>
            </a:r>
            <a:r>
              <a:rPr lang="fr-FR" dirty="0"/>
              <a:t> </a:t>
            </a:r>
            <a:r>
              <a:rPr lang="fr-FR" dirty="0" err="1"/>
              <a:t>policies</a:t>
            </a:r>
            <a:r>
              <a:rPr lang="fr-FR" dirty="0"/>
              <a:t> </a:t>
            </a:r>
            <a:r>
              <a:rPr lang="fr-FR" dirty="0" err="1"/>
              <a:t>e.g</a:t>
            </a:r>
            <a:r>
              <a:rPr lang="fr-FR" dirty="0"/>
              <a:t>. EUA </a:t>
            </a:r>
            <a:r>
              <a:rPr lang="fr-FR" dirty="0" err="1"/>
              <a:t>financed</a:t>
            </a:r>
            <a:r>
              <a:rPr lang="fr-FR" dirty="0"/>
              <a:t> </a:t>
            </a:r>
            <a:r>
              <a:rPr lang="fr-FR" dirty="0" err="1"/>
              <a:t>contracts</a:t>
            </a:r>
            <a:r>
              <a:rPr lang="fr-FR" dirty="0"/>
              <a:t> for </a:t>
            </a:r>
            <a:r>
              <a:rPr lang="fr-FR" dirty="0" err="1"/>
              <a:t>difference</a:t>
            </a:r>
            <a:r>
              <a:rPr lang="fr-FR" dirty="0"/>
              <a:t>? </a:t>
            </a:r>
          </a:p>
          <a:p>
            <a:pPr marL="1371600" lvl="2" indent="-514350">
              <a:lnSpc>
                <a:spcPct val="120000"/>
              </a:lnSpc>
            </a:pPr>
            <a:r>
              <a:rPr lang="fr-FR" dirty="0" err="1" smtClean="0"/>
              <a:t>Increased</a:t>
            </a:r>
            <a:r>
              <a:rPr lang="fr-FR" dirty="0" smtClean="0"/>
              <a:t> </a:t>
            </a:r>
            <a:r>
              <a:rPr lang="fr-FR" dirty="0" err="1" smtClean="0"/>
              <a:t>role</a:t>
            </a:r>
            <a:r>
              <a:rPr lang="fr-FR" dirty="0" smtClean="0"/>
              <a:t> for innovation </a:t>
            </a:r>
            <a:r>
              <a:rPr lang="fr-FR" dirty="0" err="1" smtClean="0"/>
              <a:t>fund</a:t>
            </a:r>
            <a:r>
              <a:rPr lang="fr-FR" dirty="0" smtClean="0"/>
              <a:t>? </a:t>
            </a:r>
          </a:p>
          <a:p>
            <a:pPr marL="1371600" lvl="2" indent="-514350">
              <a:lnSpc>
                <a:spcPct val="120000"/>
              </a:lnSpc>
            </a:pPr>
            <a:r>
              <a:rPr lang="fr-FR" dirty="0" err="1" smtClean="0"/>
              <a:t>Ensuring</a:t>
            </a:r>
            <a:r>
              <a:rPr lang="fr-FR" dirty="0" smtClean="0"/>
              <a:t> </a:t>
            </a:r>
            <a:r>
              <a:rPr lang="fr-FR" dirty="0" err="1" smtClean="0"/>
              <a:t>uptake</a:t>
            </a:r>
            <a:r>
              <a:rPr lang="fr-FR" dirty="0" smtClean="0"/>
              <a:t> of green </a:t>
            </a:r>
            <a:r>
              <a:rPr lang="fr-FR" dirty="0" err="1" smtClean="0"/>
              <a:t>products</a:t>
            </a:r>
            <a:r>
              <a:rPr lang="fr-FR" dirty="0" smtClean="0"/>
              <a:t>: </a:t>
            </a:r>
            <a:r>
              <a:rPr lang="fr-FR" dirty="0" err="1" smtClean="0"/>
              <a:t>creating</a:t>
            </a:r>
            <a:r>
              <a:rPr lang="fr-FR" dirty="0" smtClean="0"/>
              <a:t> a </a:t>
            </a:r>
            <a:r>
              <a:rPr lang="fr-FR" dirty="0" err="1" smtClean="0"/>
              <a:t>market</a:t>
            </a:r>
            <a:r>
              <a:rPr lang="fr-FR" dirty="0" smtClean="0"/>
              <a:t> for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carbon</a:t>
            </a:r>
            <a:r>
              <a:rPr lang="fr-FR" dirty="0" smtClean="0"/>
              <a:t> </a:t>
            </a:r>
            <a:r>
              <a:rPr lang="fr-FR" dirty="0" err="1" smtClean="0"/>
              <a:t>products</a:t>
            </a:r>
            <a:endParaRPr lang="fr-FR" dirty="0" smtClean="0"/>
          </a:p>
          <a:p>
            <a:pPr marL="1371600" lvl="2" indent="-514350">
              <a:lnSpc>
                <a:spcPct val="120000"/>
              </a:lnSpc>
            </a:pPr>
            <a:r>
              <a:rPr lang="fr-FR" dirty="0" err="1" smtClean="0"/>
              <a:t>Hydrogen</a:t>
            </a:r>
            <a:r>
              <a:rPr lang="fr-FR" dirty="0" smtClean="0"/>
              <a:t> for hard-to</a:t>
            </a:r>
            <a:r>
              <a:rPr lang="fr-FR" dirty="0"/>
              <a:t>-</a:t>
            </a:r>
            <a:r>
              <a:rPr lang="fr-FR" dirty="0" err="1" smtClean="0"/>
              <a:t>abate</a:t>
            </a:r>
            <a:r>
              <a:rPr lang="fr-FR" dirty="0" smtClean="0"/>
              <a:t> </a:t>
            </a:r>
            <a:r>
              <a:rPr lang="fr-FR" dirty="0" err="1" smtClean="0"/>
              <a:t>industry</a:t>
            </a:r>
            <a:r>
              <a:rPr lang="fr-FR" dirty="0" smtClean="0"/>
              <a:t>?</a:t>
            </a:r>
          </a:p>
          <a:p>
            <a:pPr marL="914400" lvl="1" indent="-514350"/>
            <a:endParaRPr lang="fr-FR" dirty="0" smtClean="0"/>
          </a:p>
          <a:p>
            <a:pPr marL="914400" lvl="1" indent="-51435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794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F6BA7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3C09D55-CCA0-2146-9FD9-7449152E9544}" vid="{A540A8AC-723E-8A40-A482-55C1D42503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10456</TotalTime>
  <Words>422</Words>
  <Application>Microsoft Macintosh PowerPoint</Application>
  <PresentationFormat>Widescreen</PresentationFormat>
  <Paragraphs>78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Calibri Light</vt:lpstr>
      <vt:lpstr>Cambria</vt:lpstr>
      <vt:lpstr>Cambria Math</vt:lpstr>
      <vt:lpstr>Mangal</vt:lpstr>
      <vt:lpstr>Open Sans</vt:lpstr>
      <vt:lpstr>Arial</vt:lpstr>
      <vt:lpstr>Office Theme</vt:lpstr>
      <vt:lpstr>Andrei Marcu, ERCST Jean-Yves Caneill, ERCST Domien Vangenechten, ERCST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Domien Vangenechten</dc:creator>
  <cp:lastModifiedBy>Domien Vangenechten</cp:lastModifiedBy>
  <cp:revision>251</cp:revision>
  <cp:lastPrinted>2020-06-16T17:16:33Z</cp:lastPrinted>
  <dcterms:created xsi:type="dcterms:W3CDTF">2020-01-17T14:09:25Z</dcterms:created>
  <dcterms:modified xsi:type="dcterms:W3CDTF">2020-09-04T07:30:31Z</dcterms:modified>
</cp:coreProperties>
</file>