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62" r:id="rId2"/>
    <p:sldId id="278" r:id="rId3"/>
    <p:sldId id="290" r:id="rId4"/>
    <p:sldId id="291" r:id="rId5"/>
    <p:sldId id="285" r:id="rId6"/>
    <p:sldId id="288" r:id="rId7"/>
    <p:sldId id="277" r:id="rId8"/>
    <p:sldId id="292" r:id="rId9"/>
    <p:sldId id="293" r:id="rId10"/>
    <p:sldId id="294" r:id="rId11"/>
    <p:sldId id="295" r:id="rId12"/>
    <p:sldId id="283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278"/>
    <a:srgbClr val="FEAD54"/>
    <a:srgbClr val="8C3FC5"/>
    <a:srgbClr val="FF00FF"/>
    <a:srgbClr val="199CFF"/>
    <a:srgbClr val="0070C0"/>
    <a:srgbClr val="00B050"/>
    <a:srgbClr val="FFD966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918" autoAdjust="0"/>
  </p:normalViewPr>
  <p:slideViewPr>
    <p:cSldViewPr snapToGrid="0">
      <p:cViewPr varScale="1">
        <p:scale>
          <a:sx n="95" d="100"/>
          <a:sy n="95" d="100"/>
        </p:scale>
        <p:origin x="1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C350-87FA-4851-9E7D-AFCB75BAC35A}" type="datetimeFigureOut">
              <a:rPr lang="ko-KR" altLang="en-US" smtClean="0"/>
              <a:t>2020. 6. 22.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DC5A4-49E5-4162-AD2E-A12CA73501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13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896F-2E09-4996-8390-699638DE647F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3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C5A4-49E5-4162-AD2E-A12CA73501E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07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C5A4-49E5-4162-AD2E-A12CA73501E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94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FE5B-E8C4-43AC-BA05-8BD291439A3F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0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FE5B-E8C4-43AC-BA05-8BD291439A3F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7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FE5B-E8C4-43AC-BA05-8BD291439A3F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6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FE5B-E8C4-43AC-BA05-8BD291439A3F}" type="slidenum">
              <a:rPr lang="ko-KR" altLang="en-US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2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FE5B-E8C4-43AC-BA05-8BD291439A3F}" type="slidenum">
              <a:rPr lang="ko-KR" altLang="en-US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4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FE5B-E8C4-43AC-BA05-8BD291439A3F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C5A4-49E5-4162-AD2E-A12CA73501EA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762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C5A4-49E5-4162-AD2E-A12CA73501E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C5A4-49E5-4162-AD2E-A12CA73501E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0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6275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9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5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8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3" cstate="print"/>
          <a:srcRect t="13241" b="84660"/>
          <a:stretch>
            <a:fillRect/>
          </a:stretch>
        </p:blipFill>
        <p:spPr bwMode="auto">
          <a:xfrm>
            <a:off x="0" y="908720"/>
            <a:ext cx="12192000" cy="14401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6277"/>
            <a:ext cx="10515600" cy="8361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  <a:lvl2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2pPr>
            <a:lvl3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3pPr>
            <a:lvl4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4pPr>
            <a:lvl5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0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9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3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6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3" cstate="print"/>
          <a:srcRect t="13241" b="84660"/>
          <a:stretch>
            <a:fillRect/>
          </a:stretch>
        </p:blipFill>
        <p:spPr bwMode="auto">
          <a:xfrm>
            <a:off x="0" y="908720"/>
            <a:ext cx="12192000" cy="144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64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0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6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A9A2-AC41-405B-B7C9-E86EABA4B1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37063" y="3785828"/>
            <a:ext cx="3444510" cy="338783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June 2020</a:t>
            </a:r>
            <a:endParaRPr lang="ko-KR" altLang="en-US" dirty="0"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9237" r="13722" b="9237"/>
          <a:stretch/>
        </p:blipFill>
        <p:spPr>
          <a:xfrm>
            <a:off x="7238900" y="2452255"/>
            <a:ext cx="5037868" cy="46013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2252891"/>
            <a:ext cx="903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6 Registries </a:t>
            </a:r>
            <a:endParaRPr lang="en-US" altLang="ko-K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49" y="131270"/>
            <a:ext cx="972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ERCST Informal Forum on Implementation of Article 6 of the Paris Agreement l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3" y="4698760"/>
            <a:ext cx="4749196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5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>
          <a:xfrm>
            <a:off x="5234666" y="1551036"/>
            <a:ext cx="6519726" cy="2995972"/>
          </a:xfrm>
          <a:prstGeom prst="roundRect">
            <a:avLst>
              <a:gd name="adj" fmla="val 627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000" b="1" dirty="0">
                <a:solidFill>
                  <a:srgbClr val="00743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Centralized accounting and reporting platform</a:t>
            </a:r>
          </a:p>
          <a:p>
            <a:pPr algn="ctr"/>
            <a:r>
              <a:rPr lang="en-US" altLang="ko-KR" sz="1600" dirty="0">
                <a:solidFill>
                  <a:srgbClr val="00743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(to publish information submitted by participating Parties) </a:t>
            </a:r>
            <a:endParaRPr lang="ko-KR" altLang="en-US" sz="1600" dirty="0">
              <a:solidFill>
                <a:srgbClr val="00743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525017" y="2328109"/>
            <a:ext cx="4963510" cy="98905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Tahoma" panose="020B0604030504040204" pitchFamily="34" charset="0"/>
                <a:cs typeface="Tahoma" panose="020B0604030504040204" pitchFamily="34" charset="0"/>
              </a:rPr>
              <a:t>A6 database</a:t>
            </a:r>
          </a:p>
          <a:p>
            <a:pPr algn="ctr"/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(to record and compile information submitted by participating Parties)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09971" y="1674701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A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92396" y="2500806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B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92371" y="3333605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C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525018" y="3606802"/>
            <a:ext cx="4142982" cy="691927"/>
          </a:xfrm>
          <a:prstGeom prst="rect">
            <a:avLst/>
          </a:prstGeom>
          <a:solidFill>
            <a:srgbClr val="B482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registry</a:t>
            </a:r>
          </a:p>
          <a:p>
            <a:pPr algn="ctr"/>
            <a:r>
              <a:rPr lang="en-US" altLang="ko-KR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participating Parties that do not have/have access to a registry)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Interaction between Recording and Reporting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43" y="5171090"/>
            <a:ext cx="11565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data exchange between registries and A6 database is not specified in the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to A6 database through the “Annual information”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029173" y="2011252"/>
            <a:ext cx="1050358" cy="23812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08" y="1302985"/>
            <a:ext cx="1731976" cy="3402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780000">
            <a:off x="2039690" y="1860948"/>
            <a:ext cx="112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extract</a:t>
            </a:r>
            <a:endParaRPr lang="ko-KR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1964095" y="2788146"/>
            <a:ext cx="1115436" cy="7261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1985681" y="3444366"/>
            <a:ext cx="1093850" cy="19742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1060000">
            <a:off x="1945845" y="3282183"/>
            <a:ext cx="112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extract</a:t>
            </a:r>
            <a:endParaRPr lang="ko-KR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80000">
            <a:off x="2029173" y="2542840"/>
            <a:ext cx="112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extract</a:t>
            </a:r>
            <a:endParaRPr lang="ko-KR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4919080" y="2822638"/>
            <a:ext cx="1450189" cy="11569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0533" y="2858246"/>
            <a:ext cx="112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endParaRPr lang="ko-KR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9760511" y="4936091"/>
            <a:ext cx="656594" cy="3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그림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024" y="3281590"/>
            <a:ext cx="1731976" cy="3402096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>
            <a:off x="9760511" y="4324438"/>
            <a:ext cx="0" cy="61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485841" y="4895819"/>
            <a:ext cx="112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extract</a:t>
            </a:r>
            <a:endParaRPr lang="ko-KR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9512186" y="3554562"/>
            <a:ext cx="9478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9506861" y="3341375"/>
            <a:ext cx="0" cy="21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13430" y="3278889"/>
            <a:ext cx="112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endParaRPr lang="ko-KR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Fill the gap? 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97180" y="1303020"/>
            <a:ext cx="11597640" cy="5097780"/>
          </a:xfrm>
          <a:prstGeom prst="rect">
            <a:avLst/>
          </a:prstGeom>
          <a:noFill/>
          <a:ln w="161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should be recorded and tracked by the A6.2 registries?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 can we track the transactions between A6.2 registries and A6.4M registry?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7886" y="1899921"/>
            <a:ext cx="4961007" cy="11379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Recording amount of ITMOs transferred/acquired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each transaction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(by each participating Party)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123552" y="1899921"/>
            <a:ext cx="4961007" cy="113791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Recording and tracking through serial numbers given to each </a:t>
            </a:r>
            <a:r>
              <a:rPr lang="en-US" altLang="ko-KR" dirty="0" err="1">
                <a:latin typeface="Tahoma" panose="020B0604030504040204" pitchFamily="34" charset="0"/>
                <a:cs typeface="Tahoma" panose="020B0604030504040204" pitchFamily="34" charset="0"/>
              </a:rPr>
              <a:t>tCO₂e</a:t>
            </a:r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 of ITMO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그림 35" descr="%C1%A6%B8%F1_%BE%F8%C0%BD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1410" y="2265421"/>
            <a:ext cx="1115112" cy="1084973"/>
          </a:xfrm>
          <a:prstGeom prst="rect">
            <a:avLst/>
          </a:prstGeom>
        </p:spPr>
      </p:pic>
      <p:pic>
        <p:nvPicPr>
          <p:cNvPr id="37" name="그림 36" descr="%C1%A6%B8%F1_%BE%F8%C0%BD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8863" y="2265421"/>
            <a:ext cx="1115112" cy="1084973"/>
          </a:xfrm>
          <a:prstGeom prst="rect">
            <a:avLst/>
          </a:prstGeom>
        </p:spPr>
      </p:pic>
      <p:sp>
        <p:nvSpPr>
          <p:cNvPr id="5" name="아래쪽 화살표 4"/>
          <p:cNvSpPr/>
          <p:nvPr/>
        </p:nvSpPr>
        <p:spPr>
          <a:xfrm>
            <a:off x="3023978" y="3079287"/>
            <a:ext cx="328822" cy="324000"/>
          </a:xfrm>
          <a:prstGeom prst="downArrow">
            <a:avLst/>
          </a:prstGeom>
          <a:solidFill>
            <a:srgbClr val="FEA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707886" y="3432479"/>
            <a:ext cx="4961007" cy="88031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 net flows of ITMOs </a:t>
            </a:r>
          </a:p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(by each participating Party)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annual information </a:t>
            </a:r>
          </a:p>
        </p:txBody>
      </p:sp>
      <p:sp>
        <p:nvSpPr>
          <p:cNvPr id="41" name="아래쪽 화살표 40"/>
          <p:cNvSpPr/>
          <p:nvPr/>
        </p:nvSpPr>
        <p:spPr>
          <a:xfrm>
            <a:off x="3023978" y="4407170"/>
            <a:ext cx="328822" cy="324000"/>
          </a:xfrm>
          <a:prstGeom prst="downArrow">
            <a:avLst/>
          </a:prstGeom>
          <a:solidFill>
            <a:srgbClr val="FEA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707886" y="4760362"/>
            <a:ext cx="4961007" cy="9800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Checking the consistencies of information reported by participating Party by the Secretariat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966" y="4276782"/>
            <a:ext cx="260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832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Double-entry bookkeeping approaches </a:t>
            </a:r>
            <a:endParaRPr lang="ko-KR" altLang="en-US" sz="1600" b="1" dirty="0">
              <a:solidFill>
                <a:srgbClr val="0832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06745" y="4347902"/>
            <a:ext cx="260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832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≥ Use</a:t>
            </a:r>
            <a:endParaRPr lang="ko-KR" altLang="en-US" sz="1600" b="1" dirty="0">
              <a:solidFill>
                <a:srgbClr val="0832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5" grpId="0" animBg="1"/>
      <p:bldP spid="39" grpId="0" animBg="1"/>
      <p:bldP spid="41" grpId="0" animBg="1"/>
      <p:bldP spid="45" grpId="0" animBg="1"/>
      <p:bldP spid="6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눈물 방울 30"/>
          <p:cNvSpPr/>
          <p:nvPr/>
        </p:nvSpPr>
        <p:spPr>
          <a:xfrm rot="8100000">
            <a:off x="4996152" y="1053669"/>
            <a:ext cx="802368" cy="802368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Is our work “on-track”?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48689" y="2087895"/>
            <a:ext cx="10836000" cy="1981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849843" y="2259587"/>
            <a:ext cx="174172" cy="174172"/>
          </a:xfrm>
          <a:prstGeom prst="ellipse">
            <a:avLst/>
          </a:prstGeom>
          <a:solidFill>
            <a:srgbClr val="44A174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눈물 방울 14"/>
          <p:cNvSpPr/>
          <p:nvPr/>
        </p:nvSpPr>
        <p:spPr>
          <a:xfrm rot="8100000">
            <a:off x="535745" y="1081203"/>
            <a:ext cx="802368" cy="802368"/>
          </a:xfrm>
          <a:prstGeom prst="teardrop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936929" y="2417041"/>
            <a:ext cx="0" cy="188410"/>
          </a:xfrm>
          <a:prstGeom prst="line">
            <a:avLst/>
          </a:prstGeom>
          <a:ln w="28575">
            <a:solidFill>
              <a:srgbClr val="44A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217141" y="2620064"/>
            <a:ext cx="1439576" cy="574241"/>
          </a:xfrm>
          <a:prstGeom prst="roundRect">
            <a:avLst/>
          </a:prstGeom>
          <a:noFill/>
          <a:ln w="28575">
            <a:solidFill>
              <a:srgbClr val="44A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Adoption of the Paris Agreement</a:t>
            </a:r>
          </a:p>
          <a:p>
            <a:pPr algn="ctr"/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(Dec. 2015, COP21)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고딕" panose="020D0604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81" y="904097"/>
            <a:ext cx="1140632" cy="229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모서리가 둥근 직사각형 18"/>
          <p:cNvSpPr/>
          <p:nvPr/>
        </p:nvSpPr>
        <p:spPr>
          <a:xfrm>
            <a:off x="2178409" y="3194305"/>
            <a:ext cx="1439576" cy="42519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Entry into force</a:t>
            </a:r>
          </a:p>
          <a:p>
            <a:pPr algn="ctr"/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(4 Nov. 2016)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고딕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" name="2번 화살표"/>
          <p:cNvSpPr/>
          <p:nvPr/>
        </p:nvSpPr>
        <p:spPr>
          <a:xfrm rot="2700000" flipH="1">
            <a:off x="1434518" y="1901897"/>
            <a:ext cx="569944" cy="569944"/>
          </a:xfrm>
          <a:custGeom>
            <a:avLst/>
            <a:gdLst>
              <a:gd name="connsiteX0" fmla="*/ 578130 w 606476"/>
              <a:gd name="connsiteY0" fmla="*/ 28346 h 606476"/>
              <a:gd name="connsiteX1" fmla="*/ 606476 w 606476"/>
              <a:gd name="connsiteY1" fmla="*/ 96779 h 606476"/>
              <a:gd name="connsiteX2" fmla="*/ 509697 w 606476"/>
              <a:gd name="connsiteY2" fmla="*/ 193558 h 606476"/>
              <a:gd name="connsiteX3" fmla="*/ 193557 w 606476"/>
              <a:gd name="connsiteY3" fmla="*/ 193558 h 606476"/>
              <a:gd name="connsiteX4" fmla="*/ 193558 w 606476"/>
              <a:gd name="connsiteY4" fmla="*/ 509697 h 606476"/>
              <a:gd name="connsiteX5" fmla="*/ 96779 w 606476"/>
              <a:gd name="connsiteY5" fmla="*/ 606476 h 606476"/>
              <a:gd name="connsiteX6" fmla="*/ 0 w 606476"/>
              <a:gd name="connsiteY6" fmla="*/ 509698 h 606476"/>
              <a:gd name="connsiteX7" fmla="*/ 0 w 606476"/>
              <a:gd name="connsiteY7" fmla="*/ 97116 h 606476"/>
              <a:gd name="connsiteX8" fmla="*/ 28345 w 606476"/>
              <a:gd name="connsiteY8" fmla="*/ 28683 h 606476"/>
              <a:gd name="connsiteX9" fmla="*/ 28547 w 606476"/>
              <a:gd name="connsiteY9" fmla="*/ 28547 h 606476"/>
              <a:gd name="connsiteX10" fmla="*/ 28683 w 606476"/>
              <a:gd name="connsiteY10" fmla="*/ 28346 h 606476"/>
              <a:gd name="connsiteX11" fmla="*/ 97116 w 606476"/>
              <a:gd name="connsiteY11" fmla="*/ 0 h 606476"/>
              <a:gd name="connsiteX12" fmla="*/ 509697 w 606476"/>
              <a:gd name="connsiteY12" fmla="*/ 0 h 606476"/>
              <a:gd name="connsiteX13" fmla="*/ 578130 w 606476"/>
              <a:gd name="connsiteY13" fmla="*/ 28346 h 6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6476" h="606476">
                <a:moveTo>
                  <a:pt x="578130" y="28346"/>
                </a:moveTo>
                <a:cubicBezTo>
                  <a:pt x="595644" y="45859"/>
                  <a:pt x="606476" y="70054"/>
                  <a:pt x="606476" y="96779"/>
                </a:cubicBezTo>
                <a:cubicBezTo>
                  <a:pt x="606476" y="150229"/>
                  <a:pt x="563147" y="193558"/>
                  <a:pt x="509697" y="193558"/>
                </a:cubicBezTo>
                <a:lnTo>
                  <a:pt x="193557" y="193558"/>
                </a:lnTo>
                <a:lnTo>
                  <a:pt x="193558" y="509697"/>
                </a:lnTo>
                <a:cubicBezTo>
                  <a:pt x="193558" y="563148"/>
                  <a:pt x="150229" y="606477"/>
                  <a:pt x="96779" y="606476"/>
                </a:cubicBezTo>
                <a:cubicBezTo>
                  <a:pt x="43328" y="606476"/>
                  <a:pt x="-1" y="563147"/>
                  <a:pt x="0" y="509698"/>
                </a:cubicBezTo>
                <a:lnTo>
                  <a:pt x="0" y="97116"/>
                </a:lnTo>
                <a:cubicBezTo>
                  <a:pt x="0" y="70391"/>
                  <a:pt x="10832" y="46197"/>
                  <a:pt x="28345" y="28683"/>
                </a:cubicBezTo>
                <a:lnTo>
                  <a:pt x="28547" y="28547"/>
                </a:lnTo>
                <a:lnTo>
                  <a:pt x="28683" y="28346"/>
                </a:lnTo>
                <a:cubicBezTo>
                  <a:pt x="46196" y="10832"/>
                  <a:pt x="70391" y="0"/>
                  <a:pt x="97116" y="0"/>
                </a:cubicBezTo>
                <a:lnTo>
                  <a:pt x="509697" y="0"/>
                </a:lnTo>
                <a:cubicBezTo>
                  <a:pt x="536422" y="0"/>
                  <a:pt x="560617" y="10832"/>
                  <a:pt x="578130" y="2834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2번 화살표"/>
          <p:cNvSpPr/>
          <p:nvPr/>
        </p:nvSpPr>
        <p:spPr>
          <a:xfrm rot="2700000" flipH="1">
            <a:off x="3586553" y="1932081"/>
            <a:ext cx="569944" cy="569944"/>
          </a:xfrm>
          <a:custGeom>
            <a:avLst/>
            <a:gdLst>
              <a:gd name="connsiteX0" fmla="*/ 578130 w 606476"/>
              <a:gd name="connsiteY0" fmla="*/ 28346 h 606476"/>
              <a:gd name="connsiteX1" fmla="*/ 606476 w 606476"/>
              <a:gd name="connsiteY1" fmla="*/ 96779 h 606476"/>
              <a:gd name="connsiteX2" fmla="*/ 509697 w 606476"/>
              <a:gd name="connsiteY2" fmla="*/ 193558 h 606476"/>
              <a:gd name="connsiteX3" fmla="*/ 193557 w 606476"/>
              <a:gd name="connsiteY3" fmla="*/ 193558 h 606476"/>
              <a:gd name="connsiteX4" fmla="*/ 193558 w 606476"/>
              <a:gd name="connsiteY4" fmla="*/ 509697 h 606476"/>
              <a:gd name="connsiteX5" fmla="*/ 96779 w 606476"/>
              <a:gd name="connsiteY5" fmla="*/ 606476 h 606476"/>
              <a:gd name="connsiteX6" fmla="*/ 0 w 606476"/>
              <a:gd name="connsiteY6" fmla="*/ 509698 h 606476"/>
              <a:gd name="connsiteX7" fmla="*/ 0 w 606476"/>
              <a:gd name="connsiteY7" fmla="*/ 97116 h 606476"/>
              <a:gd name="connsiteX8" fmla="*/ 28345 w 606476"/>
              <a:gd name="connsiteY8" fmla="*/ 28683 h 606476"/>
              <a:gd name="connsiteX9" fmla="*/ 28547 w 606476"/>
              <a:gd name="connsiteY9" fmla="*/ 28547 h 606476"/>
              <a:gd name="connsiteX10" fmla="*/ 28683 w 606476"/>
              <a:gd name="connsiteY10" fmla="*/ 28346 h 606476"/>
              <a:gd name="connsiteX11" fmla="*/ 97116 w 606476"/>
              <a:gd name="connsiteY11" fmla="*/ 0 h 606476"/>
              <a:gd name="connsiteX12" fmla="*/ 509697 w 606476"/>
              <a:gd name="connsiteY12" fmla="*/ 0 h 606476"/>
              <a:gd name="connsiteX13" fmla="*/ 578130 w 606476"/>
              <a:gd name="connsiteY13" fmla="*/ 28346 h 6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6476" h="606476">
                <a:moveTo>
                  <a:pt x="578130" y="28346"/>
                </a:moveTo>
                <a:cubicBezTo>
                  <a:pt x="595644" y="45859"/>
                  <a:pt x="606476" y="70054"/>
                  <a:pt x="606476" y="96779"/>
                </a:cubicBezTo>
                <a:cubicBezTo>
                  <a:pt x="606476" y="150229"/>
                  <a:pt x="563147" y="193558"/>
                  <a:pt x="509697" y="193558"/>
                </a:cubicBezTo>
                <a:lnTo>
                  <a:pt x="193557" y="193558"/>
                </a:lnTo>
                <a:lnTo>
                  <a:pt x="193558" y="509697"/>
                </a:lnTo>
                <a:cubicBezTo>
                  <a:pt x="193558" y="563148"/>
                  <a:pt x="150229" y="606477"/>
                  <a:pt x="96779" y="606476"/>
                </a:cubicBezTo>
                <a:cubicBezTo>
                  <a:pt x="43328" y="606476"/>
                  <a:pt x="-1" y="563147"/>
                  <a:pt x="0" y="509698"/>
                </a:cubicBezTo>
                <a:lnTo>
                  <a:pt x="0" y="97116"/>
                </a:lnTo>
                <a:cubicBezTo>
                  <a:pt x="0" y="70391"/>
                  <a:pt x="10832" y="46197"/>
                  <a:pt x="28345" y="28683"/>
                </a:cubicBezTo>
                <a:lnTo>
                  <a:pt x="28547" y="28547"/>
                </a:lnTo>
                <a:lnTo>
                  <a:pt x="28683" y="28346"/>
                </a:lnTo>
                <a:cubicBezTo>
                  <a:pt x="46196" y="10832"/>
                  <a:pt x="70391" y="0"/>
                  <a:pt x="97116" y="0"/>
                </a:cubicBezTo>
                <a:lnTo>
                  <a:pt x="509697" y="0"/>
                </a:lnTo>
                <a:cubicBezTo>
                  <a:pt x="536422" y="0"/>
                  <a:pt x="560617" y="10832"/>
                  <a:pt x="578130" y="2834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2번 화살표"/>
          <p:cNvSpPr/>
          <p:nvPr/>
        </p:nvSpPr>
        <p:spPr>
          <a:xfrm rot="2700000" flipH="1">
            <a:off x="3989564" y="1932081"/>
            <a:ext cx="569944" cy="569944"/>
          </a:xfrm>
          <a:custGeom>
            <a:avLst/>
            <a:gdLst>
              <a:gd name="connsiteX0" fmla="*/ 578130 w 606476"/>
              <a:gd name="connsiteY0" fmla="*/ 28346 h 606476"/>
              <a:gd name="connsiteX1" fmla="*/ 606476 w 606476"/>
              <a:gd name="connsiteY1" fmla="*/ 96779 h 606476"/>
              <a:gd name="connsiteX2" fmla="*/ 509697 w 606476"/>
              <a:gd name="connsiteY2" fmla="*/ 193558 h 606476"/>
              <a:gd name="connsiteX3" fmla="*/ 193557 w 606476"/>
              <a:gd name="connsiteY3" fmla="*/ 193558 h 606476"/>
              <a:gd name="connsiteX4" fmla="*/ 193558 w 606476"/>
              <a:gd name="connsiteY4" fmla="*/ 509697 h 606476"/>
              <a:gd name="connsiteX5" fmla="*/ 96779 w 606476"/>
              <a:gd name="connsiteY5" fmla="*/ 606476 h 606476"/>
              <a:gd name="connsiteX6" fmla="*/ 0 w 606476"/>
              <a:gd name="connsiteY6" fmla="*/ 509698 h 606476"/>
              <a:gd name="connsiteX7" fmla="*/ 0 w 606476"/>
              <a:gd name="connsiteY7" fmla="*/ 97116 h 606476"/>
              <a:gd name="connsiteX8" fmla="*/ 28345 w 606476"/>
              <a:gd name="connsiteY8" fmla="*/ 28683 h 606476"/>
              <a:gd name="connsiteX9" fmla="*/ 28547 w 606476"/>
              <a:gd name="connsiteY9" fmla="*/ 28547 h 606476"/>
              <a:gd name="connsiteX10" fmla="*/ 28683 w 606476"/>
              <a:gd name="connsiteY10" fmla="*/ 28346 h 606476"/>
              <a:gd name="connsiteX11" fmla="*/ 97116 w 606476"/>
              <a:gd name="connsiteY11" fmla="*/ 0 h 606476"/>
              <a:gd name="connsiteX12" fmla="*/ 509697 w 606476"/>
              <a:gd name="connsiteY12" fmla="*/ 0 h 606476"/>
              <a:gd name="connsiteX13" fmla="*/ 578130 w 606476"/>
              <a:gd name="connsiteY13" fmla="*/ 28346 h 6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6476" h="606476">
                <a:moveTo>
                  <a:pt x="578130" y="28346"/>
                </a:moveTo>
                <a:cubicBezTo>
                  <a:pt x="595644" y="45859"/>
                  <a:pt x="606476" y="70054"/>
                  <a:pt x="606476" y="96779"/>
                </a:cubicBezTo>
                <a:cubicBezTo>
                  <a:pt x="606476" y="150229"/>
                  <a:pt x="563147" y="193558"/>
                  <a:pt x="509697" y="193558"/>
                </a:cubicBezTo>
                <a:lnTo>
                  <a:pt x="193557" y="193558"/>
                </a:lnTo>
                <a:lnTo>
                  <a:pt x="193558" y="509697"/>
                </a:lnTo>
                <a:cubicBezTo>
                  <a:pt x="193558" y="563148"/>
                  <a:pt x="150229" y="606477"/>
                  <a:pt x="96779" y="606476"/>
                </a:cubicBezTo>
                <a:cubicBezTo>
                  <a:pt x="43328" y="606476"/>
                  <a:pt x="-1" y="563147"/>
                  <a:pt x="0" y="509698"/>
                </a:cubicBezTo>
                <a:lnTo>
                  <a:pt x="0" y="97116"/>
                </a:lnTo>
                <a:cubicBezTo>
                  <a:pt x="0" y="70391"/>
                  <a:pt x="10832" y="46197"/>
                  <a:pt x="28345" y="28683"/>
                </a:cubicBezTo>
                <a:lnTo>
                  <a:pt x="28547" y="28547"/>
                </a:lnTo>
                <a:lnTo>
                  <a:pt x="28683" y="28346"/>
                </a:lnTo>
                <a:cubicBezTo>
                  <a:pt x="46196" y="10832"/>
                  <a:pt x="70391" y="0"/>
                  <a:pt x="97116" y="0"/>
                </a:cubicBezTo>
                <a:lnTo>
                  <a:pt x="509697" y="0"/>
                </a:lnTo>
                <a:cubicBezTo>
                  <a:pt x="536422" y="0"/>
                  <a:pt x="560617" y="10832"/>
                  <a:pt x="578130" y="2834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2번 화살표"/>
          <p:cNvSpPr/>
          <p:nvPr/>
        </p:nvSpPr>
        <p:spPr>
          <a:xfrm rot="2700000" flipH="1">
            <a:off x="4410144" y="1932081"/>
            <a:ext cx="569944" cy="569944"/>
          </a:xfrm>
          <a:custGeom>
            <a:avLst/>
            <a:gdLst>
              <a:gd name="connsiteX0" fmla="*/ 578130 w 606476"/>
              <a:gd name="connsiteY0" fmla="*/ 28346 h 606476"/>
              <a:gd name="connsiteX1" fmla="*/ 606476 w 606476"/>
              <a:gd name="connsiteY1" fmla="*/ 96779 h 606476"/>
              <a:gd name="connsiteX2" fmla="*/ 509697 w 606476"/>
              <a:gd name="connsiteY2" fmla="*/ 193558 h 606476"/>
              <a:gd name="connsiteX3" fmla="*/ 193557 w 606476"/>
              <a:gd name="connsiteY3" fmla="*/ 193558 h 606476"/>
              <a:gd name="connsiteX4" fmla="*/ 193558 w 606476"/>
              <a:gd name="connsiteY4" fmla="*/ 509697 h 606476"/>
              <a:gd name="connsiteX5" fmla="*/ 96779 w 606476"/>
              <a:gd name="connsiteY5" fmla="*/ 606476 h 606476"/>
              <a:gd name="connsiteX6" fmla="*/ 0 w 606476"/>
              <a:gd name="connsiteY6" fmla="*/ 509698 h 606476"/>
              <a:gd name="connsiteX7" fmla="*/ 0 w 606476"/>
              <a:gd name="connsiteY7" fmla="*/ 97116 h 606476"/>
              <a:gd name="connsiteX8" fmla="*/ 28345 w 606476"/>
              <a:gd name="connsiteY8" fmla="*/ 28683 h 606476"/>
              <a:gd name="connsiteX9" fmla="*/ 28547 w 606476"/>
              <a:gd name="connsiteY9" fmla="*/ 28547 h 606476"/>
              <a:gd name="connsiteX10" fmla="*/ 28683 w 606476"/>
              <a:gd name="connsiteY10" fmla="*/ 28346 h 606476"/>
              <a:gd name="connsiteX11" fmla="*/ 97116 w 606476"/>
              <a:gd name="connsiteY11" fmla="*/ 0 h 606476"/>
              <a:gd name="connsiteX12" fmla="*/ 509697 w 606476"/>
              <a:gd name="connsiteY12" fmla="*/ 0 h 606476"/>
              <a:gd name="connsiteX13" fmla="*/ 578130 w 606476"/>
              <a:gd name="connsiteY13" fmla="*/ 28346 h 6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6476" h="606476">
                <a:moveTo>
                  <a:pt x="578130" y="28346"/>
                </a:moveTo>
                <a:cubicBezTo>
                  <a:pt x="595644" y="45859"/>
                  <a:pt x="606476" y="70054"/>
                  <a:pt x="606476" y="96779"/>
                </a:cubicBezTo>
                <a:cubicBezTo>
                  <a:pt x="606476" y="150229"/>
                  <a:pt x="563147" y="193558"/>
                  <a:pt x="509697" y="193558"/>
                </a:cubicBezTo>
                <a:lnTo>
                  <a:pt x="193557" y="193558"/>
                </a:lnTo>
                <a:lnTo>
                  <a:pt x="193558" y="509697"/>
                </a:lnTo>
                <a:cubicBezTo>
                  <a:pt x="193558" y="563148"/>
                  <a:pt x="150229" y="606477"/>
                  <a:pt x="96779" y="606476"/>
                </a:cubicBezTo>
                <a:cubicBezTo>
                  <a:pt x="43328" y="606476"/>
                  <a:pt x="-1" y="563147"/>
                  <a:pt x="0" y="509698"/>
                </a:cubicBezTo>
                <a:lnTo>
                  <a:pt x="0" y="97116"/>
                </a:lnTo>
                <a:cubicBezTo>
                  <a:pt x="0" y="70391"/>
                  <a:pt x="10832" y="46197"/>
                  <a:pt x="28345" y="28683"/>
                </a:cubicBezTo>
                <a:lnTo>
                  <a:pt x="28547" y="28547"/>
                </a:lnTo>
                <a:lnTo>
                  <a:pt x="28683" y="28346"/>
                </a:lnTo>
                <a:cubicBezTo>
                  <a:pt x="46196" y="10832"/>
                  <a:pt x="70391" y="0"/>
                  <a:pt x="97116" y="0"/>
                </a:cubicBezTo>
                <a:lnTo>
                  <a:pt x="509697" y="0"/>
                </a:lnTo>
                <a:cubicBezTo>
                  <a:pt x="536422" y="0"/>
                  <a:pt x="560617" y="10832"/>
                  <a:pt x="578130" y="2834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5310250" y="2267268"/>
            <a:ext cx="174172" cy="1741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33" y="1120303"/>
            <a:ext cx="743606" cy="743604"/>
          </a:xfrm>
          <a:prstGeom prst="rect">
            <a:avLst/>
          </a:prstGeom>
        </p:spPr>
      </p:pic>
      <p:sp>
        <p:nvSpPr>
          <p:cNvPr id="32" name="모서리가 둥근 직사각형 31"/>
          <p:cNvSpPr/>
          <p:nvPr/>
        </p:nvSpPr>
        <p:spPr>
          <a:xfrm>
            <a:off x="4677548" y="2628416"/>
            <a:ext cx="1439576" cy="754864"/>
          </a:xfrm>
          <a:prstGeom prst="roundRect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Fail to adopt 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the A6 rulebooks</a:t>
            </a:r>
          </a:p>
          <a:p>
            <a:pPr algn="ctr"/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(Dec. 2018, CMA1-3)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고딕" panose="020D0604000000000000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5397336" y="2416711"/>
            <a:ext cx="0" cy="188410"/>
          </a:xfrm>
          <a:prstGeom prst="line">
            <a:avLst/>
          </a:prstGeom>
          <a:ln w="28575">
            <a:solidFill>
              <a:srgbClr val="FFD9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2번 화살표"/>
          <p:cNvSpPr/>
          <p:nvPr/>
        </p:nvSpPr>
        <p:spPr>
          <a:xfrm rot="2700000" flipH="1">
            <a:off x="5930663" y="1932081"/>
            <a:ext cx="569944" cy="569944"/>
          </a:xfrm>
          <a:custGeom>
            <a:avLst/>
            <a:gdLst>
              <a:gd name="connsiteX0" fmla="*/ 578130 w 606476"/>
              <a:gd name="connsiteY0" fmla="*/ 28346 h 606476"/>
              <a:gd name="connsiteX1" fmla="*/ 606476 w 606476"/>
              <a:gd name="connsiteY1" fmla="*/ 96779 h 606476"/>
              <a:gd name="connsiteX2" fmla="*/ 509697 w 606476"/>
              <a:gd name="connsiteY2" fmla="*/ 193558 h 606476"/>
              <a:gd name="connsiteX3" fmla="*/ 193557 w 606476"/>
              <a:gd name="connsiteY3" fmla="*/ 193558 h 606476"/>
              <a:gd name="connsiteX4" fmla="*/ 193558 w 606476"/>
              <a:gd name="connsiteY4" fmla="*/ 509697 h 606476"/>
              <a:gd name="connsiteX5" fmla="*/ 96779 w 606476"/>
              <a:gd name="connsiteY5" fmla="*/ 606476 h 606476"/>
              <a:gd name="connsiteX6" fmla="*/ 0 w 606476"/>
              <a:gd name="connsiteY6" fmla="*/ 509698 h 606476"/>
              <a:gd name="connsiteX7" fmla="*/ 0 w 606476"/>
              <a:gd name="connsiteY7" fmla="*/ 97116 h 606476"/>
              <a:gd name="connsiteX8" fmla="*/ 28345 w 606476"/>
              <a:gd name="connsiteY8" fmla="*/ 28683 h 606476"/>
              <a:gd name="connsiteX9" fmla="*/ 28547 w 606476"/>
              <a:gd name="connsiteY9" fmla="*/ 28547 h 606476"/>
              <a:gd name="connsiteX10" fmla="*/ 28683 w 606476"/>
              <a:gd name="connsiteY10" fmla="*/ 28346 h 606476"/>
              <a:gd name="connsiteX11" fmla="*/ 97116 w 606476"/>
              <a:gd name="connsiteY11" fmla="*/ 0 h 606476"/>
              <a:gd name="connsiteX12" fmla="*/ 509697 w 606476"/>
              <a:gd name="connsiteY12" fmla="*/ 0 h 606476"/>
              <a:gd name="connsiteX13" fmla="*/ 578130 w 606476"/>
              <a:gd name="connsiteY13" fmla="*/ 28346 h 6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6476" h="606476">
                <a:moveTo>
                  <a:pt x="578130" y="28346"/>
                </a:moveTo>
                <a:cubicBezTo>
                  <a:pt x="595644" y="45859"/>
                  <a:pt x="606476" y="70054"/>
                  <a:pt x="606476" y="96779"/>
                </a:cubicBezTo>
                <a:cubicBezTo>
                  <a:pt x="606476" y="150229"/>
                  <a:pt x="563147" y="193558"/>
                  <a:pt x="509697" y="193558"/>
                </a:cubicBezTo>
                <a:lnTo>
                  <a:pt x="193557" y="193558"/>
                </a:lnTo>
                <a:lnTo>
                  <a:pt x="193558" y="509697"/>
                </a:lnTo>
                <a:cubicBezTo>
                  <a:pt x="193558" y="563148"/>
                  <a:pt x="150229" y="606477"/>
                  <a:pt x="96779" y="606476"/>
                </a:cubicBezTo>
                <a:cubicBezTo>
                  <a:pt x="43328" y="606476"/>
                  <a:pt x="-1" y="563147"/>
                  <a:pt x="0" y="509698"/>
                </a:cubicBezTo>
                <a:lnTo>
                  <a:pt x="0" y="97116"/>
                </a:lnTo>
                <a:cubicBezTo>
                  <a:pt x="0" y="70391"/>
                  <a:pt x="10832" y="46197"/>
                  <a:pt x="28345" y="28683"/>
                </a:cubicBezTo>
                <a:lnTo>
                  <a:pt x="28547" y="28547"/>
                </a:lnTo>
                <a:lnTo>
                  <a:pt x="28683" y="28346"/>
                </a:lnTo>
                <a:cubicBezTo>
                  <a:pt x="46196" y="10832"/>
                  <a:pt x="70391" y="0"/>
                  <a:pt x="97116" y="0"/>
                </a:cubicBezTo>
                <a:lnTo>
                  <a:pt x="509697" y="0"/>
                </a:lnTo>
                <a:cubicBezTo>
                  <a:pt x="536422" y="0"/>
                  <a:pt x="560617" y="10832"/>
                  <a:pt x="578130" y="2834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/>
          <p:cNvSpPr/>
          <p:nvPr/>
        </p:nvSpPr>
        <p:spPr>
          <a:xfrm>
            <a:off x="6906213" y="2286015"/>
            <a:ext cx="174172" cy="174172"/>
          </a:xfrm>
          <a:prstGeom prst="ellipse">
            <a:avLst/>
          </a:prstGeom>
          <a:solidFill>
            <a:srgbClr val="4DE9E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눈물 방울 35"/>
          <p:cNvSpPr/>
          <p:nvPr/>
        </p:nvSpPr>
        <p:spPr>
          <a:xfrm rot="8100000">
            <a:off x="6592115" y="1067530"/>
            <a:ext cx="802368" cy="802368"/>
          </a:xfrm>
          <a:prstGeom prst="teardrop">
            <a:avLst/>
          </a:prstGeom>
          <a:solidFill>
            <a:schemeClr val="bg1"/>
          </a:solidFill>
          <a:ln>
            <a:solidFill>
              <a:srgbClr val="4DE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611493" y="1023083"/>
            <a:ext cx="763612" cy="1124376"/>
            <a:chOff x="11665963" y="-754211"/>
            <a:chExt cx="2070357" cy="3363013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3"/>
            <a:stretch/>
          </p:blipFill>
          <p:spPr>
            <a:xfrm>
              <a:off x="12192000" y="646652"/>
              <a:ext cx="1418968" cy="1962150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789"/>
            <a:stretch/>
          </p:blipFill>
          <p:spPr>
            <a:xfrm>
              <a:off x="11665963" y="-754211"/>
              <a:ext cx="2070357" cy="1962150"/>
            </a:xfrm>
            <a:prstGeom prst="rect">
              <a:avLst/>
            </a:prstGeom>
          </p:spPr>
        </p:pic>
      </p:grpSp>
      <p:cxnSp>
        <p:nvCxnSpPr>
          <p:cNvPr id="40" name="직선 연결선 39"/>
          <p:cNvCxnSpPr/>
          <p:nvPr/>
        </p:nvCxnSpPr>
        <p:spPr>
          <a:xfrm>
            <a:off x="6993299" y="2460187"/>
            <a:ext cx="0" cy="188410"/>
          </a:xfrm>
          <a:prstGeom prst="line">
            <a:avLst/>
          </a:prstGeom>
          <a:ln w="28575">
            <a:solidFill>
              <a:srgbClr val="4DE9E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6275160" y="2670507"/>
            <a:ext cx="1436280" cy="723731"/>
          </a:xfrm>
          <a:prstGeom prst="roundRect">
            <a:avLst/>
          </a:prstGeom>
          <a:noFill/>
          <a:ln w="28575">
            <a:solidFill>
              <a:srgbClr val="4DE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Fail to adopt 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the A6 rulebooks</a:t>
            </a:r>
          </a:p>
          <a:p>
            <a:pPr algn="ctr"/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(Dec. 2019, CMA2)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고딕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3904" y="1437906"/>
            <a:ext cx="13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2020/2021</a:t>
            </a:r>
            <a:endParaRPr lang="ko-KR" altLang="en-US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549640" y="2087895"/>
            <a:ext cx="3235049" cy="198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ko-K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implemention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period of NDC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2번 화살표"/>
          <p:cNvSpPr/>
          <p:nvPr/>
        </p:nvSpPr>
        <p:spPr>
          <a:xfrm rot="2700000" flipH="1">
            <a:off x="8062143" y="1932081"/>
            <a:ext cx="569944" cy="569944"/>
          </a:xfrm>
          <a:custGeom>
            <a:avLst/>
            <a:gdLst>
              <a:gd name="connsiteX0" fmla="*/ 578130 w 606476"/>
              <a:gd name="connsiteY0" fmla="*/ 28346 h 606476"/>
              <a:gd name="connsiteX1" fmla="*/ 606476 w 606476"/>
              <a:gd name="connsiteY1" fmla="*/ 96779 h 606476"/>
              <a:gd name="connsiteX2" fmla="*/ 509697 w 606476"/>
              <a:gd name="connsiteY2" fmla="*/ 193558 h 606476"/>
              <a:gd name="connsiteX3" fmla="*/ 193557 w 606476"/>
              <a:gd name="connsiteY3" fmla="*/ 193558 h 606476"/>
              <a:gd name="connsiteX4" fmla="*/ 193558 w 606476"/>
              <a:gd name="connsiteY4" fmla="*/ 509697 h 606476"/>
              <a:gd name="connsiteX5" fmla="*/ 96779 w 606476"/>
              <a:gd name="connsiteY5" fmla="*/ 606476 h 606476"/>
              <a:gd name="connsiteX6" fmla="*/ 0 w 606476"/>
              <a:gd name="connsiteY6" fmla="*/ 509698 h 606476"/>
              <a:gd name="connsiteX7" fmla="*/ 0 w 606476"/>
              <a:gd name="connsiteY7" fmla="*/ 97116 h 606476"/>
              <a:gd name="connsiteX8" fmla="*/ 28345 w 606476"/>
              <a:gd name="connsiteY8" fmla="*/ 28683 h 606476"/>
              <a:gd name="connsiteX9" fmla="*/ 28547 w 606476"/>
              <a:gd name="connsiteY9" fmla="*/ 28547 h 606476"/>
              <a:gd name="connsiteX10" fmla="*/ 28683 w 606476"/>
              <a:gd name="connsiteY10" fmla="*/ 28346 h 606476"/>
              <a:gd name="connsiteX11" fmla="*/ 97116 w 606476"/>
              <a:gd name="connsiteY11" fmla="*/ 0 h 606476"/>
              <a:gd name="connsiteX12" fmla="*/ 509697 w 606476"/>
              <a:gd name="connsiteY12" fmla="*/ 0 h 606476"/>
              <a:gd name="connsiteX13" fmla="*/ 578130 w 606476"/>
              <a:gd name="connsiteY13" fmla="*/ 28346 h 6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6476" h="606476">
                <a:moveTo>
                  <a:pt x="578130" y="28346"/>
                </a:moveTo>
                <a:cubicBezTo>
                  <a:pt x="595644" y="45859"/>
                  <a:pt x="606476" y="70054"/>
                  <a:pt x="606476" y="96779"/>
                </a:cubicBezTo>
                <a:cubicBezTo>
                  <a:pt x="606476" y="150229"/>
                  <a:pt x="563147" y="193558"/>
                  <a:pt x="509697" y="193558"/>
                </a:cubicBezTo>
                <a:lnTo>
                  <a:pt x="193557" y="193558"/>
                </a:lnTo>
                <a:lnTo>
                  <a:pt x="193558" y="509697"/>
                </a:lnTo>
                <a:cubicBezTo>
                  <a:pt x="193558" y="563148"/>
                  <a:pt x="150229" y="606477"/>
                  <a:pt x="96779" y="606476"/>
                </a:cubicBezTo>
                <a:cubicBezTo>
                  <a:pt x="43328" y="606476"/>
                  <a:pt x="-1" y="563147"/>
                  <a:pt x="0" y="509698"/>
                </a:cubicBezTo>
                <a:lnTo>
                  <a:pt x="0" y="97116"/>
                </a:lnTo>
                <a:cubicBezTo>
                  <a:pt x="0" y="70391"/>
                  <a:pt x="10832" y="46197"/>
                  <a:pt x="28345" y="28683"/>
                </a:cubicBezTo>
                <a:lnTo>
                  <a:pt x="28547" y="28547"/>
                </a:lnTo>
                <a:lnTo>
                  <a:pt x="28683" y="28346"/>
                </a:lnTo>
                <a:cubicBezTo>
                  <a:pt x="46196" y="10832"/>
                  <a:pt x="70391" y="0"/>
                  <a:pt x="97116" y="0"/>
                </a:cubicBezTo>
                <a:lnTo>
                  <a:pt x="509697" y="0"/>
                </a:lnTo>
                <a:cubicBezTo>
                  <a:pt x="536422" y="0"/>
                  <a:pt x="560617" y="10832"/>
                  <a:pt x="578130" y="2834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798320" y="3884258"/>
            <a:ext cx="103694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SBSTA52 is the only chance to elaborate the texts while cleaning-up the cover decisions </a:t>
            </a:r>
          </a:p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⇨ (A6.2) Need to ensure consistencies based on interaction between infrastructure</a:t>
            </a:r>
          </a:p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⇨ (A6.2 &amp; A6.4) Need complementary provision for transactions between the registries</a:t>
            </a:r>
          </a:p>
          <a:p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66" y="4044668"/>
            <a:ext cx="1572056" cy="1096524"/>
          </a:xfrm>
          <a:prstGeom prst="rect">
            <a:avLst/>
          </a:prstGeom>
        </p:spPr>
      </p:pic>
      <p:sp>
        <p:nvSpPr>
          <p:cNvPr id="52" name="타원 51"/>
          <p:cNvSpPr/>
          <p:nvPr/>
        </p:nvSpPr>
        <p:spPr>
          <a:xfrm>
            <a:off x="8288566" y="2286015"/>
            <a:ext cx="174172" cy="174172"/>
          </a:xfrm>
          <a:prstGeom prst="ellipse">
            <a:avLst/>
          </a:prstGeom>
          <a:solidFill>
            <a:srgbClr val="8C3FC5"/>
          </a:solidFill>
          <a:ln>
            <a:solidFill>
              <a:srgbClr val="8C3FC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3" name="직선 연결선 52"/>
          <p:cNvCxnSpPr/>
          <p:nvPr/>
        </p:nvCxnSpPr>
        <p:spPr>
          <a:xfrm>
            <a:off x="8375652" y="2460187"/>
            <a:ext cx="0" cy="188410"/>
          </a:xfrm>
          <a:prstGeom prst="line">
            <a:avLst/>
          </a:prstGeom>
          <a:ln w="28575">
            <a:solidFill>
              <a:srgbClr val="8C3FC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782566" y="2670507"/>
            <a:ext cx="1186174" cy="454321"/>
          </a:xfrm>
          <a:prstGeom prst="roundRect">
            <a:avLst/>
          </a:prstGeom>
          <a:noFill/>
          <a:ln w="28575">
            <a:solidFill>
              <a:srgbClr val="8C3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SBSTA52</a:t>
            </a:r>
          </a:p>
          <a:p>
            <a:pPr algn="ctr"/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(Oct. 2020)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고딕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8993935" y="1906639"/>
            <a:ext cx="174172" cy="174172"/>
          </a:xfrm>
          <a:prstGeom prst="ellipse">
            <a:avLst/>
          </a:prstGeom>
          <a:solidFill>
            <a:srgbClr val="8C3FC5"/>
          </a:solidFill>
          <a:ln>
            <a:solidFill>
              <a:srgbClr val="8C3FC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연결선 55"/>
          <p:cNvCxnSpPr/>
          <p:nvPr/>
        </p:nvCxnSpPr>
        <p:spPr>
          <a:xfrm>
            <a:off x="9077884" y="1484433"/>
            <a:ext cx="0" cy="432000"/>
          </a:xfrm>
          <a:prstGeom prst="line">
            <a:avLst/>
          </a:prstGeom>
          <a:ln w="28575">
            <a:solidFill>
              <a:srgbClr val="8C3FC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모서리가 둥근 직사각형 56"/>
          <p:cNvSpPr/>
          <p:nvPr/>
        </p:nvSpPr>
        <p:spPr>
          <a:xfrm>
            <a:off x="8477178" y="1011295"/>
            <a:ext cx="1186174" cy="454321"/>
          </a:xfrm>
          <a:prstGeom prst="roundRect">
            <a:avLst/>
          </a:prstGeom>
          <a:noFill/>
          <a:ln w="28575">
            <a:solidFill>
              <a:srgbClr val="8C3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COP26/CMA3</a:t>
            </a:r>
          </a:p>
          <a:p>
            <a:pPr algn="ctr"/>
            <a:r>
              <a:rPr lang="en-US" altLang="ko-KR" sz="105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(Nov. 2021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나눔고딕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7136" y="5380952"/>
            <a:ext cx="114151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behind the schedule!!!</a:t>
            </a:r>
          </a:p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⇨ Need technical protocol/standards to develop the registry(in particular for non Annex-Ⅰ Parties)</a:t>
            </a:r>
          </a:p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⇨ Intersessional work would be helpful to registry administrators</a:t>
            </a:r>
          </a:p>
          <a:p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(e.g. Intersessional consultations on registry system in 2005)</a:t>
            </a:r>
          </a:p>
        </p:txBody>
      </p:sp>
    </p:spTree>
    <p:extLst>
      <p:ext uri="{BB962C8B-B14F-4D97-AF65-F5344CB8AC3E}">
        <p14:creationId xmlns:p14="http://schemas.microsoft.com/office/powerpoint/2010/main" val="1905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" y="169934"/>
            <a:ext cx="1193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Approaches… 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7180" y="1303020"/>
            <a:ext cx="11597640" cy="5097780"/>
          </a:xfrm>
          <a:prstGeom prst="rect">
            <a:avLst/>
          </a:prstGeom>
          <a:solidFill>
            <a:srgbClr val="63B0E6"/>
          </a:solidFill>
          <a:ln w="161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Understand the function of the Article 6 registries under the whole architecture of             the Article 6 infrastructure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Identify gaps of the draft texts</a:t>
            </a:r>
            <a:r>
              <a:rPr lang="en-US" altLang="ko-KR" sz="24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ko-KR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operationalize the Article 6 registries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(mainly A6.2 registries and infrastructure)</a:t>
            </a:r>
          </a:p>
          <a:p>
            <a:pPr>
              <a:lnSpc>
                <a:spcPct val="150000"/>
              </a:lnSpc>
            </a:pPr>
            <a:endParaRPr lang="ko-KR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9814" y="3232812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COP25 Presidency Texts(ver.3 of 15 Dec. 2019)</a:t>
            </a:r>
            <a:endParaRPr lang="ko-KR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6" b="19333"/>
          <a:stretch/>
        </p:blipFill>
        <p:spPr>
          <a:xfrm>
            <a:off x="4262681" y="3845521"/>
            <a:ext cx="3878580" cy="2409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36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What is a registry?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63B0E6"/>
              </a:clrFrom>
              <a:clrTo>
                <a:srgbClr val="63B0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22764" r="12777" b="24124"/>
          <a:stretch/>
        </p:blipFill>
        <p:spPr>
          <a:xfrm>
            <a:off x="411178" y="1318850"/>
            <a:ext cx="2660344" cy="1864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4989" y="1954952"/>
            <a:ext cx="134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</a:t>
            </a:r>
            <a:endParaRPr lang="ko-KR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071522" y="1785675"/>
            <a:ext cx="8712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ko-KR" alt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registry</a:t>
            </a:r>
            <a:r>
              <a:rPr lang="ko-KR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is a collection of all the official records relating to something, or the place where they are kept.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348164" y="2185784"/>
            <a:ext cx="4166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ko-KR" altLang="en-US" sz="1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Collins Cobuild Advanced Learner's English Dictionary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178" y="3444955"/>
            <a:ext cx="505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6 registries</a:t>
            </a:r>
            <a:endParaRPr lang="ko-KR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045" y="4152841"/>
            <a:ext cx="11405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basic system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avoid double counting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recording and tracking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ITMOs.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accurate accounting 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Parties assess the achievement of their NDC.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[Ref.] Registries under the Kyoto Protocol</a:t>
            </a:r>
            <a:endParaRPr lang="ko-KR" alt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00931" y="2376688"/>
            <a:ext cx="2503003" cy="874643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CDM registry</a:t>
            </a:r>
          </a:p>
          <a:p>
            <a:pPr algn="ctr"/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(3/CMP.1, Appendix D)</a:t>
            </a:r>
            <a:endParaRPr lang="ko-KR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115253" y="2376688"/>
            <a:ext cx="8593041" cy="8746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the accurate accounting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issuance, holding, transfer and acquisition of CERs by Parties not included in Annex Ⅰ of the Convention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00931" y="1201145"/>
            <a:ext cx="2503003" cy="1058579"/>
          </a:xfrm>
          <a:prstGeom prst="roundRect">
            <a:avLst>
              <a:gd name="adj" fmla="val 8642"/>
            </a:avLst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registry</a:t>
            </a:r>
          </a:p>
          <a:p>
            <a:pPr algn="ctr"/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(13/CMP.1, para 17)</a:t>
            </a:r>
            <a:endParaRPr lang="ko-KR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115253" y="1201145"/>
            <a:ext cx="8593041" cy="1058579"/>
          </a:xfrm>
          <a:prstGeom prst="roundRect">
            <a:avLst>
              <a:gd name="adj" fmla="val 1111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the accurate accounting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issuance, holding, transfer, acquisition, cancellation and retirement of ERUs, CERs, AAUs and RMUs and the carry-over of ERUs, CERs and AAUs by each Party included in Annex Ⅰ of the Convention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3" y="3368295"/>
            <a:ext cx="5279398" cy="299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276" y="6474373"/>
            <a:ext cx="6806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https://unfccc.int/process/the-kyoto-protocol/registry-systems</a:t>
            </a:r>
            <a:endParaRPr lang="ko-KR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5013434" y="4359902"/>
            <a:ext cx="1366345" cy="285670"/>
          </a:xfrm>
          <a:prstGeom prst="straightConnector1">
            <a:avLst/>
          </a:prstGeom>
          <a:ln>
            <a:solidFill>
              <a:srgbClr val="8C3F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6558455" y="3623129"/>
            <a:ext cx="5507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</a:rPr>
              <a:t>To verify the validity of transactions</a:t>
            </a:r>
            <a:r>
              <a:rPr lang="en-US" altLang="ko-KR" dirty="0">
                <a:latin typeface="Times New Roman" panose="02020603050405020304" pitchFamily="18" charset="0"/>
              </a:rPr>
              <a:t>, including issuance, transfer and acquisition 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</a:rPr>
              <a:t>between registries</a:t>
            </a:r>
            <a:r>
              <a:rPr lang="en-US" altLang="ko-KR" dirty="0">
                <a:latin typeface="Times New Roman" panose="02020603050405020304" pitchFamily="18" charset="0"/>
              </a:rPr>
              <a:t>, cancellation and retirement of ERUs, CERs, AAUs and RMUs and the carry-over of ERUs, CERs and AAUs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A6.2 and A6.4 registry in the draft texts(1)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44892" y="1203552"/>
            <a:ext cx="3429626" cy="461374"/>
          </a:xfrm>
          <a:prstGeom prst="rect">
            <a:avLst/>
          </a:prstGeom>
          <a:solidFill>
            <a:srgbClr val="0070C0"/>
          </a:solidFill>
          <a:ln w="38100">
            <a:solidFill>
              <a:srgbClr val="0072B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3" algn="l"/>
                <a:tab pos="97396" algn="l"/>
              </a:tabLst>
            </a:pPr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A6.2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나눔바른고딕" panose="020B0603020101020101" pitchFamily="50" charset="-127"/>
              <a:cs typeface="Tahoma" panose="020B060403050404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34386" y="1203552"/>
            <a:ext cx="3429626" cy="46137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Bef>
                <a:spcPts val="171"/>
              </a:spcBef>
              <a:tabLst>
                <a:tab pos="60873" algn="l"/>
                <a:tab pos="97396" algn="l"/>
              </a:tabLst>
            </a:pPr>
            <a:r>
              <a:rPr lang="en-US" altLang="ko-KR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A6.4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나눔바른고딕" panose="020B0603020101020101" pitchFamily="50" charset="-127"/>
              <a:cs typeface="Tahoma" panose="020B060403050404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7" y="1770544"/>
            <a:ext cx="5524001" cy="40454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040" y="1770543"/>
            <a:ext cx="5958851" cy="3769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506" y="5980019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832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function and interaction with other A6 infrastructure</a:t>
            </a:r>
            <a:endParaRPr lang="ko-KR" altLang="en-US" b="1" dirty="0">
              <a:solidFill>
                <a:srgbClr val="0832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000" y="5937487"/>
            <a:ext cx="426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832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accounts - “ownership” </a:t>
            </a:r>
            <a:endParaRPr lang="ko-KR" altLang="en-US" b="1" dirty="0">
              <a:solidFill>
                <a:srgbClr val="0832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44905"/>
              </p:ext>
            </p:extLst>
          </p:nvPr>
        </p:nvGraphicFramePr>
        <p:xfrm>
          <a:off x="199695" y="1389893"/>
          <a:ext cx="11792607" cy="52736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9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649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A6.2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A6.4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Name/title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 registry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(=A6.2 registry? or National Registry?)</a:t>
                      </a:r>
                      <a:endParaRPr lang="ko-KR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International registry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Mechanism</a:t>
                      </a:r>
                      <a:r>
                        <a:rPr lang="en-US" altLang="ko-KR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registry</a:t>
                      </a:r>
                    </a:p>
                    <a:p>
                      <a:pPr algn="ctr" latinLnBrk="1"/>
                      <a:r>
                        <a:rPr lang="en-US" altLang="ko-KR" sz="1400" baseline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(=A6.4M registry)</a:t>
                      </a:r>
                      <a:endParaRPr lang="ko-KR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Administrator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Party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Secretariat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Secretariat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(in accordance with the relevant requirements adopted by the Supervisory Body)</a:t>
                      </a:r>
                      <a:endParaRPr lang="ko-KR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Accounts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altLang="ko-K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Having</a:t>
                      </a:r>
                      <a:r>
                        <a:rPr lang="en-US" altLang="ko-KR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accounts as necessary</a:t>
                      </a:r>
                      <a:endParaRPr lang="en-US" altLang="ko-K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r>
                        <a:rPr lang="en-US" altLang="ko-K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altLang="ko-KR" sz="1600" b="0" i="0" u="none" strike="noStrike" kern="1200" baseline="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authorization, first transfer, transfer, acquisition, cancellation, use towards NDCs, authorizations for use towards other international mitigation purposes, voluntary cancellation</a:t>
                      </a:r>
                      <a:r>
                        <a:rPr lang="en-US" altLang="ko-KR" sz="1600" b="0" i="0" u="none" strike="noStrike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at least a 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pending account, holding account, retirement account, cancellation account, account for cancellation for overall mitigation in global emissions and share of proceeds account</a:t>
                      </a:r>
                      <a:r>
                        <a:rPr lang="en-US" altLang="ko-KR" sz="1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 as well as a </a:t>
                      </a:r>
                      <a:r>
                        <a:rPr lang="en-US" altLang="ko-KR" sz="1600" dirty="0">
                          <a:solidFill>
                            <a:srgbClr val="FF00F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holding account for each Party and each public or private entity </a:t>
                      </a:r>
                      <a:r>
                        <a:rPr lang="en-US" altLang="ko-KR" sz="16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authorized by a Party that requests an account</a:t>
                      </a:r>
                      <a:endParaRPr lang="ko-KR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Form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Not specified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Not specified</a:t>
                      </a:r>
                      <a:endParaRPr lang="ko-KR" altLang="en-US" sz="16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Not specified</a:t>
                      </a:r>
                      <a:endParaRPr lang="ko-KR" altLang="en-US" sz="16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6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Transaction verifier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Secretariat</a:t>
                      </a:r>
                      <a:endParaRPr lang="en-US" altLang="ko-KR" sz="16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Secretariat</a:t>
                      </a:r>
                      <a:endParaRPr lang="ko-KR" altLang="en-US" sz="16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Not specified</a:t>
                      </a:r>
                      <a:endParaRPr lang="ko-KR" altLang="en-US" sz="16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A6.2 and A6.4 registries in the draft texts(2)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18290" y="1389892"/>
            <a:ext cx="6316717" cy="5368259"/>
          </a:xfrm>
          <a:prstGeom prst="roundRect">
            <a:avLst>
              <a:gd name="adj" fmla="val 193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56" descr="00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17" y="2709286"/>
            <a:ext cx="1260769" cy="254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56" descr="00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35775" y="2709286"/>
            <a:ext cx="1260769" cy="254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Article 6(6.2) infrastructure</a:t>
            </a:r>
            <a:endParaRPr lang="ko-KR" altLang="en-US" sz="3600" b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imes New Roman" panose="02020603050405020304" pitchFamily="18" charset="0"/>
              <a:ea typeface="나눔스퀘어 Extra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54228" y="1870578"/>
            <a:ext cx="2668186" cy="740358"/>
          </a:xfrm>
          <a:prstGeom prst="rect">
            <a:avLst/>
          </a:prstGeom>
          <a:solidFill>
            <a:srgbClr val="63B0E6"/>
          </a:solidFill>
          <a:ln w="38100">
            <a:solidFill>
              <a:srgbClr val="63B0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</a:t>
            </a:r>
          </a:p>
          <a:p>
            <a:pPr algn="ctr"/>
            <a:r>
              <a:rPr lang="en-US" altLang="ko-KR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(Section Ⅳ)</a:t>
            </a:r>
            <a:endParaRPr lang="ko-KR" altLang="en-US" sz="1200" b="1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4228" y="2822347"/>
            <a:ext cx="2668186" cy="760271"/>
          </a:xfrm>
          <a:prstGeom prst="rect">
            <a:avLst/>
          </a:prstGeom>
          <a:solidFill>
            <a:schemeClr val="bg1"/>
          </a:solidFill>
          <a:ln w="38100">
            <a:solidFill>
              <a:srgbClr val="63B0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report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 conjunction with the  next due BTR)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54228" y="3768457"/>
            <a:ext cx="2668186" cy="760271"/>
          </a:xfrm>
          <a:prstGeom prst="rect">
            <a:avLst/>
          </a:prstGeom>
          <a:solidFill>
            <a:schemeClr val="bg1"/>
          </a:solidFill>
          <a:ln w="38100">
            <a:solidFill>
              <a:srgbClr val="63B0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Information 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54228" y="4714566"/>
            <a:ext cx="2668186" cy="760271"/>
          </a:xfrm>
          <a:prstGeom prst="rect">
            <a:avLst/>
          </a:prstGeom>
          <a:solidFill>
            <a:schemeClr val="bg1"/>
          </a:solidFill>
          <a:ln w="38100">
            <a:solidFill>
              <a:srgbClr val="63B0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Information </a:t>
            </a:r>
          </a:p>
          <a:p>
            <a:pPr lvl="0" algn="ctr"/>
            <a:r>
              <a:rPr lang="en-US" altLang="ko-K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(include in its BTR)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990414" y="1870578"/>
            <a:ext cx="2668186" cy="740358"/>
          </a:xfrm>
          <a:prstGeom prst="rect">
            <a:avLst/>
          </a:prstGeom>
          <a:solidFill>
            <a:srgbClr val="63B0E6"/>
          </a:solidFill>
          <a:ln w="38100">
            <a:solidFill>
              <a:srgbClr val="63B0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</a:p>
          <a:p>
            <a:pPr algn="ctr"/>
            <a:r>
              <a:rPr lang="en-US" altLang="ko-KR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(Section Ⅴ)</a:t>
            </a:r>
            <a:endParaRPr lang="ko-KR" altLang="en-US" sz="1200" b="1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990414" y="2822348"/>
            <a:ext cx="2668186" cy="2652489"/>
          </a:xfrm>
          <a:prstGeom prst="rect">
            <a:avLst/>
          </a:prstGeom>
          <a:solidFill>
            <a:schemeClr val="bg1"/>
          </a:solidFill>
          <a:ln w="38100">
            <a:solidFill>
              <a:srgbClr val="63B0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6 </a:t>
            </a:r>
          </a:p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expert review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4761907" y="1870578"/>
            <a:ext cx="2668186" cy="740358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Recording and tracking</a:t>
            </a:r>
          </a:p>
          <a:p>
            <a:pPr algn="ctr"/>
            <a:r>
              <a:rPr lang="en-US" altLang="ko-KR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(Section Ⅵ)</a:t>
            </a:r>
            <a:endParaRPr lang="ko-KR" altLang="en-US" sz="1200" b="1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761907" y="2822347"/>
            <a:ext cx="2668186" cy="76027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761907" y="3768457"/>
            <a:ext cx="2668186" cy="76027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6 database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4761907" y="4714566"/>
            <a:ext cx="2668186" cy="76027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Centralized accounting and reporting platform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5136" y="3656940"/>
            <a:ext cx="126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infrastructure for reporting</a:t>
            </a:r>
            <a:endParaRPr lang="ko-KR" alt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29644" y="3656940"/>
            <a:ext cx="126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</a:p>
          <a:p>
            <a:r>
              <a:rPr lang="en-US" altLang="ko-K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 TER</a:t>
            </a:r>
            <a:endParaRPr lang="ko-KR" alt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54228" y="3756428"/>
            <a:ext cx="2668186" cy="76027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Information</a:t>
            </a:r>
          </a:p>
          <a:p>
            <a:pPr lvl="0" algn="ctr"/>
            <a:r>
              <a:rPr lang="en-US" altLang="ko-KR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(submit to the A6 database)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8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43" grpId="0" animBg="1"/>
      <p:bldP spid="44" grpId="0" animBg="1"/>
      <p:bldP spid="47" grpId="0" animBg="1"/>
      <p:bldP spid="49" grpId="0" animBg="1"/>
      <p:bldP spid="5" grpId="0"/>
      <p:bldP spid="53" grpId="0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spc="-15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Structure of A6 infrastructure based on the draft texts</a:t>
            </a:r>
            <a:endParaRPr lang="ko-KR" altLang="en-US" sz="3600" b="1" spc="-15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141743" y="1563733"/>
            <a:ext cx="6519726" cy="2995972"/>
          </a:xfrm>
          <a:prstGeom prst="roundRect">
            <a:avLst>
              <a:gd name="adj" fmla="val 627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000" b="1" dirty="0">
                <a:solidFill>
                  <a:srgbClr val="00743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Centralized accounting and reporting platform</a:t>
            </a:r>
          </a:p>
          <a:p>
            <a:pPr algn="ctr"/>
            <a:r>
              <a:rPr lang="en-US" altLang="ko-KR" sz="1600" dirty="0">
                <a:solidFill>
                  <a:srgbClr val="00743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(to publish information submitted by participating Parties) </a:t>
            </a:r>
            <a:endParaRPr lang="ko-KR" altLang="en-US" sz="1600" dirty="0">
              <a:solidFill>
                <a:srgbClr val="00743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525017" y="2328109"/>
            <a:ext cx="4963510" cy="98905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Tahoma" panose="020B0604030504040204" pitchFamily="34" charset="0"/>
                <a:cs typeface="Tahoma" panose="020B0604030504040204" pitchFamily="34" charset="0"/>
              </a:rPr>
              <a:t>A6 database</a:t>
            </a:r>
          </a:p>
          <a:p>
            <a:pPr algn="ctr"/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(to record and compile annual information submitted by participating Parties)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09971" y="1674701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A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92396" y="2500806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B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92371" y="3333605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C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525018" y="3606802"/>
            <a:ext cx="4142982" cy="691927"/>
          </a:xfrm>
          <a:prstGeom prst="rect">
            <a:avLst/>
          </a:prstGeom>
          <a:solidFill>
            <a:srgbClr val="B482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registry</a:t>
            </a:r>
          </a:p>
          <a:p>
            <a:pPr algn="ctr"/>
            <a:r>
              <a:rPr lang="en-US" altLang="ko-KR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participating Parties that do not have/have access to a registry)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1254" y="4654376"/>
            <a:ext cx="466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to be recorded and tracked</a:t>
            </a:r>
            <a:endParaRPr lang="ko-KR" alt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398548" y="5055450"/>
            <a:ext cx="1230350" cy="35020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authorization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753843" y="5055450"/>
            <a:ext cx="1230350" cy="35020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transfer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109138" y="5055450"/>
            <a:ext cx="1230350" cy="35020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464433" y="5055450"/>
            <a:ext cx="1230350" cy="35020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819730" y="5055450"/>
            <a:ext cx="1230350" cy="35020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cancellation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1398548" y="5560531"/>
            <a:ext cx="1230350" cy="35020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towards NDCs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232872" y="5544049"/>
            <a:ext cx="3817207" cy="38316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authorizations for use towards            </a:t>
            </a:r>
          </a:p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other international mitigation purposes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2769939" y="5560531"/>
            <a:ext cx="1321894" cy="35020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voluntary cancellation</a:t>
            </a:r>
            <a:endParaRPr lang="ko-KR" altLang="en-US" sz="1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510539" y="1112256"/>
            <a:ext cx="10304605" cy="5372627"/>
          </a:xfrm>
          <a:custGeom>
            <a:avLst/>
            <a:gdLst>
              <a:gd name="connsiteX0" fmla="*/ 0 w 8717280"/>
              <a:gd name="connsiteY0" fmla="*/ 0 h 4716780"/>
              <a:gd name="connsiteX1" fmla="*/ 1722120 w 8717280"/>
              <a:gd name="connsiteY1" fmla="*/ 7620 h 4716780"/>
              <a:gd name="connsiteX2" fmla="*/ 1752600 w 8717280"/>
              <a:gd name="connsiteY2" fmla="*/ 2141220 h 4716780"/>
              <a:gd name="connsiteX3" fmla="*/ 8671560 w 8717280"/>
              <a:gd name="connsiteY3" fmla="*/ 2103120 h 4716780"/>
              <a:gd name="connsiteX4" fmla="*/ 8717280 w 8717280"/>
              <a:gd name="connsiteY4" fmla="*/ 4716780 h 4716780"/>
              <a:gd name="connsiteX5" fmla="*/ 45720 w 8717280"/>
              <a:gd name="connsiteY5" fmla="*/ 4693920 h 4716780"/>
              <a:gd name="connsiteX6" fmla="*/ 0 w 8717280"/>
              <a:gd name="connsiteY6" fmla="*/ 0 h 47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7280" h="4716780">
                <a:moveTo>
                  <a:pt x="0" y="0"/>
                </a:moveTo>
                <a:lnTo>
                  <a:pt x="1722120" y="7620"/>
                </a:lnTo>
                <a:lnTo>
                  <a:pt x="1752600" y="2141220"/>
                </a:lnTo>
                <a:lnTo>
                  <a:pt x="8671560" y="2103120"/>
                </a:lnTo>
                <a:lnTo>
                  <a:pt x="8717280" y="4716780"/>
                </a:lnTo>
                <a:lnTo>
                  <a:pt x="45720" y="469392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8C3F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1356864" y="2228887"/>
            <a:ext cx="1" cy="252000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1356863" y="3054382"/>
            <a:ext cx="1" cy="252000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H="1" flipV="1">
            <a:off x="1932599" y="2081206"/>
            <a:ext cx="4536781" cy="1689406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45" idx="1"/>
          </p:cNvCxnSpPr>
          <p:nvPr/>
        </p:nvCxnSpPr>
        <p:spPr>
          <a:xfrm flipH="1" flipV="1">
            <a:off x="1876962" y="2797370"/>
            <a:ext cx="4648056" cy="1155396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45" idx="1"/>
          </p:cNvCxnSpPr>
          <p:nvPr/>
        </p:nvCxnSpPr>
        <p:spPr>
          <a:xfrm flipH="1" flipV="1">
            <a:off x="1887326" y="3642932"/>
            <a:ext cx="4637692" cy="309834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8974" y="1170198"/>
            <a:ext cx="24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transfer/acquisition of ITMOs</a:t>
            </a:r>
            <a:endParaRPr lang="ko-KR" altLang="en-US" sz="1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 flipH="1">
            <a:off x="2724446" y="1328789"/>
            <a:ext cx="587805" cy="7928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8302" y="5973253"/>
            <a:ext cx="427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8C3F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unique identifiers</a:t>
            </a:r>
            <a:endParaRPr lang="ko-KR" altLang="en-US" b="1" i="1" dirty="0">
              <a:solidFill>
                <a:srgbClr val="8C3F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5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2" grpId="0" animBg="1"/>
      <p:bldP spid="2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>
          <a:xfrm>
            <a:off x="5141743" y="1563733"/>
            <a:ext cx="6519726" cy="2995972"/>
          </a:xfrm>
          <a:prstGeom prst="roundRect">
            <a:avLst>
              <a:gd name="adj" fmla="val 627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000" b="1" dirty="0">
                <a:solidFill>
                  <a:srgbClr val="00743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Centralized accounting and reporting platform</a:t>
            </a:r>
          </a:p>
          <a:p>
            <a:pPr algn="ctr"/>
            <a:r>
              <a:rPr lang="en-US" altLang="ko-KR" sz="1600" dirty="0">
                <a:solidFill>
                  <a:srgbClr val="00743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(to publish information submitted by participating Parties) </a:t>
            </a:r>
            <a:endParaRPr lang="ko-KR" altLang="en-US" sz="1600" dirty="0">
              <a:solidFill>
                <a:srgbClr val="00743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525017" y="2328109"/>
            <a:ext cx="4963510" cy="98905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Tahoma" panose="020B0604030504040204" pitchFamily="34" charset="0"/>
                <a:cs typeface="Tahoma" panose="020B0604030504040204" pitchFamily="34" charset="0"/>
              </a:rPr>
              <a:t>A6 database</a:t>
            </a:r>
          </a:p>
          <a:p>
            <a:pPr algn="ctr"/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(to record and compile annual information submitted by participating Parties)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09971" y="1674701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A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92396" y="2500806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B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92371" y="3333605"/>
            <a:ext cx="1128938" cy="57467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by Party C</a:t>
            </a:r>
            <a:endParaRPr lang="ko-KR" altLang="en-US" sz="1100" dirty="0">
              <a:solidFill>
                <a:prstClr val="white"/>
              </a:solidFill>
              <a:latin typeface="Tahoma" panose="020B0604030504040204" pitchFamily="34" charset="0"/>
              <a:ea typeface="나눔스퀘어라운드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525018" y="3606802"/>
            <a:ext cx="4142982" cy="691927"/>
          </a:xfrm>
          <a:prstGeom prst="rect">
            <a:avLst/>
          </a:prstGeom>
          <a:solidFill>
            <a:srgbClr val="B482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registry</a:t>
            </a:r>
          </a:p>
          <a:p>
            <a:pPr algn="ctr"/>
            <a:r>
              <a:rPr lang="en-US" altLang="ko-KR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participating Parties that do not have/have access to a registry)</a:t>
            </a:r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1356864" y="2228887"/>
            <a:ext cx="1" cy="252000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1356863" y="3054382"/>
            <a:ext cx="1" cy="252000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H="1" flipV="1">
            <a:off x="1932599" y="2081206"/>
            <a:ext cx="4536781" cy="1689406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45" idx="1"/>
          </p:cNvCxnSpPr>
          <p:nvPr/>
        </p:nvCxnSpPr>
        <p:spPr>
          <a:xfrm flipH="1" flipV="1">
            <a:off x="1876962" y="2797370"/>
            <a:ext cx="4648056" cy="1155396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45" idx="1"/>
          </p:cNvCxnSpPr>
          <p:nvPr/>
        </p:nvCxnSpPr>
        <p:spPr>
          <a:xfrm flipH="1" flipV="1">
            <a:off x="1887326" y="3642932"/>
            <a:ext cx="4637692" cy="309834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2371" y="1039620"/>
            <a:ext cx="24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transfer/acquisition of ITMOs</a:t>
            </a:r>
            <a:endParaRPr lang="ko-KR" altLang="en-US" sz="1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 flipH="1">
            <a:off x="237843" y="1198211"/>
            <a:ext cx="587805" cy="7928"/>
          </a:xfrm>
          <a:prstGeom prst="line">
            <a:avLst/>
          </a:prstGeom>
          <a:ln w="12700">
            <a:solidFill>
              <a:srgbClr val="FF00FF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276" y="169934"/>
            <a:ext cx="121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Interaction between Recording and Reporting</a:t>
            </a:r>
            <a:endParaRPr lang="ko-KR" altLang="en-US" sz="3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ahoma" panose="020B0604030504040204" pitchFamily="34" charset="0"/>
              <a:ea typeface="나눔스퀘어 ExtraBold" panose="020B0600000101010101" pitchFamily="50" charset="-127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43" y="5171090"/>
            <a:ext cx="11565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data exchange between registries and A6 database is not specified in the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through the “Annual information” to A6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1122</Words>
  <Application>Microsoft Macintosh PowerPoint</Application>
  <PresentationFormat>Widescreen</PresentationFormat>
  <Paragraphs>188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맑은 고딕</vt:lpstr>
      <vt:lpstr>Arial</vt:lpstr>
      <vt:lpstr>Tahoma</vt:lpstr>
      <vt:lpstr>Times New Roman</vt:lpstr>
      <vt:lpstr>나눔바른고딕</vt:lpstr>
      <vt:lpstr>나눔손글씨 펜</vt:lpstr>
      <vt:lpstr>나눔스퀘어 ExtraBold</vt:lpstr>
      <vt:lpstr>2_Office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TG</dc:creator>
  <cp:lastModifiedBy>Dana Agrotti</cp:lastModifiedBy>
  <cp:revision>265</cp:revision>
  <dcterms:created xsi:type="dcterms:W3CDTF">2020-05-18T08:40:36Z</dcterms:created>
  <dcterms:modified xsi:type="dcterms:W3CDTF">2020-06-22T12:08:21Z</dcterms:modified>
</cp:coreProperties>
</file>