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9" r:id="rId2"/>
    <p:sldId id="329" r:id="rId3"/>
    <p:sldId id="330" r:id="rId4"/>
    <p:sldId id="331" r:id="rId5"/>
    <p:sldId id="333" r:id="rId6"/>
    <p:sldId id="342" r:id="rId7"/>
    <p:sldId id="334" r:id="rId8"/>
    <p:sldId id="335" r:id="rId9"/>
    <p:sldId id="353" r:id="rId10"/>
    <p:sldId id="362" r:id="rId11"/>
    <p:sldId id="354" r:id="rId12"/>
    <p:sldId id="355" r:id="rId13"/>
    <p:sldId id="356" r:id="rId14"/>
    <p:sldId id="363" r:id="rId15"/>
    <p:sldId id="359" r:id="rId16"/>
    <p:sldId id="364" r:id="rId17"/>
    <p:sldId id="361" r:id="rId18"/>
    <p:sldId id="350" r:id="rId19"/>
    <p:sldId id="360" r:id="rId20"/>
    <p:sldId id="365" r:id="rId21"/>
    <p:sldId id="352" r:id="rId22"/>
    <p:sldId id="36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6B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3"/>
    <p:restoredTop sz="96695" autoAdjust="0"/>
  </p:normalViewPr>
  <p:slideViewPr>
    <p:cSldViewPr snapToGrid="0" snapToObjects="1">
      <p:cViewPr varScale="1">
        <p:scale>
          <a:sx n="128" d="100"/>
          <a:sy n="128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180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D1CA6B-F26F-1B43-AF77-C4F0A3ED7A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6F68A1-C323-B647-940D-18B257F373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28EA5-3B57-EB45-AB9E-A048054F959C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D1A8AC-4164-0C43-926E-505BC0BDC3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1FF39F-F0D0-014E-AAE5-B4774C48F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93CC9-238D-3A4D-96C0-6A460E557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758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DA37D-2FDE-F047-A814-B89AF3CAA999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819B1-5A62-8942-A1A9-7C81B8FCF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809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ena.org/-/media/Files/IRENA/Agency/Publication/2019/Dec/IRENA_RRA_Bhutan_2019.pdf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819B1-5A62-8942-A1A9-7C81B8FCFFD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044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</a:t>
            </a:r>
            <a:r>
              <a:rPr lang="en-BE" dirty="0"/>
              <a:t>lectricity sale: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45% to Mali, 30% to Mauritania and 25% to Senegal.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819B1-5A62-8942-A1A9-7C81B8FCFFD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928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</a:t>
            </a:r>
            <a:r>
              <a:rPr lang="en-BE" dirty="0"/>
              <a:t>lectricity sale: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45% to Mali, 30% to Mauritania and 25% to Senegal.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819B1-5A62-8942-A1A9-7C81B8FCFFD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32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Sources and assumptions:</a:t>
            </a:r>
          </a:p>
          <a:p>
            <a:pPr marL="285750" indent="-285750">
              <a:buFontTx/>
              <a:buChar char="-"/>
            </a:pPr>
            <a:r>
              <a:rPr lang="en-IN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Bhutan-India: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Renewable Readiness Assessment: Kingdom of Bhutan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says that Bhutan’s total power generation capacity was 1,623 MW in 2018, of which 1,614 MW hydro. In </a:t>
            </a:r>
            <a:r>
              <a:rPr lang="en-IN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PDD of the </a:t>
            </a:r>
            <a:r>
              <a:rPr lang="en-IN" sz="14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Dagacchu</a:t>
            </a:r>
            <a:r>
              <a:rPr lang="en-IN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project, it says that Bhutan exports 90% of its electricity to India’s Eastern Grid and that 157MW is used for used own consumption. By adding 1460 MW (90% of 1623MW) and 157MW we get 1617MW, which only leaves 6MW of power which is exported to other countries (negligible). Additionally 99.4% of Bhutan’s capacity is hydro so we can assume that 1452MW of exported power is renewable.</a:t>
            </a:r>
          </a:p>
          <a:p>
            <a:pPr marL="285750" indent="-285750">
              <a:buFontTx/>
              <a:buChar char="-"/>
            </a:pPr>
            <a:r>
              <a:rPr lang="en-IN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WAPP: the numbers refer to the generation capacity of the countries in the pool, but this does not imply that this whole generation will be transferred on the grid. Only a part will be transferred depending on the interconnection capacity between the members of the pool.</a:t>
            </a:r>
          </a:p>
          <a:p>
            <a:pPr marL="285750" indent="-285750">
              <a:buFontTx/>
              <a:buChar char="-"/>
            </a:pPr>
            <a:r>
              <a:rPr lang="en-IN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SAPP: http://</a:t>
            </a:r>
            <a:r>
              <a:rPr lang="en-IN" sz="14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www.sapp.co.zw</a:t>
            </a:r>
            <a:r>
              <a:rPr lang="en-IN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/sites/default/files/R9%20-%20SAPP%20Statistics%20-%202016.pdf. Same assumption as for the WAPP.</a:t>
            </a:r>
          </a:p>
          <a:p>
            <a:pPr marL="285750" indent="-285750">
              <a:buFontTx/>
              <a:buChar char="-"/>
            </a:pPr>
            <a:r>
              <a:rPr lang="en-IN" sz="1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ELTAM: source Programme for Infrastructure Development in Africa. The capacity for this project is only a part of the whole capacity of the countries involved. RE are 0% because “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countries involved will share in the benefit of the low-cost, gas-based power generated in Algeria and Libya.”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Nordic grid: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 Network of Transmission System Operators for Electricity. In the document, assumed availability of wind power is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6 % in Finland, 9 % in Sweden, 9 % in Norway, 3 % in Denmark.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buFontTx/>
              <a:buChar char="-"/>
            </a:pP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Mekong, Nam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1-2: source PDD</a:t>
            </a:r>
          </a:p>
          <a:p>
            <a:pPr marL="285750" indent="-285750">
              <a:buFontTx/>
              <a:buChar char="-"/>
            </a:pP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SIEPAC: http://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documents.worldbank.org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/curated/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/117791468337281999/pdf/773070v100ESMA0297B00PUBLIC00SIEPAC.pdf. At this stage, the assumption is made that the share of renewables in the grid is the same as the share of renewables in the region. </a:t>
            </a:r>
          </a:p>
          <a:p>
            <a:pPr marL="285750" indent="-285750">
              <a:buFontTx/>
              <a:buChar char="-"/>
            </a:pP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US- Canada: own estimation based on data from the Canadian govt of energy exports amounting to 77TWh/year. The share of renewables is taken from https://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electricity.ca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wp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-content/uploads/2017/05/CEA_16-086_The_North_American_E_WEB.pdf</a:t>
            </a:r>
          </a:p>
          <a:p>
            <a:pPr marL="285750" indent="-285750">
              <a:buFontTx/>
              <a:buChar char="-"/>
            </a:pPr>
            <a:endParaRPr lang="en-IN" sz="14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37EAD-B669-450B-8488-2784A37454D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442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4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37EAD-B669-450B-8488-2784A37454D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326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4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37EAD-B669-450B-8488-2784A37454D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602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819B1-5A62-8942-A1A9-7C81B8FCFFD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446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819B1-5A62-8942-A1A9-7C81B8FCFFD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21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</a:t>
            </a:r>
            <a:r>
              <a:rPr lang="en-BE" dirty="0"/>
              <a:t>lectricity sale: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45% to Mali, 30% to Mauritania and 25% to Senegal.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819B1-5A62-8942-A1A9-7C81B8FCFFD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955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</a:t>
            </a:r>
            <a:r>
              <a:rPr lang="en-BE" dirty="0"/>
              <a:t>lectricity sale: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45% to Mali, 30% to Mauritania and 25% to Senegal.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819B1-5A62-8942-A1A9-7C81B8FCFFD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795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</a:t>
            </a:r>
            <a:r>
              <a:rPr lang="en-BE" dirty="0"/>
              <a:t>lectricity sale: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45% to Mali, 30% to Mauritania and 25% to Senegal.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819B1-5A62-8942-A1A9-7C81B8FCFFD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968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432" y="4310142"/>
            <a:ext cx="10515600" cy="468103"/>
          </a:xfrm>
          <a:prstGeom prst="rect">
            <a:avLst/>
          </a:prstGeom>
        </p:spPr>
        <p:txBody>
          <a:bodyPr/>
          <a:lstStyle>
            <a:lvl1pPr>
              <a:defRPr lang="en-GB" sz="1800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Name(s) of presenters</a:t>
            </a:r>
            <a:r>
              <a:rPr lang="en-US" b="0" dirty="0"/>
              <a:t>, affiliation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432" y="3132712"/>
            <a:ext cx="10911367" cy="380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2000" b="0" i="0" kern="1200" dirty="0" smtClean="0">
                <a:solidFill>
                  <a:srgbClr val="1F6BA7"/>
                </a:solidFill>
                <a:latin typeface="Cambria" panose="02040503050406030204" pitchFamily="18" charset="0"/>
                <a:ea typeface="+mn-ea"/>
                <a:cs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Subtitle – location, date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2432" y="2323677"/>
            <a:ext cx="10911367" cy="7144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600" b="1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  <a:lvl2pPr>
              <a:defRPr lang="en-US" sz="2400" b="1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US" sz="2400" b="1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lang="en-US" sz="2400" b="1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lang="en-GB" sz="2400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Main title</a:t>
            </a:r>
          </a:p>
        </p:txBody>
      </p:sp>
      <p:cxnSp>
        <p:nvCxnSpPr>
          <p:cNvPr id="12" name="Connettore 1 15"/>
          <p:cNvCxnSpPr>
            <a:cxnSpLocks/>
          </p:cNvCxnSpPr>
          <p:nvPr userDrawn="1"/>
        </p:nvCxnSpPr>
        <p:spPr>
          <a:xfrm>
            <a:off x="442432" y="5942730"/>
            <a:ext cx="11565954" cy="0"/>
          </a:xfrm>
          <a:prstGeom prst="line">
            <a:avLst/>
          </a:prstGeom>
          <a:ln w="6350" cmpd="sng">
            <a:solidFill>
              <a:srgbClr val="1F497D"/>
            </a:solidFill>
          </a:ln>
          <a:effectLst>
            <a:outerShdw dist="12700" dir="5400000" sx="0" sy="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59217" y="655227"/>
            <a:ext cx="3188315" cy="271462"/>
          </a:xfrm>
          <a:prstGeom prst="rect">
            <a:avLst/>
          </a:prstGeom>
        </p:spPr>
        <p:txBody>
          <a:bodyPr/>
          <a:lstStyle>
            <a:lvl1pPr>
              <a:defRPr lang="en-US" sz="1600" b="1" kern="1200" dirty="0" smtClean="0">
                <a:solidFill>
                  <a:prstClr val="white"/>
                </a:solidFill>
                <a:latin typeface="Open Sans"/>
                <a:ea typeface="+mn-ea"/>
                <a:cs typeface="Open San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Immagin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61119" y="386816"/>
            <a:ext cx="4606591" cy="7144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38A5C0-9CAE-D448-9A43-C65D1B01E4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1793" y="5338161"/>
            <a:ext cx="2478779" cy="138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5698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304722" y="1246798"/>
            <a:ext cx="11616345" cy="523409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lvl1pPr>
          </a:lstStyle>
          <a:p>
            <a:pPr marL="0" indent="0">
              <a:buNone/>
            </a:pPr>
            <a:r>
              <a:rPr lang="it-IT" b="1" dirty="0">
                <a:latin typeface="Open Sans"/>
                <a:cs typeface="Open Sans"/>
              </a:rPr>
              <a:t>Text (</a:t>
            </a:r>
            <a:r>
              <a:rPr lang="it-IT" b="1" dirty="0" err="1">
                <a:latin typeface="Open Sans"/>
                <a:cs typeface="Open Sans"/>
              </a:rPr>
              <a:t>title</a:t>
            </a:r>
            <a:r>
              <a:rPr lang="it-IT" b="1" dirty="0">
                <a:latin typeface="Open Sans"/>
                <a:cs typeface="Open Sans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1800" dirty="0">
                <a:latin typeface="Open Sans"/>
                <a:cs typeface="Open Sans"/>
              </a:rPr>
              <a:t>Text </a:t>
            </a:r>
            <a:r>
              <a:rPr lang="it-IT" sz="1800" dirty="0" err="1">
                <a:latin typeface="Open Sans"/>
                <a:cs typeface="Open Sans"/>
              </a:rPr>
              <a:t>Lorem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ipsum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dolor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sitmkn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djsoinsc-msdece</a:t>
            </a:r>
            <a:r>
              <a:rPr lang="it-IT" sz="1800" dirty="0">
                <a:latin typeface="Open Sans"/>
                <a:cs typeface="Open Sans"/>
              </a:rPr>
              <a:t>. </a:t>
            </a:r>
            <a:r>
              <a:rPr lang="it-IT" sz="1800" dirty="0" err="1">
                <a:latin typeface="Open Sans"/>
                <a:cs typeface="Open Sans"/>
              </a:rPr>
              <a:t>Lorem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ipsum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dolor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sitmkn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djsoinsc-msdece</a:t>
            </a:r>
            <a:r>
              <a:rPr lang="it-IT" sz="1800" dirty="0">
                <a:latin typeface="Open Sans"/>
                <a:cs typeface="Open Sans"/>
              </a:rPr>
              <a:t>.</a:t>
            </a:r>
          </a:p>
          <a:p>
            <a:pPr marL="0" indent="0">
              <a:buNone/>
            </a:pPr>
            <a:endParaRPr lang="it-IT" sz="1800" dirty="0">
              <a:latin typeface="Open Sans"/>
              <a:cs typeface="Open Sans"/>
            </a:endParaRPr>
          </a:p>
          <a:p>
            <a:pPr marL="0" indent="0">
              <a:buNone/>
            </a:pPr>
            <a:endParaRPr lang="it-IT" sz="1800" dirty="0">
              <a:latin typeface="Open Sans"/>
              <a:cs typeface="Open Sans"/>
            </a:endParaRPr>
          </a:p>
          <a:p>
            <a:pPr marL="0" indent="0">
              <a:buNone/>
            </a:pPr>
            <a:endParaRPr lang="it-IT" sz="1800" dirty="0">
              <a:latin typeface="Open Sans"/>
              <a:cs typeface="Open Sans"/>
            </a:endParaRP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63609" y="420625"/>
            <a:ext cx="10935855" cy="5303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200" b="1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1pPr>
            <a:lvl2pPr>
              <a:defRPr lang="en-US" sz="105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2pPr>
            <a:lvl3pPr>
              <a:defRPr lang="en-US" sz="105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3pPr>
            <a:lvl4pPr>
              <a:defRPr lang="en-US" sz="105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4pPr>
            <a:lvl5pPr>
              <a:defRPr lang="en-GB" sz="1050" kern="1200" dirty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E641C7-CC69-6945-A1AC-1FF05AD96B6F}"/>
              </a:ext>
            </a:extLst>
          </p:cNvPr>
          <p:cNvCxnSpPr>
            <a:cxnSpLocks/>
          </p:cNvCxnSpPr>
          <p:nvPr userDrawn="1"/>
        </p:nvCxnSpPr>
        <p:spPr>
          <a:xfrm>
            <a:off x="12135497" y="0"/>
            <a:ext cx="0" cy="685800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F027964-0995-8F43-9E2B-8D42B3704A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645" y="27832"/>
            <a:ext cx="1913263" cy="107105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7204E7F-823B-6242-BF5D-893F8B1E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867" y="6411586"/>
            <a:ext cx="2743200" cy="365125"/>
          </a:xfrm>
        </p:spPr>
        <p:txBody>
          <a:bodyPr/>
          <a:lstStyle>
            <a:lvl1pPr>
              <a:defRPr sz="1600"/>
            </a:lvl1pPr>
          </a:lstStyle>
          <a:p>
            <a:fld id="{F26FC048-DF4E-0746-B313-543F0DD72F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4158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8DBD6C-32A7-3F44-A2EB-469D7D3CE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8AB5F-426D-FC43-A1CE-4A8228FF0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AE1AC-505D-D244-BF59-1FF84006F7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556B6-3911-514A-A2D3-508B453B6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FC081-57EB-A143-A1A7-1FC603BAE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FC048-DF4E-0746-B313-543F0DD72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83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2C9BC-2C6A-4244-998F-180C3DF2B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31" y="4263382"/>
            <a:ext cx="10515600" cy="963337"/>
          </a:xfrm>
        </p:spPr>
        <p:txBody>
          <a:bodyPr>
            <a:normAutofit/>
          </a:bodyPr>
          <a:lstStyle/>
          <a:p>
            <a:r>
              <a:rPr lang="en-US" sz="2000" dirty="0"/>
              <a:t>Andrei </a:t>
            </a:r>
            <a:r>
              <a:rPr lang="en-US" sz="2000" dirty="0" err="1"/>
              <a:t>Marcu</a:t>
            </a:r>
            <a:r>
              <a:rPr lang="en-US" sz="2000" dirty="0"/>
              <a:t>, ERCST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CA48D-17FA-3841-95FC-E9FFE39557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Open Sans"/>
              </a:rPr>
              <a:t>June 24th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594FA6-4096-AD4C-A6CA-70A4B56BB1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431" y="2195334"/>
            <a:ext cx="10911367" cy="1365918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1F6BA7"/>
                </a:solidFill>
                <a:latin typeface="Open Sans"/>
                <a:ea typeface="+mn-ea"/>
              </a:rPr>
              <a:t>Exchange of ITMOs in integrated grids: case studies and considerations for Article 6</a:t>
            </a:r>
          </a:p>
        </p:txBody>
      </p:sp>
    </p:spTree>
    <p:extLst>
      <p:ext uri="{BB962C8B-B14F-4D97-AF65-F5344CB8AC3E}">
        <p14:creationId xmlns:p14="http://schemas.microsoft.com/office/powerpoint/2010/main" val="42327927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34C574-34B7-F245-B5FC-FCC2435BE06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04722" y="987718"/>
            <a:ext cx="11616345" cy="58702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Assumption: the power purchase agreement will outline how the ERs are being assigned to India and Bhutan.</a:t>
            </a:r>
          </a:p>
          <a:p>
            <a:pPr marL="0" indent="0">
              <a:buNone/>
            </a:pPr>
            <a:r>
              <a:rPr lang="en-GB" dirty="0"/>
              <a:t>For the purpose of this presentation, the assumption is that the split will be 50-50.</a:t>
            </a:r>
          </a:p>
          <a:p>
            <a:pPr marL="0" indent="0">
              <a:buNone/>
            </a:pPr>
            <a:r>
              <a:rPr lang="en-GB" b="1" dirty="0"/>
              <a:t>Power sale</a:t>
            </a:r>
          </a:p>
          <a:p>
            <a:pPr marL="0" indent="0">
              <a:buNone/>
            </a:pPr>
            <a:r>
              <a:rPr lang="en-BE" dirty="0"/>
              <a:t>Bhutan sells 100 MW to India. </a:t>
            </a:r>
          </a:p>
          <a:p>
            <a:pPr marL="0" indent="0">
              <a:buNone/>
            </a:pPr>
            <a:r>
              <a:rPr lang="en-GB" dirty="0"/>
              <a:t>T</a:t>
            </a:r>
            <a:r>
              <a:rPr lang="en-BE" dirty="0"/>
              <a:t>he 100 MW results in 100 MWh of energy.</a:t>
            </a:r>
          </a:p>
          <a:p>
            <a:pPr marL="0" indent="0">
              <a:buNone/>
            </a:pPr>
            <a:r>
              <a:rPr lang="en-GB" dirty="0"/>
              <a:t>T</a:t>
            </a:r>
            <a:r>
              <a:rPr lang="en-BE" dirty="0"/>
              <a:t>hese 100 MWh will result in 90 tons CO</a:t>
            </a:r>
            <a:r>
              <a:rPr lang="en-BE" baseline="-25000" dirty="0"/>
              <a:t>2 </a:t>
            </a:r>
            <a:r>
              <a:rPr lang="en-BE" dirty="0"/>
              <a:t>(assumption: GEF= 0.9).</a:t>
            </a:r>
            <a:endParaRPr lang="en-CA" dirty="0"/>
          </a:p>
          <a:p>
            <a:pPr marL="0" indent="0">
              <a:buNone/>
            </a:pP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8CD4D-15D8-2140-8F8A-DAC163A855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BE" dirty="0"/>
              <a:t>India- Bhutan case study: flows and adjustments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804851-18CF-CF46-B847-E08F33BD8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86977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89FA8A-4B2F-D14B-913A-34CFF9DABD3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04722" y="1246797"/>
            <a:ext cx="11616345" cy="5823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BE" b="1" dirty="0"/>
              <a:t>Adjustment and sharing of ER</a:t>
            </a:r>
          </a:p>
          <a:p>
            <a:r>
              <a:rPr lang="en-CA" dirty="0"/>
              <a:t>India transfers to Bhutan 50% of the ER (90tons CO</a:t>
            </a:r>
            <a:r>
              <a:rPr lang="en-BE" baseline="-25000" dirty="0"/>
              <a:t>2</a:t>
            </a:r>
            <a:r>
              <a:rPr lang="en-CA" dirty="0"/>
              <a:t>/2) = 45 tons CO</a:t>
            </a:r>
            <a:r>
              <a:rPr lang="en-BE" baseline="-25000" dirty="0"/>
              <a:t>2</a:t>
            </a:r>
            <a:endParaRPr lang="en-CA" baseline="-25000" dirty="0"/>
          </a:p>
          <a:p>
            <a:r>
              <a:rPr lang="en-CA" dirty="0"/>
              <a:t>India adjusts its NDC with a CA of +45 tons CO</a:t>
            </a:r>
            <a:r>
              <a:rPr lang="en-BE" baseline="-25000" dirty="0"/>
              <a:t>2</a:t>
            </a:r>
            <a:endParaRPr lang="en-CA" dirty="0"/>
          </a:p>
          <a:p>
            <a:r>
              <a:rPr lang="en-CA" dirty="0"/>
              <a:t>Bhutan adjusts its NDC with a CA of -45 tons CO</a:t>
            </a:r>
            <a:r>
              <a:rPr lang="en-BE" baseline="-25000" dirty="0"/>
              <a:t>2</a:t>
            </a:r>
            <a:r>
              <a:rPr lang="en-CA" dirty="0"/>
              <a:t>  which increases its negativity.</a:t>
            </a:r>
          </a:p>
          <a:p>
            <a:pPr marL="0" indent="0">
              <a:buNone/>
            </a:pPr>
            <a:endParaRPr lang="en-BE" dirty="0"/>
          </a:p>
          <a:p>
            <a:pPr marL="0" indent="0">
              <a:buNone/>
            </a:pPr>
            <a:r>
              <a:rPr lang="en-GB" dirty="0"/>
              <a:t>N</a:t>
            </a:r>
            <a:r>
              <a:rPr lang="en-BE" dirty="0"/>
              <a:t>ote: India has to adjust its NDC +45</a:t>
            </a:r>
            <a:r>
              <a:rPr lang="en-CA" dirty="0"/>
              <a:t>tons CO</a:t>
            </a:r>
            <a:r>
              <a:rPr lang="en-BE" baseline="-25000" dirty="0"/>
              <a:t>2,</a:t>
            </a:r>
            <a:r>
              <a:rPr lang="en-BE" dirty="0"/>
              <a:t> which was not the case under the CDM and KP. </a:t>
            </a:r>
            <a:endParaRPr lang="en-CA" baseline="-25000" dirty="0"/>
          </a:p>
          <a:p>
            <a:pPr marL="0" indent="0">
              <a:buNone/>
            </a:pP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B9CB4-F8DE-6245-8C95-958E4D69CC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BE" dirty="0"/>
              <a:t>India- Bhutan case study: flows and adjustments</a:t>
            </a:r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52F50-FC24-8540-889B-E03D8622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33160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5C1CEC-5B7E-254F-9BC3-FB35C6E0358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04722" y="1246797"/>
            <a:ext cx="11616345" cy="55299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The h</a:t>
            </a:r>
            <a:r>
              <a:rPr lang="en-BE" dirty="0"/>
              <a:t>ydropower plant in Mali produces 100MWh</a:t>
            </a:r>
            <a:r>
              <a:rPr lang="en-BE" baseline="30000" dirty="0"/>
              <a:t>1</a:t>
            </a:r>
            <a:r>
              <a:rPr lang="en-BE" dirty="0"/>
              <a:t> of which 30 are exported to Mauritania and 25 to Senegal.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By agreement in an integrated grid, the ERs are divided according to the percentage of power used by each country.</a:t>
            </a:r>
            <a:endParaRPr lang="en-BE" dirty="0"/>
          </a:p>
          <a:p>
            <a:pPr marL="0" indent="0">
              <a:buNone/>
            </a:pPr>
            <a:endParaRPr lang="en-BE" dirty="0"/>
          </a:p>
          <a:p>
            <a:pPr marL="0" indent="0">
              <a:buNone/>
            </a:pPr>
            <a:r>
              <a:rPr lang="en-BE" b="1" dirty="0"/>
              <a:t>Power sale</a:t>
            </a:r>
          </a:p>
          <a:p>
            <a:r>
              <a:rPr lang="en-CA" dirty="0"/>
              <a:t>The plant produces 100 MWh.</a:t>
            </a:r>
          </a:p>
          <a:p>
            <a:pPr marL="0" indent="0">
              <a:buNone/>
            </a:pPr>
            <a:r>
              <a:rPr lang="en-CA" dirty="0"/>
              <a:t>Of this 100 MWh, 25 are sold to Senegal and 30 to Mauritania so:</a:t>
            </a:r>
          </a:p>
          <a:p>
            <a:r>
              <a:rPr lang="en-BE" dirty="0"/>
              <a:t>Senegal: </a:t>
            </a:r>
            <a:r>
              <a:rPr lang="en-CA" dirty="0"/>
              <a:t>+</a:t>
            </a:r>
            <a:r>
              <a:rPr lang="en-BE" dirty="0"/>
              <a:t>25MWh</a:t>
            </a:r>
          </a:p>
          <a:p>
            <a:r>
              <a:rPr lang="en-BE" dirty="0"/>
              <a:t>Mauritania:30MWh</a:t>
            </a:r>
            <a:endParaRPr lang="en-CA" dirty="0"/>
          </a:p>
          <a:p>
            <a:r>
              <a:rPr lang="en-BE" dirty="0"/>
              <a:t>Mali</a:t>
            </a:r>
            <a:r>
              <a:rPr lang="en-CA" dirty="0"/>
              <a:t> adjusts: 1</a:t>
            </a:r>
            <a:r>
              <a:rPr lang="en-BE" dirty="0"/>
              <a:t>00MWh-30MWh-25MWh=45MWh</a:t>
            </a:r>
          </a:p>
          <a:p>
            <a:pPr marL="0" indent="0">
              <a:buNone/>
            </a:pPr>
            <a:r>
              <a:rPr lang="en-BE" sz="1800" dirty="0"/>
              <a:t>1. </a:t>
            </a:r>
            <a:r>
              <a:rPr lang="en-GB" sz="1800" dirty="0"/>
              <a:t>N</a:t>
            </a:r>
            <a:r>
              <a:rPr lang="en-BE" sz="1800" dirty="0"/>
              <a:t>ot the actual </a:t>
            </a:r>
            <a:r>
              <a:rPr lang="en-CA" sz="1800" dirty="0"/>
              <a:t>energy.</a:t>
            </a:r>
            <a:endParaRPr lang="en-BE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F01C0-7F80-CE41-8C3C-5D866399BD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BE" dirty="0"/>
              <a:t>Félou case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84C117-09C2-154E-8774-0AD1FF8EA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88758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5C1CEC-5B7E-254F-9BC3-FB35C6E0358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3609" y="1223390"/>
            <a:ext cx="11616345" cy="58257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/>
              <a:t>Case 1: </a:t>
            </a:r>
            <a:r>
              <a:rPr lang="it-IT" b="1" dirty="0" err="1"/>
              <a:t>regional</a:t>
            </a:r>
            <a:r>
              <a:rPr lang="it-IT" b="1" dirty="0"/>
              <a:t> </a:t>
            </a:r>
            <a:r>
              <a:rPr lang="it-IT" b="1" dirty="0" err="1"/>
              <a:t>integrated</a:t>
            </a:r>
            <a:r>
              <a:rPr lang="it-IT" b="1" dirty="0"/>
              <a:t> </a:t>
            </a:r>
            <a:r>
              <a:rPr lang="it-IT" b="1" dirty="0" err="1"/>
              <a:t>grid</a:t>
            </a:r>
            <a:r>
              <a:rPr lang="it-IT" b="1" dirty="0"/>
              <a:t> and </a:t>
            </a:r>
            <a:r>
              <a:rPr lang="it-IT" b="1" dirty="0" err="1"/>
              <a:t>regional</a:t>
            </a:r>
            <a:r>
              <a:rPr lang="it-IT" b="1" dirty="0"/>
              <a:t> GEF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The GEF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of the </a:t>
            </a:r>
            <a:r>
              <a:rPr lang="it-IT" dirty="0" err="1"/>
              <a:t>regional</a:t>
            </a:r>
            <a:r>
              <a:rPr lang="it-IT" dirty="0"/>
              <a:t> </a:t>
            </a:r>
            <a:r>
              <a:rPr lang="it-IT" dirty="0" err="1"/>
              <a:t>grid</a:t>
            </a:r>
            <a:r>
              <a:rPr lang="it-IT" dirty="0"/>
              <a:t> (GEF</a:t>
            </a:r>
            <a:r>
              <a:rPr lang="it-IT" baseline="30000" dirty="0"/>
              <a:t>1</a:t>
            </a:r>
            <a:r>
              <a:rPr lang="it-IT" dirty="0"/>
              <a:t>=1</a:t>
            </a:r>
            <a:r>
              <a:rPr lang="it-IT" baseline="30000" dirty="0"/>
              <a:t> </a:t>
            </a:r>
            <a:r>
              <a:rPr lang="it-IT" dirty="0"/>
              <a:t>) so:</a:t>
            </a:r>
          </a:p>
          <a:p>
            <a:r>
              <a:rPr lang="it-IT" dirty="0"/>
              <a:t>Mali: 45 MWh*GEF= 45</a:t>
            </a:r>
            <a:r>
              <a:rPr lang="en-BE" dirty="0"/>
              <a:t> ton CO</a:t>
            </a:r>
            <a:r>
              <a:rPr lang="en-BE" baseline="-25000" dirty="0"/>
              <a:t>2</a:t>
            </a:r>
            <a:r>
              <a:rPr lang="en-CA" baseline="-25000" dirty="0"/>
              <a:t> </a:t>
            </a:r>
            <a:r>
              <a:rPr lang="en-CA" dirty="0"/>
              <a:t>ER</a:t>
            </a:r>
            <a:endParaRPr lang="it-IT" dirty="0"/>
          </a:p>
          <a:p>
            <a:r>
              <a:rPr lang="it-IT" dirty="0"/>
              <a:t>Mauritania: 30 MWh*GEF=30 </a:t>
            </a:r>
            <a:r>
              <a:rPr lang="en-BE" dirty="0"/>
              <a:t>ton CO</a:t>
            </a:r>
            <a:r>
              <a:rPr lang="en-BE" baseline="-25000" dirty="0"/>
              <a:t>2</a:t>
            </a:r>
            <a:r>
              <a:rPr lang="en-CA" dirty="0"/>
              <a:t> ER</a:t>
            </a:r>
            <a:endParaRPr lang="en-BE" dirty="0"/>
          </a:p>
          <a:p>
            <a:r>
              <a:rPr lang="en-GB" dirty="0"/>
              <a:t>S</a:t>
            </a:r>
            <a:r>
              <a:rPr lang="en-BE" dirty="0"/>
              <a:t>enegal</a:t>
            </a:r>
            <a:r>
              <a:rPr lang="it-IT" dirty="0"/>
              <a:t>: 25 MWh*GEF=25 </a:t>
            </a:r>
            <a:r>
              <a:rPr lang="en-BE" dirty="0"/>
              <a:t>ton CO</a:t>
            </a:r>
            <a:r>
              <a:rPr lang="en-BE" baseline="-25000" dirty="0"/>
              <a:t>2</a:t>
            </a:r>
            <a:r>
              <a:rPr lang="en-CA" baseline="-25000" dirty="0"/>
              <a:t> </a:t>
            </a:r>
            <a:r>
              <a:rPr lang="en-CA" dirty="0"/>
              <a:t>ER</a:t>
            </a:r>
          </a:p>
          <a:p>
            <a:pPr marL="0" indent="0">
              <a:buNone/>
            </a:pPr>
            <a:endParaRPr lang="en-BE" baseline="-25000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1800" dirty="0"/>
              <a:t>1. </a:t>
            </a:r>
            <a:r>
              <a:rPr lang="it-IT" sz="1800" dirty="0" err="1"/>
              <a:t>Not</a:t>
            </a:r>
            <a:r>
              <a:rPr lang="it-IT" sz="1800" dirty="0"/>
              <a:t> the </a:t>
            </a:r>
            <a:r>
              <a:rPr lang="it-IT" sz="1800" dirty="0" err="1"/>
              <a:t>actual</a:t>
            </a:r>
            <a:r>
              <a:rPr lang="it-IT" sz="1800" dirty="0"/>
              <a:t> GEF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F01C0-7F80-CE41-8C3C-5D866399BD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BE" dirty="0"/>
              <a:t>Félou case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84C117-09C2-154E-8774-0AD1FF8EA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5907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5C1CEC-5B7E-254F-9BC3-FB35C6E0358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3609" y="1223390"/>
            <a:ext cx="11616345" cy="58257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/>
              <a:t>Case 2: sale to separate </a:t>
            </a:r>
            <a:r>
              <a:rPr lang="it-IT" b="1" dirty="0" err="1"/>
              <a:t>grids</a:t>
            </a:r>
            <a:r>
              <a:rPr lang="it-IT" b="1" dirty="0"/>
              <a:t> with </a:t>
            </a:r>
            <a:r>
              <a:rPr lang="it-IT" b="1" dirty="0" err="1"/>
              <a:t>national</a:t>
            </a:r>
            <a:r>
              <a:rPr lang="it-IT" b="1" dirty="0"/>
              <a:t> </a:t>
            </a:r>
            <a:r>
              <a:rPr lang="it-IT" b="1" dirty="0" err="1"/>
              <a:t>GEFs</a:t>
            </a:r>
            <a:endParaRPr lang="it-IT" b="1" dirty="0"/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Mali: 45 MWh*GEF= 45</a:t>
            </a:r>
            <a:r>
              <a:rPr lang="en-BE" dirty="0"/>
              <a:t> ton CO</a:t>
            </a:r>
            <a:r>
              <a:rPr lang="en-BE" baseline="-25000" dirty="0"/>
              <a:t>2</a:t>
            </a:r>
            <a:r>
              <a:rPr lang="en-CA" baseline="-25000" dirty="0"/>
              <a:t> </a:t>
            </a:r>
            <a:r>
              <a:rPr lang="en-CA" dirty="0"/>
              <a:t>ER (GEF</a:t>
            </a:r>
            <a:r>
              <a:rPr lang="it-IT" baseline="30000" dirty="0"/>
              <a:t>1</a:t>
            </a:r>
            <a:r>
              <a:rPr lang="en-CA" dirty="0"/>
              <a:t>=1)</a:t>
            </a:r>
            <a:endParaRPr lang="it-IT" dirty="0"/>
          </a:p>
          <a:p>
            <a:r>
              <a:rPr lang="it-IT" dirty="0"/>
              <a:t>Mauritania: 30 MWh*GEF= 28.5 </a:t>
            </a:r>
            <a:r>
              <a:rPr lang="en-BE" dirty="0"/>
              <a:t>ton CO</a:t>
            </a:r>
            <a:r>
              <a:rPr lang="en-BE" baseline="-25000" dirty="0"/>
              <a:t>2</a:t>
            </a:r>
            <a:r>
              <a:rPr lang="en-CA" dirty="0"/>
              <a:t> ER (GEF</a:t>
            </a:r>
            <a:r>
              <a:rPr lang="it-IT" baseline="30000" dirty="0"/>
              <a:t>1</a:t>
            </a:r>
            <a:r>
              <a:rPr lang="en-CA" dirty="0"/>
              <a:t>=0.95)</a:t>
            </a:r>
            <a:endParaRPr lang="en-BE" dirty="0"/>
          </a:p>
          <a:p>
            <a:r>
              <a:rPr lang="en-GB" dirty="0"/>
              <a:t>S</a:t>
            </a:r>
            <a:r>
              <a:rPr lang="en-BE" dirty="0"/>
              <a:t>enegal</a:t>
            </a:r>
            <a:r>
              <a:rPr lang="it-IT" dirty="0"/>
              <a:t>: 25 MWh*GEF= 24.25 </a:t>
            </a:r>
            <a:r>
              <a:rPr lang="en-BE" dirty="0"/>
              <a:t>ton CO</a:t>
            </a:r>
            <a:r>
              <a:rPr lang="en-BE" baseline="-25000" dirty="0"/>
              <a:t>2</a:t>
            </a:r>
            <a:r>
              <a:rPr lang="en-CA" baseline="-25000" dirty="0"/>
              <a:t> </a:t>
            </a:r>
            <a:r>
              <a:rPr lang="en-CA" dirty="0"/>
              <a:t>ER (GEF</a:t>
            </a:r>
            <a:r>
              <a:rPr lang="it-IT" baseline="30000" dirty="0"/>
              <a:t>1</a:t>
            </a:r>
            <a:r>
              <a:rPr lang="en-CA" dirty="0"/>
              <a:t>=0.97)</a:t>
            </a:r>
          </a:p>
          <a:p>
            <a:pPr marL="0" indent="0">
              <a:buNone/>
            </a:pPr>
            <a:endParaRPr lang="en-BE" baseline="-25000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1800" dirty="0"/>
              <a:t>1. </a:t>
            </a:r>
            <a:r>
              <a:rPr lang="it-IT" sz="1800" dirty="0" err="1"/>
              <a:t>Not</a:t>
            </a:r>
            <a:r>
              <a:rPr lang="it-IT" sz="1800" dirty="0"/>
              <a:t> the </a:t>
            </a:r>
            <a:r>
              <a:rPr lang="it-IT" sz="1800" dirty="0" err="1"/>
              <a:t>actual</a:t>
            </a:r>
            <a:r>
              <a:rPr lang="it-IT" sz="1800" dirty="0"/>
              <a:t> GEF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F01C0-7F80-CE41-8C3C-5D866399BD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BE" dirty="0"/>
              <a:t>Félou case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84C117-09C2-154E-8774-0AD1FF8EA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28883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5C1CEC-5B7E-254F-9BC3-FB35C6E0358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3609" y="1043086"/>
            <a:ext cx="11616345" cy="5825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>Case 1 (</a:t>
            </a:r>
            <a:r>
              <a:rPr lang="it-IT" b="1" dirty="0" err="1"/>
              <a:t>integrated</a:t>
            </a:r>
            <a:r>
              <a:rPr lang="it-IT" b="1" dirty="0"/>
              <a:t> </a:t>
            </a:r>
            <a:r>
              <a:rPr lang="it-IT" b="1" dirty="0" err="1"/>
              <a:t>grid</a:t>
            </a:r>
            <a:r>
              <a:rPr lang="it-IT" b="1" dirty="0"/>
              <a:t>): flow of </a:t>
            </a:r>
            <a:r>
              <a:rPr lang="it-IT" b="1" dirty="0" err="1"/>
              <a:t>ERs</a:t>
            </a:r>
            <a:endParaRPr lang="it-IT" b="1" dirty="0"/>
          </a:p>
          <a:p>
            <a:pPr marL="0" indent="0">
              <a:buNone/>
            </a:pPr>
            <a:r>
              <a:rPr lang="en-BE" dirty="0"/>
              <a:t>All </a:t>
            </a:r>
            <a:r>
              <a:rPr lang="en-GB" dirty="0"/>
              <a:t>ERs</a:t>
            </a:r>
            <a:r>
              <a:rPr lang="en-BE" dirty="0"/>
              <a:t> accrue to SOGEM, the company </a:t>
            </a:r>
            <a:r>
              <a:rPr lang="en-CA" dirty="0"/>
              <a:t>which</a:t>
            </a:r>
            <a:r>
              <a:rPr lang="en-BE" dirty="0"/>
              <a:t> owns the project. </a:t>
            </a:r>
            <a:endParaRPr lang="en-GB" dirty="0"/>
          </a:p>
          <a:p>
            <a:pPr marL="0" indent="0">
              <a:buNone/>
            </a:pPr>
            <a:r>
              <a:rPr lang="en-BE" dirty="0"/>
              <a:t>Mali</a:t>
            </a:r>
            <a:r>
              <a:rPr lang="en-CA" dirty="0"/>
              <a:t> sends 45 tons CO</a:t>
            </a:r>
            <a:r>
              <a:rPr lang="en-CA" baseline="-25000" dirty="0"/>
              <a:t>2</a:t>
            </a:r>
            <a:r>
              <a:rPr lang="en-CA" dirty="0"/>
              <a:t> ERs to SOGEM</a:t>
            </a:r>
            <a:r>
              <a:rPr lang="en-BE" dirty="0"/>
              <a:t>:</a:t>
            </a:r>
            <a:endParaRPr lang="en-CA" dirty="0"/>
          </a:p>
          <a:p>
            <a:pPr lvl="1"/>
            <a:r>
              <a:rPr lang="en-CA" dirty="0"/>
              <a:t>Mali: + 45 tons CO</a:t>
            </a:r>
            <a:r>
              <a:rPr lang="en-CA" baseline="-25000" dirty="0"/>
              <a:t>2</a:t>
            </a:r>
            <a:r>
              <a:rPr lang="en-CA" dirty="0"/>
              <a:t> ERs </a:t>
            </a:r>
          </a:p>
          <a:p>
            <a:pPr marL="0" indent="0">
              <a:buNone/>
            </a:pPr>
            <a:r>
              <a:rPr lang="en-BE" dirty="0"/>
              <a:t>Senegal</a:t>
            </a:r>
            <a:r>
              <a:rPr lang="en-CA" dirty="0"/>
              <a:t> sends 25 tons CO</a:t>
            </a:r>
            <a:r>
              <a:rPr lang="en-CA" baseline="-25000" dirty="0"/>
              <a:t>2</a:t>
            </a:r>
            <a:r>
              <a:rPr lang="en-CA" dirty="0"/>
              <a:t> ERs to SOGEM</a:t>
            </a:r>
            <a:r>
              <a:rPr lang="en-BE" dirty="0"/>
              <a:t>:</a:t>
            </a:r>
            <a:endParaRPr lang="en-CA" dirty="0"/>
          </a:p>
          <a:p>
            <a:pPr lvl="1"/>
            <a:r>
              <a:rPr lang="en-CA" dirty="0"/>
              <a:t>Senegal: + 25 tons CO</a:t>
            </a:r>
            <a:r>
              <a:rPr lang="en-CA" baseline="-25000" dirty="0"/>
              <a:t>2</a:t>
            </a:r>
            <a:r>
              <a:rPr lang="en-CA" dirty="0"/>
              <a:t> ERs </a:t>
            </a:r>
          </a:p>
          <a:p>
            <a:pPr marL="0" indent="0">
              <a:buNone/>
            </a:pPr>
            <a:r>
              <a:rPr lang="en-CA" dirty="0"/>
              <a:t>Mauritania sends 30 tons CO</a:t>
            </a:r>
            <a:r>
              <a:rPr lang="en-CA" baseline="-25000" dirty="0"/>
              <a:t>2</a:t>
            </a:r>
            <a:r>
              <a:rPr lang="en-CA" dirty="0"/>
              <a:t> ERs to SOGEM</a:t>
            </a:r>
            <a:r>
              <a:rPr lang="en-BE" dirty="0"/>
              <a:t>:</a:t>
            </a:r>
            <a:endParaRPr lang="en-CA" dirty="0"/>
          </a:p>
          <a:p>
            <a:pPr lvl="1"/>
            <a:r>
              <a:rPr lang="en-CA" dirty="0"/>
              <a:t>Mauritania: + 30 tons CO</a:t>
            </a:r>
            <a:r>
              <a:rPr lang="en-CA" baseline="-25000" dirty="0"/>
              <a:t>2</a:t>
            </a:r>
            <a:r>
              <a:rPr lang="en-CA" dirty="0"/>
              <a:t> ERs </a:t>
            </a:r>
          </a:p>
          <a:p>
            <a:pPr marL="0" indent="0">
              <a:buNone/>
            </a:pPr>
            <a:endParaRPr lang="en-BE" dirty="0"/>
          </a:p>
          <a:p>
            <a:pPr marL="0" indent="0">
              <a:buNone/>
            </a:pP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F01C0-7F80-CE41-8C3C-5D866399BD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BE" dirty="0"/>
              <a:t>Félou case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84C117-09C2-154E-8774-0AD1FF8EA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470377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5C1CEC-5B7E-254F-9BC3-FB35C6E0358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3609" y="1043086"/>
            <a:ext cx="11616345" cy="5825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>Case 2 (separate </a:t>
            </a:r>
            <a:r>
              <a:rPr lang="it-IT" b="1" dirty="0" err="1"/>
              <a:t>grids</a:t>
            </a:r>
            <a:r>
              <a:rPr lang="it-IT" b="1" dirty="0"/>
              <a:t>): flow of </a:t>
            </a:r>
            <a:r>
              <a:rPr lang="it-IT" b="1" dirty="0" err="1"/>
              <a:t>ERs</a:t>
            </a:r>
            <a:endParaRPr lang="it-IT" b="1" dirty="0"/>
          </a:p>
          <a:p>
            <a:pPr marL="0" indent="0">
              <a:buNone/>
            </a:pPr>
            <a:r>
              <a:rPr lang="en-BE" dirty="0"/>
              <a:t>All </a:t>
            </a:r>
            <a:r>
              <a:rPr lang="en-GB" dirty="0"/>
              <a:t>ERs</a:t>
            </a:r>
            <a:r>
              <a:rPr lang="en-BE" dirty="0"/>
              <a:t> accrue to SOGEM, the company </a:t>
            </a:r>
            <a:r>
              <a:rPr lang="en-CA" dirty="0"/>
              <a:t>which</a:t>
            </a:r>
            <a:r>
              <a:rPr lang="en-BE" dirty="0"/>
              <a:t> owns the project. </a:t>
            </a:r>
            <a:endParaRPr lang="en-GB" dirty="0"/>
          </a:p>
          <a:p>
            <a:pPr marL="0" indent="0">
              <a:buNone/>
            </a:pPr>
            <a:r>
              <a:rPr lang="en-BE" dirty="0"/>
              <a:t>Mali</a:t>
            </a:r>
            <a:r>
              <a:rPr lang="en-CA" dirty="0"/>
              <a:t> sends 45 tons CO</a:t>
            </a:r>
            <a:r>
              <a:rPr lang="en-CA" baseline="-25000" dirty="0"/>
              <a:t>2</a:t>
            </a:r>
            <a:r>
              <a:rPr lang="en-CA" dirty="0"/>
              <a:t> ERs to SOGEM</a:t>
            </a:r>
            <a:r>
              <a:rPr lang="en-BE" dirty="0"/>
              <a:t>:</a:t>
            </a:r>
            <a:endParaRPr lang="en-CA" dirty="0"/>
          </a:p>
          <a:p>
            <a:pPr lvl="1"/>
            <a:r>
              <a:rPr lang="en-CA" dirty="0"/>
              <a:t>Mali: + 45 tons CO</a:t>
            </a:r>
            <a:r>
              <a:rPr lang="en-CA" baseline="-25000" dirty="0"/>
              <a:t>2</a:t>
            </a:r>
            <a:r>
              <a:rPr lang="en-CA" dirty="0"/>
              <a:t> ERs </a:t>
            </a:r>
          </a:p>
          <a:p>
            <a:pPr marL="0" indent="0">
              <a:buNone/>
            </a:pPr>
            <a:r>
              <a:rPr lang="en-BE" dirty="0"/>
              <a:t>Senegal</a:t>
            </a:r>
            <a:r>
              <a:rPr lang="en-CA" dirty="0"/>
              <a:t> sends 24.25 tons CO</a:t>
            </a:r>
            <a:r>
              <a:rPr lang="en-CA" baseline="-25000" dirty="0"/>
              <a:t>2</a:t>
            </a:r>
            <a:r>
              <a:rPr lang="en-CA" dirty="0"/>
              <a:t> ERs to SOGEM</a:t>
            </a:r>
            <a:r>
              <a:rPr lang="en-BE" dirty="0"/>
              <a:t>:</a:t>
            </a:r>
            <a:endParaRPr lang="en-CA" dirty="0"/>
          </a:p>
          <a:p>
            <a:pPr lvl="1"/>
            <a:r>
              <a:rPr lang="en-CA" dirty="0"/>
              <a:t>Senegal: + 24.25 tons CO</a:t>
            </a:r>
            <a:r>
              <a:rPr lang="en-CA" baseline="-25000" dirty="0"/>
              <a:t>2</a:t>
            </a:r>
            <a:r>
              <a:rPr lang="en-CA" dirty="0"/>
              <a:t> ERs </a:t>
            </a:r>
          </a:p>
          <a:p>
            <a:pPr marL="0" indent="0">
              <a:buNone/>
            </a:pPr>
            <a:r>
              <a:rPr lang="en-CA" dirty="0"/>
              <a:t>Mauritania sends 28.5 tons CO</a:t>
            </a:r>
            <a:r>
              <a:rPr lang="en-CA" baseline="-25000" dirty="0"/>
              <a:t>2</a:t>
            </a:r>
            <a:r>
              <a:rPr lang="en-CA" dirty="0"/>
              <a:t> ERs to SOGEM</a:t>
            </a:r>
            <a:r>
              <a:rPr lang="en-BE" dirty="0"/>
              <a:t>:</a:t>
            </a:r>
            <a:endParaRPr lang="en-CA" dirty="0"/>
          </a:p>
          <a:p>
            <a:pPr lvl="1"/>
            <a:r>
              <a:rPr lang="en-CA" dirty="0"/>
              <a:t>Mauritania: + 28.5 tons CO</a:t>
            </a:r>
            <a:r>
              <a:rPr lang="en-CA" baseline="-25000" dirty="0"/>
              <a:t>2</a:t>
            </a:r>
            <a:r>
              <a:rPr lang="en-CA" dirty="0"/>
              <a:t> ERs </a:t>
            </a:r>
          </a:p>
          <a:p>
            <a:pPr marL="0" indent="0">
              <a:buNone/>
            </a:pPr>
            <a:endParaRPr lang="en-BE" dirty="0"/>
          </a:p>
          <a:p>
            <a:pPr marL="0" indent="0">
              <a:buNone/>
            </a:pP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F01C0-7F80-CE41-8C3C-5D866399BD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BE" dirty="0"/>
              <a:t>Félou case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84C117-09C2-154E-8774-0AD1FF8EA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99027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5C1CEC-5B7E-254F-9BC3-FB35C6E0358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3609" y="1043086"/>
            <a:ext cx="11616345" cy="5825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>Case 1 (</a:t>
            </a:r>
            <a:r>
              <a:rPr lang="it-IT" b="1" dirty="0" err="1"/>
              <a:t>integrated</a:t>
            </a:r>
            <a:r>
              <a:rPr lang="it-IT" b="1" dirty="0"/>
              <a:t> </a:t>
            </a:r>
            <a:r>
              <a:rPr lang="it-IT" b="1" dirty="0" err="1"/>
              <a:t>grid</a:t>
            </a:r>
            <a:r>
              <a:rPr lang="it-IT" b="1" dirty="0"/>
              <a:t>): </a:t>
            </a:r>
            <a:r>
              <a:rPr lang="it-IT" b="1" dirty="0" err="1"/>
              <a:t>Adjustment</a:t>
            </a:r>
            <a:r>
              <a:rPr lang="it-IT" b="1" dirty="0"/>
              <a:t> and flow of </a:t>
            </a:r>
            <a:r>
              <a:rPr lang="it-IT" b="1" dirty="0" err="1"/>
              <a:t>ERs</a:t>
            </a:r>
            <a:endParaRPr lang="en-BE" dirty="0"/>
          </a:p>
          <a:p>
            <a:pPr marL="0" indent="0">
              <a:buNone/>
            </a:pPr>
            <a:r>
              <a:rPr lang="en-CA" dirty="0"/>
              <a:t>As a result </a:t>
            </a:r>
            <a:r>
              <a:rPr lang="en-BE" dirty="0"/>
              <a:t>SOGEM owns 100 tons CO</a:t>
            </a:r>
            <a:r>
              <a:rPr lang="en-BE" baseline="-25000" dirty="0"/>
              <a:t>2 </a:t>
            </a:r>
            <a:r>
              <a:rPr lang="en-CA" dirty="0"/>
              <a:t> in a registry which does not necessarily have to be in Mali.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it-IT" b="1" dirty="0"/>
              <a:t>Case 2 (separate </a:t>
            </a:r>
            <a:r>
              <a:rPr lang="it-IT" b="1" dirty="0" err="1"/>
              <a:t>grids</a:t>
            </a:r>
            <a:r>
              <a:rPr lang="it-IT" b="1" dirty="0"/>
              <a:t>): </a:t>
            </a:r>
            <a:r>
              <a:rPr lang="it-IT" b="1" dirty="0" err="1"/>
              <a:t>Adjustment</a:t>
            </a:r>
            <a:r>
              <a:rPr lang="it-IT" b="1" dirty="0"/>
              <a:t> and flow of </a:t>
            </a:r>
            <a:r>
              <a:rPr lang="it-IT" b="1" dirty="0" err="1"/>
              <a:t>ERs</a:t>
            </a:r>
            <a:endParaRPr lang="en-BE" dirty="0"/>
          </a:p>
          <a:p>
            <a:pPr marL="0" indent="0">
              <a:buNone/>
            </a:pPr>
            <a:r>
              <a:rPr lang="en-CA" dirty="0"/>
              <a:t>As a result </a:t>
            </a:r>
            <a:r>
              <a:rPr lang="en-BE" dirty="0"/>
              <a:t>SOGEM owns 97.75 tons CO</a:t>
            </a:r>
            <a:r>
              <a:rPr lang="en-BE" baseline="-25000" dirty="0"/>
              <a:t>2 </a:t>
            </a:r>
            <a:r>
              <a:rPr lang="en-CA" dirty="0"/>
              <a:t> in a registry which does not necessarily have to be in Mali.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BE" dirty="0"/>
          </a:p>
          <a:p>
            <a:endParaRPr lang="en-BE" dirty="0"/>
          </a:p>
          <a:p>
            <a:pPr marL="0" indent="0">
              <a:buNone/>
            </a:pP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F01C0-7F80-CE41-8C3C-5D866399BD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BE" dirty="0"/>
              <a:t>Félou case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84C117-09C2-154E-8774-0AD1FF8EA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08727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403A2-1926-AD4C-A037-9B798F4769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BE" dirty="0"/>
              <a:t>Félou case study: case 1 and case 2</a:t>
            </a:r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0605F-F5E8-E24C-ABEC-AF5605475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ED4F76E-CEB5-D448-9D63-F45977799F85}"/>
              </a:ext>
            </a:extLst>
          </p:cNvPr>
          <p:cNvSpPr/>
          <p:nvPr/>
        </p:nvSpPr>
        <p:spPr>
          <a:xfrm>
            <a:off x="6333843" y="642382"/>
            <a:ext cx="2540386" cy="26035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b="1" dirty="0"/>
              <a:t>MALI</a:t>
            </a:r>
            <a:endParaRPr lang="en-B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6F245C-0DF4-AF44-A7E7-4FA8991229F5}"/>
              </a:ext>
            </a:extLst>
          </p:cNvPr>
          <p:cNvSpPr/>
          <p:nvPr/>
        </p:nvSpPr>
        <p:spPr>
          <a:xfrm>
            <a:off x="6819900" y="4368800"/>
            <a:ext cx="2108200" cy="20685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b="1" dirty="0"/>
              <a:t>MAURITANIA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11DC040-08F6-A743-B4E4-9FE30A83C010}"/>
              </a:ext>
            </a:extLst>
          </p:cNvPr>
          <p:cNvSpPr/>
          <p:nvPr/>
        </p:nvSpPr>
        <p:spPr>
          <a:xfrm>
            <a:off x="1790700" y="4368800"/>
            <a:ext cx="2108200" cy="2028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b="1" dirty="0"/>
              <a:t>SENEGAL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339952-47A4-C149-815D-3C0173B6F78A}"/>
              </a:ext>
            </a:extLst>
          </p:cNvPr>
          <p:cNvSpPr/>
          <p:nvPr/>
        </p:nvSpPr>
        <p:spPr>
          <a:xfrm>
            <a:off x="2831841" y="1343645"/>
            <a:ext cx="1104900" cy="635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b="1" dirty="0">
                <a:solidFill>
                  <a:schemeClr val="tx1"/>
                </a:solidFill>
              </a:rPr>
              <a:t>SOGEM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B4CF7F3-955A-5E46-98A7-2A5F7169A332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2755901" y="1978645"/>
            <a:ext cx="628390" cy="3152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BC9460C-1407-C64E-80E7-001AC6DECCE4}"/>
              </a:ext>
            </a:extLst>
          </p:cNvPr>
          <p:cNvCxnSpPr>
            <a:cxnSpLocks/>
          </p:cNvCxnSpPr>
          <p:nvPr/>
        </p:nvCxnSpPr>
        <p:spPr>
          <a:xfrm>
            <a:off x="3818045" y="1992222"/>
            <a:ext cx="3367287" cy="3024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A2A069A-7D5C-B54A-9B0C-C5A84CD0817A}"/>
              </a:ext>
            </a:extLst>
          </p:cNvPr>
          <p:cNvCxnSpPr>
            <a:cxnSpLocks/>
          </p:cNvCxnSpPr>
          <p:nvPr/>
        </p:nvCxnSpPr>
        <p:spPr>
          <a:xfrm>
            <a:off x="3945955" y="1622890"/>
            <a:ext cx="2624178" cy="38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4D9E0A8-1487-6843-98E8-681082D52DAC}"/>
              </a:ext>
            </a:extLst>
          </p:cNvPr>
          <p:cNvSpPr txBox="1"/>
          <p:nvPr/>
        </p:nvSpPr>
        <p:spPr>
          <a:xfrm>
            <a:off x="566671" y="5130800"/>
            <a:ext cx="1159154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BE" sz="2000" b="1" dirty="0"/>
              <a:t>+25MWh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AE7279-22BD-0141-B5F5-16BC3FA187F1}"/>
              </a:ext>
            </a:extLst>
          </p:cNvPr>
          <p:cNvSpPr txBox="1"/>
          <p:nvPr/>
        </p:nvSpPr>
        <p:spPr>
          <a:xfrm>
            <a:off x="9093936" y="5203032"/>
            <a:ext cx="1307363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BE" sz="2000" b="1" dirty="0"/>
              <a:t>+30 MWh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58CAE4-4E03-1242-B34B-D652E4DB264B}"/>
              </a:ext>
            </a:extLst>
          </p:cNvPr>
          <p:cNvSpPr txBox="1"/>
          <p:nvPr/>
        </p:nvSpPr>
        <p:spPr>
          <a:xfrm>
            <a:off x="9119635" y="1896477"/>
            <a:ext cx="2422792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BE" sz="2000" b="1" dirty="0"/>
              <a:t>100MWh – 30MWh- 25MWh= +45MWh</a:t>
            </a:r>
          </a:p>
        </p:txBody>
      </p:sp>
    </p:spTree>
    <p:extLst>
      <p:ext uri="{BB962C8B-B14F-4D97-AF65-F5344CB8AC3E}">
        <p14:creationId xmlns:p14="http://schemas.microsoft.com/office/powerpoint/2010/main" val="200608978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403A2-1926-AD4C-A037-9B798F4769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BE" dirty="0"/>
              <a:t>Félou case study: case 1 – integrated grid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0605F-F5E8-E24C-ABEC-AF5605475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ED4F76E-CEB5-D448-9D63-F45977799F85}"/>
              </a:ext>
            </a:extLst>
          </p:cNvPr>
          <p:cNvSpPr/>
          <p:nvPr/>
        </p:nvSpPr>
        <p:spPr>
          <a:xfrm>
            <a:off x="6521366" y="825500"/>
            <a:ext cx="2540386" cy="26035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b="1" dirty="0"/>
              <a:t>MALI</a:t>
            </a:r>
            <a:endParaRPr lang="en-B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6F245C-0DF4-AF44-A7E7-4FA8991229F5}"/>
              </a:ext>
            </a:extLst>
          </p:cNvPr>
          <p:cNvSpPr/>
          <p:nvPr/>
        </p:nvSpPr>
        <p:spPr>
          <a:xfrm>
            <a:off x="6819900" y="4368800"/>
            <a:ext cx="2108200" cy="20685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b="1" dirty="0"/>
              <a:t>MAURITANIA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11DC040-08F6-A743-B4E4-9FE30A83C010}"/>
              </a:ext>
            </a:extLst>
          </p:cNvPr>
          <p:cNvSpPr/>
          <p:nvPr/>
        </p:nvSpPr>
        <p:spPr>
          <a:xfrm>
            <a:off x="1790700" y="4368800"/>
            <a:ext cx="2108200" cy="2028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b="1" dirty="0"/>
              <a:t>SENEGAL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339952-47A4-C149-815D-3C0173B6F78A}"/>
              </a:ext>
            </a:extLst>
          </p:cNvPr>
          <p:cNvSpPr/>
          <p:nvPr/>
        </p:nvSpPr>
        <p:spPr>
          <a:xfrm>
            <a:off x="2831841" y="1343645"/>
            <a:ext cx="1104900" cy="635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b="1" dirty="0">
                <a:solidFill>
                  <a:schemeClr val="tx1"/>
                </a:solidFill>
              </a:rPr>
              <a:t>SOGEM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B4CF7F3-955A-5E46-98A7-2A5F7169A332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2755901" y="1978645"/>
            <a:ext cx="628390" cy="3152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BC9460C-1407-C64E-80E7-001AC6DECCE4}"/>
              </a:ext>
            </a:extLst>
          </p:cNvPr>
          <p:cNvCxnSpPr>
            <a:cxnSpLocks/>
          </p:cNvCxnSpPr>
          <p:nvPr/>
        </p:nvCxnSpPr>
        <p:spPr>
          <a:xfrm>
            <a:off x="3818045" y="1992222"/>
            <a:ext cx="3367287" cy="3024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A2A069A-7D5C-B54A-9B0C-C5A84CD0817A}"/>
              </a:ext>
            </a:extLst>
          </p:cNvPr>
          <p:cNvCxnSpPr>
            <a:cxnSpLocks/>
          </p:cNvCxnSpPr>
          <p:nvPr/>
        </p:nvCxnSpPr>
        <p:spPr>
          <a:xfrm>
            <a:off x="3945955" y="1622890"/>
            <a:ext cx="2624178" cy="38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4D9E0A8-1487-6843-98E8-681082D52DAC}"/>
              </a:ext>
            </a:extLst>
          </p:cNvPr>
          <p:cNvSpPr txBox="1"/>
          <p:nvPr/>
        </p:nvSpPr>
        <p:spPr>
          <a:xfrm>
            <a:off x="675271" y="5130800"/>
            <a:ext cx="1050553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BE" sz="2000" dirty="0"/>
              <a:t>25MWh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AE7279-22BD-0141-B5F5-16BC3FA187F1}"/>
              </a:ext>
            </a:extLst>
          </p:cNvPr>
          <p:cNvSpPr txBox="1"/>
          <p:nvPr/>
        </p:nvSpPr>
        <p:spPr>
          <a:xfrm>
            <a:off x="9093937" y="5203032"/>
            <a:ext cx="115764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BE" sz="2000" dirty="0"/>
              <a:t>30 MWh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58CAE4-4E03-1242-B34B-D652E4DB264B}"/>
              </a:ext>
            </a:extLst>
          </p:cNvPr>
          <p:cNvSpPr txBox="1"/>
          <p:nvPr/>
        </p:nvSpPr>
        <p:spPr>
          <a:xfrm>
            <a:off x="9119635" y="1896477"/>
            <a:ext cx="113194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BE" sz="2000" dirty="0"/>
              <a:t>45MWh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8B9597-9FDE-CB4A-A879-EBA9AFCA18A4}"/>
              </a:ext>
            </a:extLst>
          </p:cNvPr>
          <p:cNvSpPr txBox="1"/>
          <p:nvPr/>
        </p:nvSpPr>
        <p:spPr>
          <a:xfrm>
            <a:off x="8859898" y="2308097"/>
            <a:ext cx="177734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BE" b="1" dirty="0"/>
              <a:t>GEF: 45 tons CO</a:t>
            </a:r>
            <a:r>
              <a:rPr lang="en-BE" b="1" baseline="-25000" dirty="0"/>
              <a:t>2</a:t>
            </a:r>
            <a:endParaRPr lang="en-BE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F49C0C-99EB-FA4D-B592-19BBF9D131C3}"/>
              </a:ext>
            </a:extLst>
          </p:cNvPr>
          <p:cNvSpPr txBox="1"/>
          <p:nvPr/>
        </p:nvSpPr>
        <p:spPr>
          <a:xfrm>
            <a:off x="8895621" y="5638032"/>
            <a:ext cx="177734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BE" b="1" dirty="0"/>
              <a:t>GEF: 30 tons CO</a:t>
            </a:r>
            <a:r>
              <a:rPr lang="en-BE" b="1" baseline="-25000" dirty="0"/>
              <a:t>2</a:t>
            </a:r>
            <a:endParaRPr lang="en-BE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DAC889-D9A5-E343-B38E-4DD5812976AD}"/>
              </a:ext>
            </a:extLst>
          </p:cNvPr>
          <p:cNvSpPr txBox="1"/>
          <p:nvPr/>
        </p:nvSpPr>
        <p:spPr>
          <a:xfrm>
            <a:off x="45833" y="5559146"/>
            <a:ext cx="177734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BE" b="1" dirty="0"/>
              <a:t>GEF: 25 tons CO</a:t>
            </a:r>
            <a:r>
              <a:rPr lang="en-BE" b="1" baseline="-25000" dirty="0"/>
              <a:t>2</a:t>
            </a:r>
            <a:endParaRPr lang="en-BE" b="1" dirty="0"/>
          </a:p>
        </p:txBody>
      </p:sp>
    </p:spTree>
    <p:extLst>
      <p:ext uri="{BB962C8B-B14F-4D97-AF65-F5344CB8AC3E}">
        <p14:creationId xmlns:p14="http://schemas.microsoft.com/office/powerpoint/2010/main" val="108373276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25003" y="420625"/>
            <a:ext cx="11340256" cy="891966"/>
          </a:xfrm>
        </p:spPr>
        <p:txBody>
          <a:bodyPr>
            <a:normAutofit/>
          </a:bodyPr>
          <a:lstStyle/>
          <a:p>
            <a:r>
              <a:rPr lang="en-US" dirty="0"/>
              <a:t>Interconnected grid projects around the world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41FD41-AD73-1240-B932-71A10FE39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867" y="6425325"/>
            <a:ext cx="2743200" cy="365125"/>
          </a:xfrm>
        </p:spPr>
        <p:txBody>
          <a:bodyPr/>
          <a:lstStyle/>
          <a:p>
            <a:fld id="{F26FC048-DF4E-0746-B313-543F0DD72FCB}" type="slidenum">
              <a:rPr lang="en-GB" smtClean="0"/>
              <a:t>2</a:t>
            </a:fld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465A045-68C9-1241-93D2-6E11FB0450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439079"/>
              </p:ext>
            </p:extLst>
          </p:nvPr>
        </p:nvGraphicFramePr>
        <p:xfrm>
          <a:off x="575474" y="1886320"/>
          <a:ext cx="10187190" cy="3974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5730">
                  <a:extLst>
                    <a:ext uri="{9D8B030D-6E8A-4147-A177-3AD203B41FA5}">
                      <a16:colId xmlns:a16="http://schemas.microsoft.com/office/drawing/2014/main" val="230679917"/>
                    </a:ext>
                  </a:extLst>
                </a:gridCol>
                <a:gridCol w="3395730">
                  <a:extLst>
                    <a:ext uri="{9D8B030D-6E8A-4147-A177-3AD203B41FA5}">
                      <a16:colId xmlns:a16="http://schemas.microsoft.com/office/drawing/2014/main" val="32135657"/>
                    </a:ext>
                  </a:extLst>
                </a:gridCol>
                <a:gridCol w="3395730">
                  <a:extLst>
                    <a:ext uri="{9D8B030D-6E8A-4147-A177-3AD203B41FA5}">
                      <a16:colId xmlns:a16="http://schemas.microsoft.com/office/drawing/2014/main" val="2106809787"/>
                    </a:ext>
                  </a:extLst>
                </a:gridCol>
              </a:tblGrid>
              <a:tr h="432401">
                <a:tc>
                  <a:txBody>
                    <a:bodyPr/>
                    <a:lstStyle/>
                    <a:p>
                      <a:r>
                        <a:rPr lang="en-BE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dirty="0"/>
                        <a:t>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dirty="0"/>
                        <a:t>Share of renewables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49365"/>
                  </a:ext>
                </a:extLst>
              </a:tr>
              <a:tr h="432401">
                <a:tc>
                  <a:txBody>
                    <a:bodyPr/>
                    <a:lstStyle/>
                    <a:p>
                      <a:r>
                        <a:rPr lang="en-BE" dirty="0"/>
                        <a:t>Bhutan - India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dirty="0"/>
                        <a:t>1.460 GW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dirty="0"/>
                        <a:t>99.44% (1.452GW)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489745"/>
                  </a:ext>
                </a:extLst>
              </a:tr>
              <a:tr h="432401">
                <a:tc>
                  <a:txBody>
                    <a:bodyPr/>
                    <a:lstStyle/>
                    <a:p>
                      <a:r>
                        <a:rPr lang="en-BE" dirty="0"/>
                        <a:t>West Africa Power Pool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dirty="0"/>
                        <a:t>15.49 GW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dirty="0"/>
                        <a:t>68.9% (10.67GW)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977908"/>
                  </a:ext>
                </a:extLst>
              </a:tr>
              <a:tr h="515371">
                <a:tc>
                  <a:txBody>
                    <a:bodyPr/>
                    <a:lstStyle/>
                    <a:p>
                      <a:r>
                        <a:rPr lang="en-BE" dirty="0"/>
                        <a:t>Southern African Power Pool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dirty="0"/>
                        <a:t>61.86 GW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dirty="0"/>
                        <a:t>29% (17.96GW)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001786"/>
                  </a:ext>
                </a:extLst>
              </a:tr>
              <a:tr h="432401">
                <a:tc>
                  <a:txBody>
                    <a:bodyPr/>
                    <a:lstStyle/>
                    <a:p>
                      <a:r>
                        <a:rPr lang="en-BE" dirty="0"/>
                        <a:t>ELTAM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dirty="0"/>
                        <a:t>4.5 GW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037437"/>
                  </a:ext>
                </a:extLst>
              </a:tr>
              <a:tr h="432401">
                <a:tc>
                  <a:txBody>
                    <a:bodyPr/>
                    <a:lstStyle/>
                    <a:p>
                      <a:r>
                        <a:rPr lang="en-BE" dirty="0"/>
                        <a:t>Nordic Grid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dirty="0"/>
                        <a:t>68 GW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dirty="0"/>
                        <a:t>8.08% (5.49 GW)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648929"/>
                  </a:ext>
                </a:extLst>
              </a:tr>
              <a:tr h="432401">
                <a:tc>
                  <a:txBody>
                    <a:bodyPr/>
                    <a:lstStyle/>
                    <a:p>
                      <a:r>
                        <a:rPr lang="en-BE" dirty="0"/>
                        <a:t>Mekong Basin: Nam Lik 1-2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dirty="0"/>
                        <a:t>100 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dirty="0"/>
                        <a:t> 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585835"/>
                  </a:ext>
                </a:extLst>
              </a:tr>
              <a:tr h="432401">
                <a:tc>
                  <a:txBody>
                    <a:bodyPr/>
                    <a:lstStyle/>
                    <a:p>
                      <a:r>
                        <a:rPr lang="en-BE" dirty="0"/>
                        <a:t>SIEPAC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dirty="0"/>
                        <a:t>300 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dirty="0"/>
                        <a:t>46%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472932"/>
                  </a:ext>
                </a:extLst>
              </a:tr>
              <a:tr h="432401">
                <a:tc>
                  <a:txBody>
                    <a:bodyPr/>
                    <a:lstStyle/>
                    <a:p>
                      <a:r>
                        <a:rPr lang="en-BE" dirty="0"/>
                        <a:t>US - Canada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dirty="0"/>
                        <a:t>10 GW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dirty="0"/>
                        <a:t>63.8%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071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60692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403A2-1926-AD4C-A037-9B798F4769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BE" dirty="0"/>
              <a:t>Félou case study: case 2 – separate grids</a:t>
            </a:r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0605F-F5E8-E24C-ABEC-AF5605475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ED4F76E-CEB5-D448-9D63-F45977799F85}"/>
              </a:ext>
            </a:extLst>
          </p:cNvPr>
          <p:cNvSpPr/>
          <p:nvPr/>
        </p:nvSpPr>
        <p:spPr>
          <a:xfrm>
            <a:off x="6553551" y="825500"/>
            <a:ext cx="2540386" cy="26035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b="1" dirty="0"/>
              <a:t>MALI</a:t>
            </a:r>
            <a:endParaRPr lang="en-B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6F245C-0DF4-AF44-A7E7-4FA8991229F5}"/>
              </a:ext>
            </a:extLst>
          </p:cNvPr>
          <p:cNvSpPr/>
          <p:nvPr/>
        </p:nvSpPr>
        <p:spPr>
          <a:xfrm>
            <a:off x="6819900" y="4368800"/>
            <a:ext cx="2108200" cy="20685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b="1" dirty="0"/>
              <a:t>MAURITANIA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11DC040-08F6-A743-B4E4-9FE30A83C010}"/>
              </a:ext>
            </a:extLst>
          </p:cNvPr>
          <p:cNvSpPr/>
          <p:nvPr/>
        </p:nvSpPr>
        <p:spPr>
          <a:xfrm>
            <a:off x="1790700" y="4368800"/>
            <a:ext cx="2108200" cy="2028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b="1" dirty="0"/>
              <a:t>SENEGAL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339952-47A4-C149-815D-3C0173B6F78A}"/>
              </a:ext>
            </a:extLst>
          </p:cNvPr>
          <p:cNvSpPr/>
          <p:nvPr/>
        </p:nvSpPr>
        <p:spPr>
          <a:xfrm>
            <a:off x="2831841" y="1343645"/>
            <a:ext cx="1104900" cy="635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b="1" dirty="0">
                <a:solidFill>
                  <a:schemeClr val="tx1"/>
                </a:solidFill>
              </a:rPr>
              <a:t>SOGEM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B4CF7F3-955A-5E46-98A7-2A5F7169A332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2755901" y="1978645"/>
            <a:ext cx="628390" cy="3152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BC9460C-1407-C64E-80E7-001AC6DECCE4}"/>
              </a:ext>
            </a:extLst>
          </p:cNvPr>
          <p:cNvCxnSpPr>
            <a:cxnSpLocks/>
          </p:cNvCxnSpPr>
          <p:nvPr/>
        </p:nvCxnSpPr>
        <p:spPr>
          <a:xfrm>
            <a:off x="3818045" y="1992222"/>
            <a:ext cx="3367287" cy="3024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A2A069A-7D5C-B54A-9B0C-C5A84CD0817A}"/>
              </a:ext>
            </a:extLst>
          </p:cNvPr>
          <p:cNvCxnSpPr>
            <a:cxnSpLocks/>
          </p:cNvCxnSpPr>
          <p:nvPr/>
        </p:nvCxnSpPr>
        <p:spPr>
          <a:xfrm>
            <a:off x="3945955" y="1622890"/>
            <a:ext cx="2624178" cy="38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4D9E0A8-1487-6843-98E8-681082D52DAC}"/>
              </a:ext>
            </a:extLst>
          </p:cNvPr>
          <p:cNvSpPr txBox="1"/>
          <p:nvPr/>
        </p:nvSpPr>
        <p:spPr>
          <a:xfrm>
            <a:off x="675271" y="5130800"/>
            <a:ext cx="1050553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BE" sz="2000" dirty="0"/>
              <a:t>25MWh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AE7279-22BD-0141-B5F5-16BC3FA187F1}"/>
              </a:ext>
            </a:extLst>
          </p:cNvPr>
          <p:cNvSpPr txBox="1"/>
          <p:nvPr/>
        </p:nvSpPr>
        <p:spPr>
          <a:xfrm>
            <a:off x="9093937" y="5203032"/>
            <a:ext cx="115764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BE" sz="2000" dirty="0"/>
              <a:t>30 MWh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58CAE4-4E03-1242-B34B-D652E4DB264B}"/>
              </a:ext>
            </a:extLst>
          </p:cNvPr>
          <p:cNvSpPr txBox="1"/>
          <p:nvPr/>
        </p:nvSpPr>
        <p:spPr>
          <a:xfrm>
            <a:off x="9119635" y="1896477"/>
            <a:ext cx="113194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BE" sz="2000" dirty="0"/>
              <a:t>45MWh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8B9597-9FDE-CB4A-A879-EBA9AFCA18A4}"/>
              </a:ext>
            </a:extLst>
          </p:cNvPr>
          <p:cNvSpPr txBox="1"/>
          <p:nvPr/>
        </p:nvSpPr>
        <p:spPr>
          <a:xfrm>
            <a:off x="8859898" y="2308097"/>
            <a:ext cx="177734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BE" b="1" dirty="0"/>
              <a:t>GEF: 45 tons CO</a:t>
            </a:r>
            <a:r>
              <a:rPr lang="en-BE" b="1" baseline="-25000" dirty="0"/>
              <a:t>2</a:t>
            </a:r>
            <a:endParaRPr lang="en-BE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F49C0C-99EB-FA4D-B592-19BBF9D131C3}"/>
              </a:ext>
            </a:extLst>
          </p:cNvPr>
          <p:cNvSpPr txBox="1"/>
          <p:nvPr/>
        </p:nvSpPr>
        <p:spPr>
          <a:xfrm>
            <a:off x="8895621" y="5638032"/>
            <a:ext cx="1955279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BE" b="1" dirty="0"/>
              <a:t>GEF: 28.5 tons CO</a:t>
            </a:r>
            <a:r>
              <a:rPr lang="en-BE" b="1" baseline="-25000" dirty="0"/>
              <a:t>2</a:t>
            </a:r>
            <a:endParaRPr lang="en-BE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DAC889-D9A5-E343-B38E-4DD5812976AD}"/>
              </a:ext>
            </a:extLst>
          </p:cNvPr>
          <p:cNvSpPr txBox="1"/>
          <p:nvPr/>
        </p:nvSpPr>
        <p:spPr>
          <a:xfrm>
            <a:off x="45833" y="5559146"/>
            <a:ext cx="2072299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BE" b="1" dirty="0"/>
              <a:t>GEF: 24.25 tons CO</a:t>
            </a:r>
            <a:r>
              <a:rPr lang="en-BE" b="1" baseline="-25000" dirty="0"/>
              <a:t>2</a:t>
            </a:r>
            <a:endParaRPr lang="en-BE" b="1" dirty="0"/>
          </a:p>
        </p:txBody>
      </p:sp>
    </p:spTree>
    <p:extLst>
      <p:ext uri="{BB962C8B-B14F-4D97-AF65-F5344CB8AC3E}">
        <p14:creationId xmlns:p14="http://schemas.microsoft.com/office/powerpoint/2010/main" val="217660040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403A2-1926-AD4C-A037-9B798F4769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BE" dirty="0"/>
              <a:t>Félou case study: case 1 – integrated grid</a:t>
            </a:r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0605F-F5E8-E24C-ABEC-AF5605475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ED4F76E-CEB5-D448-9D63-F45977799F85}"/>
              </a:ext>
            </a:extLst>
          </p:cNvPr>
          <p:cNvSpPr/>
          <p:nvPr/>
        </p:nvSpPr>
        <p:spPr>
          <a:xfrm>
            <a:off x="6637481" y="829971"/>
            <a:ext cx="2540386" cy="26035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b="1" dirty="0"/>
              <a:t>MALI</a:t>
            </a:r>
            <a:endParaRPr lang="en-BE" dirty="0"/>
          </a:p>
          <a:p>
            <a:pPr algn="ctr"/>
            <a:endParaRPr lang="en-BE" dirty="0"/>
          </a:p>
          <a:p>
            <a:pPr algn="ctr"/>
            <a:endParaRPr lang="en-BE" dirty="0"/>
          </a:p>
          <a:p>
            <a:pPr algn="ctr"/>
            <a:endParaRPr lang="en-BE" dirty="0"/>
          </a:p>
          <a:p>
            <a:pPr algn="ctr"/>
            <a:endParaRPr lang="en-B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6F245C-0DF4-AF44-A7E7-4FA8991229F5}"/>
              </a:ext>
            </a:extLst>
          </p:cNvPr>
          <p:cNvSpPr/>
          <p:nvPr/>
        </p:nvSpPr>
        <p:spPr>
          <a:xfrm>
            <a:off x="6819900" y="4368800"/>
            <a:ext cx="2108200" cy="20685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b="1" dirty="0"/>
              <a:t>MAURITANIA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11DC040-08F6-A743-B4E4-9FE30A83C010}"/>
              </a:ext>
            </a:extLst>
          </p:cNvPr>
          <p:cNvSpPr/>
          <p:nvPr/>
        </p:nvSpPr>
        <p:spPr>
          <a:xfrm>
            <a:off x="1790700" y="4368800"/>
            <a:ext cx="2108200" cy="2028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b="1" dirty="0"/>
              <a:t>SENEGAL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339952-47A4-C149-815D-3C0173B6F78A}"/>
              </a:ext>
            </a:extLst>
          </p:cNvPr>
          <p:cNvSpPr/>
          <p:nvPr/>
        </p:nvSpPr>
        <p:spPr>
          <a:xfrm>
            <a:off x="2831841" y="1343645"/>
            <a:ext cx="1104900" cy="635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b="1" dirty="0">
                <a:solidFill>
                  <a:schemeClr val="tx1"/>
                </a:solidFill>
              </a:rPr>
              <a:t>SOGEM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178B009-7900-D242-B35C-C04EF735A3AC}"/>
              </a:ext>
            </a:extLst>
          </p:cNvPr>
          <p:cNvCxnSpPr>
            <a:cxnSpLocks/>
          </p:cNvCxnSpPr>
          <p:nvPr/>
        </p:nvCxnSpPr>
        <p:spPr>
          <a:xfrm flipV="1">
            <a:off x="2491610" y="1978646"/>
            <a:ext cx="625525" cy="31521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A2C9A73-15D0-9C46-94C3-D92BBE202A7E}"/>
              </a:ext>
            </a:extLst>
          </p:cNvPr>
          <p:cNvCxnSpPr>
            <a:cxnSpLocks/>
          </p:cNvCxnSpPr>
          <p:nvPr/>
        </p:nvCxnSpPr>
        <p:spPr>
          <a:xfrm flipH="1" flipV="1">
            <a:off x="3595817" y="1992222"/>
            <a:ext cx="3447534" cy="32428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99001F9-3F68-F94C-84BB-38249C780C36}"/>
              </a:ext>
            </a:extLst>
          </p:cNvPr>
          <p:cNvCxnSpPr>
            <a:cxnSpLocks/>
          </p:cNvCxnSpPr>
          <p:nvPr/>
        </p:nvCxnSpPr>
        <p:spPr>
          <a:xfrm flipH="1" flipV="1">
            <a:off x="3964666" y="1847334"/>
            <a:ext cx="2605467" cy="355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3CD6144-76C3-D049-9F74-CFD7B44CF275}"/>
              </a:ext>
            </a:extLst>
          </p:cNvPr>
          <p:cNvSpPr txBox="1"/>
          <p:nvPr/>
        </p:nvSpPr>
        <p:spPr>
          <a:xfrm>
            <a:off x="206864" y="1128524"/>
            <a:ext cx="2094517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BE" sz="2000" b="1" dirty="0"/>
              <a:t>SOGEM gets 100 tons CO</a:t>
            </a:r>
            <a:r>
              <a:rPr lang="en-BE" sz="2000" b="1" baseline="-25000" dirty="0"/>
              <a:t>2</a:t>
            </a:r>
            <a:r>
              <a:rPr lang="en-BE" sz="2000" b="1" dirty="0"/>
              <a:t> which allow for 100 tons CO</a:t>
            </a:r>
            <a:r>
              <a:rPr lang="en-BE" sz="2000" b="1" baseline="-25000" dirty="0"/>
              <a:t>2</a:t>
            </a:r>
            <a:r>
              <a:rPr lang="en-BE" sz="2000" b="1" dirty="0"/>
              <a:t> reductions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C37A0D-55B1-D741-90DD-DBF59A94BA51}"/>
              </a:ext>
            </a:extLst>
          </p:cNvPr>
          <p:cNvSpPr txBox="1"/>
          <p:nvPr/>
        </p:nvSpPr>
        <p:spPr>
          <a:xfrm>
            <a:off x="251112" y="5952688"/>
            <a:ext cx="153958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BE" b="1" dirty="0"/>
              <a:t>+25  tons CO</a:t>
            </a:r>
            <a:r>
              <a:rPr lang="en-BE" b="1" baseline="-25000" dirty="0"/>
              <a:t>2</a:t>
            </a:r>
            <a:endParaRPr lang="en-BE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41F06E6-6387-C643-94EA-7286BFD858ED}"/>
              </a:ext>
            </a:extLst>
          </p:cNvPr>
          <p:cNvSpPr txBox="1"/>
          <p:nvPr/>
        </p:nvSpPr>
        <p:spPr>
          <a:xfrm>
            <a:off x="9136910" y="5751030"/>
            <a:ext cx="155255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BE" b="1" dirty="0"/>
              <a:t>+30 tons CO</a:t>
            </a:r>
            <a:r>
              <a:rPr lang="en-BE" b="1" baseline="-25000" dirty="0"/>
              <a:t>2</a:t>
            </a:r>
            <a:endParaRPr lang="en-BE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BCCDA3-7016-F843-B34E-7A8D32334397}"/>
              </a:ext>
            </a:extLst>
          </p:cNvPr>
          <p:cNvSpPr txBox="1"/>
          <p:nvPr/>
        </p:nvSpPr>
        <p:spPr>
          <a:xfrm>
            <a:off x="8999528" y="2381507"/>
            <a:ext cx="1473589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BE" b="1" dirty="0"/>
              <a:t>+45  tons CO</a:t>
            </a:r>
            <a:r>
              <a:rPr lang="en-BE" b="1" baseline="-25000" dirty="0"/>
              <a:t>2</a:t>
            </a:r>
            <a:endParaRPr lang="en-BE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B01268-E93B-E341-BDFF-DA8073F9E239}"/>
              </a:ext>
            </a:extLst>
          </p:cNvPr>
          <p:cNvSpPr txBox="1"/>
          <p:nvPr/>
        </p:nvSpPr>
        <p:spPr>
          <a:xfrm>
            <a:off x="4713327" y="1834136"/>
            <a:ext cx="155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dirty="0"/>
              <a:t>45 tons CO</a:t>
            </a:r>
            <a:r>
              <a:rPr lang="en-BE" baseline="-25000" dirty="0"/>
              <a:t>2</a:t>
            </a:r>
            <a:endParaRPr lang="en-BE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A22C1F-200B-0A4B-9AA7-77B0F9112F26}"/>
              </a:ext>
            </a:extLst>
          </p:cNvPr>
          <p:cNvSpPr txBox="1"/>
          <p:nvPr/>
        </p:nvSpPr>
        <p:spPr>
          <a:xfrm>
            <a:off x="4411648" y="3799272"/>
            <a:ext cx="155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dirty="0"/>
              <a:t>30 tons CO</a:t>
            </a:r>
            <a:r>
              <a:rPr lang="en-BE" baseline="-25000" dirty="0"/>
              <a:t>2</a:t>
            </a:r>
            <a:endParaRPr lang="en-BE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0D8B3A-1726-DF42-8AA3-8211A9648ADB}"/>
              </a:ext>
            </a:extLst>
          </p:cNvPr>
          <p:cNvSpPr txBox="1"/>
          <p:nvPr/>
        </p:nvSpPr>
        <p:spPr>
          <a:xfrm>
            <a:off x="1523621" y="3196194"/>
            <a:ext cx="155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dirty="0"/>
              <a:t>25 tons CO</a:t>
            </a:r>
            <a:r>
              <a:rPr lang="en-BE" baseline="-25000" dirty="0"/>
              <a:t>2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69375045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403A2-1926-AD4C-A037-9B798F4769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BE" dirty="0"/>
              <a:t>Félou case study: case 2 – separate grids</a:t>
            </a:r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0605F-F5E8-E24C-ABEC-AF5605475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ED4F76E-CEB5-D448-9D63-F45977799F85}"/>
              </a:ext>
            </a:extLst>
          </p:cNvPr>
          <p:cNvSpPr/>
          <p:nvPr/>
        </p:nvSpPr>
        <p:spPr>
          <a:xfrm>
            <a:off x="6567651" y="901718"/>
            <a:ext cx="2540386" cy="26035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b="1" dirty="0"/>
              <a:t>MALI</a:t>
            </a:r>
            <a:endParaRPr lang="en-BE" dirty="0"/>
          </a:p>
          <a:p>
            <a:pPr algn="ctr"/>
            <a:endParaRPr lang="en-BE" dirty="0"/>
          </a:p>
          <a:p>
            <a:pPr algn="ctr"/>
            <a:endParaRPr lang="en-BE" dirty="0"/>
          </a:p>
          <a:p>
            <a:pPr algn="ctr"/>
            <a:endParaRPr lang="en-BE" dirty="0"/>
          </a:p>
          <a:p>
            <a:pPr algn="ctr"/>
            <a:endParaRPr lang="en-B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6F245C-0DF4-AF44-A7E7-4FA8991229F5}"/>
              </a:ext>
            </a:extLst>
          </p:cNvPr>
          <p:cNvSpPr/>
          <p:nvPr/>
        </p:nvSpPr>
        <p:spPr>
          <a:xfrm>
            <a:off x="6819900" y="4368800"/>
            <a:ext cx="2108200" cy="20685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b="1" dirty="0"/>
              <a:t>MAURITANIA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11DC040-08F6-A743-B4E4-9FE30A83C010}"/>
              </a:ext>
            </a:extLst>
          </p:cNvPr>
          <p:cNvSpPr/>
          <p:nvPr/>
        </p:nvSpPr>
        <p:spPr>
          <a:xfrm>
            <a:off x="1790700" y="4368800"/>
            <a:ext cx="2108200" cy="20285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b="1" dirty="0"/>
              <a:t>SENEGAL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339952-47A4-C149-815D-3C0173B6F78A}"/>
              </a:ext>
            </a:extLst>
          </p:cNvPr>
          <p:cNvSpPr/>
          <p:nvPr/>
        </p:nvSpPr>
        <p:spPr>
          <a:xfrm>
            <a:off x="2831841" y="1343645"/>
            <a:ext cx="1104900" cy="635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b="1" dirty="0">
                <a:solidFill>
                  <a:schemeClr val="tx1"/>
                </a:solidFill>
              </a:rPr>
              <a:t>SOGEM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178B009-7900-D242-B35C-C04EF735A3AC}"/>
              </a:ext>
            </a:extLst>
          </p:cNvPr>
          <p:cNvCxnSpPr>
            <a:cxnSpLocks/>
          </p:cNvCxnSpPr>
          <p:nvPr/>
        </p:nvCxnSpPr>
        <p:spPr>
          <a:xfrm flipV="1">
            <a:off x="2491610" y="1978646"/>
            <a:ext cx="625525" cy="31521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A2C9A73-15D0-9C46-94C3-D92BBE202A7E}"/>
              </a:ext>
            </a:extLst>
          </p:cNvPr>
          <p:cNvCxnSpPr>
            <a:cxnSpLocks/>
          </p:cNvCxnSpPr>
          <p:nvPr/>
        </p:nvCxnSpPr>
        <p:spPr>
          <a:xfrm flipH="1" flipV="1">
            <a:off x="3595817" y="1992222"/>
            <a:ext cx="3447534" cy="32428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99001F9-3F68-F94C-84BB-38249C780C36}"/>
              </a:ext>
            </a:extLst>
          </p:cNvPr>
          <p:cNvCxnSpPr>
            <a:cxnSpLocks/>
          </p:cNvCxnSpPr>
          <p:nvPr/>
        </p:nvCxnSpPr>
        <p:spPr>
          <a:xfrm flipH="1" flipV="1">
            <a:off x="3964666" y="1847334"/>
            <a:ext cx="2605467" cy="355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3CD6144-76C3-D049-9F74-CFD7B44CF275}"/>
              </a:ext>
            </a:extLst>
          </p:cNvPr>
          <p:cNvSpPr txBox="1"/>
          <p:nvPr/>
        </p:nvSpPr>
        <p:spPr>
          <a:xfrm>
            <a:off x="206864" y="1128524"/>
            <a:ext cx="2094517" cy="16312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BE" sz="2000" b="1" dirty="0"/>
              <a:t>SOGEM gets 97.75 tons CO</a:t>
            </a:r>
            <a:r>
              <a:rPr lang="en-BE" sz="2000" b="1" baseline="-25000" dirty="0"/>
              <a:t>2</a:t>
            </a:r>
            <a:r>
              <a:rPr lang="en-BE" sz="2000" b="1" dirty="0"/>
              <a:t> which allow for 97.75 tons CO</a:t>
            </a:r>
            <a:r>
              <a:rPr lang="en-BE" sz="2000" b="1" baseline="-25000" dirty="0"/>
              <a:t>2</a:t>
            </a:r>
            <a:r>
              <a:rPr lang="en-BE" sz="2000" b="1" dirty="0"/>
              <a:t> reductions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C37A0D-55B1-D741-90DD-DBF59A94BA51}"/>
              </a:ext>
            </a:extLst>
          </p:cNvPr>
          <p:cNvSpPr txBox="1"/>
          <p:nvPr/>
        </p:nvSpPr>
        <p:spPr>
          <a:xfrm>
            <a:off x="251112" y="5952688"/>
            <a:ext cx="153958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BE" b="1" dirty="0"/>
              <a:t>+24.25  tons CO</a:t>
            </a:r>
            <a:r>
              <a:rPr lang="en-BE" b="1" baseline="-25000" dirty="0"/>
              <a:t>2</a:t>
            </a:r>
            <a:endParaRPr lang="en-BE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41F06E6-6387-C643-94EA-7286BFD858ED}"/>
              </a:ext>
            </a:extLst>
          </p:cNvPr>
          <p:cNvSpPr txBox="1"/>
          <p:nvPr/>
        </p:nvSpPr>
        <p:spPr>
          <a:xfrm>
            <a:off x="9136910" y="5751030"/>
            <a:ext cx="1552555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BE" b="1" dirty="0"/>
              <a:t>+28.5 tons CO</a:t>
            </a:r>
            <a:r>
              <a:rPr lang="en-BE" b="1" baseline="-25000" dirty="0"/>
              <a:t>2</a:t>
            </a:r>
            <a:endParaRPr lang="en-BE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BCCDA3-7016-F843-B34E-7A8D32334397}"/>
              </a:ext>
            </a:extLst>
          </p:cNvPr>
          <p:cNvSpPr txBox="1"/>
          <p:nvPr/>
        </p:nvSpPr>
        <p:spPr>
          <a:xfrm>
            <a:off x="8999528" y="2381507"/>
            <a:ext cx="1473589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BE" b="1" dirty="0"/>
              <a:t>+45  tons CO</a:t>
            </a:r>
            <a:r>
              <a:rPr lang="en-BE" b="1" baseline="-25000" dirty="0"/>
              <a:t>2</a:t>
            </a:r>
            <a:endParaRPr lang="en-BE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B01268-E93B-E341-BDFF-DA8073F9E239}"/>
              </a:ext>
            </a:extLst>
          </p:cNvPr>
          <p:cNvSpPr txBox="1"/>
          <p:nvPr/>
        </p:nvSpPr>
        <p:spPr>
          <a:xfrm>
            <a:off x="4713327" y="1834136"/>
            <a:ext cx="155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dirty="0"/>
              <a:t>45 tons CO</a:t>
            </a:r>
            <a:r>
              <a:rPr lang="en-BE" baseline="-25000" dirty="0"/>
              <a:t>2</a:t>
            </a:r>
            <a:endParaRPr lang="en-BE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A22C1F-200B-0A4B-9AA7-77B0F9112F26}"/>
              </a:ext>
            </a:extLst>
          </p:cNvPr>
          <p:cNvSpPr txBox="1"/>
          <p:nvPr/>
        </p:nvSpPr>
        <p:spPr>
          <a:xfrm>
            <a:off x="4411648" y="3799272"/>
            <a:ext cx="155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dirty="0"/>
              <a:t>28.5 tons CO</a:t>
            </a:r>
            <a:r>
              <a:rPr lang="en-BE" baseline="-25000" dirty="0"/>
              <a:t>2</a:t>
            </a:r>
            <a:endParaRPr lang="en-BE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0D8B3A-1726-DF42-8AA3-8211A9648ADB}"/>
              </a:ext>
            </a:extLst>
          </p:cNvPr>
          <p:cNvSpPr txBox="1"/>
          <p:nvPr/>
        </p:nvSpPr>
        <p:spPr>
          <a:xfrm>
            <a:off x="1523621" y="3196194"/>
            <a:ext cx="1555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dirty="0"/>
              <a:t>24.25 tons CO</a:t>
            </a:r>
            <a:r>
              <a:rPr lang="en-BE" baseline="-25000" dirty="0"/>
              <a:t>2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10813037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lvl="0"/>
            <a:r>
              <a:rPr lang="en-CA" sz="2400" dirty="0"/>
              <a:t>During the KP, a number of projects involved transboundary integrated power grids. </a:t>
            </a:r>
          </a:p>
          <a:p>
            <a:pPr lvl="0"/>
            <a:r>
              <a:rPr lang="en-CA" sz="2400" dirty="0"/>
              <a:t>A methodology (ACM0002) was developed for these projects. 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04722" y="509917"/>
            <a:ext cx="10935855" cy="530352"/>
          </a:xfrm>
        </p:spPr>
        <p:txBody>
          <a:bodyPr>
            <a:normAutofit/>
          </a:bodyPr>
          <a:lstStyle/>
          <a:p>
            <a:r>
              <a:rPr lang="en-US" dirty="0"/>
              <a:t>Kyoto Protocol situation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41FD41-AD73-1240-B932-71A10FE39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867" y="6425325"/>
            <a:ext cx="2743200" cy="365125"/>
          </a:xfrm>
        </p:spPr>
        <p:txBody>
          <a:bodyPr/>
          <a:lstStyle/>
          <a:p>
            <a:fld id="{F26FC048-DF4E-0746-B313-543F0DD72FCB}" type="slidenum">
              <a:rPr lang="en-GB" smtClean="0"/>
              <a:t>3</a:t>
            </a:fld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7AC7287-5660-E744-B772-C9A18A1F7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651690"/>
              </p:ext>
            </p:extLst>
          </p:nvPr>
        </p:nvGraphicFramePr>
        <p:xfrm>
          <a:off x="304722" y="2511188"/>
          <a:ext cx="11104804" cy="38368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6701">
                  <a:extLst>
                    <a:ext uri="{9D8B030D-6E8A-4147-A177-3AD203B41FA5}">
                      <a16:colId xmlns:a16="http://schemas.microsoft.com/office/drawing/2014/main" val="4071308645"/>
                    </a:ext>
                  </a:extLst>
                </a:gridCol>
                <a:gridCol w="940715">
                  <a:extLst>
                    <a:ext uri="{9D8B030D-6E8A-4147-A177-3AD203B41FA5}">
                      <a16:colId xmlns:a16="http://schemas.microsoft.com/office/drawing/2014/main" val="1615093094"/>
                    </a:ext>
                  </a:extLst>
                </a:gridCol>
                <a:gridCol w="1207868">
                  <a:extLst>
                    <a:ext uri="{9D8B030D-6E8A-4147-A177-3AD203B41FA5}">
                      <a16:colId xmlns:a16="http://schemas.microsoft.com/office/drawing/2014/main" val="2778125356"/>
                    </a:ext>
                  </a:extLst>
                </a:gridCol>
                <a:gridCol w="1208816">
                  <a:extLst>
                    <a:ext uri="{9D8B030D-6E8A-4147-A177-3AD203B41FA5}">
                      <a16:colId xmlns:a16="http://schemas.microsoft.com/office/drawing/2014/main" val="1135877346"/>
                    </a:ext>
                  </a:extLst>
                </a:gridCol>
                <a:gridCol w="1343338">
                  <a:extLst>
                    <a:ext uri="{9D8B030D-6E8A-4147-A177-3AD203B41FA5}">
                      <a16:colId xmlns:a16="http://schemas.microsoft.com/office/drawing/2014/main" val="3114072946"/>
                    </a:ext>
                  </a:extLst>
                </a:gridCol>
                <a:gridCol w="805246">
                  <a:extLst>
                    <a:ext uri="{9D8B030D-6E8A-4147-A177-3AD203B41FA5}">
                      <a16:colId xmlns:a16="http://schemas.microsoft.com/office/drawing/2014/main" val="958864068"/>
                    </a:ext>
                  </a:extLst>
                </a:gridCol>
                <a:gridCol w="1343338">
                  <a:extLst>
                    <a:ext uri="{9D8B030D-6E8A-4147-A177-3AD203B41FA5}">
                      <a16:colId xmlns:a16="http://schemas.microsoft.com/office/drawing/2014/main" val="118828458"/>
                    </a:ext>
                  </a:extLst>
                </a:gridCol>
                <a:gridCol w="1476914">
                  <a:extLst>
                    <a:ext uri="{9D8B030D-6E8A-4147-A177-3AD203B41FA5}">
                      <a16:colId xmlns:a16="http://schemas.microsoft.com/office/drawing/2014/main" val="72845395"/>
                    </a:ext>
                  </a:extLst>
                </a:gridCol>
                <a:gridCol w="1171868">
                  <a:extLst>
                    <a:ext uri="{9D8B030D-6E8A-4147-A177-3AD203B41FA5}">
                      <a16:colId xmlns:a16="http://schemas.microsoft.com/office/drawing/2014/main" val="2892781927"/>
                    </a:ext>
                  </a:extLst>
                </a:gridCol>
              </a:tblGrid>
              <a:tr h="10064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Title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Host country</a:t>
                      </a:r>
                      <a:endParaRPr lang="en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Host country 2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Province/</a:t>
                      </a:r>
                      <a:endParaRPr lang="en-BE" sz="18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state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Status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Type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Sub-type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Methodology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1st period ktCO2e/</a:t>
                      </a:r>
                      <a:r>
                        <a:rPr lang="en-CA" sz="1800" dirty="0" err="1">
                          <a:effectLst/>
                        </a:rPr>
                        <a:t>yr</a:t>
                      </a:r>
                      <a:endParaRPr lang="en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90227115"/>
                  </a:ext>
                </a:extLst>
              </a:tr>
              <a:tr h="4958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Dagachhu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Bhutan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India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Dagana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Registered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Hydro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Run of river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ACM2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499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0916746"/>
                  </a:ext>
                </a:extLst>
              </a:tr>
              <a:tr h="10063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Félou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Mali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Mauritania</a:t>
                      </a:r>
                      <a:endParaRPr lang="en-BE" sz="18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Senegal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Kayes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Registered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Hydro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Run of river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ACM2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188</a:t>
                      </a:r>
                      <a:endParaRPr lang="en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6539307"/>
                  </a:ext>
                </a:extLst>
              </a:tr>
              <a:tr h="6641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Nam Lik 1-2 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Lao PDR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Thailand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Vientiane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Registered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Hydro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New dam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ACM2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208</a:t>
                      </a:r>
                      <a:endParaRPr lang="en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0243993"/>
                  </a:ext>
                </a:extLst>
              </a:tr>
              <a:tr h="6641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Nam Lik 1 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Lao PDR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Thailand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Vientiane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Registered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Hydro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Run of river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ACM2</a:t>
                      </a:r>
                      <a:endParaRPr lang="en-B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122</a:t>
                      </a:r>
                      <a:endParaRPr lang="en-B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0714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223975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7F7E483-2E18-C942-A250-6CA6BE500811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2310135"/>
              </p:ext>
            </p:extLst>
          </p:nvPr>
        </p:nvGraphicFramePr>
        <p:xfrm>
          <a:off x="288131" y="1256495"/>
          <a:ext cx="11615738" cy="516883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807869">
                  <a:extLst>
                    <a:ext uri="{9D8B030D-6E8A-4147-A177-3AD203B41FA5}">
                      <a16:colId xmlns:a16="http://schemas.microsoft.com/office/drawing/2014/main" val="1491511306"/>
                    </a:ext>
                  </a:extLst>
                </a:gridCol>
                <a:gridCol w="5807869">
                  <a:extLst>
                    <a:ext uri="{9D8B030D-6E8A-4147-A177-3AD203B41FA5}">
                      <a16:colId xmlns:a16="http://schemas.microsoft.com/office/drawing/2014/main" val="283430251"/>
                    </a:ext>
                  </a:extLst>
                </a:gridCol>
              </a:tblGrid>
              <a:tr h="608731">
                <a:tc>
                  <a:txBody>
                    <a:bodyPr/>
                    <a:lstStyle/>
                    <a:p>
                      <a:r>
                        <a:rPr lang="en-BE" sz="2400" b="1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Dagana</a:t>
                      </a:r>
                      <a:r>
                        <a:rPr lang="en-CA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Dzongkhag (District) in Bhutan on the </a:t>
                      </a:r>
                      <a:r>
                        <a:rPr lang="en-CA" sz="2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Dagachhu</a:t>
                      </a:r>
                      <a:r>
                        <a:rPr lang="en-CA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River.</a:t>
                      </a:r>
                      <a:endParaRPr lang="en-BE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008310"/>
                  </a:ext>
                </a:extLst>
              </a:tr>
              <a:tr h="539990">
                <a:tc>
                  <a:txBody>
                    <a:bodyPr/>
                    <a:lstStyle/>
                    <a:p>
                      <a:r>
                        <a:rPr lang="en-BE" sz="2400" b="1" dirty="0"/>
                        <a:t>Host 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2400" dirty="0"/>
                        <a:t>India and Bhutan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884166"/>
                  </a:ext>
                </a:extLst>
              </a:tr>
              <a:tr h="539990">
                <a:tc>
                  <a:txBody>
                    <a:bodyPr/>
                    <a:lstStyle/>
                    <a:p>
                      <a:r>
                        <a:rPr lang="en-BE" sz="2400" b="1" dirty="0"/>
                        <a:t>Letter of Approval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2400" dirty="0"/>
                        <a:t>Issued by both countries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201964"/>
                  </a:ext>
                </a:extLst>
              </a:tr>
              <a:tr h="539990">
                <a:tc>
                  <a:txBody>
                    <a:bodyPr/>
                    <a:lstStyle/>
                    <a:p>
                      <a:r>
                        <a:rPr lang="en-GB" sz="2400" b="1" dirty="0"/>
                        <a:t>E</a:t>
                      </a:r>
                      <a:r>
                        <a:rPr lang="en-BE" sz="2400" b="1" dirty="0"/>
                        <a:t>nergy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2400" dirty="0"/>
                        <a:t>Hydropower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760962"/>
                  </a:ext>
                </a:extLst>
              </a:tr>
              <a:tr h="539990">
                <a:tc>
                  <a:txBody>
                    <a:bodyPr/>
                    <a:lstStyle/>
                    <a:p>
                      <a:r>
                        <a:rPr lang="en-GB" sz="2400" b="1" dirty="0"/>
                        <a:t>Output distribution (energy)</a:t>
                      </a:r>
                      <a:endParaRPr lang="en-B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2400" dirty="0"/>
                        <a:t>100% of the energy generated is exported to India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238364"/>
                  </a:ext>
                </a:extLst>
              </a:tr>
              <a:tr h="539990">
                <a:tc>
                  <a:txBody>
                    <a:bodyPr/>
                    <a:lstStyle/>
                    <a:p>
                      <a:r>
                        <a:rPr lang="en-BE" sz="2400" b="1" dirty="0"/>
                        <a:t>Grid emissions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2400" dirty="0"/>
                        <a:t>India’s GEF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952175"/>
                  </a:ext>
                </a:extLst>
              </a:tr>
              <a:tr h="539990">
                <a:tc>
                  <a:txBody>
                    <a:bodyPr/>
                    <a:lstStyle/>
                    <a:p>
                      <a:r>
                        <a:rPr lang="en-BE" sz="2400" b="1" dirty="0"/>
                        <a:t>Displacement of fossil fuels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2400" dirty="0"/>
                        <a:t>CO</a:t>
                      </a:r>
                      <a:r>
                        <a:rPr lang="en-BE" sz="2400" baseline="-25000" dirty="0"/>
                        <a:t>2</a:t>
                      </a:r>
                      <a:r>
                        <a:rPr lang="en-BE" sz="2400" dirty="0"/>
                        <a:t> from fossil fuel power plants in India assumed to be displaced by hydro imports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320079"/>
                  </a:ext>
                </a:extLst>
              </a:tr>
              <a:tr h="539990">
                <a:tc>
                  <a:txBody>
                    <a:bodyPr/>
                    <a:lstStyle/>
                    <a:p>
                      <a:r>
                        <a:rPr lang="en-BE" sz="2400" b="1" dirty="0"/>
                        <a:t>Emissions reductions split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2400" dirty="0"/>
                        <a:t>50-50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010801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04722" y="509917"/>
            <a:ext cx="10935855" cy="530352"/>
          </a:xfrm>
        </p:spPr>
        <p:txBody>
          <a:bodyPr>
            <a:normAutofit/>
          </a:bodyPr>
          <a:lstStyle/>
          <a:p>
            <a:r>
              <a:rPr lang="en-US" dirty="0"/>
              <a:t>CDM case study: </a:t>
            </a:r>
            <a:r>
              <a:rPr lang="en-US" dirty="0" err="1"/>
              <a:t>Dagacchu</a:t>
            </a:r>
            <a:r>
              <a:rPr lang="en-US" dirty="0"/>
              <a:t> hydropower project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41FD41-AD73-1240-B932-71A10FE39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867" y="6425325"/>
            <a:ext cx="2743200" cy="365125"/>
          </a:xfrm>
        </p:spPr>
        <p:txBody>
          <a:bodyPr/>
          <a:lstStyle/>
          <a:p>
            <a:fld id="{F26FC048-DF4E-0746-B313-543F0DD72FC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93654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7DD952-46D8-8F44-9C6E-E32E8BD8B56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BE" b="1" dirty="0"/>
              <a:t>ASSUMPTIONS</a:t>
            </a:r>
          </a:p>
          <a:p>
            <a:r>
              <a:rPr lang="en-BE" dirty="0"/>
              <a:t>Only one ITMO characteristic can be used at any time in one jurisdiction towards its NDC  (i.e. either MWh or tCO2e). </a:t>
            </a:r>
            <a:r>
              <a:rPr lang="en-CA" dirty="0"/>
              <a:t> </a:t>
            </a:r>
          </a:p>
          <a:p>
            <a:r>
              <a:rPr lang="en-BE" dirty="0"/>
              <a:t>In the case of exports of RE via internationally integrated power grids, the MO is in MWh or MW (Bhutan-India case)</a:t>
            </a:r>
          </a:p>
          <a:p>
            <a:r>
              <a:rPr lang="en-BE" dirty="0"/>
              <a:t>MOs, when they become ITMOs, are tradable further: it is not a bilateral trade only, but a market where an ITMO can be traded multiple times between issuance and use.</a:t>
            </a:r>
          </a:p>
          <a:p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A9DEA-500F-764B-8667-F871FFCE63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BE" dirty="0"/>
              <a:t>How will these projects be treated under Article 6?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1EBC6-C373-7243-98FB-AE4788C2A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19826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7DD952-46D8-8F44-9C6E-E32E8BD8B56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BE" b="1" dirty="0"/>
              <a:t>ASSUMPTIONS</a:t>
            </a:r>
          </a:p>
          <a:p>
            <a:r>
              <a:rPr lang="en-BE" dirty="0"/>
              <a:t>Registries could have accounts in metrics different from the Party’s own NDC and hold ITMOs in those metrics.</a:t>
            </a:r>
          </a:p>
          <a:p>
            <a:r>
              <a:rPr lang="en-BE" dirty="0"/>
              <a:t>Corresponding adjustments are done at issuance (open CA) and at usage; in the meantime they remain in a registry account.</a:t>
            </a:r>
          </a:p>
          <a:p>
            <a:r>
              <a:rPr lang="en-BE" dirty="0"/>
              <a:t>If ITMOs are kept in a national registry, this does not imply the automatic application of a CA. A CA requires:</a:t>
            </a:r>
          </a:p>
          <a:p>
            <a:pPr lvl="1"/>
            <a:r>
              <a:rPr lang="en-BE" dirty="0"/>
              <a:t>Government ownership</a:t>
            </a:r>
          </a:p>
          <a:p>
            <a:pPr lvl="1"/>
            <a:r>
              <a:rPr lang="en-GB" dirty="0"/>
              <a:t>U</a:t>
            </a:r>
            <a:r>
              <a:rPr lang="en-BE" dirty="0"/>
              <a:t>se towards NDC</a:t>
            </a:r>
          </a:p>
          <a:p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A9DEA-500F-764B-8667-F871FFCE63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BE" dirty="0"/>
              <a:t>How will these projects be treated under Article 6?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1EBC6-C373-7243-98FB-AE4788C2A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83161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7DD952-46D8-8F44-9C6E-E32E8BD8B56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BE" b="1" dirty="0"/>
              <a:t>ASSUMPTIONS</a:t>
            </a:r>
          </a:p>
          <a:p>
            <a:r>
              <a:rPr lang="en-GB" dirty="0"/>
              <a:t>If a conversion needs to take place at the time of use, t</a:t>
            </a:r>
            <a:r>
              <a:rPr lang="en-BE" dirty="0"/>
              <a:t>he grid emissions factor has to be that of the original integrated grid, even if the ITMOs are further transferred to P</a:t>
            </a:r>
            <a:r>
              <a:rPr lang="en-GB" dirty="0"/>
              <a:t>a</a:t>
            </a:r>
            <a:r>
              <a:rPr lang="en-BE" dirty="0"/>
              <a:t>rties that are not part of the integrated grid.</a:t>
            </a:r>
          </a:p>
          <a:p>
            <a:r>
              <a:rPr lang="en-GB" dirty="0"/>
              <a:t>A</a:t>
            </a:r>
            <a:r>
              <a:rPr lang="en-BE" dirty="0"/>
              <a:t> letter of approval will be issued that allows for the export of ITMOs and use by other Parties, and commits the issuing Party to do a CA. The LoA could be a:</a:t>
            </a:r>
          </a:p>
          <a:p>
            <a:pPr lvl="1"/>
            <a:r>
              <a:rPr lang="en-GB" dirty="0"/>
              <a:t>B</a:t>
            </a:r>
            <a:r>
              <a:rPr lang="en-BE" dirty="0"/>
              <a:t>lanket approval for all private sector actors</a:t>
            </a:r>
          </a:p>
          <a:p>
            <a:pPr lvl="1"/>
            <a:r>
              <a:rPr lang="en-GB" dirty="0"/>
              <a:t>P</a:t>
            </a:r>
            <a:r>
              <a:rPr lang="en-BE" dirty="0"/>
              <a:t>roject-by-project approval</a:t>
            </a:r>
          </a:p>
          <a:p>
            <a:pPr lvl="1"/>
            <a:r>
              <a:rPr lang="en-GB" dirty="0"/>
              <a:t>C</a:t>
            </a:r>
            <a:r>
              <a:rPr lang="en-BE" dirty="0"/>
              <a:t>onditional approval: based on sectors, technologies, geography.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A9DEA-500F-764B-8667-F871FFCE63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BE" dirty="0"/>
              <a:t>How will these projects be treated under Article 6?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1EBC6-C373-7243-98FB-AE4788C2A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53500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7DD952-46D8-8F44-9C6E-E32E8BD8B56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BE" b="1" dirty="0"/>
              <a:t>ASSUMPTIONS</a:t>
            </a:r>
          </a:p>
          <a:p>
            <a:r>
              <a:rPr lang="en-GB" dirty="0"/>
              <a:t>Under Art 6.2, the selling Party will do a CA.</a:t>
            </a:r>
          </a:p>
          <a:p>
            <a:r>
              <a:rPr lang="en-GB" dirty="0"/>
              <a:t>If the project is not included in the NDC sectors – conditional – that implies that the NDC increases as this is a further reduction.</a:t>
            </a:r>
          </a:p>
          <a:p>
            <a:r>
              <a:rPr lang="en-GB" dirty="0"/>
              <a:t>Corresponding adjustments: 2 levels of considerations</a:t>
            </a:r>
          </a:p>
          <a:p>
            <a:pPr lvl="1"/>
            <a:r>
              <a:rPr lang="en-GB" dirty="0"/>
              <a:t>NDC, MO, ITMO</a:t>
            </a:r>
          </a:p>
          <a:p>
            <a:pPr lvl="1"/>
            <a:r>
              <a:rPr lang="en-GB" dirty="0"/>
              <a:t>Issuing Party (IP), Using Party (UP)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A9DEA-500F-764B-8667-F871FFCE63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BE" dirty="0"/>
              <a:t>How will these projects be treated under Article 6?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1EBC6-C373-7243-98FB-AE4788C2A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20839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34C574-34B7-F245-B5FC-FCC2435BE06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04722" y="987718"/>
            <a:ext cx="11616345" cy="58702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These case studies:</a:t>
            </a:r>
          </a:p>
          <a:p>
            <a:pPr>
              <a:buFontTx/>
              <a:buChar char="-"/>
            </a:pPr>
            <a:r>
              <a:rPr lang="en-GB" dirty="0">
                <a:solidFill>
                  <a:srgbClr val="FF0000"/>
                </a:solidFill>
              </a:rPr>
              <a:t>skip a number of steps in the transfer chain in order to simplify the discussion and focus it, i.e. the initial transfer of MW Bhutan to India. </a:t>
            </a:r>
          </a:p>
          <a:p>
            <a:pPr>
              <a:buFontTx/>
              <a:buChar char="-"/>
            </a:pPr>
            <a:r>
              <a:rPr lang="en-GB" dirty="0">
                <a:solidFill>
                  <a:srgbClr val="FF0000"/>
                </a:solidFill>
              </a:rPr>
              <a:t>do not engage in the debate on definition of mitigation action and outcome.</a:t>
            </a:r>
          </a:p>
          <a:p>
            <a:pPr>
              <a:buFontTx/>
              <a:buChar char="-"/>
            </a:pPr>
            <a:endParaRPr lang="en-GB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3200" dirty="0">
                <a:solidFill>
                  <a:srgbClr val="FF0000"/>
                </a:solidFill>
              </a:rPr>
              <a:t>These issues will be discussed in the final version of the paper.</a:t>
            </a:r>
          </a:p>
          <a:p>
            <a:pPr>
              <a:buFontTx/>
              <a:buChar char="-"/>
            </a:pPr>
            <a:endParaRPr lang="en-GB" sz="2400" dirty="0"/>
          </a:p>
          <a:p>
            <a:pPr>
              <a:buFontTx/>
              <a:buChar char="-"/>
            </a:pPr>
            <a:endParaRPr lang="en-BE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8CD4D-15D8-2140-8F8A-DAC163A855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BE" dirty="0"/>
              <a:t>Other assumptions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804851-18CF-CF46-B847-E08F33BD8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C048-DF4E-0746-B313-543F0DD72FCB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59553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F6BA7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A3C09D55-CCA0-2146-9FD9-7449152E9544}" vid="{A540A8AC-723E-8A40-A482-55C1D42503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20191016 ERCST presentation template (1)</Template>
  <TotalTime>2398</TotalTime>
  <Words>2038</Words>
  <Application>Microsoft Macintosh PowerPoint</Application>
  <PresentationFormat>Widescreen</PresentationFormat>
  <Paragraphs>307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Open Sans</vt:lpstr>
      <vt:lpstr>Office Theme</vt:lpstr>
      <vt:lpstr>Andrei Marcu, ERCST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sandeep kanda</dc:creator>
  <cp:lastModifiedBy>andrei marcu</cp:lastModifiedBy>
  <cp:revision>135</cp:revision>
  <cp:lastPrinted>2020-06-18T17:29:50Z</cp:lastPrinted>
  <dcterms:created xsi:type="dcterms:W3CDTF">2020-02-18T07:57:00Z</dcterms:created>
  <dcterms:modified xsi:type="dcterms:W3CDTF">2020-06-24T10:42:41Z</dcterms:modified>
</cp:coreProperties>
</file>