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25" r:id="rId1"/>
    <p:sldMasterId id="2147483942" r:id="rId2"/>
    <p:sldMasterId id="2147483961" r:id="rId3"/>
    <p:sldMasterId id="2147483984" r:id="rId4"/>
    <p:sldMasterId id="2147484007" r:id="rId5"/>
  </p:sldMasterIdLst>
  <p:notesMasterIdLst>
    <p:notesMasterId r:id="rId15"/>
  </p:notesMasterIdLst>
  <p:handoutMasterIdLst>
    <p:handoutMasterId r:id="rId16"/>
  </p:handoutMasterIdLst>
  <p:sldIdLst>
    <p:sldId id="350" r:id="rId6"/>
    <p:sldId id="351" r:id="rId7"/>
    <p:sldId id="349" r:id="rId8"/>
    <p:sldId id="354" r:id="rId9"/>
    <p:sldId id="340" r:id="rId10"/>
    <p:sldId id="358" r:id="rId11"/>
    <p:sldId id="356" r:id="rId12"/>
    <p:sldId id="357" r:id="rId13"/>
    <p:sldId id="359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E7C43E"/>
    <a:srgbClr val="FFC000"/>
    <a:srgbClr val="E76C53"/>
    <a:srgbClr val="28C5E4"/>
    <a:srgbClr val="FEC00F"/>
    <a:srgbClr val="54A021"/>
    <a:srgbClr val="0B50A1"/>
    <a:srgbClr val="1EC08A"/>
    <a:srgbClr val="ED8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01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5616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2253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0143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7890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2605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1922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98375-5C84-4176-84A5-B6A3E0825F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458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C7773-6390-40B5-8F3A-46FD9E5B709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7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155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9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68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783535"/>
            <a:ext cx="3780235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137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46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9144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74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0862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800702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5258"/>
            <a:ext cx="128888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25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865"/>
            <a:ext cx="128715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7617223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804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9274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71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819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385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999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390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825626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482861"/>
            <a:ext cx="35019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46383"/>
            <a:ext cx="4606787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435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8650" y="1748080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44771" y="1748080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860892" y="1748079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477013" y="1748078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093134" y="1748078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28650" y="3934112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244771" y="3934112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860892" y="3934111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477013" y="3934110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093134" y="3934110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83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70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108965" y="1913417"/>
            <a:ext cx="1406386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288551" y="2898477"/>
            <a:ext cx="1730463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61485" y="1913416"/>
            <a:ext cx="2389134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3660" y="1748078"/>
            <a:ext cx="1982390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30189" y="2860831"/>
            <a:ext cx="1215323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689323" y="3790927"/>
            <a:ext cx="1490663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703660" y="3908959"/>
            <a:ext cx="1313615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434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27473" y="1843396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686050" y="1843395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4628" y="1843394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603206" y="1843393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26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992574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743803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533" y="1992573"/>
            <a:ext cx="5327745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1506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248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47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658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9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68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783535"/>
            <a:ext cx="3780235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9866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9144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74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772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800702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5258"/>
            <a:ext cx="128888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81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865"/>
            <a:ext cx="128715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7617223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87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62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543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934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601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084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873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976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918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130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992574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743803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992573"/>
            <a:ext cx="616953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1834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825626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482861"/>
            <a:ext cx="35019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46383"/>
            <a:ext cx="4606787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2870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8177A-0CE3-43B6-B11B-ED2E8AEAD8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61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108965" y="1913417"/>
            <a:ext cx="1406386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288551" y="2898477"/>
            <a:ext cx="1730463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61485" y="1913416"/>
            <a:ext cx="2389134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3660" y="1748078"/>
            <a:ext cx="1982390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30189" y="2860831"/>
            <a:ext cx="1215323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689323" y="3790927"/>
            <a:ext cx="1490663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703660" y="3908959"/>
            <a:ext cx="1313615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220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8650" y="1748080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44771" y="1748080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860892" y="1748079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477013" y="1748078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093134" y="1748078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28650" y="3934112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244771" y="3934112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860892" y="3934111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477013" y="3934110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093134" y="3934110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296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2284669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403868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404194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4037438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99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2159957"/>
            <a:ext cx="1846193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3968881"/>
            <a:ext cx="1846193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2159957"/>
            <a:ext cx="1846195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3968880"/>
            <a:ext cx="1890000" cy="1638158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2159958"/>
            <a:ext cx="189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3968880"/>
            <a:ext cx="1846193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3968881"/>
            <a:ext cx="1890000" cy="1638158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2159957"/>
            <a:ext cx="189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782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27473" y="1843396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686050" y="1843395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4628" y="1843394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603206" y="1843393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2512253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4477814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6443375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748423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2713984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4679545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6645107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877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6644"/>
            <a:ext cx="78867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3630614"/>
            <a:ext cx="78867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134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70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1663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9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68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783535"/>
            <a:ext cx="3780235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1907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9144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74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3780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55DDF-6655-40F2-8D9E-CA15739A7E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4771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800702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5258"/>
            <a:ext cx="128888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045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865"/>
            <a:ext cx="128715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7617223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160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4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734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226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853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838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59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584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60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BFC62-E3CF-4012-8A8B-ABF1C18EA02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3383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992574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743803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992573"/>
            <a:ext cx="616953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544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825626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482861"/>
            <a:ext cx="35019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46383"/>
            <a:ext cx="4606787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906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108965" y="1913417"/>
            <a:ext cx="1406386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288551" y="2898477"/>
            <a:ext cx="1730463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61485" y="1913416"/>
            <a:ext cx="2389134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3660" y="1748078"/>
            <a:ext cx="1982390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30189" y="2860831"/>
            <a:ext cx="1215323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689323" y="3790927"/>
            <a:ext cx="1490663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703660" y="3908959"/>
            <a:ext cx="1313615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3610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8650" y="1748080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44771" y="1748080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860892" y="1748079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477013" y="1748078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093134" y="1748078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28650" y="3934112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244771" y="3934112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860892" y="3934111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477013" y="3934110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093134" y="3934110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053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2284669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403868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404194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4037438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9197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2159957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3968881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2159957"/>
            <a:ext cx="1846195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3968880"/>
            <a:ext cx="1890000" cy="1638158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2159958"/>
            <a:ext cx="189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3968880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3968881"/>
            <a:ext cx="1890000" cy="1638158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2159957"/>
            <a:ext cx="189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380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27473" y="1843396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686050" y="1843395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4628" y="1843394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603206" y="1843393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2512253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4477814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6443375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748423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2713984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4679545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6645107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9765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6644"/>
            <a:ext cx="78867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3630614"/>
            <a:ext cx="78867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4138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461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14177" r="388" b="14096"/>
          <a:stretch/>
        </p:blipFill>
        <p:spPr>
          <a:xfrm>
            <a:off x="-46170" y="1081031"/>
            <a:ext cx="9190170" cy="58587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600" y="297601"/>
            <a:ext cx="1186086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319973" y="6693363"/>
            <a:ext cx="504056" cy="2159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594" indent="-228594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15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00BF-55FD-4017-8F82-94A8DE4F57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774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99" y="5991079"/>
            <a:ext cx="1580143" cy="70228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2598" y="413429"/>
            <a:ext cx="8386603" cy="815933"/>
          </a:xfrm>
        </p:spPr>
        <p:txBody>
          <a:bodyPr/>
          <a:lstStyle>
            <a:lvl1pPr algn="l">
              <a:defRPr sz="240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" sz="24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GB" sz="240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31785"/>
            <a:ext cx="8374380" cy="3633788"/>
          </a:xfrm>
        </p:spPr>
        <p:txBody>
          <a:bodyPr/>
          <a:lstStyle>
            <a:lvl1pPr marL="342892" indent="-342892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50000"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524" y="6154374"/>
            <a:ext cx="632564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3866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99" y="5991079"/>
            <a:ext cx="1580143" cy="7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901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47253-C9BC-4251-8AE3-8910CE9253F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9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62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75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12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989"/>
            <a:ext cx="1286800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5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12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989"/>
            <a:ext cx="1286800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0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  <p:sldLayoutId id="2147483983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12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989"/>
            <a:ext cx="1286800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8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  <p:sldLayoutId id="2147484002" r:id="rId18"/>
    <p:sldLayoutId id="2147484003" r:id="rId19"/>
    <p:sldLayoutId id="2147484004" r:id="rId20"/>
    <p:sldLayoutId id="2147484005" r:id="rId21"/>
    <p:sldLayoutId id="2147484006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1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</p:sldLayoutIdLst>
  <p:hf hdr="0" ftr="0" dt="0"/>
  <p:txStyles>
    <p:titleStyle>
      <a:lvl1pPr marL="358766" indent="-358766" algn="l" rtl="0" eaLnBrk="0" fontAlgn="base" hangingPunct="0">
        <a:spcBef>
          <a:spcPct val="0"/>
        </a:spcBef>
        <a:spcAft>
          <a:spcPct val="0"/>
        </a:spcAft>
        <a:defRPr lang="en-GB" sz="2400" b="1" dirty="0" smtClean="0">
          <a:solidFill>
            <a:srgbClr val="034EA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358766" indent="-358766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66" indent="-358766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66" indent="-358766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66" indent="-358766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54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43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3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2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lang="en-GB" sz="1800" i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lang="en-GB" sz="1800" b="1" i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defRPr lang="en-GB" sz="1800" i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/>
              <a:t> </a:t>
            </a:r>
            <a:r>
              <a:rPr lang="en-GB" sz="3600" dirty="0" smtClean="0"/>
              <a:t>Markets </a:t>
            </a:r>
            <a:r>
              <a:rPr lang="en-GB" sz="3600" dirty="0"/>
              <a:t>for low-carbon </a:t>
            </a:r>
            <a:r>
              <a:rPr lang="en-GB" sz="3600" dirty="0" smtClean="0"/>
              <a:t>products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view from the European Commission</a:t>
            </a:r>
            <a:endParaRPr lang="en-GB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03513" y="4142096"/>
            <a:ext cx="7548918" cy="897754"/>
          </a:xfrm>
        </p:spPr>
        <p:txBody>
          <a:bodyPr/>
          <a:lstStyle/>
          <a:p>
            <a:pPr algn="ctr"/>
            <a:r>
              <a:rPr lang="en-US" dirty="0" smtClean="0"/>
              <a:t>ERCST Event - 19 May 2020</a:t>
            </a:r>
          </a:p>
          <a:p>
            <a:pPr algn="ctr"/>
            <a:r>
              <a:rPr lang="en-US" dirty="0" smtClean="0"/>
              <a:t>Creating </a:t>
            </a:r>
            <a:r>
              <a:rPr lang="en-US" dirty="0"/>
              <a:t>markets for low-carbon products in the EU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Fulvia </a:t>
            </a:r>
            <a:r>
              <a:rPr lang="en-US" dirty="0" err="1" smtClean="0"/>
              <a:t>Raffaelli</a:t>
            </a:r>
            <a:r>
              <a:rPr lang="en-US" dirty="0" smtClean="0"/>
              <a:t>, HoU C1, DG GROW, European Commission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1412" r="31412"/>
          <a:stretch>
            <a:fillRect/>
          </a:stretch>
        </p:blipFill>
        <p:spPr>
          <a:xfrm>
            <a:off x="34783" y="0"/>
            <a:ext cx="4616726" cy="70275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992573"/>
            <a:ext cx="4611318" cy="3236627"/>
          </a:xfrm>
        </p:spPr>
        <p:txBody>
          <a:bodyPr/>
          <a:lstStyle/>
          <a:p>
            <a:r>
              <a:rPr lang="en-US" dirty="0"/>
              <a:t> “Europe has the strongest industry in the world. Our companies - big and small - provide us with jobs, prosperity and strategic autonomy. Managing the green and digital transitions and avoiding external dependencies in a new geopolitical context requires radical change - and it needs to start now.”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0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3" t="25935" r="14761" b="3194"/>
          <a:stretch/>
        </p:blipFill>
        <p:spPr>
          <a:xfrm>
            <a:off x="526024" y="1700808"/>
            <a:ext cx="8290736" cy="39087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</a:t>
            </a:r>
            <a:r>
              <a:rPr lang="en-IE" dirty="0" smtClean="0"/>
              <a:t>drivers of industrial transformation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4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8042" y="408971"/>
            <a:ext cx="7886700" cy="782357"/>
          </a:xfrm>
        </p:spPr>
        <p:txBody>
          <a:bodyPr/>
          <a:lstStyle/>
          <a:p>
            <a:r>
              <a:rPr lang="en-US" dirty="0" smtClean="0"/>
              <a:t>Key steps </a:t>
            </a:r>
            <a:r>
              <a:rPr lang="en-US" dirty="0"/>
              <a:t>for m</a:t>
            </a:r>
            <a:r>
              <a:rPr lang="en-US" dirty="0" smtClean="0"/>
              <a:t>arkets </a:t>
            </a:r>
            <a:r>
              <a:rPr lang="en-US" dirty="0"/>
              <a:t>for low-carbon products</a:t>
            </a:r>
            <a:endParaRPr lang="en-GB" sz="285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77768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Implementation of CEAP 2.0 Sustainable Product </a:t>
            </a:r>
            <a:r>
              <a:rPr lang="en-US" dirty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olicy Initiative: Ecodesign revision is key for consumer products but not enough for non-consumer products.</a:t>
            </a:r>
          </a:p>
          <a:p>
            <a:pPr marL="285750" indent="-285750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</a:rPr>
              <a:t>Decarbonisation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of the construction sector as </a:t>
            </a:r>
            <a:r>
              <a:rPr lang="en-US" dirty="0" smtClean="0">
                <a:latin typeface="+mj-lt"/>
              </a:rPr>
              <a:t>a Lead Market </a:t>
            </a:r>
            <a:r>
              <a:rPr lang="en-US" dirty="0">
                <a:latin typeface="+mj-lt"/>
              </a:rPr>
              <a:t>for low carbon </a:t>
            </a:r>
            <a:r>
              <a:rPr lang="en-US" dirty="0" smtClean="0">
                <a:latin typeface="+mj-lt"/>
              </a:rPr>
              <a:t>intermediary products (e.g. cement</a:t>
            </a:r>
            <a:r>
              <a:rPr lang="en-US" dirty="0">
                <a:latin typeface="+mj-lt"/>
              </a:rPr>
              <a:t>, glass, </a:t>
            </a:r>
            <a:r>
              <a:rPr lang="en-US" dirty="0" smtClean="0">
                <a:latin typeface="+mj-lt"/>
              </a:rPr>
              <a:t>steel)</a:t>
            </a:r>
          </a:p>
          <a:p>
            <a:pPr marL="285750" indent="-285750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Use </a:t>
            </a:r>
            <a:r>
              <a:rPr lang="en-US" dirty="0">
                <a:latin typeface="+mj-lt"/>
              </a:rPr>
              <a:t>of </a:t>
            </a:r>
            <a:r>
              <a:rPr lang="en-US" dirty="0" smtClean="0">
                <a:latin typeface="+mj-lt"/>
              </a:rPr>
              <a:t>information </a:t>
            </a:r>
            <a:r>
              <a:rPr lang="en-US" dirty="0">
                <a:latin typeface="+mj-lt"/>
              </a:rPr>
              <a:t>on environmental performances of products (including intermediates and basic material) to increase transparency and opportunity to reward the best in class. LCA as key enabler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marL="285750" indent="-285750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Need to simultaneously activate demand (e.g. Renovation Wave and SBE Strategy for construction) </a:t>
            </a:r>
            <a:r>
              <a:rPr lang="en-US" dirty="0">
                <a:latin typeface="+mj-lt"/>
              </a:rPr>
              <a:t>and supply side </a:t>
            </a:r>
            <a:r>
              <a:rPr lang="en-US" dirty="0" smtClean="0">
                <a:latin typeface="+mj-lt"/>
              </a:rPr>
              <a:t>actions </a:t>
            </a:r>
            <a:r>
              <a:rPr lang="en-US" dirty="0">
                <a:latin typeface="+mj-lt"/>
              </a:rPr>
              <a:t>to promote low carbon </a:t>
            </a:r>
            <a:r>
              <a:rPr lang="en-US" dirty="0" smtClean="0">
                <a:latin typeface="+mj-lt"/>
              </a:rPr>
              <a:t>products.</a:t>
            </a:r>
            <a:endParaRPr lang="en-US" dirty="0">
              <a:latin typeface="+mj-lt"/>
            </a:endParaRPr>
          </a:p>
          <a:p>
            <a:pPr marL="214313" indent="-214313" algn="just" defTabSz="68580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dirty="0">
              <a:solidFill>
                <a:srgbClr val="4D4D4D"/>
              </a:solidFill>
              <a:latin typeface="+mj-lt"/>
            </a:endParaRPr>
          </a:p>
          <a:p>
            <a:pPr marL="214313" indent="-214313" algn="just" defTabSz="68580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4D4D4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8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9144000" cy="7006353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Hexagon 27"/>
          <p:cNvSpPr/>
          <p:nvPr/>
        </p:nvSpPr>
        <p:spPr>
          <a:xfrm>
            <a:off x="4342248" y="1963292"/>
            <a:ext cx="1426217" cy="1229497"/>
          </a:xfrm>
          <a:prstGeom prst="hexagon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>
            <a:off x="3148298" y="2633646"/>
            <a:ext cx="1426217" cy="1229497"/>
          </a:xfrm>
          <a:prstGeom prst="hexagon">
            <a:avLst/>
          </a:prstGeom>
          <a:solidFill>
            <a:srgbClr val="4BC5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Hexagon 29"/>
          <p:cNvSpPr/>
          <p:nvPr/>
        </p:nvSpPr>
        <p:spPr>
          <a:xfrm>
            <a:off x="4342248" y="3293165"/>
            <a:ext cx="1426217" cy="1229497"/>
          </a:xfrm>
          <a:prstGeom prst="hexagon">
            <a:avLst/>
          </a:prstGeom>
          <a:solidFill>
            <a:srgbClr val="ED8D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10400" y="3523422"/>
            <a:ext cx="3083169" cy="0"/>
          </a:xfrm>
          <a:prstGeom prst="line">
            <a:avLst/>
          </a:prstGeom>
          <a:noFill/>
          <a:ln w="19050" cap="flat" cmpd="sng" algn="ctr">
            <a:solidFill>
              <a:srgbClr val="4BC5DE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210400" y="548680"/>
            <a:ext cx="273630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Planet</a:t>
            </a:r>
            <a:endParaRPr lang="en-GB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defTabSz="914400">
              <a:buClr>
                <a:srgbClr val="4BC5DE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+mj-lt"/>
              </a:rPr>
              <a:t>Circularity &amp; Responsible consumption of resources</a:t>
            </a:r>
          </a:p>
          <a:p>
            <a:pPr marL="285750" indent="-285750" defTabSz="914400">
              <a:buClr>
                <a:srgbClr val="4BC5DE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+mj-lt"/>
              </a:rPr>
              <a:t>Built environment as generator of resources</a:t>
            </a:r>
          </a:p>
          <a:p>
            <a:pPr marL="285750" indent="-285750" defTabSz="914400">
              <a:buClr>
                <a:srgbClr val="4BC5DE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+mj-lt"/>
              </a:rPr>
              <a:t>Ecosystem services</a:t>
            </a:r>
          </a:p>
          <a:p>
            <a:pPr marL="285750" indent="-285750" defTabSz="914400">
              <a:buClr>
                <a:srgbClr val="4BC5DE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+mj-lt"/>
              </a:rPr>
              <a:t>Sustainable commuting</a:t>
            </a:r>
          </a:p>
          <a:p>
            <a:pPr defTabSz="914400"/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765523" y="4795730"/>
            <a:ext cx="3082276" cy="0"/>
          </a:xfrm>
          <a:prstGeom prst="line">
            <a:avLst/>
          </a:prstGeom>
          <a:noFill/>
          <a:ln w="19050" cap="flat" cmpd="sng" algn="ctr">
            <a:solidFill>
              <a:srgbClr val="ED8D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1765522" y="4864130"/>
            <a:ext cx="705521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Prosperity</a:t>
            </a:r>
            <a:endParaRPr lang="en-GB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defTabSz="914400">
              <a:buClr>
                <a:srgbClr val="ED8D2F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+mj-lt"/>
              </a:rPr>
              <a:t>Empower the construction value chain to deliver</a:t>
            </a:r>
          </a:p>
          <a:p>
            <a:pPr marL="285750" indent="-285750" defTabSz="914400">
              <a:buClr>
                <a:srgbClr val="ED8D2F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+mj-lt"/>
              </a:rPr>
              <a:t>Promote innovation in business models, products, materials, processes</a:t>
            </a:r>
          </a:p>
          <a:p>
            <a:pPr marL="285750" indent="-285750" defTabSz="914400">
              <a:buClr>
                <a:srgbClr val="ED8D2F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+mj-lt"/>
              </a:rPr>
              <a:t>Digitalisation</a:t>
            </a:r>
          </a:p>
          <a:p>
            <a:pPr marL="285750" indent="-285750" defTabSz="914400">
              <a:buClr>
                <a:srgbClr val="ED8D2F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+mj-lt"/>
              </a:rPr>
              <a:t>Investments</a:t>
            </a:r>
          </a:p>
          <a:p>
            <a:pPr marL="285750" indent="-285750" defTabSz="914400">
              <a:buClr>
                <a:srgbClr val="ED8D2F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+mj-lt"/>
              </a:rPr>
              <a:t>Strategic Procurement</a:t>
            </a:r>
          </a:p>
          <a:p>
            <a:pPr defTabSz="914400"/>
            <a:endParaRPr lang="en-GB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H="1">
            <a:off x="6040908" y="1289997"/>
            <a:ext cx="3082276" cy="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6088886" y="1289997"/>
            <a:ext cx="273630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People</a:t>
            </a:r>
            <a:endParaRPr lang="en-GB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defTabSz="9144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+mj-lt"/>
              </a:rPr>
              <a:t>Quality built environment as a service to the people</a:t>
            </a:r>
          </a:p>
          <a:p>
            <a:pPr marL="285750" indent="-285750" defTabSz="9144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Culture and Heritage</a:t>
            </a:r>
          </a:p>
          <a:p>
            <a:pPr marL="285750" indent="-285750" defTabSz="9144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+mj-lt"/>
              </a:rPr>
              <a:t>Accessible, adequate, affordable housing and public spaces for all</a:t>
            </a:r>
          </a:p>
          <a:p>
            <a:pPr marL="285750" indent="-285750" defTabSz="9144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+mj-lt"/>
              </a:rPr>
              <a:t>Skills for the workforce</a:t>
            </a:r>
          </a:p>
          <a:p>
            <a:pPr marL="285750" indent="-285750" defTabSz="9144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+mj-lt"/>
              </a:rPr>
              <a:t>Ethical digitalisation</a:t>
            </a:r>
          </a:p>
          <a:p>
            <a:pPr defTabSz="914400"/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7" name="Straight Connector 36"/>
          <p:cNvCxnSpPr>
            <a:endCxn id="28" idx="5"/>
          </p:cNvCxnSpPr>
          <p:nvPr/>
        </p:nvCxnSpPr>
        <p:spPr>
          <a:xfrm flipH="1">
            <a:off x="5461091" y="1289997"/>
            <a:ext cx="586443" cy="673295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66" y="2730137"/>
            <a:ext cx="982894" cy="1077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66" y="2207139"/>
            <a:ext cx="836425" cy="83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25" y="3307308"/>
            <a:ext cx="982894" cy="107763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flipV="1">
            <a:off x="4835320" y="4521472"/>
            <a:ext cx="207558" cy="273067"/>
          </a:xfrm>
          <a:prstGeom prst="line">
            <a:avLst/>
          </a:prstGeom>
          <a:noFill/>
          <a:ln w="19050" cap="flat" cmpd="sng" algn="ctr">
            <a:solidFill>
              <a:srgbClr val="ED8D2F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itle 1"/>
          <p:cNvSpPr txBox="1">
            <a:spLocks/>
          </p:cNvSpPr>
          <p:nvPr/>
        </p:nvSpPr>
        <p:spPr>
          <a:xfrm>
            <a:off x="859663" y="-895970"/>
            <a:ext cx="7316265" cy="168915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An</a:t>
            </a:r>
            <a:r>
              <a:rPr kumimoji="0" lang="en-IE" sz="2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economically</a:t>
            </a:r>
            <a:r>
              <a:rPr lang="en-IE" sz="2800" dirty="0" smtClean="0">
                <a:solidFill>
                  <a:srgbClr val="FFC000"/>
                </a:solidFill>
              </a:rPr>
              <a:t>, environmentally and socially </a:t>
            </a:r>
            <a:r>
              <a:rPr lang="en-IE" sz="2800" b="1" dirty="0" smtClean="0">
                <a:solidFill>
                  <a:srgbClr val="FFC000"/>
                </a:solidFill>
              </a:rPr>
              <a:t>Sustainable Built Environment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8094" y="1484784"/>
            <a:ext cx="8047807" cy="3906435"/>
          </a:xfrm>
        </p:spPr>
        <p:txBody>
          <a:bodyPr/>
          <a:lstStyle/>
          <a:p>
            <a:r>
              <a:rPr lang="en-US" dirty="0"/>
              <a:t>EIIs’ 2050 Transformation Masterplan</a:t>
            </a:r>
          </a:p>
          <a:p>
            <a:r>
              <a:rPr lang="en-US" dirty="0"/>
              <a:t>Developed by the High Level Group on Energy Intensive Industries to advise the Commission on the enabling policy framework needed to manage the transition to low-emissions while keeping industry competitive.</a:t>
            </a:r>
          </a:p>
          <a:p>
            <a:r>
              <a:rPr lang="en-US" dirty="0"/>
              <a:t>Alliance on Low-carbon Industries</a:t>
            </a:r>
          </a:p>
          <a:p>
            <a:r>
              <a:rPr lang="en-US" dirty="0"/>
              <a:t>Introduced in the Industrial Strategy Communication </a:t>
            </a:r>
            <a:r>
              <a:rPr lang="en-US" dirty="0" smtClean="0"/>
              <a:t>as </a:t>
            </a:r>
            <a:r>
              <a:rPr lang="en-US" dirty="0"/>
              <a:t>a new type of governance structure fostering industrial ecosystems in Europe. Vehicles to steer work and help finance large-scale projects with positive spill over effects.</a:t>
            </a:r>
          </a:p>
          <a:p>
            <a:r>
              <a:rPr lang="en-US" dirty="0"/>
              <a:t>The European Clean Hydrogen Alliance to be launched soon, other alliances like low-carbon industries, Industrial Clouds and Platforms and raw materials to be considered. </a:t>
            </a:r>
          </a:p>
          <a:p>
            <a:r>
              <a:rPr lang="en-US" dirty="0"/>
              <a:t>HE partnership Processes4Planet: Transforming the European Process Industry for a sustainable </a:t>
            </a:r>
            <a:r>
              <a:rPr lang="en-US" dirty="0" smtClean="0"/>
              <a:t>society</a:t>
            </a:r>
            <a:endParaRPr lang="en-US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201" y="908720"/>
            <a:ext cx="7886700" cy="782357"/>
          </a:xfrm>
        </p:spPr>
        <p:txBody>
          <a:bodyPr/>
          <a:lstStyle/>
          <a:p>
            <a:r>
              <a:rPr lang="en-US" dirty="0"/>
              <a:t>Energy-intensive Industries’ transition to </a:t>
            </a:r>
            <a:r>
              <a:rPr lang="en-US" dirty="0" smtClean="0"/>
              <a:t>climate-neutrality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4098" y="332656"/>
            <a:ext cx="7886700" cy="782357"/>
          </a:xfrm>
        </p:spPr>
        <p:txBody>
          <a:bodyPr/>
          <a:lstStyle/>
          <a:p>
            <a:r>
              <a:rPr lang="en-GB" dirty="0"/>
              <a:t>Carbon Border Adjustment Mechanism (CBAM)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098" y="1196752"/>
            <a:ext cx="76683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D"/>
                </a:solidFill>
                <a:latin typeface="Arial"/>
              </a:rPr>
              <a:t>Green </a:t>
            </a:r>
            <a:r>
              <a:rPr lang="en-GB" dirty="0" smtClean="0">
                <a:solidFill>
                  <a:srgbClr val="4D4D4D"/>
                </a:solidFill>
                <a:latin typeface="Arial"/>
              </a:rPr>
              <a:t>Deal </a:t>
            </a:r>
            <a:r>
              <a:rPr lang="en-GB" dirty="0">
                <a:solidFill>
                  <a:srgbClr val="4D4D4D"/>
                </a:solidFill>
                <a:latin typeface="Arial"/>
              </a:rPr>
              <a:t>call for a CBAM </a:t>
            </a:r>
            <a:r>
              <a:rPr lang="en-GB" b="1" u="sng" dirty="0">
                <a:latin typeface="Arial"/>
              </a:rPr>
              <a:t>alternative</a:t>
            </a:r>
            <a:r>
              <a:rPr lang="en-GB" dirty="0">
                <a:solidFill>
                  <a:srgbClr val="4D4D4D"/>
                </a:solidFill>
                <a:latin typeface="Arial"/>
              </a:rPr>
              <a:t> to the existing free allocation/indirect cost compensations. </a:t>
            </a:r>
            <a:r>
              <a:rPr lang="en-US" dirty="0" smtClean="0">
                <a:solidFill>
                  <a:srgbClr val="4D4D4D"/>
                </a:solidFill>
                <a:latin typeface="Arial"/>
              </a:rPr>
              <a:t>CBAM </a:t>
            </a:r>
            <a:r>
              <a:rPr lang="en-US" dirty="0">
                <a:solidFill>
                  <a:srgbClr val="4D4D4D"/>
                </a:solidFill>
              </a:rPr>
              <a:t>and </a:t>
            </a:r>
            <a:r>
              <a:rPr lang="en-US" dirty="0" smtClean="0">
                <a:solidFill>
                  <a:srgbClr val="4D4D4D"/>
                </a:solidFill>
              </a:rPr>
              <a:t>existing allocation/</a:t>
            </a:r>
            <a:r>
              <a:rPr lang="en-US" dirty="0">
                <a:solidFill>
                  <a:srgbClr val="4D4D4D"/>
                </a:solidFill>
              </a:rPr>
              <a:t>c</a:t>
            </a:r>
            <a:r>
              <a:rPr lang="en-US" dirty="0" smtClean="0">
                <a:solidFill>
                  <a:srgbClr val="4D4D4D"/>
                </a:solidFill>
              </a:rPr>
              <a:t>ompensation </a:t>
            </a:r>
            <a:r>
              <a:rPr lang="en-US" b="1" dirty="0" smtClean="0">
                <a:solidFill>
                  <a:srgbClr val="4D4D4D"/>
                </a:solidFill>
                <a:latin typeface="Arial"/>
              </a:rPr>
              <a:t>are </a:t>
            </a:r>
            <a:r>
              <a:rPr lang="en-US" b="1" dirty="0">
                <a:solidFill>
                  <a:srgbClr val="4D4D4D"/>
                </a:solidFill>
                <a:latin typeface="Arial"/>
              </a:rPr>
              <a:t>not compatible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. </a:t>
            </a:r>
            <a:endParaRPr lang="en-GB" dirty="0">
              <a:solidFill>
                <a:srgbClr val="4D4D4D"/>
              </a:solidFill>
              <a:latin typeface="Arial"/>
            </a:endParaRPr>
          </a:p>
          <a:p>
            <a:pPr marL="214313" indent="-214313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rgbClr val="4D4D4D"/>
              </a:solidFill>
              <a:latin typeface="Arial"/>
            </a:endParaRPr>
          </a:p>
          <a:p>
            <a:pPr marL="214313" indent="-214313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latin typeface="Arial"/>
              </a:rPr>
              <a:t>The purpose of CBA is not shielding domestic producers from the costs of environmental regulation.</a:t>
            </a:r>
          </a:p>
          <a:p>
            <a:pPr marL="214313" indent="-214313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4D4D4D"/>
              </a:solidFill>
              <a:latin typeface="Arial"/>
            </a:endParaRPr>
          </a:p>
          <a:p>
            <a:pPr marL="214313" indent="-214313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D4D4D"/>
                </a:solidFill>
                <a:latin typeface="Arial"/>
              </a:rPr>
              <a:t>An IA is on-going with s</a:t>
            </a:r>
            <a:r>
              <a:rPr lang="en-US" dirty="0" smtClean="0">
                <a:solidFill>
                  <a:srgbClr val="4D4D4D"/>
                </a:solidFill>
                <a:latin typeface="Arial"/>
              </a:rPr>
              <a:t>everal 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options </a:t>
            </a:r>
            <a:r>
              <a:rPr lang="en-US" dirty="0" smtClean="0">
                <a:solidFill>
                  <a:srgbClr val="4D4D4D"/>
                </a:solidFill>
                <a:latin typeface="Arial"/>
              </a:rPr>
              <a:t>explored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, as </a:t>
            </a:r>
            <a:r>
              <a:rPr lang="en-US" dirty="0" smtClean="0">
                <a:solidFill>
                  <a:srgbClr val="4D4D4D"/>
                </a:solidFill>
                <a:latin typeface="Arial"/>
              </a:rPr>
              <a:t>described. 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O</a:t>
            </a:r>
            <a:r>
              <a:rPr lang="en-US" dirty="0" smtClean="0">
                <a:solidFill>
                  <a:srgbClr val="4D4D4D"/>
                </a:solidFill>
                <a:latin typeface="Arial"/>
              </a:rPr>
              <a:t>pen 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consultation </a:t>
            </a:r>
            <a:r>
              <a:rPr lang="en-US" dirty="0" smtClean="0">
                <a:solidFill>
                  <a:srgbClr val="4D4D4D"/>
                </a:solidFill>
                <a:latin typeface="Arial"/>
              </a:rPr>
              <a:t>scheduled 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before summer. </a:t>
            </a:r>
            <a:r>
              <a:rPr lang="en-US" b="1" dirty="0">
                <a:solidFill>
                  <a:srgbClr val="4D4D4D"/>
                </a:solidFill>
                <a:latin typeface="Arial"/>
              </a:rPr>
              <a:t>The compliance with WTO rules is a necessary condition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.</a:t>
            </a:r>
          </a:p>
          <a:p>
            <a:pPr marL="214313" indent="-214313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4D4D4D"/>
              </a:solidFill>
              <a:latin typeface="Arial"/>
            </a:endParaRPr>
          </a:p>
          <a:p>
            <a:pPr marL="214313" indent="-214313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  <a:latin typeface="Arial"/>
              </a:rPr>
              <a:t>If and how the future </a:t>
            </a:r>
            <a:r>
              <a:rPr lang="en-US" dirty="0" smtClean="0">
                <a:solidFill>
                  <a:srgbClr val="4D4D4D"/>
                </a:solidFill>
                <a:latin typeface="Arial"/>
              </a:rPr>
              <a:t>CBAM 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must factor in the </a:t>
            </a:r>
            <a:r>
              <a:rPr lang="en-US" b="1" dirty="0">
                <a:solidFill>
                  <a:srgbClr val="4D4D4D"/>
                </a:solidFill>
                <a:latin typeface="Arial"/>
              </a:rPr>
              <a:t>overall carbon footprint of production processes and logistics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 will be THE key methodological defining how the rest of the system will be built around.</a:t>
            </a:r>
          </a:p>
          <a:p>
            <a:pPr marL="214313" indent="-214313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4D4D4D"/>
              </a:solidFill>
              <a:latin typeface="Arial"/>
            </a:endParaRPr>
          </a:p>
          <a:p>
            <a:pPr marL="214313" indent="-214313" algn="just" defTabSz="685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4D4D4D"/>
                </a:solidFill>
                <a:latin typeface="Arial"/>
              </a:rPr>
              <a:t>CBAM proposal might </a:t>
            </a:r>
            <a:r>
              <a:rPr lang="en-GB" dirty="0">
                <a:solidFill>
                  <a:srgbClr val="4D4D4D"/>
                </a:solidFill>
                <a:latin typeface="Arial"/>
              </a:rPr>
              <a:t>be tabled in </a:t>
            </a:r>
            <a:r>
              <a:rPr lang="en-GB" dirty="0">
                <a:solidFill>
                  <a:srgbClr val="FF0000"/>
                </a:solidFill>
                <a:latin typeface="Arial"/>
              </a:rPr>
              <a:t>2021</a:t>
            </a:r>
            <a:r>
              <a:rPr lang="en-GB" dirty="0">
                <a:solidFill>
                  <a:srgbClr val="4D4D4D"/>
                </a:solidFill>
                <a:latin typeface="Arial"/>
              </a:rPr>
              <a:t>, depending also on the developments at international level </a:t>
            </a:r>
            <a:r>
              <a:rPr lang="en-GB" dirty="0" smtClean="0">
                <a:solidFill>
                  <a:srgbClr val="4D4D4D"/>
                </a:solidFill>
                <a:latin typeface="Arial"/>
              </a:rPr>
              <a:t>(e.g. credible </a:t>
            </a:r>
            <a:r>
              <a:rPr lang="en-GB" dirty="0">
                <a:solidFill>
                  <a:srgbClr val="4D4D4D"/>
                </a:solidFill>
                <a:latin typeface="Arial"/>
              </a:rPr>
              <a:t>carbon pricing </a:t>
            </a:r>
            <a:r>
              <a:rPr lang="en-GB" dirty="0" smtClean="0">
                <a:solidFill>
                  <a:srgbClr val="4D4D4D"/>
                </a:solidFill>
                <a:latin typeface="Arial"/>
              </a:rPr>
              <a:t>mechanisms).</a:t>
            </a:r>
            <a:endParaRPr lang="en-GB" dirty="0">
              <a:solidFill>
                <a:srgbClr val="4D4D4D"/>
              </a:solidFill>
              <a:latin typeface="Arial"/>
            </a:endParaRPr>
          </a:p>
          <a:p>
            <a:pPr marL="214313" indent="-214313" algn="just" defTabSz="68580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4D4D4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1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on the contribution of the circular economy to EU climate policies</a:t>
            </a:r>
            <a:endParaRPr lang="en-GB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1729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r="16508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3968880"/>
            <a:ext cx="2442580" cy="1638158"/>
          </a:xfrm>
        </p:spPr>
        <p:txBody>
          <a:bodyPr/>
          <a:lstStyle/>
          <a:p>
            <a:r>
              <a:rPr lang="en-US" sz="1700" b="1" dirty="0" smtClean="0"/>
              <a:t>Stakeholder involvement:</a:t>
            </a:r>
          </a:p>
          <a:p>
            <a:pPr marL="9144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Public consultation</a:t>
            </a:r>
          </a:p>
          <a:p>
            <a:pPr marL="9144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</a:t>
            </a:r>
            <a:r>
              <a:rPr lang="en-US" sz="1700" dirty="0" smtClean="0"/>
              <a:t>orkshops</a:t>
            </a:r>
          </a:p>
          <a:p>
            <a:pPr marL="9144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</a:t>
            </a:r>
            <a:r>
              <a:rPr lang="en-US" sz="1700" dirty="0" smtClean="0"/>
              <a:t>ata sharing</a:t>
            </a:r>
            <a:endParaRPr lang="en-GB" sz="17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3528" y="2060847"/>
            <a:ext cx="2341685" cy="1638160"/>
          </a:xfrm>
        </p:spPr>
        <p:txBody>
          <a:bodyPr/>
          <a:lstStyle/>
          <a:p>
            <a:pPr algn="l"/>
            <a:r>
              <a:rPr lang="en-US" sz="1800" b="1" dirty="0" smtClean="0"/>
              <a:t>Objective:</a:t>
            </a:r>
            <a:r>
              <a:rPr lang="en-US" sz="1800" dirty="0" smtClean="0"/>
              <a:t> </a:t>
            </a:r>
          </a:p>
          <a:p>
            <a:pPr algn="l"/>
            <a:r>
              <a:rPr lang="en-US" sz="1800" dirty="0" smtClean="0"/>
              <a:t>Investigate the </a:t>
            </a:r>
            <a:r>
              <a:rPr lang="en-US" sz="1800" dirty="0"/>
              <a:t>nexus between </a:t>
            </a:r>
            <a:r>
              <a:rPr lang="en-US" sz="1800" dirty="0" smtClean="0"/>
              <a:t>Circularity and Climate change</a:t>
            </a:r>
            <a:endParaRPr lang="en-GB" sz="18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323528" y="3968881"/>
            <a:ext cx="2341685" cy="1638158"/>
          </a:xfrm>
        </p:spPr>
        <p:txBody>
          <a:bodyPr/>
          <a:lstStyle/>
          <a:p>
            <a:pPr algn="l"/>
            <a:r>
              <a:rPr lang="en-US" sz="1800" b="1" dirty="0" smtClean="0"/>
              <a:t>Timeline:</a:t>
            </a:r>
          </a:p>
          <a:p>
            <a:pPr algn="l">
              <a:spcAft>
                <a:spcPts val="600"/>
              </a:spcAft>
            </a:pPr>
            <a:r>
              <a:rPr lang="en-US" sz="1800" dirty="0" smtClean="0"/>
              <a:t>2 years </a:t>
            </a:r>
          </a:p>
          <a:p>
            <a:pPr algn="l">
              <a:spcAft>
                <a:spcPts val="600"/>
              </a:spcAft>
            </a:pPr>
            <a:r>
              <a:rPr lang="en-US" sz="1800" dirty="0" smtClean="0"/>
              <a:t>by May 2022</a:t>
            </a:r>
            <a:endParaRPr lang="en-GB" sz="18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6730670" y="2060848"/>
            <a:ext cx="2239746" cy="1638159"/>
          </a:xfrm>
        </p:spPr>
        <p:txBody>
          <a:bodyPr/>
          <a:lstStyle/>
          <a:p>
            <a:r>
              <a:rPr lang="en-US" sz="1700" b="1" dirty="0" smtClean="0"/>
              <a:t>Method:</a:t>
            </a:r>
          </a:p>
          <a:p>
            <a:r>
              <a:rPr lang="en-US" sz="1700" dirty="0"/>
              <a:t>Development of a general macro-level aggregation methodological framework </a:t>
            </a:r>
            <a:endParaRPr lang="en-GB" sz="17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r="155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t="5632" b="563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0"/>
          <a:stretch/>
        </p:blipFill>
        <p:spPr>
          <a:xfrm flipH="1">
            <a:off x="0" y="802384"/>
            <a:ext cx="9144000" cy="519728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2904387" y="3401028"/>
            <a:ext cx="5979265" cy="1381681"/>
          </a:xfrm>
        </p:spPr>
        <p:txBody>
          <a:bodyPr/>
          <a:lstStyle/>
          <a:p>
            <a:pPr marL="0"/>
            <a:r>
              <a:rPr lang="en-IE" sz="3200" dirty="0">
                <a:solidFill>
                  <a:schemeClr val="bg1"/>
                </a:solidFill>
              </a:rPr>
              <a:t>Thank you</a:t>
            </a:r>
            <a:r>
              <a:rPr lang="en-IE" sz="3200" dirty="0">
                <a:solidFill>
                  <a:schemeClr val="bg1"/>
                </a:solidFill>
              </a:rPr>
              <a:t>!</a:t>
            </a:r>
            <a:br>
              <a:rPr lang="en-IE" sz="3200" dirty="0">
                <a:solidFill>
                  <a:schemeClr val="bg1"/>
                </a:solidFill>
              </a:rPr>
            </a:br>
            <a:r>
              <a:rPr lang="en-IE" sz="3200" dirty="0">
                <a:solidFill>
                  <a:schemeClr val="bg1"/>
                </a:solidFill>
              </a:rPr>
              <a:t/>
            </a:r>
            <a:br>
              <a:rPr lang="en-IE" sz="3200" dirty="0">
                <a:solidFill>
                  <a:schemeClr val="bg1"/>
                </a:solidFill>
              </a:rPr>
            </a:br>
            <a:r>
              <a:rPr lang="en-IE" sz="3200" dirty="0">
                <a:solidFill>
                  <a:schemeClr val="bg1"/>
                </a:solidFill>
              </a:rPr>
              <a:t/>
            </a:r>
            <a:br>
              <a:rPr lang="en-IE" sz="3200" dirty="0">
                <a:solidFill>
                  <a:schemeClr val="bg1"/>
                </a:solidFill>
              </a:rPr>
            </a:br>
            <a:r>
              <a:rPr lang="en-IE" sz="1800" dirty="0">
                <a:solidFill>
                  <a:schemeClr val="bg1"/>
                </a:solidFill>
              </a:rPr>
              <a:t>https://ec.europa.eu/growth/sectors/construction_en</a:t>
            </a:r>
            <a:endParaRPr lang="en-IE" sz="1800" b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05" y="5422901"/>
            <a:ext cx="1417346" cy="3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4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2734</TotalTime>
  <Words>596</Words>
  <Application>Microsoft Office PowerPoint</Application>
  <PresentationFormat>On-screen Show (4:3)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Wingdings 3</vt:lpstr>
      <vt:lpstr>Facet</vt:lpstr>
      <vt:lpstr>Office Theme</vt:lpstr>
      <vt:lpstr>1_Office Theme</vt:lpstr>
      <vt:lpstr>2_Office Theme</vt:lpstr>
      <vt:lpstr>Default Design</vt:lpstr>
      <vt:lpstr> Markets for low-carbon products view from the European Commission</vt:lpstr>
      <vt:lpstr>PowerPoint Presentation</vt:lpstr>
      <vt:lpstr>Key drivers of industrial transformation</vt:lpstr>
      <vt:lpstr>Key steps for markets for low-carbon products</vt:lpstr>
      <vt:lpstr>PowerPoint Presentation</vt:lpstr>
      <vt:lpstr>Energy-intensive Industries’ transition to climate-neutrality </vt:lpstr>
      <vt:lpstr>Carbon Border Adjustment Mechanism (CBAM)</vt:lpstr>
      <vt:lpstr>Study on the contribution of the circular economy to EU climate policies</vt:lpstr>
      <vt:lpstr>Thank you!   https://ec.europa.eu/growth/sectors/construction_en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PAPADAKI Ilektra (GROW)</dc:creator>
  <cp:lastModifiedBy>PARENTI Alberto (GROW)</cp:lastModifiedBy>
  <cp:revision>99</cp:revision>
  <dcterms:created xsi:type="dcterms:W3CDTF">2019-10-09T12:48:03Z</dcterms:created>
  <dcterms:modified xsi:type="dcterms:W3CDTF">2020-05-14T20:20:38Z</dcterms:modified>
</cp:coreProperties>
</file>