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  <p:sldMasterId id="2147483651" r:id="rId5"/>
    <p:sldMasterId id="2147483652" r:id="rId6"/>
  </p:sldMasterIdLst>
  <p:notesMasterIdLst>
    <p:notesMasterId r:id="rId15"/>
  </p:notesMasterIdLst>
  <p:handoutMasterIdLst>
    <p:handoutMasterId r:id="rId16"/>
  </p:handoutMasterIdLst>
  <p:sldIdLst>
    <p:sldId id="256" r:id="rId7"/>
    <p:sldId id="269" r:id="rId8"/>
    <p:sldId id="275" r:id="rId9"/>
    <p:sldId id="270" r:id="rId10"/>
    <p:sldId id="281" r:id="rId11"/>
    <p:sldId id="282" r:id="rId12"/>
    <p:sldId id="271" r:id="rId13"/>
    <p:sldId id="268" r:id="rId14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5F5F5F"/>
    <a:srgbClr val="777777"/>
    <a:srgbClr val="808080"/>
    <a:srgbClr val="1960AB"/>
    <a:srgbClr val="FFFFFF"/>
    <a:srgbClr val="6C547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B6C4CC-CC3B-4AA3-A17E-6041DEDA1B3E}" v="76" dt="2020-05-06T08:32:28.4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9" autoAdjust="0"/>
    <p:restoredTop sz="92517" autoAdjust="0"/>
  </p:normalViewPr>
  <p:slideViewPr>
    <p:cSldViewPr>
      <p:cViewPr varScale="1">
        <p:scale>
          <a:sx n="118" d="100"/>
          <a:sy n="118" d="100"/>
        </p:scale>
        <p:origin x="1712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4008" y="12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496888" y="401638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>
            <a:off x="496888" y="9529763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6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410" y="9559222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914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3" rIns="99048" bIns="49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auto">
          <a:xfrm>
            <a:off x="496888" y="401638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>
            <a:off x="496888" y="9529763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5013" name="Rectangle 2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90538" y="153988"/>
            <a:ext cx="6103937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89013">
              <a:spcBef>
                <a:spcPct val="0"/>
              </a:spcBef>
              <a:defRPr sz="1200">
                <a:cs typeface="Arial" charset="0"/>
              </a:defRPr>
            </a:lvl1pPr>
          </a:lstStyle>
          <a:p>
            <a:r>
              <a:rPr lang="en-GB"/>
              <a:t>Presentation title</a:t>
            </a:r>
          </a:p>
        </p:txBody>
      </p:sp>
      <p:pic>
        <p:nvPicPr>
          <p:cNvPr id="8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8" y="9529763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26696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271463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46100" indent="-273050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00100" indent="-25241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073150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346200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Presentation title</a:t>
            </a:r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6822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1265238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204912"/>
          </a:xfrm>
        </p:spPr>
        <p:txBody>
          <a:bodyPr anchor="b"/>
          <a:lstStyle>
            <a:lvl1pPr>
              <a:lnSpc>
                <a:spcPts val="3600"/>
              </a:lnSpc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112" name="Picture 40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4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00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258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553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954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79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447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887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118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5484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205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510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5315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756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0929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0" y="1262063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de-DE"/>
          </a:p>
        </p:txBody>
      </p:sp>
      <p:sp>
        <p:nvSpPr>
          <p:cNvPr id="1597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/>
            </a:lvl1pPr>
          </a:lstStyle>
          <a:p>
            <a:endParaRPr lang="de-DE"/>
          </a:p>
        </p:txBody>
      </p:sp>
      <p:sp>
        <p:nvSpPr>
          <p:cNvPr id="159753" name="Line 9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9754" name="Line 10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59755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757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4385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79263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4960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201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5331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583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77272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78856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21298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12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9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57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60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90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678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45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519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9" name="Picture 42" descr="unfccc-letter-es-e-header"/>
          <p:cNvPicPr preferRelativeResize="0"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ftr="0" dt="0"/>
  <p:txStyles>
    <p:titleStyle>
      <a:lvl1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</a:defRPr>
      </a:lvl2pPr>
      <a:lvl3pPr marL="900113" indent="-269875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3pPr>
      <a:lvl4pPr marL="1169988" indent="-268288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4pPr>
      <a:lvl5pPr marL="14382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5pPr>
      <a:lvl6pPr marL="18954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6pPr>
      <a:lvl7pPr marL="23526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7pPr>
      <a:lvl8pPr marL="28098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8pPr>
      <a:lvl9pPr marL="32670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258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525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52589" name="Line 1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52592" name="Picture 16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ctr" rtl="0" fontAlgn="base">
        <a:lnSpc>
          <a:spcPts val="2900"/>
        </a:lnSpc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8727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8728" name="Line 8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5873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nfccc.int/process/the-paris-agreement/cooperative-implementatio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0653" y="1844824"/>
            <a:ext cx="7881937" cy="1584176"/>
          </a:xfrm>
        </p:spPr>
        <p:txBody>
          <a:bodyPr/>
          <a:lstStyle/>
          <a:p>
            <a:r>
              <a:rPr lang="en-US" dirty="0"/>
              <a:t>Choreographing the ballet: a case of too many prima ballerinas? 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ERCST call, 6 May 2020</a:t>
            </a:r>
          </a:p>
          <a:p>
            <a:r>
              <a:rPr lang="de-DE" dirty="0"/>
              <a:t>Amy Merrill Steen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1D845-D476-4A03-9B3B-76ACAAEB2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Purpose of this presentation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C53B5-FA5C-4162-921F-E46A796E1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836712"/>
            <a:ext cx="8136904" cy="5184576"/>
          </a:xfrm>
        </p:spPr>
        <p:txBody>
          <a:bodyPr/>
          <a:lstStyle/>
          <a:p>
            <a:r>
              <a:rPr lang="en-US" sz="2000" dirty="0"/>
              <a:t>Purpose</a:t>
            </a:r>
          </a:p>
          <a:p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To provide </a:t>
            </a:r>
            <a:r>
              <a:rPr lang="en-US" sz="2000" b="1" dirty="0">
                <a:solidFill>
                  <a:schemeClr val="tx2"/>
                </a:solidFill>
              </a:rPr>
              <a:t>some reflections</a:t>
            </a:r>
            <a:r>
              <a:rPr lang="en-US" sz="2000" dirty="0"/>
              <a:t> on designing the transition of CDM activities and CERs to the 6.4 mechanism.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/>
              <a:t>Caveat  </a:t>
            </a:r>
          </a:p>
          <a:p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</a:rPr>
              <a:t>Chatham House Rule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General presentation, focused on </a:t>
            </a:r>
            <a:r>
              <a:rPr lang="en-US" sz="2000" b="1" dirty="0">
                <a:solidFill>
                  <a:schemeClr val="tx2"/>
                </a:solidFill>
              </a:rPr>
              <a:t>practicalities</a:t>
            </a:r>
            <a:r>
              <a:rPr lang="en-US" sz="2000" dirty="0"/>
              <a:t> and not focused on addressing all positions/interests of Parties and groups</a:t>
            </a:r>
          </a:p>
          <a:p>
            <a:pPr marL="271462" lvl="1" indent="0">
              <a:buNone/>
            </a:pPr>
            <a:r>
              <a:rPr lang="en-US" sz="20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Presentation made on basis that Presidency texts are not agreed but what we have in them is focus for discussion today </a:t>
            </a:r>
          </a:p>
        </p:txBody>
      </p:sp>
    </p:spTree>
    <p:extLst>
      <p:ext uri="{BB962C8B-B14F-4D97-AF65-F5344CB8AC3E}">
        <p14:creationId xmlns:p14="http://schemas.microsoft.com/office/powerpoint/2010/main" val="2253347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C83E8-B465-4C92-A51C-08E85114A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450379"/>
            <a:ext cx="7869238" cy="314325"/>
          </a:xfrm>
        </p:spPr>
        <p:txBody>
          <a:bodyPr/>
          <a:lstStyle/>
          <a:p>
            <a:r>
              <a:rPr lang="en-US" sz="2400" b="1" dirty="0"/>
              <a:t>Who is the prima ballerina?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1AF5B-FD67-41EC-A8B8-9559D3250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000" y="836712"/>
            <a:ext cx="8041456" cy="5256584"/>
          </a:xfrm>
        </p:spPr>
        <p:txBody>
          <a:bodyPr/>
          <a:lstStyle/>
          <a:p>
            <a:r>
              <a:rPr lang="en-US" sz="2000" dirty="0"/>
              <a:t>Serious question – need consistent design logic for transition of CDM activities and CERs</a:t>
            </a:r>
          </a:p>
          <a:p>
            <a:r>
              <a:rPr lang="en-US" sz="2000" dirty="0"/>
              <a:t>There are bicameral and tricameral decision-making in UNFCCC but </a:t>
            </a:r>
            <a:r>
              <a:rPr lang="en-US" sz="2000" b="1" dirty="0">
                <a:solidFill>
                  <a:schemeClr val="tx2"/>
                </a:solidFill>
              </a:rPr>
              <a:t>CDM activity/CER transition is temporary period of handover and not the main focus of the 6.4 mechanism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endParaRPr lang="en-US" sz="2400" dirty="0"/>
          </a:p>
          <a:p>
            <a:r>
              <a:rPr lang="en-US" sz="2000" dirty="0"/>
              <a:t>CDM activity transition process: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Not mandatory so transition is conditional invitation (host needs to agree, eligibility) from CMA  - a “</a:t>
            </a:r>
            <a:r>
              <a:rPr lang="en-US" sz="2000" b="1" dirty="0">
                <a:solidFill>
                  <a:schemeClr val="tx2"/>
                </a:solidFill>
              </a:rPr>
              <a:t>pull</a:t>
            </a:r>
            <a:r>
              <a:rPr lang="en-US" sz="2000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CMP takes decisions to support “handover”- a {gentle} “</a:t>
            </a:r>
            <a:r>
              <a:rPr lang="en-US" sz="2000" b="1" dirty="0">
                <a:solidFill>
                  <a:schemeClr val="tx2"/>
                </a:solidFill>
              </a:rPr>
              <a:t>push</a:t>
            </a:r>
            <a:r>
              <a:rPr lang="en-US" sz="2000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6.4 supervisory body implements the “pull”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CDM Executive Board implements the “push”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DNA controls any transition – authority over the CDM and 6.4 in its own country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CER transition process: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As above but with actions needed from ITL and CDM registry and, possibly, 6.4 registry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15314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966A7-5107-4EB4-814A-BC1F63FF4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09563"/>
            <a:ext cx="8136904" cy="527147"/>
          </a:xfrm>
        </p:spPr>
        <p:txBody>
          <a:bodyPr/>
          <a:lstStyle/>
          <a:p>
            <a:r>
              <a:rPr lang="en-US" sz="2400" b="1" dirty="0"/>
              <a:t>The level of decision-making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43AD4625-1CD2-4DA8-B284-AC3860AC7E40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345596048"/>
                  </p:ext>
                </p:extLst>
              </p:nvPr>
            </p:nvGraphicFramePr>
            <p:xfrm>
              <a:off x="611560" y="2204864"/>
              <a:ext cx="7848873" cy="3759311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36775">
                      <a:extLst>
                        <a:ext uri="{9D8B030D-6E8A-4147-A177-3AD203B41FA5}">
                          <a16:colId xmlns:a16="http://schemas.microsoft.com/office/drawing/2014/main" val="796085193"/>
                        </a:ext>
                      </a:extLst>
                    </a:gridCol>
                    <a:gridCol w="1452742">
                      <a:extLst>
                        <a:ext uri="{9D8B030D-6E8A-4147-A177-3AD203B41FA5}">
                          <a16:colId xmlns:a16="http://schemas.microsoft.com/office/drawing/2014/main" val="2552376015"/>
                        </a:ext>
                      </a:extLst>
                    </a:gridCol>
                    <a:gridCol w="1452742">
                      <a:extLst>
                        <a:ext uri="{9D8B030D-6E8A-4147-A177-3AD203B41FA5}">
                          <a16:colId xmlns:a16="http://schemas.microsoft.com/office/drawing/2014/main" val="3110267446"/>
                        </a:ext>
                      </a:extLst>
                    </a:gridCol>
                    <a:gridCol w="1452742">
                      <a:extLst>
                        <a:ext uri="{9D8B030D-6E8A-4147-A177-3AD203B41FA5}">
                          <a16:colId xmlns:a16="http://schemas.microsoft.com/office/drawing/2014/main" val="3974100895"/>
                        </a:ext>
                      </a:extLst>
                    </a:gridCol>
                    <a:gridCol w="1453872">
                      <a:extLst>
                        <a:ext uri="{9D8B030D-6E8A-4147-A177-3AD203B41FA5}">
                          <a16:colId xmlns:a16="http://schemas.microsoft.com/office/drawing/2014/main" val="4194665914"/>
                        </a:ext>
                      </a:extLst>
                    </a:gridCol>
                  </a:tblGrid>
                  <a:tr h="51023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CMP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CDM EB 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CMA 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6.4SB 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7038197"/>
                      </a:ext>
                    </a:extLst>
                  </a:tr>
                  <a:tr h="68031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Ensuring a coherent transition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√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X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√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X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33835233"/>
                      </a:ext>
                    </a:extLst>
                  </a:tr>
                  <a:tr h="68593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Parties having control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√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X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√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X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41543601"/>
                      </a:ext>
                    </a:extLst>
                  </a:tr>
                  <a:tr h="68593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Meeting often to implement transition 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X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√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X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√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53230984"/>
                      </a:ext>
                    </a:extLst>
                  </a:tr>
                  <a:tr h="68593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Working through the technical detail 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X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√</m:t>
                                </m:r>
                              </m:oMath>
                            </m:oMathPara>
                          </a14:m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X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√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93330733"/>
                      </a:ext>
                    </a:extLst>
                  </a:tr>
                  <a:tr h="51096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Small group work (panels)  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X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√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X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√</m:t>
                                </m:r>
                              </m:oMath>
                            </m:oMathPara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80077835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43AD4625-1CD2-4DA8-B284-AC3860AC7E40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345596048"/>
                  </p:ext>
                </p:extLst>
              </p:nvPr>
            </p:nvGraphicFramePr>
            <p:xfrm>
              <a:off x="611560" y="2204864"/>
              <a:ext cx="7848873" cy="3759311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36775">
                      <a:extLst>
                        <a:ext uri="{9D8B030D-6E8A-4147-A177-3AD203B41FA5}">
                          <a16:colId xmlns:a16="http://schemas.microsoft.com/office/drawing/2014/main" val="796085193"/>
                        </a:ext>
                      </a:extLst>
                    </a:gridCol>
                    <a:gridCol w="1452742">
                      <a:extLst>
                        <a:ext uri="{9D8B030D-6E8A-4147-A177-3AD203B41FA5}">
                          <a16:colId xmlns:a16="http://schemas.microsoft.com/office/drawing/2014/main" val="2552376015"/>
                        </a:ext>
                      </a:extLst>
                    </a:gridCol>
                    <a:gridCol w="1452742">
                      <a:extLst>
                        <a:ext uri="{9D8B030D-6E8A-4147-A177-3AD203B41FA5}">
                          <a16:colId xmlns:a16="http://schemas.microsoft.com/office/drawing/2014/main" val="3110267446"/>
                        </a:ext>
                      </a:extLst>
                    </a:gridCol>
                    <a:gridCol w="1452742">
                      <a:extLst>
                        <a:ext uri="{9D8B030D-6E8A-4147-A177-3AD203B41FA5}">
                          <a16:colId xmlns:a16="http://schemas.microsoft.com/office/drawing/2014/main" val="3974100895"/>
                        </a:ext>
                      </a:extLst>
                    </a:gridCol>
                    <a:gridCol w="1453872">
                      <a:extLst>
                        <a:ext uri="{9D8B030D-6E8A-4147-A177-3AD203B41FA5}">
                          <a16:colId xmlns:a16="http://schemas.microsoft.com/office/drawing/2014/main" val="4194665914"/>
                        </a:ext>
                      </a:extLst>
                    </a:gridCol>
                  </a:tblGrid>
                  <a:tr h="51023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CMP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CDM EB 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CMA 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6.4SB 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7038197"/>
                      </a:ext>
                    </a:extLst>
                  </a:tr>
                  <a:tr h="68031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Ensuring a coherent transition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0167" t="-83036" r="-300000" b="-3946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X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41176" t="-83036" r="-101261" b="-3946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X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33835233"/>
                      </a:ext>
                    </a:extLst>
                  </a:tr>
                  <a:tr h="68593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Parties having control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0167" t="-183036" r="-300000" b="-2946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X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41176" t="-183036" r="-101261" b="-2946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X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741543601"/>
                      </a:ext>
                    </a:extLst>
                  </a:tr>
                  <a:tr h="68593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Meeting often to implement transition 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X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1176" t="-280531" r="-201261" b="-1920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X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39331" t="-280531" r="-837" b="-1920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53230984"/>
                      </a:ext>
                    </a:extLst>
                  </a:tr>
                  <a:tr h="68593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Working through the technical detail 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X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1176" t="-380531" r="-201261" b="-920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X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39331" t="-380531" r="-837" b="-920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93330733"/>
                      </a:ext>
                    </a:extLst>
                  </a:tr>
                  <a:tr h="51096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Small group work (panels)  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X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1176" t="-646429" r="-201261" b="-238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X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39331" t="-646429" r="-837" b="-238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0077835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A2015C6B-F205-4796-AC8C-40D7C075130B}"/>
              </a:ext>
            </a:extLst>
          </p:cNvPr>
          <p:cNvSpPr txBox="1"/>
          <p:nvPr/>
        </p:nvSpPr>
        <p:spPr>
          <a:xfrm>
            <a:off x="251520" y="893256"/>
            <a:ext cx="83529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lvl="1" indent="-357188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To get the transition done, Parties (in CMP or CMA) will need to be willing to take clear decisions and then trust the CDM EB/6.4 Supervisory Body to implement them. That trust was still missing in Madrid with still a lot of matters returned to the SBSTA. </a:t>
            </a:r>
          </a:p>
          <a:p>
            <a:pPr marL="271462" lvl="1">
              <a:lnSpc>
                <a:spcPts val="2400"/>
              </a:lnSpc>
              <a:spcBef>
                <a:spcPct val="0"/>
              </a:spcBef>
              <a:buClr>
                <a:schemeClr val="tx1"/>
              </a:buClr>
            </a:pP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4081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C0E63-B89B-4D5F-86A9-70543E7F4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404664"/>
            <a:ext cx="7869238" cy="314325"/>
          </a:xfrm>
        </p:spPr>
        <p:txBody>
          <a:bodyPr/>
          <a:lstStyle/>
          <a:p>
            <a:r>
              <a:rPr lang="en-US" sz="2400" b="1" dirty="0"/>
              <a:t>What might happen at the [next] CMP/CMA?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E649044-686A-41DF-A0E5-B89164BB9C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5000" y="908720"/>
            <a:ext cx="7869238" cy="468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937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826B7-DC94-416D-A07F-D6105B6D7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548680"/>
            <a:ext cx="7892678" cy="75208"/>
          </a:xfrm>
        </p:spPr>
        <p:txBody>
          <a:bodyPr/>
          <a:lstStyle/>
          <a:p>
            <a:r>
              <a:rPr lang="en-US" sz="2400" b="1" dirty="0"/>
              <a:t>What might be the process at the activity level?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A8BD51-EF1B-4FCC-9CD1-59CFA46E5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522" y="1052736"/>
            <a:ext cx="7708955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600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C8BA9-117E-4FE4-9B1A-2E85BDF1B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021" y="419374"/>
            <a:ext cx="7869238" cy="363240"/>
          </a:xfrm>
        </p:spPr>
        <p:txBody>
          <a:bodyPr/>
          <a:lstStyle/>
          <a:p>
            <a:r>
              <a:rPr lang="en-US" sz="2400" b="1" dirty="0"/>
              <a:t>Summary reflections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60B37-06FA-4929-AEB9-4E155F038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021" y="782614"/>
            <a:ext cx="7867650" cy="5397399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Go lightly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Create “</a:t>
            </a:r>
            <a:r>
              <a:rPr lang="en-US" sz="2400" b="1" dirty="0">
                <a:solidFill>
                  <a:schemeClr val="tx2"/>
                </a:solidFill>
              </a:rPr>
              <a:t>positive consequentials</a:t>
            </a:r>
            <a:r>
              <a:rPr lang="en-US" sz="2400" dirty="0"/>
              <a:t>” (if A happens in 6.4, B is deemed to occur in CDM (or vice versa))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Avoid double governance </a:t>
            </a:r>
            <a:r>
              <a:rPr lang="en-US" sz="2400" dirty="0"/>
              <a:t>(do not do it in two bodies when it can be done in just one)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Only regulate the essentials</a:t>
            </a:r>
            <a:r>
              <a:rPr lang="en-US" sz="2400" dirty="0"/>
              <a:t>, leave space for efficiency to be found at administrative level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Minimize burden </a:t>
            </a:r>
            <a:r>
              <a:rPr lang="en-US" sz="2400" dirty="0"/>
              <a:t>on Parties, secretariat, bodies AND stakeholders in the CDM activities that transition</a:t>
            </a:r>
          </a:p>
          <a:p>
            <a:pPr marL="0" indent="0">
              <a:buNone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When the decision on what to transition has been made, then</a:t>
            </a:r>
            <a:r>
              <a:rPr lang="en-US" sz="2400" b="1" dirty="0">
                <a:solidFill>
                  <a:schemeClr val="tx2"/>
                </a:solidFill>
              </a:rPr>
              <a:t> focus on the needs of the collective clients</a:t>
            </a:r>
            <a:r>
              <a:rPr lang="en-US" sz="2400" dirty="0"/>
              <a:t>: the project participants that have eligible CDM activities – make it easy for them.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>
              <a:buNone/>
            </a:pPr>
            <a:endParaRPr lang="en-US" sz="24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13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2205038"/>
            <a:ext cx="8784977" cy="1439862"/>
          </a:xfrm>
        </p:spPr>
        <p:txBody>
          <a:bodyPr/>
          <a:lstStyle/>
          <a:p>
            <a:r>
              <a:rPr lang="de-DE" sz="2000" dirty="0"/>
              <a:t>       The cooperative implementation webpage:</a:t>
            </a:r>
            <a:br>
              <a:rPr lang="de-DE" sz="2000" dirty="0"/>
            </a:br>
            <a:r>
              <a:rPr lang="de-DE" sz="2000" dirty="0">
                <a:hlinkClick r:id="rId3"/>
              </a:rPr>
              <a:t>https://unfccc.int/process/the-paris-agreement/cooperative-implementation</a:t>
            </a:r>
            <a:br>
              <a:rPr lang="de-DE" sz="2000" dirty="0"/>
            </a:br>
            <a:endParaRPr lang="de-DE" sz="2000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5775330"/>
      </p:ext>
    </p:extLst>
  </p:cSld>
  <p:clrMapOvr>
    <a:masterClrMapping/>
  </p:clrMapOvr>
</p:sld>
</file>

<file path=ppt/theme/theme1.xml><?xml version="1.0" encoding="utf-8"?>
<a:theme xmlns:a="http://schemas.openxmlformats.org/drawingml/2006/main" name=" UNFCCC PowerPoint">
  <a:themeElements>
    <a:clrScheme name="blank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NFCCC quote">
  <a:themeElements>
    <a:clrScheme name="UNFCCC quot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 quo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 quot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7FB7D729065347B070178D832B8AFD" ma:contentTypeVersion="13" ma:contentTypeDescription="Create a new document." ma:contentTypeScope="" ma:versionID="a943b35ba305cdc4b5a0cd6513411ed7">
  <xsd:schema xmlns:xsd="http://www.w3.org/2001/XMLSchema" xmlns:xs="http://www.w3.org/2001/XMLSchema" xmlns:p="http://schemas.microsoft.com/office/2006/metadata/properties" xmlns:ns3="d51b9139-623a-4f88-aa00-837ed8ae6948" xmlns:ns4="b02ce08a-42f1-4a25-9214-d58ae9d2239a" targetNamespace="http://schemas.microsoft.com/office/2006/metadata/properties" ma:root="true" ma:fieldsID="30d93456cf150b995439d519055a8a60" ns3:_="" ns4:_="">
    <xsd:import namespace="d51b9139-623a-4f88-aa00-837ed8ae6948"/>
    <xsd:import namespace="b02ce08a-42f1-4a25-9214-d58ae9d2239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1b9139-623a-4f88-aa00-837ed8ae694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2ce08a-42f1-4a25-9214-d58ae9d223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7CCB6D-3F00-4EBA-845A-5E3005824F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C4F8F3-0B0C-402B-A9A4-FD2950439847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b02ce08a-42f1-4a25-9214-d58ae9d2239a"/>
    <ds:schemaRef ds:uri="http://schemas.openxmlformats.org/package/2006/metadata/core-properties"/>
    <ds:schemaRef ds:uri="d51b9139-623a-4f88-aa00-837ed8ae694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7E1DE18-3B77-4135-94CE-33D2376802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1b9139-623a-4f88-aa00-837ed8ae6948"/>
    <ds:schemaRef ds:uri="b02ce08a-42f1-4a25-9214-d58ae9d223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499</Words>
  <Application>Microsoft Macintosh PowerPoint</Application>
  <PresentationFormat>On-screen Show (4:3)</PresentationFormat>
  <Paragraphs>77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 Math</vt:lpstr>
      <vt:lpstr> UNFCCC PowerPoint</vt:lpstr>
      <vt:lpstr>UNFCCC quote</vt:lpstr>
      <vt:lpstr>UNFCCC_Master 70pt title</vt:lpstr>
      <vt:lpstr>Choreographing the ballet: a case of too many prima ballerinas? </vt:lpstr>
      <vt:lpstr>Purpose of this presentation </vt:lpstr>
      <vt:lpstr>Who is the prima ballerina? </vt:lpstr>
      <vt:lpstr>The level of decision-making</vt:lpstr>
      <vt:lpstr>What might happen at the [next] CMP/CMA? </vt:lpstr>
      <vt:lpstr>What might be the process at the activity level? </vt:lpstr>
      <vt:lpstr>Summary reflections</vt:lpstr>
      <vt:lpstr>       The cooperative implementation webpage: https://unfccc.int/process/the-paris-agreement/cooperative-implementation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2020-02-19T09:51:33Z</dcterms:created>
  <dcterms:modified xsi:type="dcterms:W3CDTF">2020-05-06T08:39:58Z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0x010100ED7FB7D729065347B070178D832B8AFD</vt:lpwstr>
  </property>
</Properties>
</file>