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1011" r:id="rId2"/>
    <p:sldId id="659" r:id="rId3"/>
    <p:sldId id="661" r:id="rId4"/>
    <p:sldId id="970" r:id="rId5"/>
    <p:sldId id="900" r:id="rId6"/>
    <p:sldId id="997" r:id="rId7"/>
    <p:sldId id="972" r:id="rId8"/>
    <p:sldId id="973" r:id="rId9"/>
    <p:sldId id="974" r:id="rId10"/>
    <p:sldId id="998" r:id="rId11"/>
    <p:sldId id="976" r:id="rId12"/>
    <p:sldId id="977" r:id="rId13"/>
    <p:sldId id="999" r:id="rId14"/>
    <p:sldId id="804" r:id="rId15"/>
    <p:sldId id="978" r:id="rId16"/>
    <p:sldId id="1000" r:id="rId17"/>
    <p:sldId id="1009" r:id="rId18"/>
    <p:sldId id="822" r:id="rId19"/>
    <p:sldId id="823" r:id="rId20"/>
    <p:sldId id="819" r:id="rId21"/>
    <p:sldId id="1001" r:id="rId22"/>
    <p:sldId id="984" r:id="rId23"/>
    <p:sldId id="985" r:id="rId24"/>
    <p:sldId id="928" r:id="rId25"/>
    <p:sldId id="838" r:id="rId26"/>
    <p:sldId id="847" r:id="rId27"/>
    <p:sldId id="987" r:id="rId28"/>
    <p:sldId id="1002" r:id="rId29"/>
    <p:sldId id="989" r:id="rId30"/>
    <p:sldId id="990" r:id="rId31"/>
    <p:sldId id="991" r:id="rId32"/>
    <p:sldId id="992" r:id="rId33"/>
    <p:sldId id="1004" r:id="rId34"/>
    <p:sldId id="1003" r:id="rId35"/>
    <p:sldId id="1005" r:id="rId36"/>
    <p:sldId id="1010" r:id="rId37"/>
    <p:sldId id="995" r:id="rId38"/>
    <p:sldId id="996" r:id="rId39"/>
    <p:sldId id="101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F45"/>
    <a:srgbClr val="C89F5D"/>
    <a:srgbClr val="D2B087"/>
    <a:srgbClr val="D4CF80"/>
    <a:srgbClr val="D2CB6C"/>
    <a:srgbClr val="B2A089"/>
    <a:srgbClr val="ED3832"/>
    <a:srgbClr val="92D050"/>
    <a:srgbClr val="9CBFBD"/>
    <a:srgbClr val="F9C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77"/>
    <p:restoredTop sz="95853"/>
  </p:normalViewPr>
  <p:slideViewPr>
    <p:cSldViewPr snapToGrid="0" snapToObjects="1">
      <p:cViewPr>
        <p:scale>
          <a:sx n="79" d="100"/>
          <a:sy n="79" d="100"/>
        </p:scale>
        <p:origin x="14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0.01</c:v>
                </c:pt>
                <c:pt idx="1">
                  <c:v>0.13</c:v>
                </c:pt>
                <c:pt idx="2">
                  <c:v>0.29</c:v>
                </c:pt>
                <c:pt idx="3">
                  <c:v>0.38</c:v>
                </c:pt>
                <c:pt idx="4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0.06</c:v>
                </c:pt>
                <c:pt idx="1">
                  <c:v>0.18</c:v>
                </c:pt>
                <c:pt idx="2">
                  <c:v>0.15</c:v>
                </c:pt>
                <c:pt idx="3">
                  <c:v>0.42</c:v>
                </c:pt>
                <c:pt idx="4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0.0241</c:v>
                </c:pt>
                <c:pt idx="1">
                  <c:v>0.2771</c:v>
                </c:pt>
                <c:pt idx="2">
                  <c:v>0.0843</c:v>
                </c:pt>
                <c:pt idx="3">
                  <c:v>0.3976</c:v>
                </c:pt>
                <c:pt idx="4">
                  <c:v>0.2169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983008"/>
        <c:axId val="66194896"/>
      </c:barChart>
      <c:catAx>
        <c:axId val="669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94896"/>
        <c:crosses val="autoZero"/>
        <c:auto val="1"/>
        <c:lblAlgn val="ctr"/>
        <c:lblOffset val="100"/>
        <c:noMultiLvlLbl val="0"/>
      </c:catAx>
      <c:valAx>
        <c:axId val="66194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698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2CED-1779-1E4B-8F6D-AC9992610A04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E6621-63D9-2840-B836-5F6B30B5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7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E38BF-CE0A-DD4A-B667-B83BE2D15F2F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29B51-8A7D-9D42-8DEE-06266A0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5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4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93543-5868-C348-89B3-DD31622A4A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21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9851A0-D0ED-0D48-80B7-903BB880BC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66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93543-5868-C348-89B3-DD31622A4A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1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851A0-D0ED-0D48-80B7-903BB880BCC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35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851A0-D0ED-0D48-80B7-903BB880BCC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8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6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82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91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8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851A0-D0ED-0D48-80B7-903BB880BC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5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851A0-D0ED-0D48-80B7-903BB880BC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851A0-D0ED-0D48-80B7-903BB880BC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23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46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5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Do we keep both 4 and 5? New question?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9B51-8A7D-9D42-8DEE-06266A04E2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5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14/03/18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ERCST/ICTSD, Wegener Centre, </a:t>
            </a:r>
            <a:r>
              <a:rPr lang="en-US" dirty="0" err="1"/>
              <a:t>Nomisma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, I4CE &amp; </a:t>
            </a:r>
            <a:r>
              <a:rPr lang="en-US" dirty="0" err="1"/>
              <a:t>Ecoact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411" y="64697"/>
            <a:ext cx="1514557" cy="824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1734" y="74078"/>
            <a:ext cx="1634241" cy="755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3827" y="66483"/>
            <a:ext cx="2264584" cy="763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321" y="1"/>
            <a:ext cx="1496515" cy="8300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46733" y="64696"/>
            <a:ext cx="1126067" cy="844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47" y="59422"/>
            <a:ext cx="1133099" cy="8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5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332166" y="374759"/>
            <a:ext cx="723804" cy="487680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dirty="0"/>
              <a:t>14/03/18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441118" y="2989611"/>
            <a:ext cx="4505900" cy="487680"/>
          </a:xfrm>
        </p:spPr>
        <p:txBody>
          <a:bodyPr/>
          <a:lstStyle>
            <a:lvl1pPr algn="ctr">
              <a:defRPr sz="1300"/>
            </a:lvl1pPr>
          </a:lstStyle>
          <a:p>
            <a:r>
              <a:rPr lang="en-US" dirty="0"/>
              <a:t>ERCST/ICTSD, Wegener Centre, ICIS, I4CE &amp; </a:t>
            </a:r>
            <a:r>
              <a:rPr lang="en-US" dirty="0" err="1"/>
              <a:t>Ecoact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333" y="1120992"/>
            <a:ext cx="10039267" cy="296646"/>
          </a:xfrm>
        </p:spPr>
        <p:txBody>
          <a:bodyPr rIns="0">
            <a:noAutofit/>
          </a:bodyPr>
          <a:lstStyle>
            <a:lvl1pPr marL="11430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State of the EU ETS </a:t>
            </a:r>
            <a:r>
              <a:rPr lang="mr-IN" dirty="0"/>
              <a:t>–</a:t>
            </a:r>
            <a:r>
              <a:rPr lang="en-US" dirty="0"/>
              <a:t> Outline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800600"/>
          </a:xfrm>
        </p:spPr>
        <p:txBody>
          <a:bodyPr/>
          <a:lstStyle>
            <a:lvl1pPr>
              <a:defRPr sz="2600"/>
            </a:lvl1pPr>
            <a:lvl2pPr marL="868680" indent="-457200">
              <a:buFont typeface="+mj-lt"/>
              <a:buAutoNum type="arabicPeriod"/>
              <a:defRPr sz="2200"/>
            </a:lvl2pPr>
            <a:lvl3pPr marL="1120140" indent="-342900">
              <a:buFont typeface="+mj-lt"/>
              <a:buAutoNum type="romanLcPeriod"/>
              <a:defRPr sz="1900"/>
            </a:lvl3pPr>
            <a:lvl4pPr marL="1394460" indent="-342900">
              <a:buFont typeface="Arial" charset="0"/>
              <a:buChar char="•"/>
              <a:defRPr sz="1600"/>
            </a:lvl4pPr>
            <a:lvl5pPr marL="1668780" indent="-342900">
              <a:buFont typeface="+mj-lt"/>
              <a:buAutoNum type="arabicPeriod"/>
              <a:defRPr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 </a:t>
            </a:r>
          </a:p>
          <a:p>
            <a:pPr lvl="3"/>
            <a:r>
              <a:rPr lang="nl-BE" dirty="0"/>
              <a:t>Fourth Level 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614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33E5-CA32-406E-AA0F-ADA71C66672A}" type="datetimeFigureOut">
              <a:rPr lang="fr-FR" smtClean="0"/>
              <a:pPr/>
              <a:t>01/05/2020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E7B2-4C2D-4DDC-BA4C-9EF7261A4BC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04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I4CE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UTT - C. Vailles - 12/12/2017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8FDA-B3AD-49BA-B46F-1311B2745F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502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41118" y="2989611"/>
            <a:ext cx="4505900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ERCST/ICTSD, Wegener Centre, </a:t>
            </a:r>
            <a:r>
              <a:rPr lang="en-US" dirty="0" err="1"/>
              <a:t>Nomisma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, I4CE &amp; </a:t>
            </a:r>
            <a:r>
              <a:rPr lang="en-US" dirty="0" err="1"/>
              <a:t>Ecoact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1332167" y="374759"/>
            <a:ext cx="723803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14/03/18</a:t>
            </a:r>
          </a:p>
        </p:txBody>
      </p:sp>
    </p:spTree>
    <p:extLst>
      <p:ext uri="{BB962C8B-B14F-4D97-AF65-F5344CB8AC3E}">
        <p14:creationId xmlns:p14="http://schemas.microsoft.com/office/powerpoint/2010/main" val="288502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6" Type="http://schemas.openxmlformats.org/officeDocument/2006/relationships/image" Target="../media/image11.jp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6" Type="http://schemas.openxmlformats.org/officeDocument/2006/relationships/image" Target="../media/image11.jp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482705-CC33-6347-B069-18E6AEDA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FEBEA2B-A283-4F4D-804B-B633020F52BF}"/>
              </a:ext>
            </a:extLst>
          </p:cNvPr>
          <p:cNvSpPr txBox="1">
            <a:spLocks/>
          </p:cNvSpPr>
          <p:nvPr/>
        </p:nvSpPr>
        <p:spPr>
          <a:xfrm>
            <a:off x="486138" y="1905001"/>
            <a:ext cx="6007260" cy="2593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/>
              <a:t>2020 State of the EU ETS </a:t>
            </a:r>
            <a:r>
              <a:rPr lang="en-US" sz="5600" dirty="0" smtClean="0"/>
              <a:t>Report</a:t>
            </a:r>
            <a:endParaRPr lang="en-US" sz="56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4F0D274-F7E2-334E-8561-57E2C8B9004C}"/>
              </a:ext>
            </a:extLst>
          </p:cNvPr>
          <p:cNvSpPr/>
          <p:nvPr/>
        </p:nvSpPr>
        <p:spPr>
          <a:xfrm>
            <a:off x="591583" y="4237366"/>
            <a:ext cx="405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A9A57C"/>
              </a:buClr>
            </a:pPr>
            <a:r>
              <a:rPr lang="en-US" sz="2800" b="1" dirty="0">
                <a:solidFill>
                  <a:srgbClr val="2F2B20">
                    <a:tint val="75000"/>
                  </a:srgbClr>
                </a:solidFill>
              </a:rPr>
              <a:t>April 28 </a:t>
            </a:r>
            <a:r>
              <a:rPr lang="mr-IN" sz="2800" b="1" dirty="0">
                <a:solidFill>
                  <a:srgbClr val="2F2B20">
                    <a:tint val="75000"/>
                  </a:srgbClr>
                </a:solidFill>
              </a:rPr>
              <a:t>–</a:t>
            </a:r>
            <a:r>
              <a:rPr lang="en-US" sz="2800" b="1" dirty="0">
                <a:solidFill>
                  <a:srgbClr val="2F2B20">
                    <a:tint val="75000"/>
                  </a:srgbClr>
                </a:solidFill>
              </a:rPr>
              <a:t> Launch webinar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F9978AC-7B37-0241-8F86-50A4BE0840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3" y="382696"/>
            <a:ext cx="2016000" cy="129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653A69-9A1E-2741-88E2-0C993BF412B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77" y="346696"/>
            <a:ext cx="2291600" cy="13320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94" y="681766"/>
            <a:ext cx="3109497" cy="526404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3E017C73-73E3-41C1-8FCB-4AE7F0923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004" y="454714"/>
            <a:ext cx="2703719" cy="1101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95" y="1751503"/>
            <a:ext cx="4386805" cy="57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EU ETS 2020</a:t>
            </a:r>
            <a:r>
              <a:rPr lang="mr-IN" dirty="0"/>
              <a:t>–</a:t>
            </a:r>
            <a:r>
              <a:rPr lang="en-US" dirty="0"/>
              <a:t>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>
                <a:latin typeface="Calibri"/>
              </a:rPr>
              <a:pPr/>
              <a:t>10</a:t>
            </a:fld>
            <a:endParaRPr lang="en-US" dirty="0">
              <a:latin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42294"/>
            <a:ext cx="10160000" cy="4800600"/>
          </a:xfrm>
        </p:spPr>
        <p:txBody>
          <a:bodyPr>
            <a:normAutofit fontScale="92500" lnSpcReduction="20000"/>
          </a:bodyPr>
          <a:lstStyle/>
          <a:p>
            <a:endParaRPr lang="en-US" sz="2200" dirty="0"/>
          </a:p>
          <a:p>
            <a:r>
              <a:rPr lang="en-US" sz="2800" b="1" dirty="0"/>
              <a:t>Chapters</a:t>
            </a:r>
          </a:p>
          <a:p>
            <a:endParaRPr lang="en-US" sz="8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Background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An EU ETS “fit for purpose”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Impact of COVID-19 on the EU ETS</a:t>
            </a:r>
          </a:p>
          <a:p>
            <a:pPr lvl="1"/>
            <a:r>
              <a:rPr lang="en-GB" sz="2600" b="1" dirty="0"/>
              <a:t>Changes in regulatory environment </a:t>
            </a:r>
          </a:p>
          <a:p>
            <a:pPr lvl="1"/>
            <a:r>
              <a:rPr lang="en-GB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Sentiment Market Survey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Environmental delivery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Economic delivery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Market functioning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The European Green deal 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Issues to monitor in the future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the regulatory 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57350"/>
            <a:ext cx="10160000" cy="4886325"/>
          </a:xfrm>
        </p:spPr>
        <p:txBody>
          <a:bodyPr>
            <a:normAutofit lnSpcReduction="100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GB" b="1" dirty="0"/>
              <a:t>Europe became more ambitious:</a:t>
            </a:r>
            <a:endParaRPr lang="en-GB" dirty="0"/>
          </a:p>
          <a:p>
            <a:pPr marL="1154430" lvl="1" indent="-514350">
              <a:buFont typeface="Arial" charset="0"/>
              <a:buChar char="•"/>
            </a:pPr>
            <a:r>
              <a:rPr lang="en-GB" dirty="0"/>
              <a:t>’Green movement” in 2019</a:t>
            </a:r>
          </a:p>
          <a:p>
            <a:pPr marL="1154430" lvl="1" indent="-514350">
              <a:buFont typeface="Arial" charset="0"/>
              <a:buChar char="•"/>
            </a:pPr>
            <a:r>
              <a:rPr lang="en-GB" dirty="0"/>
              <a:t>European Elections: number of green leaning MEPs increased;</a:t>
            </a:r>
          </a:p>
          <a:p>
            <a:pPr marL="1154430" lvl="1" indent="-514350">
              <a:buFont typeface="Arial" charset="0"/>
              <a:buChar char="•"/>
            </a:pPr>
            <a:r>
              <a:rPr lang="en-GB" dirty="0"/>
              <a:t>European Commission: European Green Deal</a:t>
            </a:r>
          </a:p>
          <a:p>
            <a:pPr marL="1154430" lvl="1" indent="-514350">
              <a:buFont typeface="Arial" charset="0"/>
              <a:buChar char="•"/>
            </a:pPr>
            <a:r>
              <a:rPr lang="en-GB" dirty="0"/>
              <a:t>European Council: Endorsed Climate Neutrality goal </a:t>
            </a:r>
          </a:p>
          <a:p>
            <a:pPr marL="1154430" lvl="1" indent="-514350">
              <a:buFont typeface="Arial" charset="0"/>
              <a:buChar char="•"/>
            </a:pPr>
            <a:endParaRPr lang="en-GB" dirty="0"/>
          </a:p>
          <a:p>
            <a:pPr marL="628650" indent="-514350">
              <a:buFont typeface="+mj-lt"/>
              <a:buAutoNum type="arabicPeriod"/>
            </a:pPr>
            <a:r>
              <a:rPr lang="en-GB" b="1" dirty="0"/>
              <a:t>We did not see the same level of ambition internationally</a:t>
            </a:r>
            <a:r>
              <a:rPr lang="en-GB" dirty="0"/>
              <a:t>:</a:t>
            </a:r>
          </a:p>
          <a:p>
            <a:pPr marL="1154430" lvl="1" indent="-514350">
              <a:buFont typeface="Arial" charset="0"/>
              <a:buChar char="•"/>
            </a:pPr>
            <a:r>
              <a:rPr lang="en-GB" dirty="0"/>
              <a:t>The SG Climate Summit urged countries to enhance their NDCs, but no (large) countries have done this so far. </a:t>
            </a:r>
          </a:p>
          <a:p>
            <a:pPr marL="1154430" lvl="1" indent="-514350">
              <a:buFont typeface="Arial" charset="0"/>
              <a:buChar char="•"/>
            </a:pPr>
            <a:r>
              <a:rPr lang="en-GB" dirty="0"/>
              <a:t>COP 25 also did not deliver on Ambition, which was expected by some, nor did negotiators agree on a rulebook for Article 6 (the ‘markets’ article)</a:t>
            </a:r>
          </a:p>
          <a:p>
            <a:pPr marL="1154430" lvl="1" indent="-514350">
              <a:buFont typeface="Arial" charset="0"/>
              <a:buChar char="•"/>
            </a:pPr>
            <a:r>
              <a:rPr lang="en-GB" dirty="0"/>
              <a:t>After the ICAO decision in March 2020, the EU will assess the ambition of CORSIA to review or not the EU ETS coverage of the aviation sector.</a:t>
            </a:r>
          </a:p>
          <a:p>
            <a:pPr marL="1154430" lvl="1" indent="-514350">
              <a:buFont typeface="Arial" charset="0"/>
              <a:buChar char="•"/>
            </a:pPr>
            <a:endParaRPr lang="en-GB" dirty="0"/>
          </a:p>
          <a:p>
            <a:pPr marL="6286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730333" y="1120992"/>
            <a:ext cx="10039267" cy="296646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the regulatory 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57349"/>
            <a:ext cx="10160000" cy="5200651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 startAt="3"/>
            </a:pPr>
            <a:r>
              <a:rPr lang="en-GB" b="1" dirty="0"/>
              <a:t>Brexit </a:t>
            </a:r>
            <a:r>
              <a:rPr lang="mr-IN" b="1" dirty="0"/>
              <a:t>–</a:t>
            </a:r>
            <a:r>
              <a:rPr lang="en-GB" b="1" dirty="0"/>
              <a:t> post-2020 </a:t>
            </a:r>
            <a:r>
              <a:rPr lang="en-GB" b="1" u="sng" dirty="0"/>
              <a:t>uncertainties</a:t>
            </a:r>
            <a:r>
              <a:rPr lang="en-GB" b="1" dirty="0"/>
              <a:t> remain </a:t>
            </a:r>
            <a:endParaRPr lang="en-GB" dirty="0"/>
          </a:p>
          <a:p>
            <a:pPr marL="1154430" lvl="1" indent="-514350">
              <a:buFont typeface="Arial" charset="0"/>
              <a:buChar char="•"/>
            </a:pPr>
            <a:r>
              <a:rPr lang="en-GB" b="1" i="1" dirty="0"/>
              <a:t>2019</a:t>
            </a:r>
            <a:r>
              <a:rPr lang="en-GB" dirty="0"/>
              <a:t>: Contingency plan - Free allocation and auctioning of EUAs by the UK   </a:t>
            </a:r>
            <a:br>
              <a:rPr lang="en-GB" dirty="0"/>
            </a:br>
            <a:r>
              <a:rPr lang="en-GB" dirty="0"/>
              <a:t>           was suspended </a:t>
            </a:r>
          </a:p>
          <a:p>
            <a:pPr marL="1154430" lvl="1" indent="-514350">
              <a:buFont typeface="Arial" charset="0"/>
              <a:buChar char="•"/>
            </a:pPr>
            <a:r>
              <a:rPr lang="en-GB" b="1" i="1" dirty="0"/>
              <a:t>2020</a:t>
            </a:r>
            <a:r>
              <a:rPr lang="en-GB" dirty="0"/>
              <a:t>: UK remains a full participant in the EU ETS, and can allocate/auction its </a:t>
            </a:r>
            <a:br>
              <a:rPr lang="en-GB" dirty="0"/>
            </a:br>
            <a:r>
              <a:rPr lang="en-GB" dirty="0"/>
              <a:t>           2019 allowances. </a:t>
            </a:r>
          </a:p>
          <a:p>
            <a:pPr marL="1154430" lvl="1" indent="-514350">
              <a:buFont typeface="Arial" charset="0"/>
              <a:buChar char="•"/>
            </a:pPr>
            <a:r>
              <a:rPr lang="en-GB" b="1" i="1" dirty="0"/>
              <a:t>Beyond 2020</a:t>
            </a:r>
            <a:r>
              <a:rPr lang="en-GB" dirty="0"/>
              <a:t>: 4 options remain on the table </a:t>
            </a:r>
            <a:r>
              <a:rPr lang="mr-IN" dirty="0"/>
              <a:t>–</a:t>
            </a:r>
            <a:r>
              <a:rPr lang="en-GB" dirty="0"/>
              <a:t> (1) Carbon tax; (2) Stand-alone </a:t>
            </a:r>
            <a:br>
              <a:rPr lang="en-GB" dirty="0"/>
            </a:br>
            <a:r>
              <a:rPr lang="en-GB" dirty="0"/>
              <a:t>                          ETS; (3) </a:t>
            </a:r>
            <a:r>
              <a:rPr lang="en-GB" b="1" dirty="0"/>
              <a:t>UK-EU linked ETS</a:t>
            </a:r>
            <a:r>
              <a:rPr lang="en-GB" dirty="0"/>
              <a:t>; (4) UK remains part of the EU ETS</a:t>
            </a:r>
          </a:p>
          <a:p>
            <a:pPr marL="1154430" lvl="1" indent="-514350">
              <a:buFont typeface="Arial" charset="0"/>
              <a:buChar char="•"/>
            </a:pPr>
            <a:endParaRPr lang="en-GB" dirty="0"/>
          </a:p>
          <a:p>
            <a:pPr marL="628650" indent="-514350">
              <a:buFont typeface="+mj-lt"/>
              <a:buAutoNum type="arabicPeriod" startAt="4"/>
            </a:pPr>
            <a:r>
              <a:rPr lang="en-GB" b="1" dirty="0"/>
              <a:t>Market Stability Reserve </a:t>
            </a:r>
            <a:r>
              <a:rPr lang="en-GB" b="1" u="sng" dirty="0"/>
              <a:t>starts</a:t>
            </a:r>
            <a:r>
              <a:rPr lang="en-GB" dirty="0"/>
              <a:t>:</a:t>
            </a:r>
          </a:p>
          <a:p>
            <a:pPr marL="1154430" lvl="1" indent="-514350">
              <a:buFont typeface="Arial" charset="0"/>
              <a:buChar char="•"/>
            </a:pPr>
            <a:r>
              <a:rPr lang="en-GB" dirty="0"/>
              <a:t>Reduced the auctioning volume by 397m allowances in 2019 </a:t>
            </a:r>
            <a:r>
              <a:rPr lang="en-GB" i="1" dirty="0"/>
              <a:t>(including UK share)</a:t>
            </a:r>
            <a:endParaRPr lang="en-GB" dirty="0"/>
          </a:p>
          <a:p>
            <a:pPr marL="1154430" lvl="1" indent="-514350">
              <a:buFont typeface="Arial" charset="0"/>
              <a:buChar char="•"/>
            </a:pPr>
            <a:r>
              <a:rPr lang="en-GB" dirty="0"/>
              <a:t>Review already planned in 2021. </a:t>
            </a:r>
          </a:p>
          <a:p>
            <a:pPr marL="1154430" lvl="1" indent="-514350">
              <a:buFont typeface="Arial" charset="0"/>
              <a:buChar char="•"/>
            </a:pPr>
            <a:endParaRPr lang="en-GB" dirty="0"/>
          </a:p>
          <a:p>
            <a:pPr marL="1154430" lvl="1" indent="-514350">
              <a:buFont typeface="Arial" charset="0"/>
              <a:buChar char="•"/>
            </a:pPr>
            <a:endParaRPr lang="en-GB" dirty="0"/>
          </a:p>
          <a:p>
            <a:pPr marL="628650" indent="-514350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730333" y="1120992"/>
            <a:ext cx="10039267" cy="296646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5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EU ETS 2020</a:t>
            </a:r>
            <a:r>
              <a:rPr lang="mr-IN" dirty="0"/>
              <a:t>–</a:t>
            </a:r>
            <a:r>
              <a:rPr lang="en-US" dirty="0"/>
              <a:t>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>
                <a:latin typeface="Calibri"/>
              </a:rPr>
              <a:pPr/>
              <a:t>13</a:t>
            </a:fld>
            <a:endParaRPr lang="en-US" dirty="0">
              <a:latin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42294"/>
            <a:ext cx="10160000" cy="4800600"/>
          </a:xfrm>
        </p:spPr>
        <p:txBody>
          <a:bodyPr>
            <a:normAutofit fontScale="92500" lnSpcReduction="20000"/>
          </a:bodyPr>
          <a:lstStyle/>
          <a:p>
            <a:endParaRPr lang="en-US" sz="2200" dirty="0"/>
          </a:p>
          <a:p>
            <a:r>
              <a:rPr lang="en-US" sz="2800" b="1" dirty="0"/>
              <a:t>Chapters</a:t>
            </a:r>
          </a:p>
          <a:p>
            <a:endParaRPr lang="en-US" sz="8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Background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An EU ETS “fit for purpose”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Impact of COVID-19 on the EU ETS</a:t>
            </a:r>
          </a:p>
          <a:p>
            <a:pPr lvl="1"/>
            <a:r>
              <a:rPr lang="en-GB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Changes in regulatory environment </a:t>
            </a:r>
          </a:p>
          <a:p>
            <a:pPr lvl="1"/>
            <a:r>
              <a:rPr lang="en-GB" sz="2600" b="1" dirty="0"/>
              <a:t>Sentiment Market Survey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Environmental delivery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Economic delivery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Market functioning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The European Green deal 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Issues to monitor in the future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933"/>
            <a:ext cx="10160000" cy="1143000"/>
          </a:xfrm>
        </p:spPr>
        <p:txBody>
          <a:bodyPr/>
          <a:lstStyle/>
          <a:p>
            <a:r>
              <a:rPr lang="en-GB" dirty="0"/>
              <a:t>‘Sentiment’ Market Survey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>
                <a:latin typeface="Calibri"/>
              </a:rPr>
              <a:pPr/>
              <a:t>14</a:t>
            </a:fld>
            <a:endParaRPr lang="en-US" dirty="0">
              <a:latin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88075C39-A91C-D844-884A-E3E67ACEC762}"/>
              </a:ext>
            </a:extLst>
          </p:cNvPr>
          <p:cNvSpPr txBox="1">
            <a:spLocks/>
          </p:cNvSpPr>
          <p:nvPr/>
        </p:nvSpPr>
        <p:spPr>
          <a:xfrm>
            <a:off x="340659" y="1627064"/>
            <a:ext cx="10673083" cy="5230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4572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+mj-lt"/>
              <a:buAutoNum type="romanLcPeriod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446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878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endParaRPr lang="en-GB" sz="1500" dirty="0"/>
          </a:p>
          <a:p>
            <a:r>
              <a:rPr lang="en-GB" sz="2400" b="1" dirty="0"/>
              <a:t>In its current architecture, including the revision for Phase 4 </a:t>
            </a:r>
            <a:r>
              <a:rPr lang="en-GB" sz="2400" dirty="0"/>
              <a:t> </a:t>
            </a:r>
          </a:p>
          <a:p>
            <a:endParaRPr lang="en-GB" sz="800" dirty="0"/>
          </a:p>
          <a:p>
            <a:endParaRPr lang="en-GB" sz="800" dirty="0"/>
          </a:p>
          <a:p>
            <a:pPr marL="724680" lvl="1"/>
            <a:r>
              <a:rPr lang="en-GB" sz="2400" dirty="0"/>
              <a:t>The EU ETS governance will provide a stable and predictable framework for an investment signal. </a:t>
            </a:r>
          </a:p>
          <a:p>
            <a:pPr marL="724680" lvl="1"/>
            <a:r>
              <a:rPr lang="en-GB" sz="2400" dirty="0"/>
              <a:t>The EU ETS Phase 4 parameters will lead to price patterns in 2020-2030 which are commensurate with an investment trajectory necessary towards net zero emissions by 2050. </a:t>
            </a:r>
          </a:p>
          <a:p>
            <a:pPr marL="724680" lvl="1"/>
            <a:r>
              <a:rPr lang="en-GB" sz="2400" dirty="0"/>
              <a:t>The EU ETS will provide a first mover advantage for the EU business community.</a:t>
            </a:r>
          </a:p>
          <a:p>
            <a:pPr marL="724680" lvl="1"/>
            <a:r>
              <a:rPr lang="en-GB" sz="2400" dirty="0"/>
              <a:t>The EU ETS will require significant changes to the MSR in the 2021 review.</a:t>
            </a:r>
          </a:p>
          <a:p>
            <a:pPr marL="724680" lvl="1"/>
            <a:r>
              <a:rPr lang="en-GB" sz="2400" dirty="0"/>
              <a:t>The  mechanisms in place in the EU ETS can address the impacts of MS policies that will overlap with the EU ETS.</a:t>
            </a:r>
          </a:p>
          <a:p>
            <a:pPr marL="724680" lvl="1"/>
            <a:r>
              <a:rPr lang="en-GB" sz="2400" dirty="0"/>
              <a:t>The  EU ETS can drive EU climate change policy post 2030</a:t>
            </a:r>
            <a:r>
              <a:rPr lang="en-GB" sz="2000" dirty="0"/>
              <a:t>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0D729E75-7F20-A844-8598-F358ED83AC01}"/>
              </a:ext>
            </a:extLst>
          </p:cNvPr>
          <p:cNvSpPr txBox="1">
            <a:spLocks/>
          </p:cNvSpPr>
          <p:nvPr/>
        </p:nvSpPr>
        <p:spPr>
          <a:xfrm>
            <a:off x="609599" y="1168663"/>
            <a:ext cx="10039267" cy="296646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 Survey Questions 2020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88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Sentiment  Survey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34237" y="1269315"/>
            <a:ext cx="10635363" cy="296646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 algn="just">
              <a:buFont typeface="+mj-lt"/>
              <a:buAutoNum type="arabicPeriod" startAt="2"/>
            </a:pPr>
            <a:r>
              <a:rPr lang="en-US" sz="2000" dirty="0"/>
              <a:t>The EU ETS Phase 4 parameters will lead to price patterns in 2020-2030 which are commensurate with an investment trajectory necessary towards the updated 2050 climate target</a:t>
            </a:r>
            <a:r>
              <a:rPr lang="en-CA" sz="2000" dirty="0"/>
              <a:t>.</a:t>
            </a:r>
            <a:endParaRPr lang="en-GB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184175"/>
              </p:ext>
            </p:extLst>
          </p:nvPr>
        </p:nvGraphicFramePr>
        <p:xfrm>
          <a:off x="0" y="2129742"/>
          <a:ext cx="11250592" cy="4728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64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EU ETS 2020</a:t>
            </a:r>
            <a:r>
              <a:rPr lang="mr-IN" dirty="0"/>
              <a:t>–</a:t>
            </a:r>
            <a:r>
              <a:rPr lang="en-US" dirty="0"/>
              <a:t>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>
                <a:latin typeface="Calibri"/>
              </a:rPr>
              <a:pPr/>
              <a:t>16</a:t>
            </a:fld>
            <a:endParaRPr lang="en-US" dirty="0">
              <a:latin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42294"/>
            <a:ext cx="10160000" cy="4800600"/>
          </a:xfrm>
        </p:spPr>
        <p:txBody>
          <a:bodyPr>
            <a:normAutofit fontScale="92500" lnSpcReduction="20000"/>
          </a:bodyPr>
          <a:lstStyle/>
          <a:p>
            <a:endParaRPr lang="en-US" sz="2200" dirty="0"/>
          </a:p>
          <a:p>
            <a:r>
              <a:rPr lang="en-US" sz="2800" b="1" dirty="0"/>
              <a:t>Chapters</a:t>
            </a:r>
          </a:p>
          <a:p>
            <a:endParaRPr lang="en-US" sz="8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Background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An EU ETS “fit for purpose”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Impact of COVID-19 on the EU ETS</a:t>
            </a:r>
          </a:p>
          <a:p>
            <a:pPr lvl="1"/>
            <a:r>
              <a:rPr lang="en-GB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Changes in regulatory environment </a:t>
            </a:r>
          </a:p>
          <a:p>
            <a:pPr lvl="1"/>
            <a:r>
              <a:rPr lang="en-GB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Sentiment Market Survey</a:t>
            </a:r>
          </a:p>
          <a:p>
            <a:pPr lvl="1"/>
            <a:r>
              <a:rPr lang="en-US" sz="2600" b="1" dirty="0"/>
              <a:t>Environmental delivery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Economic delivery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Market functioning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The European Green deal 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Issues to monitor in the future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399" y="9926"/>
            <a:ext cx="11096317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675E47"/>
                </a:solidFill>
              </a:rPr>
              <a:t>Environmental delivery against the current trading period target </a:t>
            </a:r>
            <a:endParaRPr lang="en-US" sz="3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2C88FDA-B3AD-49BA-B46F-1311B2745F65}" type="slidenum">
              <a:rPr lang="fr-FR">
                <a:latin typeface="Calibri"/>
              </a:rPr>
              <a:pPr defTabSz="457200"/>
              <a:t>17</a:t>
            </a:fld>
            <a:endParaRPr lang="fr-FR">
              <a:latin typeface="Calibri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7705545" y="4343043"/>
            <a:ext cx="2754937" cy="10493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1600" dirty="0">
                <a:solidFill>
                  <a:prstClr val="black"/>
                </a:solidFill>
                <a:latin typeface="Calibri"/>
              </a:rPr>
              <a:t>In 2019, emissions decreased </a:t>
            </a:r>
            <a:r>
              <a:rPr lang="en-US" sz="1600" b="1" dirty="0">
                <a:solidFill>
                  <a:srgbClr val="E20612"/>
                </a:solidFill>
                <a:latin typeface="Calibri"/>
              </a:rPr>
              <a:t>3.9 times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faster than the cap</a:t>
            </a:r>
            <a:endParaRPr lang="en-US" sz="1600" b="1" dirty="0">
              <a:solidFill>
                <a:srgbClr val="E20612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1860" y="5793776"/>
            <a:ext cx="1637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Verified emissions are 17.8% below the cap in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01" y="960241"/>
            <a:ext cx="5611447" cy="28784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4AE1C7B-2AD9-4A53-84C8-45BCB24082B3}"/>
              </a:ext>
            </a:extLst>
          </p:cNvPr>
          <p:cNvSpPr txBox="1"/>
          <p:nvPr/>
        </p:nvSpPr>
        <p:spPr>
          <a:xfrm>
            <a:off x="923766" y="1289818"/>
            <a:ext cx="272991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2019 estimates</a:t>
            </a:r>
          </a:p>
          <a:p>
            <a:endParaRPr lang="en-US" sz="2000" dirty="0"/>
          </a:p>
          <a:p>
            <a:r>
              <a:rPr lang="en-US" sz="2000" dirty="0"/>
              <a:t>-</a:t>
            </a:r>
            <a:r>
              <a:rPr lang="en-US" sz="2000" b="1" dirty="0"/>
              <a:t>8.9%   	Total emissions</a:t>
            </a:r>
          </a:p>
          <a:p>
            <a:r>
              <a:rPr lang="en-US" sz="2000" dirty="0"/>
              <a:t>-13.9% 	Power</a:t>
            </a:r>
          </a:p>
          <a:p>
            <a:r>
              <a:rPr lang="en-US" sz="2000" dirty="0"/>
              <a:t>-5%	Industrial Heat</a:t>
            </a:r>
          </a:p>
          <a:p>
            <a:r>
              <a:rPr lang="en-US" sz="2000" dirty="0"/>
              <a:t>-1.8% 	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" y="4343043"/>
            <a:ext cx="6884110" cy="21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>
                <a:latin typeface="Calibri"/>
              </a:rPr>
              <a:pPr/>
              <a:t>18</a:t>
            </a:fld>
            <a:endParaRPr lang="en-US"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4DCF137-D11A-469C-A76F-CD81CDEAC4CC}"/>
              </a:ext>
            </a:extLst>
          </p:cNvPr>
          <p:cNvSpPr txBox="1">
            <a:spLocks/>
          </p:cNvSpPr>
          <p:nvPr/>
        </p:nvSpPr>
        <p:spPr>
          <a:xfrm>
            <a:off x="1479292" y="5157692"/>
            <a:ext cx="9854443" cy="1523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97401" y="107110"/>
            <a:ext cx="10160000" cy="1143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675E47"/>
                </a:solidFill>
              </a:rPr>
              <a:t>Environmental delivery: Emission and decarbonization trends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GB" sz="2400" b="1" dirty="0"/>
              <a:t>Emissions Index</a:t>
            </a:r>
            <a:br>
              <a:rPr lang="en-GB" sz="2400" b="1" dirty="0"/>
            </a:b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1" y="781188"/>
            <a:ext cx="10576553" cy="437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670" y="5080775"/>
            <a:ext cx="480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Phase 3 </a:t>
            </a:r>
            <a:r>
              <a:rPr lang="mr-IN" b="1" dirty="0"/>
              <a:t>–</a:t>
            </a:r>
            <a:r>
              <a:rPr lang="en-US" b="1" dirty="0"/>
              <a:t> average yearly emissions reductions: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Power: -5.6%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Industrial heat: -2.5%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Industry: -0.4%</a:t>
            </a:r>
          </a:p>
        </p:txBody>
      </p:sp>
    </p:spTree>
    <p:extLst>
      <p:ext uri="{BB962C8B-B14F-4D97-AF65-F5344CB8AC3E}">
        <p14:creationId xmlns:p14="http://schemas.microsoft.com/office/powerpoint/2010/main" val="18186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2C88FDA-B3AD-49BA-B46F-1311B2745F65}" type="slidenum">
              <a:rPr lang="fr-FR">
                <a:latin typeface="Calibri"/>
              </a:rPr>
              <a:pPr defTabSz="457200"/>
              <a:t>19</a:t>
            </a:fld>
            <a:endParaRPr lang="fr-FR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3" y="1083713"/>
            <a:ext cx="10803365" cy="4217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857" y="5300776"/>
            <a:ext cx="92627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Calibri" charset="0"/>
                <a:ea typeface="游明朝" charset="-128"/>
                <a:cs typeface="Times New Roman" charset="0"/>
              </a:rPr>
              <a:t>While intensity data is hard to come by, our proxy indicates modest carbon intensity improvements for most industrial sectors </a:t>
            </a:r>
          </a:p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Calibri" charset="0"/>
                <a:ea typeface="游明朝" charset="-128"/>
                <a:cs typeface="Times New Roman" charset="0"/>
              </a:rPr>
              <a:t>Current pace of improvements is not fast enough to reach the long-term objectives. </a:t>
            </a:r>
            <a:endParaRPr lang="en-GB" sz="2000" dirty="0">
              <a:effectLst/>
              <a:latin typeface="Calibri" charset="0"/>
              <a:ea typeface="游明朝" charset="-128"/>
              <a:cs typeface="Times New Roman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97401" y="10711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675E47"/>
                </a:solidFill>
              </a:rPr>
              <a:t>Environmental delivery: Emission and decarbonization trends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GB" sz="2400" b="1" dirty="0"/>
              <a:t>Proxy for carbon intensity</a:t>
            </a:r>
            <a:br>
              <a:rPr lang="en-GB" sz="2400" b="1" dirty="0"/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98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EU ETS 2020</a:t>
            </a:r>
            <a:r>
              <a:rPr lang="mr-IN" dirty="0"/>
              <a:t>–</a:t>
            </a:r>
            <a:r>
              <a:rPr lang="en-US" dirty="0"/>
              <a:t>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>
                <a:latin typeface="Calibri"/>
              </a:rPr>
              <a:pPr/>
              <a:t>2</a:t>
            </a:fld>
            <a:endParaRPr lang="en-US" dirty="0">
              <a:latin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42294"/>
            <a:ext cx="10160000" cy="4800600"/>
          </a:xfrm>
        </p:spPr>
        <p:txBody>
          <a:bodyPr>
            <a:normAutofit fontScale="92500" lnSpcReduction="20000"/>
          </a:bodyPr>
          <a:lstStyle/>
          <a:p>
            <a:endParaRPr lang="en-US" sz="2200" dirty="0"/>
          </a:p>
          <a:p>
            <a:r>
              <a:rPr lang="en-US" sz="2800" b="1" dirty="0"/>
              <a:t>Chapters</a:t>
            </a:r>
          </a:p>
          <a:p>
            <a:endParaRPr lang="en-US" sz="800" b="1" dirty="0"/>
          </a:p>
          <a:p>
            <a:pPr lvl="1"/>
            <a:r>
              <a:rPr lang="en-US" sz="2600" dirty="0"/>
              <a:t>Background</a:t>
            </a:r>
          </a:p>
          <a:p>
            <a:pPr lvl="1"/>
            <a:r>
              <a:rPr lang="en-US" sz="2600" dirty="0"/>
              <a:t>An EU ETS “fit for purpose”</a:t>
            </a:r>
          </a:p>
          <a:p>
            <a:pPr lvl="1"/>
            <a:r>
              <a:rPr lang="en-US" sz="2600" dirty="0"/>
              <a:t>Impact of COVID-19 on the EU ETS</a:t>
            </a:r>
          </a:p>
          <a:p>
            <a:pPr lvl="1"/>
            <a:r>
              <a:rPr lang="en-GB" sz="2600" dirty="0"/>
              <a:t>Changes in regulatory environment </a:t>
            </a:r>
          </a:p>
          <a:p>
            <a:pPr lvl="1"/>
            <a:r>
              <a:rPr lang="en-GB" sz="2600" dirty="0"/>
              <a:t>Sentiment Market Survey</a:t>
            </a:r>
          </a:p>
          <a:p>
            <a:pPr lvl="1"/>
            <a:r>
              <a:rPr lang="en-US" sz="2600" dirty="0"/>
              <a:t>Environmental delivery</a:t>
            </a:r>
          </a:p>
          <a:p>
            <a:pPr lvl="1"/>
            <a:r>
              <a:rPr lang="en-US" sz="2600" dirty="0"/>
              <a:t>Economic delivery</a:t>
            </a:r>
          </a:p>
          <a:p>
            <a:pPr lvl="1"/>
            <a:r>
              <a:rPr lang="en-US" sz="2600" dirty="0"/>
              <a:t>Market functioning</a:t>
            </a:r>
          </a:p>
          <a:p>
            <a:pPr lvl="1"/>
            <a:r>
              <a:rPr lang="en-US" sz="2600" dirty="0"/>
              <a:t>The European Green deal </a:t>
            </a:r>
          </a:p>
          <a:p>
            <a:pPr lvl="1"/>
            <a:r>
              <a:rPr lang="en-US" sz="2600" dirty="0"/>
              <a:t>Issues to monitor in the future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59" y="274638"/>
            <a:ext cx="10428941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675E47"/>
                </a:solidFill>
              </a:rPr>
              <a:t>Environmental delivery: Phase 4 outlook 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="" xmlns:a16="http://schemas.microsoft.com/office/drawing/2014/main" id="{4E19BF5D-D7F6-7A45-9AB8-9B6F19D0471C}"/>
              </a:ext>
            </a:extLst>
          </p:cNvPr>
          <p:cNvSpPr txBox="1">
            <a:spLocks/>
          </p:cNvSpPr>
          <p:nvPr/>
        </p:nvSpPr>
        <p:spPr>
          <a:xfrm>
            <a:off x="11375717" y="5648960"/>
            <a:ext cx="731520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6E2D2B3B-882E-40F3-A32F-6DD516915044}" type="slidenum">
              <a:rPr lang="en-US" sz="1800" smtClean="0">
                <a:solidFill>
                  <a:srgbClr val="FFFFFF"/>
                </a:solidFill>
                <a:latin typeface="Calibri"/>
              </a:rPr>
              <a:pPr algn="ctr">
                <a:defRPr/>
              </a:pPr>
              <a:t>20</a:t>
            </a:fld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720058A-0DB9-491F-9BCE-6BEE03E56762}"/>
              </a:ext>
            </a:extLst>
          </p:cNvPr>
          <p:cNvSpPr/>
          <p:nvPr/>
        </p:nvSpPr>
        <p:spPr>
          <a:xfrm>
            <a:off x="6838654" y="1883448"/>
            <a:ext cx="40791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/>
              </a:rPr>
              <a:t>Actual emissions have been far below the target path. </a:t>
            </a:r>
          </a:p>
          <a:p>
            <a:endParaRPr lang="en-US" sz="1400" b="1" dirty="0">
              <a:solidFill>
                <a:srgbClr val="675E47"/>
              </a:solidFill>
              <a:latin typeface="Cambria"/>
            </a:endParaRPr>
          </a:p>
          <a:p>
            <a:r>
              <a:rPr lang="en-US" b="1" dirty="0">
                <a:solidFill>
                  <a:srgbClr val="675E47"/>
                </a:solidFill>
                <a:latin typeface="Cambria"/>
              </a:rPr>
              <a:t>COVID-19 Scenario: </a:t>
            </a:r>
            <a:r>
              <a:rPr lang="en-US" dirty="0">
                <a:latin typeface="Cambria"/>
              </a:rPr>
              <a:t>-20% drop in emissions in 2020, followed by a 95% recovery in 2021 </a:t>
            </a:r>
          </a:p>
          <a:p>
            <a:endParaRPr lang="en-US" dirty="0">
              <a:latin typeface="Cambria"/>
            </a:endParaRPr>
          </a:p>
          <a:p>
            <a:r>
              <a:rPr lang="en-US" dirty="0">
                <a:latin typeface="Cambria"/>
              </a:rPr>
              <a:t>Projected corridor based on GDP growth rates: emissions will stay well below the (current) cap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3" y="1404744"/>
            <a:ext cx="6160100" cy="48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EU ETS 2020</a:t>
            </a:r>
            <a:r>
              <a:rPr lang="mr-IN" dirty="0"/>
              <a:t>–</a:t>
            </a:r>
            <a:r>
              <a:rPr lang="en-US" dirty="0"/>
              <a:t>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>
                <a:latin typeface="Calibri"/>
              </a:rPr>
              <a:pPr/>
              <a:t>21</a:t>
            </a:fld>
            <a:endParaRPr lang="en-US" dirty="0">
              <a:latin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42294"/>
            <a:ext cx="10160000" cy="4800600"/>
          </a:xfrm>
        </p:spPr>
        <p:txBody>
          <a:bodyPr>
            <a:normAutofit fontScale="92500" lnSpcReduction="20000"/>
          </a:bodyPr>
          <a:lstStyle/>
          <a:p>
            <a:endParaRPr lang="en-US" sz="2200" dirty="0"/>
          </a:p>
          <a:p>
            <a:r>
              <a:rPr lang="en-US" sz="2800" b="1" dirty="0"/>
              <a:t>Chapters</a:t>
            </a:r>
          </a:p>
          <a:p>
            <a:endParaRPr lang="en-US" sz="8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Background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An EU ETS “fit for purpose”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Impact of COVID-19 on the EU ETS</a:t>
            </a:r>
          </a:p>
          <a:p>
            <a:pPr lvl="1"/>
            <a:r>
              <a:rPr lang="en-GB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Changes in regulatory environment </a:t>
            </a:r>
          </a:p>
          <a:p>
            <a:pPr lvl="1"/>
            <a:r>
              <a:rPr lang="en-GB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Sentiment Market Survey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Environmental delivery</a:t>
            </a:r>
          </a:p>
          <a:p>
            <a:pPr lvl="1"/>
            <a:r>
              <a:rPr lang="en-US" sz="2600" b="1" dirty="0"/>
              <a:t>Economic delivery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Market functioning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The European Green deal 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Issues to monitor in the future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75E47"/>
                </a:solidFill>
              </a:rPr>
              <a:t>Is the EU ETS a driver for change? </a:t>
            </a:r>
            <a:br>
              <a:rPr lang="en-US" dirty="0">
                <a:solidFill>
                  <a:srgbClr val="675E47"/>
                </a:solidFill>
              </a:rPr>
            </a:br>
            <a:r>
              <a:rPr lang="en-GB" dirty="0"/>
              <a:t>Fuel switching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89580"/>
            <a:ext cx="10640728" cy="369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75E47"/>
                </a:solidFill>
              </a:rPr>
              <a:t>Is the EU ETS a driver for change? </a:t>
            </a:r>
            <a:br>
              <a:rPr lang="en-US" dirty="0">
                <a:solidFill>
                  <a:srgbClr val="675E47"/>
                </a:solidFill>
              </a:rPr>
            </a:br>
            <a:r>
              <a:rPr lang="en-GB" dirty="0"/>
              <a:t>Evidence of fuel-switching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01" y="1653209"/>
            <a:ext cx="10548989" cy="447280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98236" y="1480641"/>
            <a:ext cx="11330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-22%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583499" y="1892830"/>
            <a:ext cx="786549" cy="1073957"/>
            <a:chOff x="1187624" y="1419622"/>
            <a:chExt cx="589912" cy="805468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1777536" y="1419622"/>
              <a:ext cx="0" cy="805468"/>
            </a:xfrm>
            <a:prstGeom prst="straightConnector1">
              <a:avLst/>
            </a:prstGeom>
            <a:ln w="12700">
              <a:solidFill>
                <a:srgbClr val="CC99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187624" y="1419622"/>
              <a:ext cx="0" cy="305872"/>
            </a:xfrm>
            <a:prstGeom prst="line">
              <a:avLst/>
            </a:prstGeom>
            <a:ln w="1270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87624" y="1419622"/>
              <a:ext cx="589912" cy="0"/>
            </a:xfrm>
            <a:prstGeom prst="line">
              <a:avLst/>
            </a:prstGeom>
            <a:ln w="1270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206079" y="3203297"/>
            <a:ext cx="803344" cy="993787"/>
            <a:chOff x="1331640" y="1419622"/>
            <a:chExt cx="602508" cy="74534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1934148" y="1419622"/>
              <a:ext cx="0" cy="7453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331640" y="1419622"/>
              <a:ext cx="0" cy="305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331640" y="1419622"/>
              <a:ext cx="6025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209900" y="2708863"/>
            <a:ext cx="1107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-33%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536005" y="4026465"/>
            <a:ext cx="823680" cy="993787"/>
            <a:chOff x="1331640" y="1419622"/>
            <a:chExt cx="540618" cy="74534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1872258" y="1419622"/>
              <a:ext cx="0" cy="7453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331640" y="1419622"/>
              <a:ext cx="0" cy="305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331640" y="1419622"/>
              <a:ext cx="5304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943723" y="3503998"/>
            <a:ext cx="111043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+19%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905037" y="3846727"/>
            <a:ext cx="756192" cy="407829"/>
            <a:chOff x="1331640" y="1419622"/>
            <a:chExt cx="567144" cy="30587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1898784" y="1419622"/>
              <a:ext cx="0" cy="182289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331640" y="1419622"/>
              <a:ext cx="0" cy="305872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331640" y="1419622"/>
              <a:ext cx="567144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179625" y="3621014"/>
            <a:ext cx="756192" cy="982237"/>
            <a:chOff x="1331640" y="1510889"/>
            <a:chExt cx="567144" cy="214605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1898784" y="1510889"/>
              <a:ext cx="0" cy="9102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331640" y="1510889"/>
              <a:ext cx="0" cy="214605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331640" y="1510889"/>
              <a:ext cx="567144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197422" y="3251681"/>
            <a:ext cx="8262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+84%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78096" y="3640564"/>
            <a:ext cx="9436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-66%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98493" y="2125665"/>
            <a:ext cx="23746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/>
              <a:t>Pattern fill = 2018</a:t>
            </a:r>
          </a:p>
          <a:p>
            <a:pPr algn="ctr"/>
            <a:r>
              <a:rPr lang="en-GB" sz="2400" dirty="0"/>
              <a:t>Solid fill = 2019</a:t>
            </a:r>
          </a:p>
        </p:txBody>
      </p:sp>
    </p:spTree>
    <p:extLst>
      <p:ext uri="{BB962C8B-B14F-4D97-AF65-F5344CB8AC3E}">
        <p14:creationId xmlns:p14="http://schemas.microsoft.com/office/powerpoint/2010/main" val="8057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efficiency </a:t>
            </a:r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546080" cy="545294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nl-BE" sz="2800" b="1" dirty="0">
                <a:ea typeface="Open Sans" panose="020B0606030504020204" pitchFamily="34" charset="0"/>
                <a:cs typeface="Open Sans" panose="020B0606030504020204" pitchFamily="34" charset="0"/>
              </a:rPr>
              <a:t>Power sector emission covered by EU ETS have so far decreased by almost 30% during Phase 3. </a:t>
            </a:r>
          </a:p>
          <a:p>
            <a:pPr algn="just"/>
            <a:endParaRPr lang="nl-BE" sz="2400" dirty="0"/>
          </a:p>
          <a:p>
            <a:pPr algn="just"/>
            <a:r>
              <a:rPr lang="nl-BE" sz="2800" b="1" dirty="0"/>
              <a:t>2019 </a:t>
            </a:r>
          </a:p>
          <a:p>
            <a:pPr lvl="1" algn="just"/>
            <a:r>
              <a:rPr lang="nl-BE" sz="2400" dirty="0"/>
              <a:t>Fuel switching due to higher carbon pricing together with lower gas prices. </a:t>
            </a:r>
          </a:p>
          <a:p>
            <a:pPr lvl="1" algn="just"/>
            <a:r>
              <a:rPr lang="nl-BE" sz="2400" dirty="0"/>
              <a:t>A continuation of renewable penetration in the EU power mix;</a:t>
            </a:r>
          </a:p>
          <a:p>
            <a:pPr lvl="1" algn="just"/>
            <a:r>
              <a:rPr lang="nl-BE" sz="2400" dirty="0"/>
              <a:t>A strong output for renewable sources;</a:t>
            </a:r>
          </a:p>
          <a:p>
            <a:pPr lvl="1" algn="just"/>
            <a:r>
              <a:rPr lang="nl-BE" sz="2400" dirty="0"/>
              <a:t>A rather “warm” year, resulting in a decrease in overall consumption.</a:t>
            </a:r>
            <a:endParaRPr lang="nl-BE" sz="2000" dirty="0"/>
          </a:p>
          <a:p>
            <a:pPr algn="just"/>
            <a:endParaRPr lang="nl-BE" sz="24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="" xmlns:a16="http://schemas.microsoft.com/office/drawing/2014/main" id="{4B7EB12C-4204-2C4E-8E3D-09D706D7F9BB}"/>
              </a:ext>
            </a:extLst>
          </p:cNvPr>
          <p:cNvSpPr txBox="1">
            <a:spLocks/>
          </p:cNvSpPr>
          <p:nvPr/>
        </p:nvSpPr>
        <p:spPr>
          <a:xfrm>
            <a:off x="11375717" y="5648960"/>
            <a:ext cx="731520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6E2D2B3B-882E-40F3-A32F-6DD516915044}" type="slidenum">
              <a:rPr lang="en-US" sz="1800" smtClean="0">
                <a:solidFill>
                  <a:srgbClr val="FFFFFF"/>
                </a:solidFill>
                <a:latin typeface="Calibri"/>
              </a:rPr>
              <a:pPr algn="ctr">
                <a:defRPr/>
              </a:pPr>
              <a:t>24</a:t>
            </a:fld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3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/>
            <a:r>
              <a:rPr lang="en-US" dirty="0"/>
              <a:t>Monetary impacts and carbon leakage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GB" sz="3200" b="1" dirty="0"/>
              <a:t> Direct costs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0" y="1621131"/>
            <a:ext cx="9663760" cy="3483551"/>
          </a:xfrm>
        </p:spPr>
      </p:pic>
      <p:sp>
        <p:nvSpPr>
          <p:cNvPr id="7" name="Rectangle 6"/>
          <p:cNvSpPr/>
          <p:nvPr/>
        </p:nvSpPr>
        <p:spPr>
          <a:xfrm>
            <a:off x="609600" y="1417638"/>
            <a:ext cx="4933950" cy="311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9854" y="2104540"/>
            <a:ext cx="411782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Calibri" charset="0"/>
                <a:ea typeface="游明朝" charset="-128"/>
                <a:cs typeface="Times New Roman" charset="0"/>
              </a:rPr>
              <a:t>Industrial installations historically received more free allocation than their verified emissions. </a:t>
            </a:r>
          </a:p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endParaRPr lang="en-US" dirty="0">
              <a:latin typeface="Calibri" charset="0"/>
              <a:ea typeface="游明朝" charset="-128"/>
              <a:cs typeface="Times New Roman" charset="0"/>
            </a:endParaRPr>
          </a:p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Calibri" charset="0"/>
                <a:ea typeface="游明朝" charset="-128"/>
                <a:cs typeface="Times New Roman" charset="0"/>
              </a:rPr>
              <a:t>This trend has steadily been reversed over Phase 3. </a:t>
            </a:r>
          </a:p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endParaRPr lang="en-US" dirty="0">
              <a:latin typeface="Calibri" charset="0"/>
              <a:ea typeface="游明朝" charset="-128"/>
              <a:cs typeface="Times New Roman" charset="0"/>
            </a:endParaRPr>
          </a:p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r>
              <a:rPr lang="en-GB" dirty="0">
                <a:latin typeface="Calibri" charset="0"/>
                <a:ea typeface="游明朝" charset="-128"/>
                <a:cs typeface="Times New Roman" charset="0"/>
              </a:rPr>
              <a:t>In 2018 and 2019 free allocation covered 96.8% and 97,5% of industrial emissions, respectively, down from 98.8% in 2017.  </a:t>
            </a:r>
            <a:endParaRPr lang="en-GB" dirty="0">
              <a:effectLst/>
              <a:latin typeface="Calibri" charset="0"/>
              <a:ea typeface="游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07" y="1519500"/>
            <a:ext cx="6605437" cy="52747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1552" y="1912917"/>
            <a:ext cx="5050757" cy="448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Times New Roman"/>
              </a:rPr>
              <a:t>No harmonized approach </a:t>
            </a:r>
            <a:r>
              <a:rPr lang="en-GB" dirty="0">
                <a:cs typeface="Times New Roman"/>
              </a:rPr>
              <a:t> in the EU</a:t>
            </a:r>
            <a:endParaRPr lang="en-US" dirty="0">
              <a:cs typeface="Times New Roman"/>
            </a:endParaRPr>
          </a:p>
          <a:p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11 Member States </a:t>
            </a:r>
            <a:r>
              <a:rPr lang="en-US" dirty="0" smtClean="0">
                <a:cs typeface="Times New Roman"/>
              </a:rPr>
              <a:t>+ Norway compensated </a:t>
            </a:r>
            <a:r>
              <a:rPr lang="en-US" dirty="0">
                <a:cs typeface="Times New Roman"/>
              </a:rPr>
              <a:t>for indirect costs incurred in 2018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Subject to ’state aid guidelines’ 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Digressive compensation</a:t>
            </a:r>
          </a:p>
          <a:p>
            <a:endParaRPr lang="en-US" b="1" dirty="0" smtClean="0"/>
          </a:p>
          <a:p>
            <a:endParaRPr lang="en-GB" sz="1800" dirty="0"/>
          </a:p>
          <a:p>
            <a:pPr lvl="1"/>
            <a:endParaRPr lang="en-GB" sz="1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/>
          <a:lstStyle/>
          <a:p>
            <a:pPr marL="228600"/>
            <a:r>
              <a:rPr lang="en-US" dirty="0"/>
              <a:t>Monetary impacts and carbon leakage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GB" sz="3200" b="1" dirty="0"/>
              <a:t> Indirect costs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879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/>
            <a:r>
              <a:rPr lang="en-US" dirty="0"/>
              <a:t>Monetary impacts and carbon leakage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GB" sz="3200" b="1" dirty="0"/>
              <a:t> Indirect costs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4" y="1600200"/>
            <a:ext cx="9911971" cy="4800600"/>
          </a:xfrm>
        </p:spPr>
      </p:pic>
      <p:sp>
        <p:nvSpPr>
          <p:cNvPr id="3" name="Rectangle 2"/>
          <p:cNvSpPr/>
          <p:nvPr/>
        </p:nvSpPr>
        <p:spPr>
          <a:xfrm>
            <a:off x="5003800" y="1828800"/>
            <a:ext cx="1371600" cy="38201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18350" y="1828800"/>
            <a:ext cx="1448049" cy="382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EU ETS 2020</a:t>
            </a:r>
            <a:r>
              <a:rPr lang="mr-IN" dirty="0"/>
              <a:t>–</a:t>
            </a:r>
            <a:r>
              <a:rPr lang="en-US" dirty="0"/>
              <a:t>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>
                <a:latin typeface="Calibri"/>
              </a:rPr>
              <a:pPr/>
              <a:t>28</a:t>
            </a:fld>
            <a:endParaRPr lang="en-US" dirty="0">
              <a:latin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42294"/>
            <a:ext cx="10160000" cy="4800600"/>
          </a:xfrm>
        </p:spPr>
        <p:txBody>
          <a:bodyPr>
            <a:normAutofit fontScale="92500" lnSpcReduction="20000"/>
          </a:bodyPr>
          <a:lstStyle/>
          <a:p>
            <a:endParaRPr lang="en-US" sz="2200" dirty="0"/>
          </a:p>
          <a:p>
            <a:r>
              <a:rPr lang="en-US" sz="2800" b="1" dirty="0"/>
              <a:t>Chapters</a:t>
            </a:r>
          </a:p>
          <a:p>
            <a:endParaRPr lang="en-US" sz="8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Background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An EU ETS “fit for purpose”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Impact of COVID-19 on the EU ETS</a:t>
            </a:r>
          </a:p>
          <a:p>
            <a:pPr lvl="1"/>
            <a:r>
              <a:rPr lang="en-GB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Changes in regulatory environment </a:t>
            </a:r>
          </a:p>
          <a:p>
            <a:pPr lvl="1"/>
            <a:r>
              <a:rPr lang="en-GB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Sentiment Market Survey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Environmental delivery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Economic delivery</a:t>
            </a:r>
          </a:p>
          <a:p>
            <a:pPr lvl="1"/>
            <a:r>
              <a:rPr lang="en-US" sz="2600" b="1" dirty="0"/>
              <a:t>Market functioning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The European Green deal 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Issues to monitor in the future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Functioning Tracker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17" y="1600200"/>
            <a:ext cx="8894966" cy="4800600"/>
          </a:xfrm>
        </p:spPr>
      </p:pic>
    </p:spTree>
    <p:extLst>
      <p:ext uri="{BB962C8B-B14F-4D97-AF65-F5344CB8AC3E}">
        <p14:creationId xmlns:p14="http://schemas.microsoft.com/office/powerpoint/2010/main" val="17438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571" y="1417637"/>
            <a:ext cx="9310814" cy="5017443"/>
          </a:xfrm>
        </p:spPr>
        <p:txBody>
          <a:bodyPr>
            <a:noAutofit/>
          </a:bodyPr>
          <a:lstStyle/>
          <a:p>
            <a:endParaRPr lang="en-US" sz="2200" smtClean="0"/>
          </a:p>
          <a:p>
            <a:r>
              <a:rPr lang="en-US" sz="2200" dirty="0" smtClean="0"/>
              <a:t>2020 </a:t>
            </a:r>
            <a:r>
              <a:rPr lang="en-US" sz="2200" dirty="0"/>
              <a:t>State of the EU ETS Report is meant to be a </a:t>
            </a:r>
            <a:r>
              <a:rPr lang="en-US" sz="2200" b="1" dirty="0"/>
              <a:t>“snapshot”</a:t>
            </a:r>
            <a:r>
              <a:rPr lang="en-US" sz="2200" dirty="0"/>
              <a:t>, providing policymakers and stakeholders with an overview of how the EU ETS is doing by April of each year, based on previous year data</a:t>
            </a:r>
            <a:r>
              <a:rPr lang="en-GB" sz="2200" dirty="0"/>
              <a:t>.</a:t>
            </a:r>
          </a:p>
          <a:p>
            <a:r>
              <a:rPr lang="en-GB" sz="2200" b="1" dirty="0"/>
              <a:t>Context:</a:t>
            </a:r>
          </a:p>
          <a:p>
            <a:pPr lvl="1"/>
            <a:r>
              <a:rPr lang="en-GB" dirty="0"/>
              <a:t>Phase 4 review concluded in 2018</a:t>
            </a:r>
          </a:p>
          <a:p>
            <a:pPr lvl="1"/>
            <a:r>
              <a:rPr lang="en-GB" dirty="0"/>
              <a:t>Climate ambition momentum 2018-2019</a:t>
            </a:r>
            <a:r>
              <a:rPr lang="en-GB" sz="2200" dirty="0"/>
              <a:t> : review of all CC and energy policy</a:t>
            </a:r>
          </a:p>
          <a:p>
            <a:pPr lvl="1"/>
            <a:r>
              <a:rPr lang="en-GB" dirty="0"/>
              <a:t>2020: COVID-19</a:t>
            </a:r>
          </a:p>
          <a:p>
            <a:pPr lvl="2"/>
            <a:r>
              <a:rPr lang="en-US" sz="2200" dirty="0"/>
              <a:t>The process may need to be re-though and adapted</a:t>
            </a:r>
          </a:p>
          <a:p>
            <a:pPr lvl="2"/>
            <a:r>
              <a:rPr lang="en-US" sz="2200" dirty="0"/>
              <a:t>Competition for resources and attention - resources are finite: priorities will have to be set, and choices to be made</a:t>
            </a:r>
            <a:endParaRPr lang="en-GB" sz="2200" dirty="0"/>
          </a:p>
          <a:p>
            <a:pPr lvl="2"/>
            <a:endParaRPr lang="en-GB" sz="2200" dirty="0"/>
          </a:p>
          <a:p>
            <a:pPr marL="114300" indent="0">
              <a:buNone/>
            </a:pPr>
            <a:endParaRPr lang="en-GB" sz="2200" dirty="0"/>
          </a:p>
          <a:p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functioning: volumes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230459" y="2506556"/>
            <a:ext cx="3881490" cy="25044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Traded volume up 6% despite lower emissions and alleged exit of speculators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9" y="1417638"/>
            <a:ext cx="6248400" cy="423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4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functioning: open interests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2" y="1440180"/>
            <a:ext cx="5620044" cy="44069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98006" y="1649896"/>
            <a:ext cx="5074185" cy="48430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Open interest down year-on-year despite strong start to the year.</a:t>
            </a:r>
          </a:p>
          <a:p>
            <a:r>
              <a:rPr lang="en-GB" sz="2400" dirty="0"/>
              <a:t>Utilities likely less active due to lower emissions. Allows them to roll hedges over into the future rather than entering the market</a:t>
            </a:r>
          </a:p>
          <a:p>
            <a:r>
              <a:rPr lang="en-US" sz="2400" dirty="0"/>
              <a:t>Lower open interest combined with h</a:t>
            </a:r>
            <a:r>
              <a:rPr lang="en-GB" sz="2400" dirty="0" err="1"/>
              <a:t>igher</a:t>
            </a:r>
            <a:r>
              <a:rPr lang="en-GB" sz="2400" dirty="0"/>
              <a:t> traded volume hints that speculators with a shorter time-horizon have increased while compliance market actors might have limited their buying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functioning</a:t>
            </a:r>
            <a:r>
              <a:rPr lang="en-US" dirty="0" smtClean="0"/>
              <a:t>: Auction coverage ratio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7" y="1417638"/>
            <a:ext cx="7477245" cy="4708444"/>
          </a:xfrm>
        </p:spPr>
      </p:pic>
      <p:sp>
        <p:nvSpPr>
          <p:cNvPr id="6" name="TextBox 5"/>
          <p:cNvSpPr txBox="1"/>
          <p:nvPr/>
        </p:nvSpPr>
        <p:spPr>
          <a:xfrm>
            <a:off x="7720315" y="6261903"/>
            <a:ext cx="290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BloombergNEF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981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forecasts: pre-COVID19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692276"/>
            <a:ext cx="10058400" cy="44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forecasts: post-COVID19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46" y="1417638"/>
            <a:ext cx="5751307" cy="4800600"/>
          </a:xfrm>
        </p:spPr>
      </p:pic>
    </p:spTree>
    <p:extLst>
      <p:ext uri="{BB962C8B-B14F-4D97-AF65-F5344CB8AC3E}">
        <p14:creationId xmlns:p14="http://schemas.microsoft.com/office/powerpoint/2010/main" val="707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EU ETS 2020</a:t>
            </a:r>
            <a:r>
              <a:rPr lang="mr-IN" dirty="0"/>
              <a:t>–</a:t>
            </a:r>
            <a:r>
              <a:rPr lang="en-US" dirty="0"/>
              <a:t>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>
                <a:latin typeface="Calibri"/>
              </a:rPr>
              <a:pPr/>
              <a:t>35</a:t>
            </a:fld>
            <a:endParaRPr lang="en-US" dirty="0">
              <a:latin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42294"/>
            <a:ext cx="10160000" cy="4800600"/>
          </a:xfrm>
        </p:spPr>
        <p:txBody>
          <a:bodyPr>
            <a:normAutofit fontScale="92500" lnSpcReduction="20000"/>
          </a:bodyPr>
          <a:lstStyle/>
          <a:p>
            <a:endParaRPr lang="en-US" sz="2200" dirty="0"/>
          </a:p>
          <a:p>
            <a:r>
              <a:rPr lang="en-US" sz="2800" b="1" dirty="0"/>
              <a:t>Chapters</a:t>
            </a:r>
          </a:p>
          <a:p>
            <a:endParaRPr lang="en-US" sz="8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Background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An EU ETS “fit for purpose”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Impact of COVID-19 on the EU ETS</a:t>
            </a:r>
          </a:p>
          <a:p>
            <a:pPr lvl="1"/>
            <a:r>
              <a:rPr lang="en-GB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Changes in regulatory environment </a:t>
            </a:r>
          </a:p>
          <a:p>
            <a:pPr lvl="1"/>
            <a:r>
              <a:rPr lang="en-GB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Sentiment Market Survey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Environmental delivery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Economic delivery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Market functioning</a:t>
            </a:r>
          </a:p>
          <a:p>
            <a:pPr lvl="1"/>
            <a:r>
              <a:rPr lang="en-US" sz="2600" b="1" dirty="0"/>
              <a:t>The European Green deal 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Issues to monitor in the future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38" y="-94694"/>
            <a:ext cx="10160000" cy="1143000"/>
          </a:xfrm>
        </p:spPr>
        <p:txBody>
          <a:bodyPr/>
          <a:lstStyle/>
          <a:p>
            <a:r>
              <a:rPr lang="en-US" dirty="0"/>
              <a:t>The European Green deal </a:t>
            </a:r>
            <a:r>
              <a:rPr lang="mr-IN" dirty="0"/>
              <a:t>–</a:t>
            </a:r>
            <a:r>
              <a:rPr lang="en-US" dirty="0"/>
              <a:t> targets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938" y="771307"/>
            <a:ext cx="938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Calibri" charset="0"/>
                <a:ea typeface="游明朝" charset="-128"/>
                <a:cs typeface="Times New Roman" charset="0"/>
              </a:rPr>
              <a:t>LRF necessary for reaching a 50% / 55% target + possible scenarios beyond 2030</a:t>
            </a:r>
            <a:r>
              <a:rPr lang="en-GB" b="1" dirty="0"/>
              <a:t> </a:t>
            </a:r>
            <a:endParaRPr lang="en-US" b="1" dirty="0"/>
          </a:p>
        </p:txBody>
      </p:sp>
      <p:pic>
        <p:nvPicPr>
          <p:cNvPr id="6" name="Picture 5" descr="../../../../../../../../../../Desktop/Screenshot%202020-04-15%20at%2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3" y="1426120"/>
            <a:ext cx="7653130" cy="268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../../../../../../../Desktop/Screenshot%202020-04-15%20at%2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3" y="4114800"/>
            <a:ext cx="765313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90" y="3730068"/>
            <a:ext cx="4223567" cy="19188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32599" y="1237476"/>
            <a:ext cx="3212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Scenarios</a:t>
            </a:r>
            <a:r>
              <a:rPr lang="en-US" b="1" dirty="0" smtClean="0"/>
              <a:t>: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50</a:t>
            </a:r>
            <a:r>
              <a:rPr lang="en-US" b="1" dirty="0" smtClean="0"/>
              <a:t>%/55% </a:t>
            </a:r>
            <a:r>
              <a:rPr lang="en-US" b="1" dirty="0"/>
              <a:t>target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Updated LRF in 2026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No rebase of the cap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Relative contribution from ETS vs. non-ETS constant</a:t>
            </a:r>
          </a:p>
        </p:txBody>
      </p:sp>
      <p:sp>
        <p:nvSpPr>
          <p:cNvPr id="11" name="Oval 10"/>
          <p:cNvSpPr/>
          <p:nvPr/>
        </p:nvSpPr>
        <p:spPr>
          <a:xfrm>
            <a:off x="3398093" y="2864581"/>
            <a:ext cx="792245" cy="75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98093" y="5648960"/>
            <a:ext cx="792245" cy="75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Green deal </a:t>
            </a:r>
            <a:r>
              <a:rPr lang="mr-IN" dirty="0"/>
              <a:t>–</a:t>
            </a:r>
            <a:r>
              <a:rPr lang="en-US" dirty="0"/>
              <a:t> Scope increase?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14" y="3009906"/>
            <a:ext cx="8949865" cy="1792668"/>
          </a:xfrm>
        </p:spPr>
      </p:pic>
      <p:sp>
        <p:nvSpPr>
          <p:cNvPr id="6" name="Rectangle 5"/>
          <p:cNvSpPr/>
          <p:nvPr/>
        </p:nvSpPr>
        <p:spPr>
          <a:xfrm>
            <a:off x="609600" y="1432062"/>
            <a:ext cx="1016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/>
              <a:t>The European Green Deal opens the door for inclusion of a number of sectors</a:t>
            </a:r>
            <a:r>
              <a:rPr lang="en-GB" b="1" dirty="0"/>
              <a:t>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/>
              <a:t>Maritime shipping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/>
              <a:t>Road transport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/>
              <a:t>Buildings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" y="4802574"/>
            <a:ext cx="998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Inclusion of maritime shipping seems most likely: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Repeatedly mentioned by the European Commission;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Currently being considered by the European Parliament </a:t>
            </a:r>
            <a:r>
              <a:rPr lang="en-GB" sz="2000" dirty="0"/>
              <a:t>(ENVI committee) as an amendment to the maritime shipping MRV regulation. 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Green deal </a:t>
            </a:r>
            <a:r>
              <a:rPr lang="mr-IN" dirty="0"/>
              <a:t>–</a:t>
            </a:r>
            <a:r>
              <a:rPr lang="en-US" dirty="0"/>
              <a:t> Free Allocation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11" y="1879313"/>
            <a:ext cx="5664200" cy="2882900"/>
          </a:xfrm>
        </p:spPr>
      </p:pic>
      <p:sp>
        <p:nvSpPr>
          <p:cNvPr id="6" name="TextBox 5"/>
          <p:cNvSpPr txBox="1"/>
          <p:nvPr/>
        </p:nvSpPr>
        <p:spPr>
          <a:xfrm>
            <a:off x="515232" y="1738206"/>
            <a:ext cx="4440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Free allocation </a:t>
            </a:r>
            <a:r>
              <a:rPr lang="en-US" sz="2400" dirty="0"/>
              <a:t>could ‘run out’ under certain scenarios. 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Alternative to Free allocation: </a:t>
            </a:r>
            <a:br>
              <a:rPr lang="en-US" sz="2400" b="1" dirty="0"/>
            </a:br>
            <a:r>
              <a:rPr lang="en-US" sz="2400" dirty="0"/>
              <a:t>a carbon border adjustment measure (CBAM)?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Poses many questions that need to be answered </a:t>
            </a:r>
          </a:p>
        </p:txBody>
      </p:sp>
    </p:spTree>
    <p:extLst>
      <p:ext uri="{BB962C8B-B14F-4D97-AF65-F5344CB8AC3E}">
        <p14:creationId xmlns:p14="http://schemas.microsoft.com/office/powerpoint/2010/main" val="4381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482705-CC33-6347-B069-18E6AEDA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FEBEA2B-A283-4F4D-804B-B633020F52BF}"/>
              </a:ext>
            </a:extLst>
          </p:cNvPr>
          <p:cNvSpPr txBox="1">
            <a:spLocks/>
          </p:cNvSpPr>
          <p:nvPr/>
        </p:nvSpPr>
        <p:spPr>
          <a:xfrm>
            <a:off x="486138" y="1905001"/>
            <a:ext cx="6007260" cy="2593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/>
              <a:t>2020 State of the EU ETS </a:t>
            </a:r>
            <a:r>
              <a:rPr lang="en-US" sz="5600" dirty="0" smtClean="0"/>
              <a:t>Report</a:t>
            </a:r>
            <a:endParaRPr lang="en-US" sz="56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4F0D274-F7E2-334E-8561-57E2C8B9004C}"/>
              </a:ext>
            </a:extLst>
          </p:cNvPr>
          <p:cNvSpPr/>
          <p:nvPr/>
        </p:nvSpPr>
        <p:spPr>
          <a:xfrm>
            <a:off x="591583" y="4237366"/>
            <a:ext cx="405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A9A57C"/>
              </a:buClr>
            </a:pPr>
            <a:r>
              <a:rPr lang="en-US" sz="2800" b="1" dirty="0">
                <a:solidFill>
                  <a:srgbClr val="2F2B20">
                    <a:tint val="75000"/>
                  </a:srgbClr>
                </a:solidFill>
              </a:rPr>
              <a:t>April 28 </a:t>
            </a:r>
            <a:r>
              <a:rPr lang="mr-IN" sz="2800" b="1" dirty="0">
                <a:solidFill>
                  <a:srgbClr val="2F2B20">
                    <a:tint val="75000"/>
                  </a:srgbClr>
                </a:solidFill>
              </a:rPr>
              <a:t>–</a:t>
            </a:r>
            <a:r>
              <a:rPr lang="en-US" sz="2800" b="1" dirty="0">
                <a:solidFill>
                  <a:srgbClr val="2F2B20">
                    <a:tint val="75000"/>
                  </a:srgbClr>
                </a:solidFill>
              </a:rPr>
              <a:t> Launch webinar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F9978AC-7B37-0241-8F86-50A4BE0840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3" y="382696"/>
            <a:ext cx="2016000" cy="129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653A69-9A1E-2741-88E2-0C993BF412B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77" y="346696"/>
            <a:ext cx="2291600" cy="13320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94" y="681766"/>
            <a:ext cx="3109497" cy="526404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3E017C73-73E3-41C1-8FCB-4AE7F0923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004" y="454714"/>
            <a:ext cx="2703719" cy="1101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95" y="1751503"/>
            <a:ext cx="4386805" cy="57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ETS ‘fit for purpose’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333" y="1758369"/>
            <a:ext cx="9310814" cy="4641448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en-GB" sz="800" b="1" dirty="0"/>
          </a:p>
          <a:p>
            <a:pPr marL="114300" indent="0" algn="just">
              <a:buNone/>
            </a:pPr>
            <a:r>
              <a:rPr lang="en-GB" sz="2800" b="1" dirty="0"/>
              <a:t>3 key deliveries </a:t>
            </a:r>
          </a:p>
          <a:p>
            <a:pPr marL="114300" indent="0" algn="just">
              <a:buNone/>
            </a:pPr>
            <a:endParaRPr lang="en-GB" sz="800" b="1" dirty="0"/>
          </a:p>
          <a:p>
            <a:pPr marL="571500" indent="-457200" algn="just">
              <a:buFont typeface="+mj-lt"/>
              <a:buAutoNum type="arabicPeriod"/>
            </a:pPr>
            <a:r>
              <a:rPr lang="en-GB" sz="2400" b="1" dirty="0"/>
              <a:t>Environmental delivery.</a:t>
            </a:r>
            <a:r>
              <a:rPr lang="en-GB" sz="2400" dirty="0"/>
              <a:t> Does it deliver against absolute environmental targets?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n-GB" sz="2400" b="1" dirty="0"/>
              <a:t>Economic delivery.</a:t>
            </a:r>
            <a:r>
              <a:rPr lang="en-GB" sz="2400" dirty="0"/>
              <a:t> Macro-economic efficiency and cost effectiveness for compliance. Does it provide effective, and proportional, protection against the risk of carbon leakage? Is it a driver for change?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n-GB" sz="2400" b="1" dirty="0"/>
              <a:t>Market functioning.</a:t>
            </a:r>
            <a:r>
              <a:rPr lang="en-GB" sz="2400" dirty="0"/>
              <a:t> It is worth having a market only if it functions well and leads to good price discovery.</a:t>
            </a:r>
          </a:p>
          <a:p>
            <a:pPr marL="571500" indent="-457200">
              <a:buFont typeface="+mj-lt"/>
              <a:buAutoNum type="arabicPeriod"/>
            </a:pPr>
            <a:endParaRPr lang="en-GB" sz="24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do we expect the EU ETS to deliver? </a:t>
            </a:r>
          </a:p>
        </p:txBody>
      </p:sp>
    </p:spTree>
    <p:extLst>
      <p:ext uri="{BB962C8B-B14F-4D97-AF65-F5344CB8AC3E}">
        <p14:creationId xmlns:p14="http://schemas.microsoft.com/office/powerpoint/2010/main" val="3568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ETS ‘fit for purpose’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64" y="1417637"/>
            <a:ext cx="7818783" cy="5241579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GB" sz="800" b="1" dirty="0"/>
          </a:p>
          <a:p>
            <a:pPr marL="114300" indent="0">
              <a:buNone/>
            </a:pPr>
            <a:endParaRPr lang="en-GB" sz="1900" b="1" dirty="0"/>
          </a:p>
          <a:p>
            <a:pPr marL="114300" indent="0">
              <a:buNone/>
            </a:pPr>
            <a:r>
              <a:rPr lang="en-GB" sz="2800" b="1" dirty="0"/>
              <a:t>1. A long-term (competitive) advantage for Europe </a:t>
            </a:r>
          </a:p>
          <a:p>
            <a:pPr>
              <a:buFont typeface="+mj-lt"/>
              <a:buAutoNum type="arabicPeriod"/>
            </a:pPr>
            <a:endParaRPr lang="en-GB" sz="800" b="1" dirty="0"/>
          </a:p>
          <a:p>
            <a:pPr marL="114300" indent="0">
              <a:buNone/>
            </a:pPr>
            <a:endParaRPr lang="en-GB" sz="800" b="1" dirty="0"/>
          </a:p>
          <a:p>
            <a:pPr>
              <a:spcAft>
                <a:spcPts val="600"/>
              </a:spcAft>
            </a:pPr>
            <a:r>
              <a:rPr lang="en-GB" sz="2400" i="1" dirty="0"/>
              <a:t>Incentivize investments to accelerate the transition; </a:t>
            </a:r>
          </a:p>
          <a:p>
            <a:pPr>
              <a:spcAft>
                <a:spcPts val="600"/>
              </a:spcAft>
            </a:pPr>
            <a:r>
              <a:rPr lang="en-GB" sz="2400" i="1" dirty="0"/>
              <a:t>Address the socio-economic impacts associated with the transition to a low-GHG economy through revenue-recycling;</a:t>
            </a:r>
          </a:p>
          <a:p>
            <a:pPr>
              <a:spcAft>
                <a:spcPts val="600"/>
              </a:spcAft>
            </a:pPr>
            <a:endParaRPr lang="en-GB" sz="1300" i="1" dirty="0"/>
          </a:p>
          <a:p>
            <a:pPr>
              <a:spcAft>
                <a:spcPts val="600"/>
              </a:spcAft>
            </a:pPr>
            <a:r>
              <a:rPr lang="en-GB" sz="2400" i="1" dirty="0"/>
              <a:t>Contribute to the creation of a market for low-carbon products; </a:t>
            </a:r>
          </a:p>
          <a:p>
            <a:pPr>
              <a:spcAft>
                <a:spcPts val="600"/>
              </a:spcAft>
            </a:pPr>
            <a:r>
              <a:rPr lang="en-GB" sz="2400" i="1" dirty="0"/>
              <a:t>Incentivizing behavioural and system change.</a:t>
            </a:r>
          </a:p>
          <a:p>
            <a:endParaRPr lang="en-GB" sz="2800" b="1" dirty="0"/>
          </a:p>
          <a:p>
            <a:pPr marL="114300" indent="0">
              <a:buNone/>
            </a:pPr>
            <a:r>
              <a:rPr lang="en-GB" sz="2800" b="1" dirty="0"/>
              <a:t>2. A role for the EU ETS in being a pioneer and promoting carbon markets as a tool for addressing climate change</a:t>
            </a:r>
          </a:p>
          <a:p>
            <a:r>
              <a:rPr lang="en-GB" i="1" dirty="0"/>
              <a:t>Leading by example/Carrot/Stick.</a:t>
            </a:r>
            <a:endParaRPr lang="en-US" i="1" dirty="0"/>
          </a:p>
          <a:p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 additional, implicit deliveries: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8128000" y="2435088"/>
            <a:ext cx="278295" cy="93427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8127999" y="3575592"/>
            <a:ext cx="278295" cy="93427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64217" y="2717561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‘explicit’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4216" y="3876778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‘mature’</a:t>
            </a:r>
          </a:p>
        </p:txBody>
      </p:sp>
    </p:spTree>
    <p:extLst>
      <p:ext uri="{BB962C8B-B14F-4D97-AF65-F5344CB8AC3E}">
        <p14:creationId xmlns:p14="http://schemas.microsoft.com/office/powerpoint/2010/main" val="2027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EU ETS 2020</a:t>
            </a:r>
            <a:r>
              <a:rPr lang="mr-IN" dirty="0"/>
              <a:t>–</a:t>
            </a:r>
            <a:r>
              <a:rPr lang="en-US" dirty="0"/>
              <a:t>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>
                <a:latin typeface="Calibri"/>
              </a:rPr>
              <a:pPr/>
              <a:t>6</a:t>
            </a:fld>
            <a:endParaRPr lang="en-US" dirty="0">
              <a:latin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42294"/>
            <a:ext cx="10160000" cy="4800600"/>
          </a:xfrm>
        </p:spPr>
        <p:txBody>
          <a:bodyPr>
            <a:normAutofit fontScale="92500" lnSpcReduction="20000"/>
          </a:bodyPr>
          <a:lstStyle/>
          <a:p>
            <a:endParaRPr lang="en-US" sz="2200" dirty="0"/>
          </a:p>
          <a:p>
            <a:r>
              <a:rPr lang="en-US" sz="2800" b="1" dirty="0"/>
              <a:t>Chapters</a:t>
            </a:r>
          </a:p>
          <a:p>
            <a:endParaRPr lang="en-US" sz="8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Background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An EU ETS “fit for purpose”</a:t>
            </a:r>
          </a:p>
          <a:p>
            <a:pPr lvl="1"/>
            <a:r>
              <a:rPr lang="en-US" sz="2600" b="1" dirty="0"/>
              <a:t>Impact of COVID-19 on the EU ETS</a:t>
            </a:r>
          </a:p>
          <a:p>
            <a:pPr lvl="1"/>
            <a:r>
              <a:rPr lang="en-GB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Changes in regulatory environment </a:t>
            </a:r>
          </a:p>
          <a:p>
            <a:pPr lvl="1"/>
            <a:r>
              <a:rPr lang="en-GB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Sentiment Market Survey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Environmental delivery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Economic delivery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Market functioning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The European Green deal </a:t>
            </a:r>
          </a:p>
          <a:p>
            <a:pPr lvl="1"/>
            <a:r>
              <a:rPr lang="en-US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Issues to monitor in the future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COVID-19 on the EU ETS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01478"/>
            <a:ext cx="10160000" cy="4699322"/>
          </a:xfrm>
        </p:spPr>
        <p:txBody>
          <a:bodyPr/>
          <a:lstStyle/>
          <a:p>
            <a:r>
              <a:rPr lang="en-US" b="1" dirty="0"/>
              <a:t>Severe economic implications </a:t>
            </a:r>
            <a:r>
              <a:rPr lang="mr-IN" b="1" dirty="0"/>
              <a:t>…</a:t>
            </a:r>
            <a:endParaRPr lang="en-US" b="1" dirty="0"/>
          </a:p>
          <a:p>
            <a:pPr lvl="1">
              <a:buFont typeface="Arial" charset="0"/>
              <a:buChar char="•"/>
            </a:pPr>
            <a:r>
              <a:rPr lang="en-US" dirty="0"/>
              <a:t>IMF projections: European Union </a:t>
            </a:r>
            <a:r>
              <a:rPr lang="en-US" b="1" dirty="0"/>
              <a:t>GDP</a:t>
            </a:r>
            <a:r>
              <a:rPr lang="en-US" dirty="0"/>
              <a:t> </a:t>
            </a:r>
            <a:r>
              <a:rPr lang="en-US" b="1" dirty="0"/>
              <a:t>-7.1%</a:t>
            </a:r>
          </a:p>
          <a:p>
            <a:pPr lvl="1">
              <a:buFont typeface="Arial" charset="0"/>
              <a:buChar char="•"/>
            </a:pPr>
            <a:endParaRPr lang="en-US" b="1" dirty="0"/>
          </a:p>
          <a:p>
            <a:pPr>
              <a:buFont typeface="Arial" charset="0"/>
              <a:buChar char="•"/>
            </a:pPr>
            <a:r>
              <a:rPr lang="mr-IN" b="1" dirty="0"/>
              <a:t>…</a:t>
            </a:r>
            <a:r>
              <a:rPr lang="en-GB" b="1" dirty="0"/>
              <a:t> </a:t>
            </a:r>
            <a:r>
              <a:rPr lang="en-US" b="1" dirty="0"/>
              <a:t>which will be accompanied by the largest drop in emissions on record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err="1"/>
              <a:t>CarbonBrief</a:t>
            </a:r>
            <a:r>
              <a:rPr lang="en-US" dirty="0"/>
              <a:t>: -5.5% </a:t>
            </a:r>
            <a:r>
              <a:rPr lang="en-US" i="1" dirty="0"/>
              <a:t>(2000 MtCO2)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Global Carbon Project: -6.8% </a:t>
            </a:r>
            <a:r>
              <a:rPr lang="en-US" i="1" dirty="0"/>
              <a:t>(2500 MtCO2)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66" y="511782"/>
            <a:ext cx="10160000" cy="1143000"/>
          </a:xfrm>
        </p:spPr>
        <p:txBody>
          <a:bodyPr/>
          <a:lstStyle/>
          <a:p>
            <a:r>
              <a:rPr lang="en-US" dirty="0"/>
              <a:t>Impact of COVID-19 on the EU ETS</a:t>
            </a:r>
            <a:br>
              <a:rPr lang="en-US" dirty="0"/>
            </a:br>
            <a:r>
              <a:rPr lang="en-US" sz="2400" b="1" i="1" dirty="0" smtClean="0">
                <a:solidFill>
                  <a:schemeClr val="tx1"/>
                </a:solidFill>
              </a:rPr>
              <a:t>Short- </a:t>
            </a:r>
            <a:r>
              <a:rPr lang="en-US" sz="2400" b="1" i="1" dirty="0">
                <a:solidFill>
                  <a:schemeClr val="tx1"/>
                </a:solidFill>
              </a:rPr>
              <a:t>to medium-term implications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9966" y="1891926"/>
            <a:ext cx="10160000" cy="4153274"/>
          </a:xfrm>
        </p:spPr>
        <p:txBody>
          <a:bodyPr/>
          <a:lstStyle/>
          <a:p>
            <a:r>
              <a:rPr lang="en-US" dirty="0"/>
              <a:t>Impact on the EU ETS – emissions and prices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First real ‘test’ for the Market Stability Reserve </a:t>
            </a:r>
            <a:r>
              <a:rPr lang="mr-IN" dirty="0"/>
              <a:t>–</a:t>
            </a:r>
            <a:r>
              <a:rPr lang="en-US" dirty="0"/>
              <a:t> can it handle the surplus within reasonable time? </a:t>
            </a:r>
          </a:p>
          <a:p>
            <a:endParaRPr lang="en-US" dirty="0"/>
          </a:p>
          <a:p>
            <a:r>
              <a:rPr lang="en-US" dirty="0"/>
              <a:t>Implications for Free Allocation post-2025 </a:t>
            </a:r>
            <a:r>
              <a:rPr lang="mr-IN" dirty="0"/>
              <a:t>–</a:t>
            </a:r>
            <a:r>
              <a:rPr lang="en-US" dirty="0"/>
              <a:t> calculation of ‘historical activity level’  includes 2020.</a:t>
            </a:r>
          </a:p>
          <a:p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730333" y="1120992"/>
            <a:ext cx="10039267" cy="296646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COVID-19 on the EU ETS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29408"/>
            <a:ext cx="10160000" cy="4671391"/>
          </a:xfrm>
        </p:spPr>
        <p:txBody>
          <a:bodyPr>
            <a:normAutofit fontScale="92500" lnSpcReduction="10000"/>
          </a:bodyPr>
          <a:lstStyle/>
          <a:p>
            <a:r>
              <a:rPr lang="mr-IN" dirty="0"/>
              <a:t>…</a:t>
            </a:r>
            <a:r>
              <a:rPr lang="en-GB" dirty="0"/>
              <a:t> will largely depend </a:t>
            </a:r>
            <a:r>
              <a:rPr lang="en-US" dirty="0"/>
              <a:t>on how the economic stimulus currently under preparation by the governments and central banks will be developed and used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US" dirty="0"/>
              <a:t>Many have called for the European Green Deal to be at the heart of the EU’s recovery plan </a:t>
            </a:r>
            <a:r>
              <a:rPr lang="en-US" i="1" dirty="0"/>
              <a:t>(e.g. op-ed by Climate minsters; the ‘alliance for green recovery’)</a:t>
            </a:r>
          </a:p>
          <a:p>
            <a:endParaRPr lang="en-US" dirty="0"/>
          </a:p>
          <a:p>
            <a:r>
              <a:rPr lang="en-US" dirty="0"/>
              <a:t>Others have called for delays of the implementation of the EGD, and some even for the abandonment of current climate policy.</a:t>
            </a:r>
          </a:p>
          <a:p>
            <a:endParaRPr lang="en-US" dirty="0"/>
          </a:p>
          <a:p>
            <a:r>
              <a:rPr lang="en-US" b="1" dirty="0"/>
              <a:t>Resources are finite: priorities will have to be set, and choices to be made</a:t>
            </a:r>
            <a:r>
              <a:rPr lang="en-US" dirty="0"/>
              <a:t>. 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609600" y="1120992"/>
            <a:ext cx="10039267" cy="296646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b="1" i="1" dirty="0"/>
              <a:t>Long term implications</a:t>
            </a:r>
            <a:r>
              <a:rPr lang="mr-IN" b="1" i="1" dirty="0"/>
              <a:t>…</a:t>
            </a:r>
            <a:r>
              <a:rPr lang="en-US" b="1" i="1" dirty="0"/>
              <a:t>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6773</TotalTime>
  <Words>1767</Words>
  <Application>Microsoft Macintosh PowerPoint</Application>
  <PresentationFormat>Widescreen</PresentationFormat>
  <Paragraphs>361</Paragraphs>
  <Slides>39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</vt:lpstr>
      <vt:lpstr>Mangal</vt:lpstr>
      <vt:lpstr>Open Sans</vt:lpstr>
      <vt:lpstr>Times New Roman</vt:lpstr>
      <vt:lpstr>游明朝</vt:lpstr>
      <vt:lpstr>Adjacency</vt:lpstr>
      <vt:lpstr>PowerPoint Presentation</vt:lpstr>
      <vt:lpstr>State of the EU ETS 2020– Outline</vt:lpstr>
      <vt:lpstr>Background </vt:lpstr>
      <vt:lpstr>EU ETS ‘fit for purpose’  </vt:lpstr>
      <vt:lpstr>EU ETS ‘fit for purpose’  </vt:lpstr>
      <vt:lpstr>State of the EU ETS 2020– Outline</vt:lpstr>
      <vt:lpstr>Impact of COVID-19 on the EU ETS </vt:lpstr>
      <vt:lpstr>Impact of COVID-19 on the EU ETS Short- to medium-term implications </vt:lpstr>
      <vt:lpstr>Impact of COVID-19 on the EU ETS </vt:lpstr>
      <vt:lpstr>State of the EU ETS 2020– Outline</vt:lpstr>
      <vt:lpstr>Changes in the regulatory environment</vt:lpstr>
      <vt:lpstr>Changes in the regulatory environment</vt:lpstr>
      <vt:lpstr>State of the EU ETS 2020– Outline</vt:lpstr>
      <vt:lpstr>‘Sentiment’ Market Survey </vt:lpstr>
      <vt:lpstr>Market Sentiment  Survey </vt:lpstr>
      <vt:lpstr>State of the EU ETS 2020– Outline</vt:lpstr>
      <vt:lpstr>Environmental delivery against the current trading period target </vt:lpstr>
      <vt:lpstr>Environmental delivery: Emission and decarbonization trends  Emissions Index </vt:lpstr>
      <vt:lpstr>PowerPoint Presentation</vt:lpstr>
      <vt:lpstr>Environmental delivery: Phase 4 outlook </vt:lpstr>
      <vt:lpstr>State of the EU ETS 2020– Outline</vt:lpstr>
      <vt:lpstr>Is the EU ETS a driver for change?  Fuel switching</vt:lpstr>
      <vt:lpstr>Is the EU ETS a driver for change?  Evidence of fuel-switching</vt:lpstr>
      <vt:lpstr>Economic efficiency  </vt:lpstr>
      <vt:lpstr>Monetary impacts and carbon leakage  Direct costs</vt:lpstr>
      <vt:lpstr>Monetary impacts and carbon leakage  Indirect costs</vt:lpstr>
      <vt:lpstr>Monetary impacts and carbon leakage  Indirect costs</vt:lpstr>
      <vt:lpstr>State of the EU ETS 2020– Outline</vt:lpstr>
      <vt:lpstr>Market Functioning Tracker</vt:lpstr>
      <vt:lpstr>Market functioning: volumes</vt:lpstr>
      <vt:lpstr>Market functioning: open interests</vt:lpstr>
      <vt:lpstr>Market functioning: Auction coverage ratio</vt:lpstr>
      <vt:lpstr>Price forecasts: pre-COVID19</vt:lpstr>
      <vt:lpstr>Price forecasts: post-COVID19</vt:lpstr>
      <vt:lpstr>State of the EU ETS 2020– Outline</vt:lpstr>
      <vt:lpstr>The European Green deal – targets </vt:lpstr>
      <vt:lpstr>The European Green deal – Scope increase?</vt:lpstr>
      <vt:lpstr>The European Green deal – Free Allocation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Federico Cecchetti</dc:creator>
  <cp:lastModifiedBy>Domien Vangenechten</cp:lastModifiedBy>
  <cp:revision>542</cp:revision>
  <cp:lastPrinted>2020-03-11T10:08:18Z</cp:lastPrinted>
  <dcterms:created xsi:type="dcterms:W3CDTF">2019-02-14T09:18:26Z</dcterms:created>
  <dcterms:modified xsi:type="dcterms:W3CDTF">2020-05-01T09:22:35Z</dcterms:modified>
</cp:coreProperties>
</file>